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1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9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EE23DC0-49B1-764F-86B9-6FA74024E823}" type="datetimeFigureOut">
              <a:rPr lang="en-US" smtClean="0"/>
              <a:t>29/09/14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EDABD99-EC71-9548-ADC0-DD1F4D6ABC5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9031" y="5372768"/>
            <a:ext cx="6400800" cy="1752600"/>
          </a:xfrm>
        </p:spPr>
        <p:txBody>
          <a:bodyPr/>
          <a:lstStyle/>
          <a:p>
            <a:r>
              <a:rPr lang="en-US" dirty="0" smtClean="0"/>
              <a:t>Juan Jos</a:t>
            </a:r>
            <a:r>
              <a:rPr lang="en-US" dirty="0" smtClean="0"/>
              <a:t>é Hermida Rodríguez</a:t>
            </a:r>
          </a:p>
          <a:p>
            <a:r>
              <a:rPr lang="en-US" dirty="0" smtClean="0"/>
              <a:t>Ignacio Vergara Ortega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7074" y="1889794"/>
            <a:ext cx="7772400" cy="1470025"/>
          </a:xfrm>
        </p:spPr>
        <p:txBody>
          <a:bodyPr/>
          <a:lstStyle/>
          <a:p>
            <a:r>
              <a:rPr lang="en-US" sz="7200" dirty="0" smtClean="0"/>
              <a:t>Chile 2013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23371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Global Information Technology Report 2013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Chile </a:t>
            </a:r>
            <a:r>
              <a:rPr lang="en-US" dirty="0" err="1" smtClean="0"/>
              <a:t>ocup</a:t>
            </a:r>
            <a:r>
              <a:rPr lang="en-US" dirty="0" err="1" smtClean="0"/>
              <a:t>ó</a:t>
            </a:r>
            <a:r>
              <a:rPr lang="en-US" dirty="0" smtClean="0"/>
              <a:t> el </a:t>
            </a:r>
            <a:r>
              <a:rPr lang="en-US" dirty="0" err="1" smtClean="0"/>
              <a:t>lugar</a:t>
            </a:r>
            <a:r>
              <a:rPr lang="en-US" dirty="0" smtClean="0"/>
              <a:t> </a:t>
            </a:r>
            <a:r>
              <a:rPr lang="en-US" dirty="0" err="1" smtClean="0"/>
              <a:t>número</a:t>
            </a:r>
            <a:r>
              <a:rPr lang="en-US" dirty="0" smtClean="0"/>
              <a:t> 34 entre los 144 </a:t>
            </a:r>
            <a:r>
              <a:rPr lang="en-US" dirty="0" err="1" smtClean="0"/>
              <a:t>países</a:t>
            </a:r>
            <a:r>
              <a:rPr lang="en-US" dirty="0" smtClean="0"/>
              <a:t> </a:t>
            </a:r>
            <a:r>
              <a:rPr lang="en-US" dirty="0" err="1" smtClean="0"/>
              <a:t>estudiados</a:t>
            </a:r>
            <a:r>
              <a:rPr lang="en-US" dirty="0" smtClean="0"/>
              <a:t>, </a:t>
            </a:r>
            <a:r>
              <a:rPr lang="en-US" dirty="0" err="1" smtClean="0"/>
              <a:t>subiendo</a:t>
            </a:r>
            <a:r>
              <a:rPr lang="en-US" dirty="0" smtClean="0"/>
              <a:t> 5 </a:t>
            </a:r>
            <a:r>
              <a:rPr lang="en-US" dirty="0" err="1" smtClean="0"/>
              <a:t>posiciones</a:t>
            </a:r>
            <a:r>
              <a:rPr lang="en-US" dirty="0" smtClean="0"/>
              <a:t> en </a:t>
            </a:r>
            <a:r>
              <a:rPr lang="en-US" dirty="0" err="1" smtClean="0"/>
              <a:t>comparación</a:t>
            </a:r>
            <a:r>
              <a:rPr lang="en-US" dirty="0" smtClean="0"/>
              <a:t> con el </a:t>
            </a:r>
            <a:r>
              <a:rPr lang="en-US" dirty="0" err="1" smtClean="0"/>
              <a:t>año</a:t>
            </a:r>
            <a:r>
              <a:rPr lang="en-US" dirty="0" smtClean="0"/>
              <a:t> anterior.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calificación</a:t>
            </a:r>
            <a:r>
              <a:rPr lang="en-US" dirty="0" smtClean="0"/>
              <a:t> </a:t>
            </a:r>
            <a:r>
              <a:rPr lang="en-US" dirty="0" err="1" smtClean="0"/>
              <a:t>obtenida</a:t>
            </a:r>
            <a:r>
              <a:rPr lang="en-US" dirty="0" smtClean="0"/>
              <a:t> </a:t>
            </a:r>
            <a:r>
              <a:rPr lang="en-US" dirty="0" err="1" smtClean="0"/>
              <a:t>fue</a:t>
            </a:r>
            <a:r>
              <a:rPr lang="en-US" dirty="0" smtClean="0"/>
              <a:t> de 4.6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escala</a:t>
            </a:r>
            <a:r>
              <a:rPr lang="en-US" dirty="0" smtClean="0"/>
              <a:t> de 1-7 </a:t>
            </a:r>
            <a:r>
              <a:rPr lang="en-US" dirty="0" err="1" smtClean="0"/>
              <a:t>subiendo</a:t>
            </a:r>
            <a:r>
              <a:rPr lang="en-US" dirty="0" smtClean="0"/>
              <a:t> .2 con </a:t>
            </a:r>
            <a:r>
              <a:rPr lang="en-US" dirty="0" err="1" smtClean="0"/>
              <a:t>respecto</a:t>
            </a:r>
            <a:r>
              <a:rPr lang="en-US" dirty="0" smtClean="0"/>
              <a:t> a 2012.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263" y="3162300"/>
            <a:ext cx="3313229" cy="207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0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ptura de pantalla 2014-09-29 a la(s) 16.48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1" y="694995"/>
            <a:ext cx="5682923" cy="487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81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45638"/>
            <a:ext cx="8229600" cy="551315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A. </a:t>
            </a:r>
            <a:r>
              <a:rPr lang="en-US" sz="2400" dirty="0" err="1" smtClean="0"/>
              <a:t>Medio</a:t>
            </a:r>
            <a:r>
              <a:rPr lang="en-US" sz="2400" dirty="0" smtClean="0"/>
              <a:t> </a:t>
            </a:r>
            <a:r>
              <a:rPr lang="en-US" sz="2400" dirty="0" err="1" smtClean="0"/>
              <a:t>Ambiente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1º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. </a:t>
            </a:r>
            <a:r>
              <a:rPr lang="en-US" sz="2400" dirty="0" err="1" smtClean="0"/>
              <a:t>Entorno</a:t>
            </a:r>
            <a:r>
              <a:rPr lang="en-US" sz="2400" dirty="0" smtClean="0"/>
              <a:t> </a:t>
            </a:r>
            <a:r>
              <a:rPr lang="en-US" sz="2400" dirty="0" err="1" smtClean="0"/>
              <a:t>Pol</a:t>
            </a:r>
            <a:r>
              <a:rPr lang="en-US" sz="2400" dirty="0" err="1" smtClean="0"/>
              <a:t>ítico</a:t>
            </a:r>
            <a:endParaRPr lang="en-US" sz="2400" dirty="0" smtClean="0"/>
          </a:p>
          <a:p>
            <a:pPr lvl="1">
              <a:buFont typeface="Courier New"/>
              <a:buChar char="o"/>
            </a:pPr>
            <a:r>
              <a:rPr lang="en-US" sz="2400" dirty="0"/>
              <a:t>	</a:t>
            </a:r>
            <a:r>
              <a:rPr lang="es-ES_tradnl" sz="2400" dirty="0" smtClean="0"/>
              <a:t>Eficiencia del sistema legal para resolver las 	</a:t>
            </a:r>
          </a:p>
          <a:p>
            <a:pPr marL="0" indent="0">
              <a:buNone/>
            </a:pPr>
            <a:r>
              <a:rPr lang="es-ES_tradnl" sz="2400" dirty="0" smtClean="0"/>
              <a:t>	controversias  .... 23 ......... 4,8 </a:t>
            </a:r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Eficiencia del sistema legal en reglas difíciles 	... 21 .... 4,6 </a:t>
            </a:r>
          </a:p>
          <a:p>
            <a:pPr marL="0" indent="0">
              <a:buNone/>
            </a:pPr>
            <a:endParaRPr lang="es-ES_tradnl" sz="2400" dirty="0" smtClean="0"/>
          </a:p>
          <a:p>
            <a:r>
              <a:rPr lang="es-ES_tradnl" sz="2400" dirty="0" smtClean="0"/>
              <a:t>2º pilar. Negocios y entorno de la innovación</a:t>
            </a:r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Calidad de las escuelas de gestión... 14 ..... 5,4 </a:t>
            </a:r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N</a:t>
            </a:r>
            <a:r>
              <a:rPr lang="es-ES_tradnl" sz="2400" dirty="0" smtClean="0"/>
              <a:t>úmero de</a:t>
            </a:r>
            <a:r>
              <a:rPr lang="es-ES_tradnl" sz="2400" dirty="0" smtClean="0"/>
              <a:t> </a:t>
            </a:r>
            <a:r>
              <a:rPr lang="es-ES_tradnl" sz="2400" dirty="0"/>
              <a:t>p</a:t>
            </a:r>
            <a:r>
              <a:rPr lang="es-ES_tradnl" sz="2400" dirty="0" smtClean="0"/>
              <a:t>rocedimientos para iniciar un 	negocio .................... 74 ............ 7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4530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74317"/>
            <a:ext cx="8229600" cy="5444374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B. </a:t>
            </a:r>
            <a:r>
              <a:rPr lang="en-US" sz="2400" dirty="0" err="1" smtClean="0"/>
              <a:t>Preparac</a:t>
            </a:r>
            <a:r>
              <a:rPr lang="en-US" sz="2400" dirty="0" err="1" smtClean="0"/>
              <a:t>ión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3º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. </a:t>
            </a:r>
            <a:r>
              <a:rPr lang="en-US" sz="2400" dirty="0" err="1" smtClean="0"/>
              <a:t>Infraestructura</a:t>
            </a:r>
            <a:r>
              <a:rPr lang="en-US" sz="2400" dirty="0" smtClean="0"/>
              <a:t> y </a:t>
            </a:r>
            <a:r>
              <a:rPr lang="en-US" sz="2400" dirty="0" err="1" smtClean="0"/>
              <a:t>contenidos</a:t>
            </a:r>
            <a:r>
              <a:rPr lang="en-US" sz="2400" dirty="0" smtClean="0"/>
              <a:t> </a:t>
            </a:r>
            <a:r>
              <a:rPr lang="en-US" sz="2400" dirty="0" err="1" smtClean="0"/>
              <a:t>digitales</a:t>
            </a:r>
            <a:endParaRPr lang="en-US" sz="2400" dirty="0" smtClean="0"/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Cobertura móvil a la red................ 1 ..... 100.0</a:t>
            </a:r>
          </a:p>
          <a:p>
            <a:pPr lvl="1">
              <a:buFont typeface="Courier New"/>
              <a:buChar char="o"/>
            </a:pPr>
            <a:r>
              <a:rPr lang="es-ES_tradnl" sz="2400" dirty="0"/>
              <a:t>S</a:t>
            </a:r>
            <a:r>
              <a:rPr lang="es-ES_tradnl" sz="2400" dirty="0" smtClean="0"/>
              <a:t>ervidores seguros de Internet.... 56 ....... 67,5  </a:t>
            </a:r>
            <a:endParaRPr lang="en-US" sz="2400" dirty="0" smtClean="0"/>
          </a:p>
          <a:p>
            <a:pPr lvl="1">
              <a:buFont typeface="Courier New"/>
              <a:buChar char="o"/>
            </a:pPr>
            <a:endParaRPr lang="en-US" sz="2400" dirty="0" smtClean="0"/>
          </a:p>
          <a:p>
            <a:r>
              <a:rPr lang="en-US" sz="2400" dirty="0" smtClean="0"/>
              <a:t>4º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. </a:t>
            </a:r>
            <a:r>
              <a:rPr lang="es-ES_tradnl" sz="2400" dirty="0" smtClean="0"/>
              <a:t>Asequibilidad </a:t>
            </a:r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Tarifas de telefonía móvil, $/min ... 72 ..... 0.29 </a:t>
            </a:r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Competencia en Internet y telefonía... 1 ....... 2.00</a:t>
            </a:r>
          </a:p>
          <a:p>
            <a:pPr marL="457200" lvl="1" indent="0">
              <a:buNone/>
            </a:pPr>
            <a:endParaRPr lang="es-ES_tradnl" sz="2400" dirty="0" smtClean="0"/>
          </a:p>
          <a:p>
            <a:r>
              <a:rPr lang="en-US" sz="2600" dirty="0" smtClean="0"/>
              <a:t>5º </a:t>
            </a:r>
            <a:r>
              <a:rPr lang="en-US" sz="2600" dirty="0" err="1" smtClean="0"/>
              <a:t>pilar</a:t>
            </a:r>
            <a:r>
              <a:rPr lang="en-US" sz="2600" dirty="0" smtClean="0"/>
              <a:t>. </a:t>
            </a:r>
            <a:r>
              <a:rPr lang="en-US" sz="2600" dirty="0" err="1" smtClean="0"/>
              <a:t>Habilidades</a:t>
            </a:r>
            <a:endParaRPr lang="en-US" sz="2600" dirty="0" smtClean="0"/>
          </a:p>
          <a:p>
            <a:pPr lvl="1">
              <a:buFont typeface="Courier New"/>
              <a:buChar char="o"/>
            </a:pPr>
            <a:r>
              <a:rPr lang="es-ES_tradnl" sz="2600" dirty="0" smtClean="0"/>
              <a:t>% de la tasa de alfabetización en adultos….. 41 ....... 98,6</a:t>
            </a:r>
          </a:p>
          <a:p>
            <a:pPr lvl="1">
              <a:buFont typeface="Courier New"/>
              <a:buChar char="o"/>
            </a:pPr>
            <a:r>
              <a:rPr lang="es-ES_tradnl" sz="2600" dirty="0" smtClean="0"/>
              <a:t>Calidad de matemáticas y educación científica ........ 117 ......... 3.0 </a:t>
            </a:r>
          </a:p>
          <a:p>
            <a:pPr lvl="1">
              <a:buFont typeface="Courier New"/>
              <a:buChar char="o"/>
            </a:pPr>
            <a:endParaRPr lang="es-ES_tradnl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0465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454527"/>
            <a:ext cx="8229600" cy="5511216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err="1" smtClean="0"/>
              <a:t>C.Uso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6º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. </a:t>
            </a:r>
            <a:r>
              <a:rPr lang="en-US" sz="2400" dirty="0" err="1" smtClean="0"/>
              <a:t>Uso</a:t>
            </a:r>
            <a:r>
              <a:rPr lang="en-US" sz="2400" dirty="0" smtClean="0"/>
              <a:t> individual</a:t>
            </a:r>
          </a:p>
          <a:p>
            <a:pPr lvl="1">
              <a:buFont typeface="Courier New"/>
              <a:buChar char="o"/>
            </a:pPr>
            <a:r>
              <a:rPr lang="en-US" sz="2400" dirty="0" err="1" smtClean="0"/>
              <a:t>Uso</a:t>
            </a:r>
            <a:r>
              <a:rPr lang="en-US" sz="2400" dirty="0" smtClean="0"/>
              <a:t> de </a:t>
            </a:r>
            <a:r>
              <a:rPr lang="en-US" sz="2400" dirty="0" err="1" smtClean="0"/>
              <a:t>redes</a:t>
            </a:r>
            <a:r>
              <a:rPr lang="en-US" sz="2400" dirty="0" smtClean="0"/>
              <a:t> </a:t>
            </a:r>
            <a:r>
              <a:rPr lang="en-US" sz="2400" dirty="0" err="1" smtClean="0"/>
              <a:t>sociales</a:t>
            </a:r>
            <a:r>
              <a:rPr lang="en-US" sz="2400" dirty="0" smtClean="0"/>
              <a:t> ………..31……….6.0</a:t>
            </a:r>
          </a:p>
          <a:p>
            <a:pPr lvl="1">
              <a:buFont typeface="Courier New"/>
              <a:buChar char="o"/>
            </a:pPr>
            <a:r>
              <a:rPr lang="en-US" sz="2400" dirty="0" smtClean="0"/>
              <a:t>% de </a:t>
            </a:r>
            <a:r>
              <a:rPr lang="en-US" sz="2400" dirty="0" err="1" smtClean="0"/>
              <a:t>hogares</a:t>
            </a:r>
            <a:r>
              <a:rPr lang="en-US" sz="2400" dirty="0" smtClean="0"/>
              <a:t> con </a:t>
            </a:r>
            <a:r>
              <a:rPr lang="en-US" sz="2400" dirty="0" err="1" smtClean="0"/>
              <a:t>acceso</a:t>
            </a:r>
            <a:r>
              <a:rPr lang="en-US" sz="2400" dirty="0" smtClean="0"/>
              <a:t> a Internet ….64…..35.0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400" dirty="0" smtClean="0"/>
              <a:t>7º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. </a:t>
            </a:r>
            <a:r>
              <a:rPr lang="en-US" sz="2400" dirty="0" err="1" smtClean="0"/>
              <a:t>Uso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negocios</a:t>
            </a:r>
            <a:endParaRPr lang="en-US" sz="2400" dirty="0" smtClean="0"/>
          </a:p>
          <a:p>
            <a:pPr lvl="1">
              <a:buFont typeface="Courier New"/>
              <a:buChar char="o"/>
            </a:pPr>
            <a:r>
              <a:rPr lang="en-US" sz="2400" dirty="0" err="1" smtClean="0"/>
              <a:t>Uso</a:t>
            </a:r>
            <a:r>
              <a:rPr lang="en-US" sz="2400" dirty="0" smtClean="0"/>
              <a:t> de Internet </a:t>
            </a:r>
            <a:r>
              <a:rPr lang="en-US" sz="2400" dirty="0" err="1" smtClean="0"/>
              <a:t>Empresas-Consumidores</a:t>
            </a:r>
            <a:r>
              <a:rPr lang="en-US" sz="2400" dirty="0" smtClean="0"/>
              <a:t> ….31……5.2</a:t>
            </a:r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 Capacidad de innovación................... 83…….…..3.0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400" dirty="0" smtClean="0"/>
              <a:t>8º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. </a:t>
            </a:r>
            <a:r>
              <a:rPr lang="en-US" sz="2400" dirty="0" err="1" smtClean="0"/>
              <a:t>Uso</a:t>
            </a:r>
            <a:r>
              <a:rPr lang="en-US" sz="2400" dirty="0" smtClean="0"/>
              <a:t> del </a:t>
            </a:r>
            <a:r>
              <a:rPr lang="en-US" sz="2400" dirty="0" err="1" smtClean="0"/>
              <a:t>gobierno</a:t>
            </a:r>
            <a:endParaRPr lang="en-US" sz="2400" dirty="0" smtClean="0"/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 Servicio Online….. 24……………….0.75</a:t>
            </a:r>
          </a:p>
          <a:p>
            <a:pPr lvl="1">
              <a:buFont typeface="Courier New"/>
              <a:buChar char="o"/>
            </a:pPr>
            <a:r>
              <a:rPr lang="es-ES_tradnl" sz="2400" dirty="0" smtClean="0"/>
              <a:t>É</a:t>
            </a:r>
            <a:r>
              <a:rPr lang="es-ES_tradnl" sz="2400" dirty="0" smtClean="0"/>
              <a:t>xito del gobierno en la promoción de las TIC..... 57….4.6</a:t>
            </a:r>
            <a:endParaRPr lang="en-US" sz="2400" dirty="0" smtClean="0"/>
          </a:p>
          <a:p>
            <a:pPr lvl="1">
              <a:buFont typeface="Courier New"/>
              <a:buChar char="o"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546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481264"/>
            <a:ext cx="8229600" cy="56449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D. </a:t>
            </a:r>
            <a:r>
              <a:rPr lang="en-US" sz="2400" dirty="0" err="1" smtClean="0"/>
              <a:t>Impacto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9º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. </a:t>
            </a:r>
            <a:r>
              <a:rPr lang="en-US" sz="2400" dirty="0" err="1" smtClean="0"/>
              <a:t>Impacto</a:t>
            </a:r>
            <a:r>
              <a:rPr lang="en-US" sz="2400" dirty="0" smtClean="0"/>
              <a:t> </a:t>
            </a:r>
            <a:r>
              <a:rPr lang="en-US" sz="2400" dirty="0" err="1" smtClean="0"/>
              <a:t>econ</a:t>
            </a:r>
            <a:r>
              <a:rPr lang="en-US" sz="2400" dirty="0" err="1" smtClean="0"/>
              <a:t>ómico</a:t>
            </a:r>
            <a:endParaRPr lang="en-US" sz="2400" dirty="0" smtClean="0"/>
          </a:p>
          <a:p>
            <a:pPr lvl="1">
              <a:buFont typeface="Courier New"/>
              <a:buChar char="o"/>
            </a:pPr>
            <a:r>
              <a:rPr lang="en-US" sz="2400" dirty="0" err="1" smtClean="0"/>
              <a:t>Impacto</a:t>
            </a:r>
            <a:r>
              <a:rPr lang="en-US" sz="2400" dirty="0" smtClean="0"/>
              <a:t> de </a:t>
            </a:r>
            <a:r>
              <a:rPr lang="en-US" sz="2400" dirty="0" err="1" smtClean="0"/>
              <a:t>las</a:t>
            </a:r>
            <a:r>
              <a:rPr lang="en-US" sz="2400" dirty="0" smtClean="0"/>
              <a:t> TIC en los </a:t>
            </a:r>
            <a:r>
              <a:rPr lang="en-US" sz="2400" dirty="0" err="1" smtClean="0"/>
              <a:t>nuevos</a:t>
            </a:r>
            <a:r>
              <a:rPr lang="en-US" sz="2400" dirty="0" smtClean="0"/>
              <a:t> </a:t>
            </a:r>
            <a:r>
              <a:rPr lang="en-US" sz="2400" dirty="0" err="1" smtClean="0"/>
              <a:t>servicios</a:t>
            </a:r>
            <a:r>
              <a:rPr lang="en-US" sz="2400" dirty="0" smtClean="0"/>
              <a:t> y </a:t>
            </a:r>
            <a:r>
              <a:rPr lang="en-US" sz="2400" dirty="0" err="1" smtClean="0"/>
              <a:t>productos</a:t>
            </a:r>
            <a:r>
              <a:rPr lang="en-US" sz="2400" dirty="0" smtClean="0"/>
              <a:t>………..30……….5.1</a:t>
            </a:r>
          </a:p>
          <a:p>
            <a:pPr lvl="1">
              <a:buFont typeface="Courier New"/>
              <a:buChar char="o"/>
            </a:pPr>
            <a:r>
              <a:rPr lang="en-US" sz="2400" dirty="0" err="1" smtClean="0"/>
              <a:t>Impacto</a:t>
            </a:r>
            <a:r>
              <a:rPr lang="en-US" sz="2400" dirty="0" smtClean="0"/>
              <a:t> de </a:t>
            </a:r>
            <a:r>
              <a:rPr lang="en-US" sz="2400" dirty="0" err="1" smtClean="0"/>
              <a:t>las</a:t>
            </a:r>
            <a:r>
              <a:rPr lang="en-US" sz="2400" dirty="0" smtClean="0"/>
              <a:t> TIC en los </a:t>
            </a:r>
            <a:r>
              <a:rPr lang="en-US" sz="2400" dirty="0" err="1" smtClean="0"/>
              <a:t>nuevos</a:t>
            </a:r>
            <a:r>
              <a:rPr lang="en-US" sz="2400" dirty="0" smtClean="0"/>
              <a:t> </a:t>
            </a:r>
            <a:r>
              <a:rPr lang="en-US" sz="2400" dirty="0" err="1" smtClean="0"/>
              <a:t>modelos</a:t>
            </a:r>
            <a:r>
              <a:rPr lang="en-US" sz="2400" dirty="0" smtClean="0"/>
              <a:t> de </a:t>
            </a:r>
            <a:r>
              <a:rPr lang="en-US" sz="2400" dirty="0" err="1" smtClean="0"/>
              <a:t>organización</a:t>
            </a:r>
            <a:r>
              <a:rPr lang="en-US" sz="2400" dirty="0" smtClean="0"/>
              <a:t>………..35………………5.7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400" dirty="0" smtClean="0"/>
              <a:t>10º </a:t>
            </a:r>
            <a:r>
              <a:rPr lang="en-US" sz="2400" dirty="0" err="1" smtClean="0"/>
              <a:t>pilar</a:t>
            </a:r>
            <a:r>
              <a:rPr lang="en-US" sz="2400" dirty="0" smtClean="0"/>
              <a:t> </a:t>
            </a:r>
            <a:r>
              <a:rPr lang="en-US" sz="2400" dirty="0" err="1" smtClean="0"/>
              <a:t>Impacto</a:t>
            </a:r>
            <a:r>
              <a:rPr lang="en-US" sz="2400" dirty="0" smtClean="0"/>
              <a:t> social</a:t>
            </a:r>
          </a:p>
          <a:p>
            <a:pPr lvl="1">
              <a:buFont typeface="Courier New"/>
              <a:buChar char="o"/>
            </a:pPr>
            <a:r>
              <a:rPr lang="en-US" sz="2400" dirty="0" smtClean="0"/>
              <a:t>Internet en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escuelas</a:t>
            </a:r>
            <a:r>
              <a:rPr lang="en-US" sz="2400" dirty="0" smtClean="0"/>
              <a:t>………….48…………….4.7</a:t>
            </a:r>
          </a:p>
          <a:p>
            <a:pPr lvl="1">
              <a:buFont typeface="Courier New"/>
              <a:buChar char="o"/>
            </a:pPr>
            <a:r>
              <a:rPr lang="en-US" sz="2400" dirty="0" err="1" smtClean="0"/>
              <a:t>Impacto</a:t>
            </a:r>
            <a:r>
              <a:rPr lang="en-US" sz="2400" dirty="0" smtClean="0"/>
              <a:t> de </a:t>
            </a:r>
            <a:r>
              <a:rPr lang="en-US" sz="2400" dirty="0" err="1" smtClean="0"/>
              <a:t>las</a:t>
            </a:r>
            <a:r>
              <a:rPr lang="en-US" sz="2400" dirty="0" smtClean="0"/>
              <a:t> TIC en el </a:t>
            </a:r>
            <a:r>
              <a:rPr lang="en-US" sz="2400" dirty="0" err="1" smtClean="0"/>
              <a:t>acceso</a:t>
            </a:r>
            <a:r>
              <a:rPr lang="en-US" sz="2400" dirty="0" smtClean="0"/>
              <a:t> a los </a:t>
            </a:r>
            <a:r>
              <a:rPr lang="en-US" sz="2400" dirty="0" err="1" smtClean="0"/>
              <a:t>servicios</a:t>
            </a:r>
            <a:r>
              <a:rPr lang="en-US" sz="2400" dirty="0" smtClean="0"/>
              <a:t> </a:t>
            </a:r>
            <a:r>
              <a:rPr lang="en-US" sz="2400" dirty="0" err="1" smtClean="0"/>
              <a:t>b</a:t>
            </a:r>
            <a:r>
              <a:rPr lang="en-US" sz="2400" dirty="0" err="1" smtClean="0"/>
              <a:t>ásicos</a:t>
            </a:r>
            <a:r>
              <a:rPr lang="en-US" sz="2400" dirty="0" smtClean="0"/>
              <a:t> …..35…………………….5.0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6686343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150</TotalTime>
  <Words>431</Words>
  <Application>Microsoft Macintosh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Horizon</vt:lpstr>
      <vt:lpstr>Chile 2013</vt:lpstr>
      <vt:lpstr>The Global Information Technology Report 2013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Nacho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Chile 2013</dc:title>
  <dc:creator>Ignacio  Vergara Ortega</dc:creator>
  <cp:lastModifiedBy>Ignacio  Vergara Ortega</cp:lastModifiedBy>
  <cp:revision>13</cp:revision>
  <dcterms:created xsi:type="dcterms:W3CDTF">2014-09-29T21:34:13Z</dcterms:created>
  <dcterms:modified xsi:type="dcterms:W3CDTF">2014-09-30T00:05:08Z</dcterms:modified>
</cp:coreProperties>
</file>