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500"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t>Friday, November 07, 2014</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‹Nº›</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6396A3A3-94A6-4E5B-AF39-173ACA3E61CC}" type="datetime2">
              <a:rPr lang="en-US" smtClean="0"/>
              <a:t>Friday, November 07, 2014</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9933D019-A32C-4EAD-B8E6-DBDA699692FD}" type="datetime2">
              <a:rPr lang="en-US" smtClean="0"/>
              <a:t>Friday, November 07, 2014</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‹Nº›</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t>Friday, November 07, 2014</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t>Friday, November 07, 2014</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‹Nº›</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79CD4847-11EF-4466-A8AD-85CDB7B49118}" type="datetime2">
              <a:rPr lang="en-US" smtClean="0"/>
              <a:t>Friday, November 07, 2014</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t>Friday, November 07, 2014</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3FE976D3-5B7F-4300-ABED-C91F1B2AE209}" type="datetime2">
              <a:rPr lang="en-US" smtClean="0"/>
              <a:t>Friday, November 07, 2014</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‹Nº›</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EBDC1E59-17DD-41CE-97CA-624A472382D4}" type="datetime2">
              <a:rPr lang="en-US" smtClean="0"/>
              <a:t>Friday, November 07, 2014</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8CC057FC-95B6-4D89-AFDA-ABA33EE921E5}" type="datetime2">
              <a:rPr lang="en-US" smtClean="0"/>
              <a:t>Friday, November 07, 2014</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t>Friday, November 07, 2014</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t>Friday, November 07, 2014</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‹Nº›</a:t>
            </a:fld>
            <a:endParaRPr lang="en-US" dirty="0"/>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youtube.com/watch?v=hJTuVaEKGPo"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youtube.com/watch?v=hJTuVaEKGPo"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MX" dirty="0" smtClean="0"/>
              <a:t>La sociedad del espectáculo</a:t>
            </a:r>
            <a:endParaRPr lang="es-MX" dirty="0"/>
          </a:p>
        </p:txBody>
      </p:sp>
      <p:sp>
        <p:nvSpPr>
          <p:cNvPr id="3" name="2 Subtítulo"/>
          <p:cNvSpPr>
            <a:spLocks noGrp="1"/>
          </p:cNvSpPr>
          <p:nvPr>
            <p:ph type="subTitle" idx="1"/>
          </p:nvPr>
        </p:nvSpPr>
        <p:spPr>
          <a:xfrm>
            <a:off x="685800" y="3505200"/>
            <a:ext cx="6838528" cy="2516088"/>
          </a:xfrm>
        </p:spPr>
        <p:txBody>
          <a:bodyPr>
            <a:normAutofit/>
          </a:bodyPr>
          <a:lstStyle/>
          <a:p>
            <a:r>
              <a:rPr lang="es-MX" dirty="0" err="1" smtClean="0"/>
              <a:t>Guy</a:t>
            </a:r>
            <a:r>
              <a:rPr lang="es-MX" dirty="0" smtClean="0"/>
              <a:t> </a:t>
            </a:r>
            <a:r>
              <a:rPr lang="es-MX" dirty="0" err="1" smtClean="0"/>
              <a:t>Debord</a:t>
            </a:r>
            <a:endParaRPr lang="es-MX" dirty="0" smtClean="0"/>
          </a:p>
          <a:p>
            <a:endParaRPr lang="es-MX" dirty="0" smtClean="0"/>
          </a:p>
          <a:p>
            <a:endParaRPr lang="es-MX" dirty="0" smtClean="0"/>
          </a:p>
          <a:p>
            <a:endParaRPr lang="es-MX" dirty="0"/>
          </a:p>
          <a:p>
            <a:r>
              <a:rPr lang="es-MX" sz="1800" dirty="0" smtClean="0"/>
              <a:t>Capítulos V al IX</a:t>
            </a:r>
          </a:p>
          <a:p>
            <a:r>
              <a:rPr lang="es-MX" sz="1800" dirty="0" smtClean="0"/>
              <a:t>Celina Bárcenas</a:t>
            </a:r>
            <a:endParaRPr lang="es-MX" sz="1800" dirty="0"/>
          </a:p>
        </p:txBody>
      </p:sp>
      <p:pic>
        <p:nvPicPr>
          <p:cNvPr id="3074" name="Picture 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7904" y="3645024"/>
            <a:ext cx="4297660" cy="2614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66300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MX" dirty="0" smtClean="0"/>
              <a:t>Capítulo V</a:t>
            </a:r>
            <a:br>
              <a:rPr lang="es-MX" dirty="0" smtClean="0"/>
            </a:br>
            <a:r>
              <a:rPr lang="es-MX" sz="1800" dirty="0" smtClean="0"/>
              <a:t>Tiempo e historia</a:t>
            </a:r>
            <a:endParaRPr lang="es-MX" sz="1800" dirty="0"/>
          </a:p>
        </p:txBody>
      </p:sp>
      <p:sp>
        <p:nvSpPr>
          <p:cNvPr id="5" name="4 Marcador de contenido"/>
          <p:cNvSpPr>
            <a:spLocks noGrp="1"/>
          </p:cNvSpPr>
          <p:nvPr>
            <p:ph idx="1"/>
          </p:nvPr>
        </p:nvSpPr>
        <p:spPr/>
        <p:txBody>
          <a:bodyPr>
            <a:normAutofit fontScale="92500" lnSpcReduction="20000"/>
          </a:bodyPr>
          <a:lstStyle/>
          <a:p>
            <a:r>
              <a:rPr lang="es-MX" sz="1800" dirty="0" smtClean="0"/>
              <a:t>La historia natural existe sólo a través de la existencia humana.</a:t>
            </a:r>
          </a:p>
          <a:p>
            <a:endParaRPr lang="es-MX" sz="1800" dirty="0" smtClean="0"/>
          </a:p>
          <a:p>
            <a:r>
              <a:rPr lang="es-MX" sz="1800" dirty="0" smtClean="0"/>
              <a:t>El mito es la construcción unitaria del pensamiento que garantiza y organiza todo el orden cósmico en torno al orden de la sociedad.</a:t>
            </a:r>
          </a:p>
          <a:p>
            <a:endParaRPr lang="es-MX" sz="1800" dirty="0" smtClean="0"/>
          </a:p>
          <a:p>
            <a:r>
              <a:rPr lang="es-MX" sz="1800" dirty="0" smtClean="0"/>
              <a:t>Con el nacimiento del poder político de las grandes revoluciones de la técnica, como la fundición del  hierro, da origen al abandono del ciclo natural por la orientación y sucesión de poderes.</a:t>
            </a:r>
          </a:p>
          <a:p>
            <a:endParaRPr lang="es-MX" sz="1800" dirty="0" smtClean="0"/>
          </a:p>
          <a:p>
            <a:r>
              <a:rPr lang="es-MX" sz="1800" dirty="0" smtClean="0"/>
              <a:t>La escritura es el arma de las dinastías y del poder. Permite la trascendencia de la conciencia más allá de la relación inmediata de los vivientes. La memoria impersonal que es la administración de la sociedad.</a:t>
            </a:r>
          </a:p>
          <a:p>
            <a:endParaRPr lang="es-MX" sz="1800" dirty="0" smtClean="0"/>
          </a:p>
          <a:p>
            <a:r>
              <a:rPr lang="es-MX" sz="1800" dirty="0" smtClean="0"/>
              <a:t>El razonamiento sobre la historia es inseparable del razonamiento sobre el poder.</a:t>
            </a:r>
          </a:p>
          <a:p>
            <a:endParaRPr lang="es-MX" sz="1800" dirty="0" smtClean="0"/>
          </a:p>
          <a:p>
            <a:r>
              <a:rPr lang="es-MX" sz="1800" dirty="0" smtClean="0"/>
              <a:t>El tiempo irreversible unificado es aquel del mercado mundial, y de manera corolario el del espectáculo mundial.</a:t>
            </a:r>
          </a:p>
          <a:p>
            <a:pPr marL="0" indent="0">
              <a:buNone/>
            </a:pPr>
            <a:endParaRPr lang="es-MX" sz="1800" dirty="0" smtClean="0"/>
          </a:p>
          <a:p>
            <a:endParaRPr lang="es-MX" sz="1800" dirty="0" smtClean="0"/>
          </a:p>
          <a:p>
            <a:endParaRPr lang="es-MX" sz="1800" dirty="0" smtClean="0"/>
          </a:p>
          <a:p>
            <a:endParaRPr lang="es-MX" sz="1800" dirty="0" smtClean="0"/>
          </a:p>
          <a:p>
            <a:endParaRPr lang="es-MX" sz="1800" dirty="0" smtClean="0"/>
          </a:p>
          <a:p>
            <a:endParaRPr lang="es-MX" sz="1800" dirty="0"/>
          </a:p>
        </p:txBody>
      </p:sp>
      <p:sp>
        <p:nvSpPr>
          <p:cNvPr id="6" name="5 Marcador de texto"/>
          <p:cNvSpPr>
            <a:spLocks noGrp="1"/>
          </p:cNvSpPr>
          <p:nvPr>
            <p:ph type="body" sz="half" idx="2"/>
          </p:nvPr>
        </p:nvSpPr>
        <p:spPr/>
        <p:txBody>
          <a:bodyPr/>
          <a:lstStyle/>
          <a:p>
            <a:endParaRPr lang="es-MX"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58438" b="7174"/>
          <a:stretch/>
        </p:blipFill>
        <p:spPr bwMode="auto">
          <a:xfrm>
            <a:off x="467544" y="2218350"/>
            <a:ext cx="2123728" cy="4090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40505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Capítulo </a:t>
            </a:r>
            <a:r>
              <a:rPr lang="es-MX" dirty="0" smtClean="0"/>
              <a:t>VI</a:t>
            </a:r>
            <a:r>
              <a:rPr lang="es-MX" dirty="0"/>
              <a:t/>
            </a:r>
            <a:br>
              <a:rPr lang="es-MX" dirty="0"/>
            </a:br>
            <a:r>
              <a:rPr lang="es-MX" sz="1800" dirty="0" smtClean="0"/>
              <a:t>El tiempo espectacular</a:t>
            </a:r>
            <a:endParaRPr lang="es-MX" sz="1800" dirty="0"/>
          </a:p>
        </p:txBody>
      </p:sp>
      <p:sp>
        <p:nvSpPr>
          <p:cNvPr id="3" name="2 Marcador de contenido"/>
          <p:cNvSpPr>
            <a:spLocks noGrp="1"/>
          </p:cNvSpPr>
          <p:nvPr>
            <p:ph idx="1"/>
          </p:nvPr>
        </p:nvSpPr>
        <p:spPr/>
        <p:txBody>
          <a:bodyPr>
            <a:normAutofit/>
          </a:bodyPr>
          <a:lstStyle/>
          <a:p>
            <a:r>
              <a:rPr lang="es-MX" sz="1800" dirty="0" smtClean="0"/>
              <a:t>El tiempo </a:t>
            </a:r>
            <a:r>
              <a:rPr lang="es-MX" sz="1800" dirty="0" err="1" smtClean="0"/>
              <a:t>seudosíclico</a:t>
            </a:r>
            <a:r>
              <a:rPr lang="es-MX" sz="1800" dirty="0" smtClean="0"/>
              <a:t>  es un tiempo transformado por la industria que regresa a lo más natural del ritmo cíclico, aquél que existía en las sociedades preindustriales.</a:t>
            </a:r>
          </a:p>
          <a:p>
            <a:endParaRPr lang="es-MX" sz="1800" dirty="0" smtClean="0"/>
          </a:p>
          <a:p>
            <a:r>
              <a:rPr lang="es-MX" sz="1800" dirty="0" smtClean="0"/>
              <a:t>Este tiempo es el de la mercancía consumible. El producto que tiene una vida y sin embargo puede servir a su vez como materia prima de otro producto.</a:t>
            </a:r>
          </a:p>
          <a:p>
            <a:endParaRPr lang="es-MX" sz="1800" dirty="0" smtClean="0"/>
          </a:p>
          <a:p>
            <a:r>
              <a:rPr lang="es-MX" sz="1800" dirty="0" smtClean="0"/>
              <a:t>El capitalismo se orienta a la venta de bloques de tiempo equipados por mercancías unificadas creadas por cierto número de mercancías diversas.</a:t>
            </a:r>
          </a:p>
          <a:p>
            <a:endParaRPr lang="es-MX" sz="1800" dirty="0" smtClean="0"/>
          </a:p>
          <a:p>
            <a:pPr algn="just"/>
            <a:r>
              <a:rPr lang="es-MX" sz="1800" dirty="0" smtClean="0"/>
              <a:t>Con estas mercancías la economía en expansión crea los servicios y los entretenimientos. Este tipo de mercancía espectacular sólo existe temporalmente en función de la realidad correspondiente.</a:t>
            </a:r>
          </a:p>
          <a:p>
            <a:endParaRPr lang="es-MX" sz="1800" dirty="0"/>
          </a:p>
        </p:txBody>
      </p:sp>
      <p:sp>
        <p:nvSpPr>
          <p:cNvPr id="4" name="3 Marcador de texto"/>
          <p:cNvSpPr>
            <a:spLocks noGrp="1"/>
          </p:cNvSpPr>
          <p:nvPr>
            <p:ph type="body" sz="half" idx="2"/>
          </p:nvPr>
        </p:nvSpPr>
        <p:spPr/>
        <p:txBody>
          <a:bodyPr/>
          <a:lstStyle/>
          <a:p>
            <a:r>
              <a:rPr lang="es-MX" dirty="0" smtClean="0"/>
              <a:t> </a:t>
            </a:r>
            <a:endParaRPr lang="es-MX"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600" r="6901"/>
          <a:stretch/>
        </p:blipFill>
        <p:spPr bwMode="auto">
          <a:xfrm>
            <a:off x="421091" y="2276872"/>
            <a:ext cx="2057048" cy="34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65547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Capítulo </a:t>
            </a:r>
            <a:r>
              <a:rPr lang="es-MX" dirty="0" smtClean="0"/>
              <a:t>VI</a:t>
            </a:r>
            <a:r>
              <a:rPr lang="es-MX" dirty="0"/>
              <a:t/>
            </a:r>
            <a:br>
              <a:rPr lang="es-MX" dirty="0"/>
            </a:br>
            <a:r>
              <a:rPr lang="es-MX" sz="1800" dirty="0" smtClean="0"/>
              <a:t>El tiempo espectacular</a:t>
            </a:r>
            <a:endParaRPr lang="es-MX" sz="1800" dirty="0"/>
          </a:p>
        </p:txBody>
      </p:sp>
      <p:sp>
        <p:nvSpPr>
          <p:cNvPr id="3" name="2 Marcador de contenido"/>
          <p:cNvSpPr>
            <a:spLocks noGrp="1"/>
          </p:cNvSpPr>
          <p:nvPr>
            <p:ph idx="1"/>
          </p:nvPr>
        </p:nvSpPr>
        <p:spPr/>
        <p:txBody>
          <a:bodyPr>
            <a:normAutofit/>
          </a:bodyPr>
          <a:lstStyle/>
          <a:p>
            <a:r>
              <a:rPr lang="es-MX" sz="1800" dirty="0" smtClean="0"/>
              <a:t>El tiempo </a:t>
            </a:r>
            <a:r>
              <a:rPr lang="es-MX" sz="1800" dirty="0" err="1" smtClean="0"/>
              <a:t>pseudo</a:t>
            </a:r>
            <a:r>
              <a:rPr lang="es-MX" sz="1800" dirty="0" smtClean="0"/>
              <a:t> cíclico consumible es el tiempo espectacular. </a:t>
            </a:r>
          </a:p>
          <a:p>
            <a:endParaRPr lang="es-MX" sz="1800" dirty="0" smtClean="0"/>
          </a:p>
          <a:p>
            <a:r>
              <a:rPr lang="es-MX" sz="1800" dirty="0" smtClean="0"/>
              <a:t>El tiempo espectacular es el tiempo de la realidad que se transforma.</a:t>
            </a:r>
          </a:p>
          <a:p>
            <a:endParaRPr lang="es-MX" sz="1800" dirty="0"/>
          </a:p>
          <a:p>
            <a:r>
              <a:rPr lang="es-MX" sz="1800" dirty="0" smtClean="0"/>
              <a:t>El espectáculo como organización social de la parálisis de la historia y de la memoria, del abandono de la historia que se erige sobre la base del tiempo histórico, es la falsa conciencia del tiempo.</a:t>
            </a:r>
          </a:p>
          <a:p>
            <a:endParaRPr lang="es-MX" sz="1800" dirty="0"/>
          </a:p>
          <a:p>
            <a:r>
              <a:rPr lang="es-MX" sz="1800" dirty="0" smtClean="0"/>
              <a:t>Los </a:t>
            </a:r>
            <a:r>
              <a:rPr lang="es-MX" sz="1800" dirty="0" err="1" smtClean="0"/>
              <a:t>seudo</a:t>
            </a:r>
            <a:r>
              <a:rPr lang="es-MX" sz="1800" dirty="0" smtClean="0"/>
              <a:t> acontecimientos que se presentan en la dramatización espectacular no han sido vividos por quienes los reciben y sin embargo se consideran la verdad mientras que la realidad o vivencia individual queda separada e incomprendida. No memorable.</a:t>
            </a:r>
          </a:p>
          <a:p>
            <a:endParaRPr lang="es-MX" sz="1800" dirty="0"/>
          </a:p>
        </p:txBody>
      </p:sp>
      <p:sp>
        <p:nvSpPr>
          <p:cNvPr id="4" name="3 Marcador de texto"/>
          <p:cNvSpPr>
            <a:spLocks noGrp="1"/>
          </p:cNvSpPr>
          <p:nvPr>
            <p:ph type="body" sz="half" idx="2"/>
          </p:nvPr>
        </p:nvSpPr>
        <p:spPr/>
        <p:txBody>
          <a:bodyPr/>
          <a:lstStyle/>
          <a:p>
            <a:r>
              <a:rPr lang="es-MX" dirty="0" smtClean="0"/>
              <a:t> </a:t>
            </a:r>
            <a:endParaRPr lang="es-MX"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600" r="6901"/>
          <a:stretch/>
        </p:blipFill>
        <p:spPr bwMode="auto">
          <a:xfrm>
            <a:off x="421091" y="2276872"/>
            <a:ext cx="2057048" cy="3449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143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Capítulo </a:t>
            </a:r>
            <a:r>
              <a:rPr lang="es-MX" dirty="0" smtClean="0"/>
              <a:t>VII</a:t>
            </a:r>
            <a:r>
              <a:rPr lang="es-MX" dirty="0"/>
              <a:t/>
            </a:r>
            <a:br>
              <a:rPr lang="es-MX" dirty="0"/>
            </a:br>
            <a:r>
              <a:rPr lang="es-MX" sz="1800" dirty="0" smtClean="0"/>
              <a:t>El </a:t>
            </a:r>
            <a:r>
              <a:rPr lang="es-MX" sz="1800" dirty="0" err="1" smtClean="0"/>
              <a:t>agenciamiento</a:t>
            </a:r>
            <a:r>
              <a:rPr lang="es-MX" sz="1800" dirty="0" smtClean="0"/>
              <a:t> del territorio</a:t>
            </a:r>
            <a:endParaRPr lang="es-MX" sz="1800" dirty="0"/>
          </a:p>
        </p:txBody>
      </p:sp>
      <p:sp>
        <p:nvSpPr>
          <p:cNvPr id="3" name="2 Marcador de contenido"/>
          <p:cNvSpPr>
            <a:spLocks noGrp="1"/>
          </p:cNvSpPr>
          <p:nvPr>
            <p:ph idx="1"/>
          </p:nvPr>
        </p:nvSpPr>
        <p:spPr/>
        <p:txBody>
          <a:bodyPr>
            <a:normAutofit lnSpcReduction="10000"/>
          </a:bodyPr>
          <a:lstStyle/>
          <a:p>
            <a:r>
              <a:rPr lang="es-MX" sz="1800" dirty="0" smtClean="0"/>
              <a:t>El urbanismo es esta toma de posesión del entorno natural y humano por el capitalismo que se desarrolla y domina , creando en la totalidad del espacio su propia escena.</a:t>
            </a:r>
          </a:p>
          <a:p>
            <a:endParaRPr lang="es-MX" sz="1800" dirty="0" smtClean="0"/>
          </a:p>
          <a:p>
            <a:r>
              <a:rPr lang="es-MX" sz="1800" dirty="0" smtClean="0"/>
              <a:t>El urbanismo se encarga de la salvaguarda del poder de clase.</a:t>
            </a:r>
          </a:p>
          <a:p>
            <a:endParaRPr lang="es-MX" sz="1800" dirty="0" smtClean="0"/>
          </a:p>
          <a:p>
            <a:r>
              <a:rPr lang="es-MX" sz="1800" dirty="0" smtClean="0"/>
              <a:t>La historia universal nació en las ciudades y logró su madurez  en la victoria definitiva de la ciudad sobre el campo. La ciudad es el elemento de la historia porque es la concentración del poder social, hace posible la empresa histórica y la conciencia del pasado.</a:t>
            </a:r>
          </a:p>
          <a:p>
            <a:endParaRPr lang="es-MX" sz="1800" dirty="0" smtClean="0"/>
          </a:p>
          <a:p>
            <a:r>
              <a:rPr lang="es-MX" sz="1800" dirty="0" smtClean="0"/>
              <a:t>El campo es el aislamiento y la separación.</a:t>
            </a:r>
          </a:p>
          <a:p>
            <a:endParaRPr lang="es-MX" sz="1800" dirty="0" smtClean="0"/>
          </a:p>
          <a:p>
            <a:r>
              <a:rPr lang="es-MX" sz="1800" dirty="0" smtClean="0"/>
              <a:t>La decisión de reconstruir el territorio según las necesidades del poder es la mayor idea revolucionaria del propósito del urbanismo.</a:t>
            </a:r>
            <a:endParaRPr lang="es-MX" sz="1800" dirty="0"/>
          </a:p>
        </p:txBody>
      </p:sp>
      <p:sp>
        <p:nvSpPr>
          <p:cNvPr id="4" name="3 Marcador de texto"/>
          <p:cNvSpPr>
            <a:spLocks noGrp="1"/>
          </p:cNvSpPr>
          <p:nvPr>
            <p:ph type="body" sz="half" idx="2"/>
          </p:nvPr>
        </p:nvSpPr>
        <p:spPr/>
        <p:txBody>
          <a:bodyPr/>
          <a:lstStyle/>
          <a:p>
            <a:r>
              <a:rPr lang="es-MX" dirty="0" smtClean="0"/>
              <a:t> </a:t>
            </a:r>
            <a:endParaRPr lang="es-MX" dirty="0"/>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5505"/>
          <a:stretch/>
        </p:blipFill>
        <p:spPr bwMode="auto">
          <a:xfrm rot="5400000">
            <a:off x="-121561" y="3082001"/>
            <a:ext cx="3364291" cy="2186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8698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Capítulo </a:t>
            </a:r>
            <a:r>
              <a:rPr lang="es-MX" dirty="0" smtClean="0"/>
              <a:t>VIII</a:t>
            </a:r>
            <a:r>
              <a:rPr lang="es-MX" dirty="0"/>
              <a:t/>
            </a:r>
            <a:br>
              <a:rPr lang="es-MX" dirty="0"/>
            </a:br>
            <a:r>
              <a:rPr lang="es-MX" sz="1800" dirty="0" smtClean="0"/>
              <a:t>La negación y el consumo en la cultura</a:t>
            </a:r>
            <a:endParaRPr lang="es-MX" sz="1800" dirty="0"/>
          </a:p>
        </p:txBody>
      </p:sp>
      <p:sp>
        <p:nvSpPr>
          <p:cNvPr id="3" name="2 Marcador de contenido"/>
          <p:cNvSpPr>
            <a:spLocks noGrp="1"/>
          </p:cNvSpPr>
          <p:nvPr>
            <p:ph idx="1"/>
          </p:nvPr>
        </p:nvSpPr>
        <p:spPr/>
        <p:txBody>
          <a:bodyPr>
            <a:normAutofit lnSpcReduction="10000"/>
          </a:bodyPr>
          <a:lstStyle/>
          <a:p>
            <a:r>
              <a:rPr lang="es-MX" sz="1800" dirty="0" smtClean="0"/>
              <a:t>La cultura es la esfera general del conocimiento y de las representaciones de lo vivido, es el lugar de la búsqueda de la unidad ya que vive separada y obligada a negarse ella misma.</a:t>
            </a:r>
          </a:p>
          <a:p>
            <a:endParaRPr lang="es-MX" sz="1800" dirty="0" smtClean="0"/>
          </a:p>
          <a:p>
            <a:r>
              <a:rPr lang="es-MX" sz="1800" dirty="0" smtClean="0"/>
              <a:t>La lucha entre tradición e innovación es el principio del desarrollo interno de la cultura de las sociedades históricas. Sin embargo la innovación sólo ocurre en movimientos históricos.</a:t>
            </a:r>
          </a:p>
          <a:p>
            <a:endParaRPr lang="es-MX" sz="1800" dirty="0" smtClean="0"/>
          </a:p>
          <a:p>
            <a:r>
              <a:rPr lang="es-MX" sz="1800" dirty="0" smtClean="0"/>
              <a:t>La falta de racionalidad de la cultura es el elemento que la condena a desaparecer.</a:t>
            </a:r>
          </a:p>
          <a:p>
            <a:endParaRPr lang="es-MX" sz="1800" dirty="0" smtClean="0"/>
          </a:p>
          <a:p>
            <a:r>
              <a:rPr lang="es-MX" sz="1800" dirty="0" smtClean="0"/>
              <a:t>El fin de la historia de la cultura se manifiesta en 2 opuestos:</a:t>
            </a:r>
          </a:p>
          <a:p>
            <a:pPr lvl="1"/>
            <a:r>
              <a:rPr lang="es-MX" sz="1400" dirty="0" smtClean="0"/>
              <a:t>El proyecto de su superación en la historia social. Destino unido a la crítica social</a:t>
            </a:r>
          </a:p>
          <a:p>
            <a:pPr lvl="1"/>
            <a:endParaRPr lang="es-MX" sz="1400" dirty="0" smtClean="0"/>
          </a:p>
          <a:p>
            <a:pPr lvl="1"/>
            <a:r>
              <a:rPr lang="es-MX" sz="1400" dirty="0" smtClean="0"/>
              <a:t>La organización de su mantenimiento como un objeto muerto, en la contemplación espectacular.</a:t>
            </a:r>
            <a:r>
              <a:rPr lang="es-MX" sz="1400" dirty="0"/>
              <a:t> Destino unido a </a:t>
            </a:r>
            <a:r>
              <a:rPr lang="es-MX" sz="1400" dirty="0" smtClean="0"/>
              <a:t>la defensa del poder de clase.</a:t>
            </a:r>
            <a:endParaRPr lang="es-MX" sz="1400" dirty="0"/>
          </a:p>
        </p:txBody>
      </p:sp>
      <p:sp>
        <p:nvSpPr>
          <p:cNvPr id="4" name="3 Marcador de texto"/>
          <p:cNvSpPr>
            <a:spLocks noGrp="1"/>
          </p:cNvSpPr>
          <p:nvPr>
            <p:ph type="body" sz="half" idx="2"/>
          </p:nvPr>
        </p:nvSpPr>
        <p:spPr/>
        <p:txBody>
          <a:bodyPr/>
          <a:lstStyle/>
          <a:p>
            <a:r>
              <a:rPr lang="es-MX" dirty="0" smtClean="0"/>
              <a:t> </a:t>
            </a:r>
            <a:endParaRPr lang="es-MX" dirty="0"/>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7925" r="15660"/>
          <a:stretch/>
        </p:blipFill>
        <p:spPr bwMode="auto">
          <a:xfrm>
            <a:off x="611560" y="2201591"/>
            <a:ext cx="1800200" cy="1841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448" y="4068952"/>
            <a:ext cx="2012786" cy="22118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94618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Capítulo </a:t>
            </a:r>
            <a:r>
              <a:rPr lang="es-MX" dirty="0" smtClean="0"/>
              <a:t>VIII</a:t>
            </a:r>
            <a:r>
              <a:rPr lang="es-MX" dirty="0"/>
              <a:t/>
            </a:r>
            <a:br>
              <a:rPr lang="es-MX" dirty="0"/>
            </a:br>
            <a:r>
              <a:rPr lang="es-MX" sz="1800" dirty="0" smtClean="0"/>
              <a:t>La negación y el consumo en la cultura</a:t>
            </a:r>
            <a:endParaRPr lang="es-MX" sz="1800" dirty="0"/>
          </a:p>
        </p:txBody>
      </p:sp>
      <p:sp>
        <p:nvSpPr>
          <p:cNvPr id="3" name="2 Marcador de contenido"/>
          <p:cNvSpPr>
            <a:spLocks noGrp="1"/>
          </p:cNvSpPr>
          <p:nvPr>
            <p:ph idx="1"/>
          </p:nvPr>
        </p:nvSpPr>
        <p:spPr/>
        <p:txBody>
          <a:bodyPr>
            <a:normAutofit/>
          </a:bodyPr>
          <a:lstStyle/>
          <a:p>
            <a:r>
              <a:rPr lang="es-MX" sz="1800" dirty="0" smtClean="0"/>
              <a:t>El pensamiento especializado del sistema espectacular se opera en una división de tareas conforme el sistema se perfecciona y se le presentan 2 problemas:</a:t>
            </a:r>
          </a:p>
          <a:p>
            <a:endParaRPr lang="es-MX" sz="1800" dirty="0" smtClean="0"/>
          </a:p>
          <a:p>
            <a:pPr lvl="1"/>
            <a:r>
              <a:rPr lang="es-MX" sz="1400" dirty="0" smtClean="0"/>
              <a:t>La crítica espectacular del espectáculo que inició la sociología moderna, estudia la separación de la historia cultural.</a:t>
            </a:r>
          </a:p>
          <a:p>
            <a:pPr lvl="1"/>
            <a:endParaRPr lang="es-MX" sz="1400" dirty="0" smtClean="0"/>
          </a:p>
          <a:p>
            <a:pPr lvl="1"/>
            <a:r>
              <a:rPr lang="es-MX" sz="1400" dirty="0" smtClean="0"/>
              <a:t>La apología del espectáculo se constituye en un pensamiento del no-pensamiento, en olvido a sueldo de la práctica histórica</a:t>
            </a:r>
          </a:p>
          <a:p>
            <a:pPr marL="274320" lvl="1" indent="0">
              <a:buNone/>
            </a:pPr>
            <a:endParaRPr lang="es-MX" sz="1400" dirty="0" smtClean="0"/>
          </a:p>
          <a:p>
            <a:pPr marL="182880" lvl="1"/>
            <a:r>
              <a:rPr lang="es-MX" sz="1800" dirty="0" smtClean="0"/>
              <a:t>El estructuralismo es el pensamiento garantizado por el Estado que piensa las condiciones presentes de la comunicación espectacular como un absoluto.</a:t>
            </a:r>
          </a:p>
          <a:p>
            <a:pPr marL="182880" lvl="1"/>
            <a:r>
              <a:rPr lang="es-MX" sz="1800" dirty="0" smtClean="0"/>
              <a:t>El estructuralismo no sirve para probar la validez </a:t>
            </a:r>
            <a:r>
              <a:rPr lang="es-MX" sz="1800" dirty="0" err="1" smtClean="0"/>
              <a:t>transhistórica</a:t>
            </a:r>
            <a:r>
              <a:rPr lang="es-MX" sz="1800" dirty="0" smtClean="0"/>
              <a:t> de la sociedad del espectáculo, sino que es la sociedad del espectáculo  impone su realidad masiva para probar el estructuralismo.</a:t>
            </a:r>
          </a:p>
          <a:p>
            <a:pPr marL="182880" lvl="1"/>
            <a:endParaRPr lang="es-MX" sz="1800" dirty="0"/>
          </a:p>
        </p:txBody>
      </p:sp>
      <p:sp>
        <p:nvSpPr>
          <p:cNvPr id="4" name="3 Marcador de texto"/>
          <p:cNvSpPr>
            <a:spLocks noGrp="1"/>
          </p:cNvSpPr>
          <p:nvPr>
            <p:ph type="body" sz="half" idx="2"/>
          </p:nvPr>
        </p:nvSpPr>
        <p:spPr/>
        <p:txBody>
          <a:bodyPr/>
          <a:lstStyle/>
          <a:p>
            <a:r>
              <a:rPr lang="es-MX" dirty="0" smtClean="0"/>
              <a:t> </a:t>
            </a:r>
            <a:endParaRPr lang="es-MX" dirty="0"/>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7925" r="15660"/>
          <a:stretch/>
        </p:blipFill>
        <p:spPr bwMode="auto">
          <a:xfrm>
            <a:off x="611560" y="2201591"/>
            <a:ext cx="1800200" cy="1841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448" y="4068952"/>
            <a:ext cx="2012786" cy="22118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65792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Capítulo </a:t>
            </a:r>
            <a:r>
              <a:rPr lang="es-MX" dirty="0" smtClean="0"/>
              <a:t>IX</a:t>
            </a:r>
            <a:r>
              <a:rPr lang="es-MX" dirty="0"/>
              <a:t/>
            </a:r>
            <a:br>
              <a:rPr lang="es-MX" dirty="0"/>
            </a:br>
            <a:r>
              <a:rPr lang="es-MX" sz="1800" dirty="0" smtClean="0"/>
              <a:t>La ideología materializada</a:t>
            </a:r>
            <a:endParaRPr lang="es-MX" sz="1800" dirty="0"/>
          </a:p>
        </p:txBody>
      </p:sp>
      <p:sp>
        <p:nvSpPr>
          <p:cNvPr id="3" name="2 Marcador de contenido"/>
          <p:cNvSpPr>
            <a:spLocks noGrp="1"/>
          </p:cNvSpPr>
          <p:nvPr>
            <p:ph idx="1"/>
          </p:nvPr>
        </p:nvSpPr>
        <p:spPr/>
        <p:txBody>
          <a:bodyPr>
            <a:normAutofit/>
          </a:bodyPr>
          <a:lstStyle/>
          <a:p>
            <a:r>
              <a:rPr lang="es-MX" sz="1800" dirty="0" smtClean="0"/>
              <a:t>La ideología es la base del pensamiento de una sociedad de clases durante el curso de la historia. Es la voluntad abstracta de lo universal.</a:t>
            </a:r>
          </a:p>
          <a:p>
            <a:endParaRPr lang="es-MX" sz="1800" dirty="0" smtClean="0"/>
          </a:p>
          <a:p>
            <a:r>
              <a:rPr lang="es-MX" sz="1800" dirty="0" smtClean="0"/>
              <a:t>Los hechos ideológicos son la conciencia deformada de las realidades y ejercen una acción deformante.</a:t>
            </a:r>
          </a:p>
          <a:p>
            <a:endParaRPr lang="es-MX" sz="1800" dirty="0" smtClean="0"/>
          </a:p>
          <a:p>
            <a:r>
              <a:rPr lang="es-MX" sz="1800" dirty="0" smtClean="0"/>
              <a:t>La ideología materializada no tiene nombre, así como no tiene un programa histórico que se pueda enunciar, lo que significa que su historia está terminada.</a:t>
            </a:r>
          </a:p>
          <a:p>
            <a:endParaRPr lang="es-MX" sz="1800" dirty="0"/>
          </a:p>
          <a:p>
            <a:r>
              <a:rPr lang="es-MX" sz="1800" dirty="0" smtClean="0"/>
              <a:t>El espectáculo es la ideología por excelencia, porque expone y manifiesta la esencia de todo sistema ideológico:</a:t>
            </a:r>
          </a:p>
          <a:p>
            <a:pPr lvl="1"/>
            <a:r>
              <a:rPr lang="es-MX" sz="1400" dirty="0" smtClean="0"/>
              <a:t>El empobrecimiento</a:t>
            </a:r>
          </a:p>
          <a:p>
            <a:pPr lvl="1"/>
            <a:r>
              <a:rPr lang="es-MX" sz="1400" dirty="0" smtClean="0"/>
              <a:t>El sojuzgamiento</a:t>
            </a:r>
          </a:p>
          <a:p>
            <a:pPr lvl="1"/>
            <a:r>
              <a:rPr lang="es-MX" sz="1400" dirty="0" smtClean="0"/>
              <a:t>La negación de la vida real</a:t>
            </a:r>
          </a:p>
          <a:p>
            <a:pPr lvl="1"/>
            <a:endParaRPr lang="es-MX" sz="1400" dirty="0" smtClean="0"/>
          </a:p>
          <a:p>
            <a:pPr marL="182880" lvl="1"/>
            <a:endParaRPr lang="es-MX" sz="1800" dirty="0"/>
          </a:p>
        </p:txBody>
      </p:sp>
      <p:sp>
        <p:nvSpPr>
          <p:cNvPr id="4" name="3 Marcador de texto"/>
          <p:cNvSpPr>
            <a:spLocks noGrp="1"/>
          </p:cNvSpPr>
          <p:nvPr>
            <p:ph type="body" sz="half" idx="2"/>
          </p:nvPr>
        </p:nvSpPr>
        <p:spPr/>
        <p:txBody>
          <a:bodyPr/>
          <a:lstStyle/>
          <a:p>
            <a:r>
              <a:rPr lang="es-MX" dirty="0" smtClean="0"/>
              <a:t> </a:t>
            </a:r>
            <a:endParaRPr lang="es-MX"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708920"/>
            <a:ext cx="2313468" cy="2985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21309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Capítulo </a:t>
            </a:r>
            <a:r>
              <a:rPr lang="es-MX" dirty="0" smtClean="0"/>
              <a:t>IX</a:t>
            </a:r>
            <a:r>
              <a:rPr lang="es-MX" dirty="0"/>
              <a:t/>
            </a:r>
            <a:br>
              <a:rPr lang="es-MX" dirty="0"/>
            </a:br>
            <a:r>
              <a:rPr lang="es-MX" sz="1800" dirty="0" smtClean="0"/>
              <a:t>La ideología materializada</a:t>
            </a:r>
            <a:endParaRPr lang="es-MX" sz="1800" dirty="0"/>
          </a:p>
        </p:txBody>
      </p:sp>
      <p:sp>
        <p:nvSpPr>
          <p:cNvPr id="3" name="2 Marcador de contenido"/>
          <p:cNvSpPr>
            <a:spLocks noGrp="1"/>
          </p:cNvSpPr>
          <p:nvPr>
            <p:ph idx="1"/>
          </p:nvPr>
        </p:nvSpPr>
        <p:spPr/>
        <p:txBody>
          <a:bodyPr>
            <a:normAutofit/>
          </a:bodyPr>
          <a:lstStyle/>
          <a:p>
            <a:r>
              <a:rPr lang="es-MX" sz="1800" dirty="0" smtClean="0"/>
              <a:t>El espectáculo es materialmente la expresión de la separación y del alejamiento entre el hombre y el hombre.</a:t>
            </a:r>
          </a:p>
          <a:p>
            <a:endParaRPr lang="es-MX" sz="1800" dirty="0" smtClean="0"/>
          </a:p>
          <a:p>
            <a:r>
              <a:rPr lang="es-MX" sz="1800" dirty="0" smtClean="0"/>
              <a:t>El espectáculo extiende a toda la vida social el principio de Hegel que habla de «la vida de lo que está muerto, moviéndose en sí mismo».</a:t>
            </a:r>
          </a:p>
          <a:p>
            <a:endParaRPr lang="es-MX" sz="1800" dirty="0" smtClean="0"/>
          </a:p>
          <a:p>
            <a:r>
              <a:rPr lang="es-MX" sz="1800" dirty="0" smtClean="0"/>
              <a:t>En una sociedad en la que nadie puede ser reconocido por los otros, cada individuo se vuelve incapaz de reconocer su propia realidad.</a:t>
            </a:r>
          </a:p>
          <a:p>
            <a:endParaRPr lang="es-MX" sz="1800" dirty="0" smtClean="0"/>
          </a:p>
          <a:p>
            <a:endParaRPr lang="es-MX" sz="1800" dirty="0" smtClean="0"/>
          </a:p>
          <a:p>
            <a:pPr marL="182880" lvl="1"/>
            <a:endParaRPr lang="es-MX" sz="1800" dirty="0"/>
          </a:p>
        </p:txBody>
      </p:sp>
      <p:sp>
        <p:nvSpPr>
          <p:cNvPr id="4" name="3 Marcador de texto"/>
          <p:cNvSpPr>
            <a:spLocks noGrp="1"/>
          </p:cNvSpPr>
          <p:nvPr>
            <p:ph type="body" sz="half" idx="2"/>
          </p:nvPr>
        </p:nvSpPr>
        <p:spPr/>
        <p:txBody>
          <a:bodyPr/>
          <a:lstStyle/>
          <a:p>
            <a:r>
              <a:rPr lang="es-MX" dirty="0" smtClean="0"/>
              <a:t> </a:t>
            </a:r>
            <a:endParaRPr lang="es-MX"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708920"/>
            <a:ext cx="2313468" cy="2985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3908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MX" dirty="0" smtClean="0"/>
              <a:t>La sociedad del espectáculo</a:t>
            </a:r>
            <a:endParaRPr lang="es-MX" dirty="0"/>
          </a:p>
        </p:txBody>
      </p:sp>
      <p:pic>
        <p:nvPicPr>
          <p:cNvPr id="3074" name="Picture 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736" y="3645024"/>
            <a:ext cx="4297660" cy="2614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149177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dad">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298</TotalTime>
  <Words>941</Words>
  <Application>Microsoft Office PowerPoint</Application>
  <PresentationFormat>Presentación en pantalla (4:3)</PresentationFormat>
  <Paragraphs>95</Paragraphs>
  <Slides>10</Slides>
  <Notes>0</Notes>
  <HiddenSlides>0</HiddenSlides>
  <MMClips>0</MMClips>
  <ScaleCrop>false</ScaleCrop>
  <HeadingPairs>
    <vt:vector size="4" baseType="variant">
      <vt:variant>
        <vt:lpstr>Tema</vt:lpstr>
      </vt:variant>
      <vt:variant>
        <vt:i4>1</vt:i4>
      </vt:variant>
      <vt:variant>
        <vt:lpstr>Títulos de diapositiva</vt:lpstr>
      </vt:variant>
      <vt:variant>
        <vt:i4>10</vt:i4>
      </vt:variant>
    </vt:vector>
  </HeadingPairs>
  <TitlesOfParts>
    <vt:vector size="11" baseType="lpstr">
      <vt:lpstr>Claridad</vt:lpstr>
      <vt:lpstr>La sociedad del espectáculo</vt:lpstr>
      <vt:lpstr>Capítulo V Tiempo e historia</vt:lpstr>
      <vt:lpstr>Capítulo VI El tiempo espectacular</vt:lpstr>
      <vt:lpstr>Capítulo VI El tiempo espectacular</vt:lpstr>
      <vt:lpstr>Capítulo VII El agenciamiento del territorio</vt:lpstr>
      <vt:lpstr>Capítulo VIII La negación y el consumo en la cultura</vt:lpstr>
      <vt:lpstr>Capítulo VIII La negación y el consumo en la cultura</vt:lpstr>
      <vt:lpstr>Capítulo IX La ideología materializada</vt:lpstr>
      <vt:lpstr>Capítulo IX La ideología materializada</vt:lpstr>
      <vt:lpstr>La sociedad del espectáculo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sociedad del espectáculo</dc:title>
  <dc:creator>Celina</dc:creator>
  <cp:lastModifiedBy>Celina</cp:lastModifiedBy>
  <cp:revision>22</cp:revision>
  <dcterms:created xsi:type="dcterms:W3CDTF">2014-11-07T17:51:42Z</dcterms:created>
  <dcterms:modified xsi:type="dcterms:W3CDTF">2014-11-07T22:50:25Z</dcterms:modified>
</cp:coreProperties>
</file>