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handoutMasterIdLst>
    <p:handoutMasterId r:id="rId30"/>
  </p:handoutMasterIdLst>
  <p:sldIdLst>
    <p:sldId id="256" r:id="rId2"/>
    <p:sldId id="260" r:id="rId3"/>
    <p:sldId id="263" r:id="rId4"/>
    <p:sldId id="261" r:id="rId5"/>
    <p:sldId id="264" r:id="rId6"/>
    <p:sldId id="269" r:id="rId7"/>
    <p:sldId id="289" r:id="rId8"/>
    <p:sldId id="285" r:id="rId9"/>
    <p:sldId id="267" r:id="rId10"/>
    <p:sldId id="270" r:id="rId11"/>
    <p:sldId id="265" r:id="rId12"/>
    <p:sldId id="273" r:id="rId13"/>
    <p:sldId id="268" r:id="rId14"/>
    <p:sldId id="271" r:id="rId15"/>
    <p:sldId id="272" r:id="rId16"/>
    <p:sldId id="275" r:id="rId17"/>
    <p:sldId id="274" r:id="rId18"/>
    <p:sldId id="281" r:id="rId19"/>
    <p:sldId id="277" r:id="rId20"/>
    <p:sldId id="282" r:id="rId21"/>
    <p:sldId id="280" r:id="rId22"/>
    <p:sldId id="284" r:id="rId23"/>
    <p:sldId id="288" r:id="rId24"/>
    <p:sldId id="286" r:id="rId25"/>
    <p:sldId id="278" r:id="rId26"/>
    <p:sldId id="266" r:id="rId27"/>
    <p:sldId id="287" r:id="rId28"/>
  </p:sldIdLst>
  <p:sldSz cx="9144000" cy="6858000" type="screen4x3"/>
  <p:notesSz cx="6858000" cy="9637713"/>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66"/>
    <a:srgbClr val="333399"/>
    <a:srgbClr val="0000FF"/>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5640" autoAdjust="0"/>
    <p:restoredTop sz="89706" autoAdjust="0"/>
  </p:normalViewPr>
  <p:slideViewPr>
    <p:cSldViewPr>
      <p:cViewPr>
        <p:scale>
          <a:sx n="110" d="100"/>
          <a:sy n="110" d="100"/>
        </p:scale>
        <p:origin x="-1254"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826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82600"/>
          </a:xfrm>
          <a:prstGeom prst="rect">
            <a:avLst/>
          </a:prstGeom>
        </p:spPr>
        <p:txBody>
          <a:bodyPr vert="horz" lIns="91440" tIns="45720" rIns="91440" bIns="45720" rtlCol="0"/>
          <a:lstStyle>
            <a:lvl1pPr algn="r">
              <a:defRPr sz="1200"/>
            </a:lvl1pPr>
          </a:lstStyle>
          <a:p>
            <a:fld id="{AD94ADFA-DD2F-4874-A837-5FD93E5A2DBE}" type="datetimeFigureOut">
              <a:rPr lang="zh-CN" altLang="en-US" smtClean="0"/>
              <a:pPr/>
              <a:t>2014-04-04</a:t>
            </a:fld>
            <a:endParaRPr lang="zh-CN" altLang="en-US"/>
          </a:p>
        </p:txBody>
      </p:sp>
      <p:sp>
        <p:nvSpPr>
          <p:cNvPr id="4" name="页脚占位符 3"/>
          <p:cNvSpPr>
            <a:spLocks noGrp="1"/>
          </p:cNvSpPr>
          <p:nvPr>
            <p:ph type="ftr" sz="quarter" idx="2"/>
          </p:nvPr>
        </p:nvSpPr>
        <p:spPr>
          <a:xfrm>
            <a:off x="0" y="9153525"/>
            <a:ext cx="2971800" cy="4826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9153525"/>
            <a:ext cx="2971800" cy="482600"/>
          </a:xfrm>
          <a:prstGeom prst="rect">
            <a:avLst/>
          </a:prstGeom>
        </p:spPr>
        <p:txBody>
          <a:bodyPr vert="horz" lIns="91440" tIns="45720" rIns="91440" bIns="45720" rtlCol="0" anchor="b"/>
          <a:lstStyle>
            <a:lvl1pPr algn="r">
              <a:defRPr sz="1200"/>
            </a:lvl1pPr>
          </a:lstStyle>
          <a:p>
            <a:fld id="{2B29697B-94DA-4038-B0B6-2BF2C0DAA3C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8188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81886"/>
          </a:xfrm>
          <a:prstGeom prst="rect">
            <a:avLst/>
          </a:prstGeom>
        </p:spPr>
        <p:txBody>
          <a:bodyPr vert="horz" lIns="91440" tIns="45720" rIns="91440" bIns="45720" rtlCol="0"/>
          <a:lstStyle>
            <a:lvl1pPr algn="r">
              <a:defRPr sz="1200"/>
            </a:lvl1pPr>
          </a:lstStyle>
          <a:p>
            <a:fld id="{D6165487-7DF6-49B3-BFCD-7CD0B126C76B}" type="datetimeFigureOut">
              <a:rPr lang="zh-CN" altLang="en-US" smtClean="0"/>
              <a:pPr/>
              <a:t>2014-04-04</a:t>
            </a:fld>
            <a:endParaRPr lang="zh-CN" altLang="en-US"/>
          </a:p>
        </p:txBody>
      </p:sp>
      <p:sp>
        <p:nvSpPr>
          <p:cNvPr id="4" name="幻灯片图像占位符 3"/>
          <p:cNvSpPr>
            <a:spLocks noGrp="1" noRot="1" noChangeAspect="1"/>
          </p:cNvSpPr>
          <p:nvPr>
            <p:ph type="sldImg" idx="2"/>
          </p:nvPr>
        </p:nvSpPr>
        <p:spPr>
          <a:xfrm>
            <a:off x="1019175" y="722313"/>
            <a:ext cx="4819650" cy="361473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577915"/>
            <a:ext cx="5486400" cy="433697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154154"/>
            <a:ext cx="2971800" cy="48188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9154154"/>
            <a:ext cx="2971800" cy="481886"/>
          </a:xfrm>
          <a:prstGeom prst="rect">
            <a:avLst/>
          </a:prstGeom>
        </p:spPr>
        <p:txBody>
          <a:bodyPr vert="horz" lIns="91440" tIns="45720" rIns="91440" bIns="45720" rtlCol="0" anchor="b"/>
          <a:lstStyle>
            <a:lvl1pPr algn="r">
              <a:defRPr sz="1200"/>
            </a:lvl1pPr>
          </a:lstStyle>
          <a:p>
            <a:fld id="{8D1C803C-DEE8-43D4-84D3-39FB0003B7D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2AAF54A-6E9E-4EB6-8B14-18118BA73CCC}"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D917A19-0B21-481B-95F0-A572468CF3C6}"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C21E848-0F69-4921-AFDA-8609E28D0623}"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90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76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5B5A116A-9F3B-4C2B-AC15-A6289CFBD21A}"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1B37E890-F83D-45CB-AF0E-CB594796C772}"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7048CAC4-2304-400D-B196-D07886B0FA7D}"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2943B44B-F527-4769-AAD5-004A3CE3C003}"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E115E32-8D65-43C0-BE34-020B3E724228}"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A8921BF-4C44-4B59-B18B-79A0F1E27C90}"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434E938-E475-4346-B4CB-D267E74300D3}"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609600"/>
            <a:ext cx="19050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990600" y="609600"/>
            <a:ext cx="55626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7132F15-11D1-4768-9C9E-A3E8059EC377}" type="slidenum">
              <a:rPr lang="zh-CN" altLang="en-US"/>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3" name="Picture 9" descr="Now"/>
          <p:cNvPicPr>
            <a:picLocks noChangeAspect="1" noChangeArrowheads="1"/>
          </p:cNvPicPr>
          <p:nvPr/>
        </p:nvPicPr>
        <p:blipFill>
          <a:blip r:embed="rId13"/>
          <a:srcRect/>
          <a:stretch>
            <a:fillRect/>
          </a:stretch>
        </p:blipFill>
        <p:spPr bwMode="auto">
          <a:xfrm>
            <a:off x="0" y="-1588"/>
            <a:ext cx="9144000" cy="6858001"/>
          </a:xfrm>
          <a:prstGeom prst="rect">
            <a:avLst/>
          </a:prstGeom>
          <a:noFill/>
        </p:spPr>
      </p:pic>
      <p:sp>
        <p:nvSpPr>
          <p:cNvPr id="1026" name="Rectangle 2"/>
          <p:cNvSpPr>
            <a:spLocks noGrp="1" noChangeArrowheads="1"/>
          </p:cNvSpPr>
          <p:nvPr>
            <p:ph type="title"/>
          </p:nvPr>
        </p:nvSpPr>
        <p:spPr bwMode="auto">
          <a:xfrm>
            <a:off x="2057400" y="609600"/>
            <a:ext cx="6553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990600" y="1981200"/>
            <a:ext cx="76200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66"/>
                </a:solidFill>
                <a:ea typeface="宋体" charset="-122"/>
              </a:defRPr>
            </a:lvl1pPr>
          </a:lstStyle>
          <a:p>
            <a:endParaRPr lang="en-US" altLang="zh-CN"/>
          </a:p>
        </p:txBody>
      </p:sp>
      <p:sp>
        <p:nvSpPr>
          <p:cNvPr id="1029" name="Rectangle 5"/>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66"/>
                </a:solidFill>
                <a:ea typeface="宋体" charset="-122"/>
              </a:defRPr>
            </a:lvl1pPr>
          </a:lstStyle>
          <a:p>
            <a:endParaRPr lang="en-US" altLang="zh-CN"/>
          </a:p>
        </p:txBody>
      </p:sp>
      <p:sp>
        <p:nvSpPr>
          <p:cNvPr id="1030" name="Rectangle 6"/>
          <p:cNvSpPr>
            <a:spLocks noGrp="1" noChangeArrowheads="1"/>
          </p:cNvSpPr>
          <p:nvPr>
            <p:ph type="sldNum" sz="quarter" idx="4"/>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66"/>
                </a:solidFill>
                <a:ea typeface="宋体" charset="-122"/>
              </a:defRPr>
            </a:lvl1pPr>
          </a:lstStyle>
          <a:p>
            <a:fld id="{1385E553-CB2E-4AD7-A44E-F1271C3A201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800">
          <a:solidFill>
            <a:srgbClr val="000066"/>
          </a:solidFill>
          <a:latin typeface="+mj-lt"/>
          <a:ea typeface="+mj-ea"/>
          <a:cs typeface="+mj-cs"/>
        </a:defRPr>
      </a:lvl1pPr>
      <a:lvl2pPr algn="ctr" rtl="0" eaLnBrk="0" fontAlgn="base" hangingPunct="0">
        <a:spcBef>
          <a:spcPct val="0"/>
        </a:spcBef>
        <a:spcAft>
          <a:spcPct val="0"/>
        </a:spcAft>
        <a:defRPr sz="4800">
          <a:solidFill>
            <a:srgbClr val="000066"/>
          </a:solidFill>
          <a:latin typeface="Univers" pitchFamily="34" charset="0"/>
        </a:defRPr>
      </a:lvl2pPr>
      <a:lvl3pPr algn="ctr" rtl="0" eaLnBrk="0" fontAlgn="base" hangingPunct="0">
        <a:spcBef>
          <a:spcPct val="0"/>
        </a:spcBef>
        <a:spcAft>
          <a:spcPct val="0"/>
        </a:spcAft>
        <a:defRPr sz="4800">
          <a:solidFill>
            <a:srgbClr val="000066"/>
          </a:solidFill>
          <a:latin typeface="Univers" pitchFamily="34" charset="0"/>
        </a:defRPr>
      </a:lvl3pPr>
      <a:lvl4pPr algn="ctr" rtl="0" eaLnBrk="0" fontAlgn="base" hangingPunct="0">
        <a:spcBef>
          <a:spcPct val="0"/>
        </a:spcBef>
        <a:spcAft>
          <a:spcPct val="0"/>
        </a:spcAft>
        <a:defRPr sz="4800">
          <a:solidFill>
            <a:srgbClr val="000066"/>
          </a:solidFill>
          <a:latin typeface="Univers" pitchFamily="34" charset="0"/>
        </a:defRPr>
      </a:lvl4pPr>
      <a:lvl5pPr algn="ctr" rtl="0" eaLnBrk="0" fontAlgn="base" hangingPunct="0">
        <a:spcBef>
          <a:spcPct val="0"/>
        </a:spcBef>
        <a:spcAft>
          <a:spcPct val="0"/>
        </a:spcAft>
        <a:defRPr sz="4800">
          <a:solidFill>
            <a:srgbClr val="000066"/>
          </a:solidFill>
          <a:latin typeface="Univers" pitchFamily="34" charset="0"/>
        </a:defRPr>
      </a:lvl5pPr>
      <a:lvl6pPr marL="457200" algn="ctr" rtl="0" eaLnBrk="0" fontAlgn="base" hangingPunct="0">
        <a:spcBef>
          <a:spcPct val="0"/>
        </a:spcBef>
        <a:spcAft>
          <a:spcPct val="0"/>
        </a:spcAft>
        <a:defRPr sz="4800">
          <a:solidFill>
            <a:srgbClr val="000066"/>
          </a:solidFill>
          <a:latin typeface="Univers" pitchFamily="34" charset="0"/>
        </a:defRPr>
      </a:lvl6pPr>
      <a:lvl7pPr marL="914400" algn="ctr" rtl="0" eaLnBrk="0" fontAlgn="base" hangingPunct="0">
        <a:spcBef>
          <a:spcPct val="0"/>
        </a:spcBef>
        <a:spcAft>
          <a:spcPct val="0"/>
        </a:spcAft>
        <a:defRPr sz="4800">
          <a:solidFill>
            <a:srgbClr val="000066"/>
          </a:solidFill>
          <a:latin typeface="Univers" pitchFamily="34" charset="0"/>
        </a:defRPr>
      </a:lvl7pPr>
      <a:lvl8pPr marL="1371600" algn="ctr" rtl="0" eaLnBrk="0" fontAlgn="base" hangingPunct="0">
        <a:spcBef>
          <a:spcPct val="0"/>
        </a:spcBef>
        <a:spcAft>
          <a:spcPct val="0"/>
        </a:spcAft>
        <a:defRPr sz="4800">
          <a:solidFill>
            <a:srgbClr val="000066"/>
          </a:solidFill>
          <a:latin typeface="Univers" pitchFamily="34" charset="0"/>
        </a:defRPr>
      </a:lvl8pPr>
      <a:lvl9pPr marL="1828800" algn="ctr" rtl="0" eaLnBrk="0" fontAlgn="base" hangingPunct="0">
        <a:spcBef>
          <a:spcPct val="0"/>
        </a:spcBef>
        <a:spcAft>
          <a:spcPct val="0"/>
        </a:spcAft>
        <a:defRPr sz="4800">
          <a:solidFill>
            <a:srgbClr val="000066"/>
          </a:solidFill>
          <a:latin typeface="Univers" pitchFamily="34" charset="0"/>
        </a:defRPr>
      </a:lvl9pPr>
    </p:titleStyle>
    <p:bodyStyle>
      <a:lvl1pPr marL="342900" indent="-342900" algn="l" rtl="0" eaLnBrk="0" fontAlgn="base" hangingPunct="0">
        <a:spcBef>
          <a:spcPct val="20000"/>
        </a:spcBef>
        <a:spcAft>
          <a:spcPct val="0"/>
        </a:spcAft>
        <a:buChar char="•"/>
        <a:defRPr sz="36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3200">
          <a:solidFill>
            <a:srgbClr val="000066"/>
          </a:solidFill>
          <a:latin typeface="+mn-lt"/>
        </a:defRPr>
      </a:lvl2pPr>
      <a:lvl3pPr marL="1143000" indent="-228600" algn="l" rtl="0" eaLnBrk="0" fontAlgn="base" hangingPunct="0">
        <a:spcBef>
          <a:spcPct val="20000"/>
        </a:spcBef>
        <a:spcAft>
          <a:spcPct val="0"/>
        </a:spcAft>
        <a:buChar char="•"/>
        <a:defRPr sz="2800">
          <a:solidFill>
            <a:srgbClr val="000066"/>
          </a:solidFill>
          <a:latin typeface="+mn-lt"/>
        </a:defRPr>
      </a:lvl3pPr>
      <a:lvl4pPr marL="1600200" indent="-228600" algn="l" rtl="0" eaLnBrk="0" fontAlgn="base" hangingPunct="0">
        <a:spcBef>
          <a:spcPct val="20000"/>
        </a:spcBef>
        <a:spcAft>
          <a:spcPct val="0"/>
        </a:spcAft>
        <a:buChar char="–"/>
        <a:defRPr sz="2400">
          <a:solidFill>
            <a:srgbClr val="000066"/>
          </a:solidFill>
          <a:latin typeface="+mn-lt"/>
        </a:defRPr>
      </a:lvl4pPr>
      <a:lvl5pPr marL="2057400" indent="-228600" algn="l" rtl="0" eaLnBrk="0" fontAlgn="base" hangingPunct="0">
        <a:spcBef>
          <a:spcPct val="20000"/>
        </a:spcBef>
        <a:spcAft>
          <a:spcPct val="0"/>
        </a:spcAft>
        <a:buChar char="»"/>
        <a:defRPr sz="2400">
          <a:solidFill>
            <a:srgbClr val="000066"/>
          </a:solidFill>
          <a:latin typeface="+mn-lt"/>
        </a:defRPr>
      </a:lvl5pPr>
      <a:lvl6pPr marL="2514600" indent="-228600" algn="l" rtl="0" eaLnBrk="0" fontAlgn="base" hangingPunct="0">
        <a:spcBef>
          <a:spcPct val="20000"/>
        </a:spcBef>
        <a:spcAft>
          <a:spcPct val="0"/>
        </a:spcAft>
        <a:buChar char="»"/>
        <a:defRPr sz="2400">
          <a:solidFill>
            <a:srgbClr val="000066"/>
          </a:solidFill>
          <a:latin typeface="+mn-lt"/>
        </a:defRPr>
      </a:lvl6pPr>
      <a:lvl7pPr marL="2971800" indent="-228600" algn="l" rtl="0" eaLnBrk="0" fontAlgn="base" hangingPunct="0">
        <a:spcBef>
          <a:spcPct val="20000"/>
        </a:spcBef>
        <a:spcAft>
          <a:spcPct val="0"/>
        </a:spcAft>
        <a:buChar char="»"/>
        <a:defRPr sz="2400">
          <a:solidFill>
            <a:srgbClr val="000066"/>
          </a:solidFill>
          <a:latin typeface="+mn-lt"/>
        </a:defRPr>
      </a:lvl7pPr>
      <a:lvl8pPr marL="3429000" indent="-228600" algn="l" rtl="0" eaLnBrk="0" fontAlgn="base" hangingPunct="0">
        <a:spcBef>
          <a:spcPct val="20000"/>
        </a:spcBef>
        <a:spcAft>
          <a:spcPct val="0"/>
        </a:spcAft>
        <a:buChar char="»"/>
        <a:defRPr sz="2400">
          <a:solidFill>
            <a:srgbClr val="000066"/>
          </a:solidFill>
          <a:latin typeface="+mn-lt"/>
        </a:defRPr>
      </a:lvl8pPr>
      <a:lvl9pPr marL="3886200" indent="-228600" algn="l" rtl="0" eaLnBrk="0" fontAlgn="base" hangingPunct="0">
        <a:spcBef>
          <a:spcPct val="20000"/>
        </a:spcBef>
        <a:spcAft>
          <a:spcPct val="0"/>
        </a:spcAft>
        <a:buChar char="»"/>
        <a:defRPr sz="2400">
          <a:solidFill>
            <a:srgbClr val="000066"/>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rossculture.com/about-us/richard-d-lewi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businessinsider.com.au/the-lewis-model-2013-9" TargetMode="External"/><Relationship Id="rId5" Type="http://schemas.openxmlformats.org/officeDocument/2006/relationships/hyperlink" Target="http://www.businessinsider.com.au/leadership-styles-around-the-world-2013-12" TargetMode="External"/><Relationship Id="rId4" Type="http://schemas.openxmlformats.org/officeDocument/2006/relationships/hyperlink" Target="http://www.amazon.com/When-Cultures-Collide-3rd-Edition/dp/190483802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428860" y="214290"/>
            <a:ext cx="6000792" cy="1428736"/>
          </a:xfrm>
        </p:spPr>
        <p:txBody>
          <a:bodyPr/>
          <a:lstStyle/>
          <a:p>
            <a:r>
              <a:rPr lang="en-US" altLang="zh-CN" sz="3200" dirty="0" smtClean="0">
                <a:ea typeface="宋体" charset="-122"/>
              </a:rPr>
              <a:t>25 Negotiation Styles </a:t>
            </a:r>
            <a:br>
              <a:rPr lang="en-US" altLang="zh-CN" sz="3200" dirty="0" smtClean="0">
                <a:ea typeface="宋体" charset="-122"/>
              </a:rPr>
            </a:br>
            <a:r>
              <a:rPr lang="en-US" altLang="zh-CN" sz="3200" dirty="0" smtClean="0">
                <a:ea typeface="宋体" charset="-122"/>
              </a:rPr>
              <a:t>around The World</a:t>
            </a:r>
            <a:endParaRPr lang="zh-CN" altLang="en-US" sz="3200" dirty="0">
              <a:ea typeface="宋体" charset="-122"/>
            </a:endParaRPr>
          </a:p>
        </p:txBody>
      </p:sp>
      <p:sp>
        <p:nvSpPr>
          <p:cNvPr id="7" name="TextBox 6"/>
          <p:cNvSpPr txBox="1"/>
          <p:nvPr/>
        </p:nvSpPr>
        <p:spPr>
          <a:xfrm>
            <a:off x="1357290" y="1928803"/>
            <a:ext cx="7572428" cy="4370427"/>
          </a:xfrm>
          <a:prstGeom prst="rect">
            <a:avLst/>
          </a:prstGeom>
          <a:noFill/>
        </p:spPr>
        <p:txBody>
          <a:bodyPr wrap="square" rtlCol="0">
            <a:spAutoFit/>
          </a:bodyPr>
          <a:lstStyle/>
          <a:p>
            <a:pPr>
              <a:spcBef>
                <a:spcPts val="1200"/>
              </a:spcBef>
            </a:pPr>
            <a:r>
              <a:rPr lang="en-US" sz="1400" dirty="0" smtClean="0">
                <a:latin typeface="Calibri" pitchFamily="34" charset="0"/>
              </a:rPr>
              <a:t>Language is only the most obvious part of the global communication gap. Different cultures also have distinct approaches to communication during meetings, as described by British linguist </a:t>
            </a:r>
            <a:r>
              <a:rPr lang="en-US" sz="1400" u="sng" dirty="0" smtClean="0">
                <a:solidFill>
                  <a:srgbClr val="0000CC"/>
                </a:solidFill>
                <a:latin typeface="Calibri" pitchFamily="34" charset="0"/>
                <a:hlinkClick r:id="rId3"/>
              </a:rPr>
              <a:t>Richard D. Lewis</a:t>
            </a:r>
            <a:r>
              <a:rPr lang="en-US" sz="1400" dirty="0" smtClean="0">
                <a:latin typeface="Calibri" pitchFamily="34" charset="0"/>
              </a:rPr>
              <a:t>, whose best-selling book, “</a:t>
            </a:r>
            <a:r>
              <a:rPr lang="en-US" sz="1400" u="sng" dirty="0" smtClean="0">
                <a:latin typeface="Calibri" pitchFamily="34" charset="0"/>
                <a:hlinkClick r:id="rId4"/>
              </a:rPr>
              <a:t>When Cultures Collide</a:t>
            </a:r>
            <a:r>
              <a:rPr lang="en-US" sz="1400" dirty="0" smtClean="0">
                <a:latin typeface="Calibri" pitchFamily="34" charset="0"/>
              </a:rPr>
              <a:t>,” charts these as well as </a:t>
            </a:r>
            <a:r>
              <a:rPr lang="en-US" sz="1400" u="sng" dirty="0" smtClean="0">
                <a:latin typeface="Calibri" pitchFamily="34" charset="0"/>
                <a:hlinkClick r:id="rId5"/>
              </a:rPr>
              <a:t>leadership styles</a:t>
            </a:r>
            <a:r>
              <a:rPr lang="en-US" sz="1400" dirty="0" smtClean="0">
                <a:latin typeface="Calibri" pitchFamily="34" charset="0"/>
              </a:rPr>
              <a:t> and </a:t>
            </a:r>
            <a:r>
              <a:rPr lang="en-US" sz="1400" u="sng" dirty="0" smtClean="0">
                <a:latin typeface="Calibri" pitchFamily="34" charset="0"/>
                <a:hlinkClick r:id="rId6"/>
              </a:rPr>
              <a:t>cultural identities</a:t>
            </a:r>
            <a:r>
              <a:rPr lang="en-US" sz="1400" dirty="0" smtClean="0">
                <a:latin typeface="Calibri" pitchFamily="34" charset="0"/>
              </a:rPr>
              <a:t>.</a:t>
            </a:r>
            <a:endParaRPr lang="zh-CN" altLang="en-US" sz="1400" dirty="0" smtClean="0">
              <a:latin typeface="Calibri" pitchFamily="34" charset="0"/>
            </a:endParaRPr>
          </a:p>
          <a:p>
            <a:pPr>
              <a:spcBef>
                <a:spcPts val="1200"/>
              </a:spcBef>
            </a:pPr>
            <a:r>
              <a:rPr lang="en-US" sz="1400" dirty="0" smtClean="0">
                <a:latin typeface="Calibri" pitchFamily="34" charset="0"/>
              </a:rPr>
              <a:t>Lewis, who speaks ten languages, acknowledges the danger of cultural comparisons in his book: “Determining national characteristics is treading a minefield of inaccurate assessment and surprising exception. There is, however, such a thing as a national norm.”</a:t>
            </a:r>
            <a:endParaRPr lang="zh-CN" altLang="en-US" sz="1400" dirty="0" smtClean="0">
              <a:latin typeface="Calibri" pitchFamily="34" charset="0"/>
            </a:endParaRPr>
          </a:p>
          <a:p>
            <a:pPr>
              <a:spcBef>
                <a:spcPts val="1200"/>
              </a:spcBef>
            </a:pPr>
            <a:r>
              <a:rPr lang="en-US" sz="1400" dirty="0" smtClean="0">
                <a:latin typeface="Calibri" pitchFamily="34" charset="0"/>
              </a:rPr>
              <a:t>In support of cross-cultural studies, he writes: “By focusing on the cultural roots of national </a:t>
            </a:r>
            <a:r>
              <a:rPr lang="en-US" sz="1400" dirty="0" err="1" smtClean="0">
                <a:latin typeface="Calibri" pitchFamily="34" charset="0"/>
              </a:rPr>
              <a:t>behaviour</a:t>
            </a:r>
            <a:r>
              <a:rPr lang="en-US" sz="1400" dirty="0" smtClean="0">
                <a:latin typeface="Calibri" pitchFamily="34" charset="0"/>
              </a:rPr>
              <a:t>, both in society and business, we can foresee and calculate with a surprising degree of accuracy how others will react to our plans for them, and we can make certain assumptions as to how they will approach us. A working knowledge of the basic traits of other cultures (as well as our own) will minimize unpleasant surprises (culture shock), give us insights in advance, and enable us to interact successfully with nationalities with whom we previously had difficulty.”</a:t>
            </a:r>
            <a:endParaRPr lang="zh-CN" altLang="en-US" sz="1400" dirty="0" smtClean="0">
              <a:latin typeface="Calibri" pitchFamily="34" charset="0"/>
            </a:endParaRPr>
          </a:p>
          <a:p>
            <a:pPr>
              <a:spcBef>
                <a:spcPts val="1200"/>
              </a:spcBef>
            </a:pPr>
            <a:r>
              <a:rPr lang="en-US" sz="1400" dirty="0" smtClean="0">
                <a:latin typeface="Calibri" pitchFamily="34" charset="0"/>
              </a:rPr>
              <a:t>Lewis’ diagrams show how cultures use language to communicate during meetings, with wider shapes showing greater conversational range, obstacles marked in grey, and cultural traits noted as well.</a:t>
            </a:r>
          </a:p>
          <a:p>
            <a:pPr>
              <a:spcBef>
                <a:spcPts val="1200"/>
              </a:spcBef>
            </a:pPr>
            <a:r>
              <a:rPr lang="en-US" sz="1400" dirty="0" smtClean="0"/>
              <a:t>We’ll go over the rest in brief after a selection of charts taken with permission from the 2005 third edition of “</a:t>
            </a:r>
            <a:r>
              <a:rPr lang="en-US" sz="1400" u="sng" dirty="0" smtClean="0">
                <a:hlinkClick r:id="rId4"/>
              </a:rPr>
              <a:t>When Cultures Collide</a:t>
            </a:r>
            <a:r>
              <a:rPr lang="en-US" sz="1400" dirty="0" smtClean="0"/>
              <a:t>.” (Click to enlarge.)</a:t>
            </a:r>
            <a:endParaRPr lang="zh-CN" altLang="en-US" sz="1400" dirty="0">
              <a:latin typeface="Calibri" pitchFamily="34" charset="0"/>
            </a:endParaRPr>
          </a:p>
        </p:txBody>
      </p:sp>
      <p:cxnSp>
        <p:nvCxnSpPr>
          <p:cNvPr id="9" name="直接连接符 8"/>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American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pic>
        <p:nvPicPr>
          <p:cNvPr id="1027" name="Picture 3"/>
          <p:cNvPicPr>
            <a:picLocks noChangeAspect="1" noChangeArrowheads="1"/>
          </p:cNvPicPr>
          <p:nvPr/>
        </p:nvPicPr>
        <p:blipFill>
          <a:blip r:embed="rId3"/>
          <a:srcRect/>
          <a:stretch>
            <a:fillRect/>
          </a:stretch>
        </p:blipFill>
        <p:spPr bwMode="auto">
          <a:xfrm>
            <a:off x="2000232" y="1785926"/>
            <a:ext cx="6551613" cy="3822700"/>
          </a:xfrm>
          <a:prstGeom prst="rect">
            <a:avLst/>
          </a:prstGeom>
          <a:noFill/>
          <a:ln w="9525">
            <a:noFill/>
            <a:miter lim="800000"/>
            <a:headEnd/>
            <a:tailEnd/>
          </a:ln>
          <a:effectLst/>
        </p:spPr>
      </p:pic>
      <p:sp>
        <p:nvSpPr>
          <p:cNvPr id="10" name="TextBox 9"/>
          <p:cNvSpPr txBox="1"/>
          <p:nvPr/>
        </p:nvSpPr>
        <p:spPr>
          <a:xfrm>
            <a:off x="1643042" y="5500702"/>
            <a:ext cx="7072362" cy="646331"/>
          </a:xfrm>
          <a:prstGeom prst="rect">
            <a:avLst/>
          </a:prstGeom>
          <a:noFill/>
        </p:spPr>
        <p:txBody>
          <a:bodyPr wrap="square" rtlCol="0">
            <a:spAutoFit/>
          </a:bodyPr>
          <a:lstStyle/>
          <a:p>
            <a:r>
              <a:rPr lang="en-US" sz="1800" dirty="0" smtClean="0">
                <a:latin typeface="Calibri" pitchFamily="34" charset="0"/>
              </a:rPr>
              <a:t>Americans, tend to launch right into negotiations, respond to discord confrontationally, and resolve with one or both sides making concessions.</a:t>
            </a:r>
            <a:endParaRPr lang="zh-CN" altLang="en-US" sz="1800"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English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072074"/>
            <a:ext cx="7072362" cy="646331"/>
          </a:xfrm>
          <a:prstGeom prst="rect">
            <a:avLst/>
          </a:prstGeom>
          <a:noFill/>
        </p:spPr>
        <p:txBody>
          <a:bodyPr wrap="square" rtlCol="0">
            <a:spAutoFit/>
          </a:bodyPr>
          <a:lstStyle/>
          <a:p>
            <a:r>
              <a:rPr lang="en-US" sz="1800" dirty="0" smtClean="0">
                <a:latin typeface="Calibri" pitchFamily="34" charset="0"/>
              </a:rPr>
              <a:t>English tend to avoid confrontation in an understated, mannered, and humorous style that can be both inefficient and powerful.</a:t>
            </a:r>
            <a:endParaRPr lang="zh-CN" altLang="en-US" sz="1800" dirty="0">
              <a:latin typeface="Calibri" pitchFamily="34" charset="0"/>
            </a:endParaRPr>
          </a:p>
        </p:txBody>
      </p:sp>
      <p:pic>
        <p:nvPicPr>
          <p:cNvPr id="3075" name="Picture 3"/>
          <p:cNvPicPr>
            <a:picLocks noChangeAspect="1" noChangeArrowheads="1"/>
          </p:cNvPicPr>
          <p:nvPr/>
        </p:nvPicPr>
        <p:blipFill>
          <a:blip r:embed="rId3"/>
          <a:srcRect/>
          <a:stretch>
            <a:fillRect/>
          </a:stretch>
        </p:blipFill>
        <p:spPr bwMode="auto">
          <a:xfrm>
            <a:off x="1571604" y="2428868"/>
            <a:ext cx="7072313" cy="1993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Canadian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571604" y="4786322"/>
            <a:ext cx="7072362" cy="646331"/>
          </a:xfrm>
          <a:prstGeom prst="rect">
            <a:avLst/>
          </a:prstGeom>
          <a:noFill/>
        </p:spPr>
        <p:txBody>
          <a:bodyPr wrap="square" rtlCol="0">
            <a:spAutoFit/>
          </a:bodyPr>
          <a:lstStyle/>
          <a:p>
            <a:r>
              <a:rPr lang="en-US" sz="1800" dirty="0" smtClean="0">
                <a:latin typeface="Calibri" pitchFamily="34" charset="0"/>
              </a:rPr>
              <a:t>Canadians tend to be more low-key and inclined to seek harmony, though they are similarly direct.</a:t>
            </a:r>
            <a:endParaRPr lang="zh-CN" altLang="en-US" sz="1800" dirty="0">
              <a:latin typeface="Calibri" pitchFamily="34" charset="0"/>
            </a:endParaRPr>
          </a:p>
        </p:txBody>
      </p:sp>
      <p:pic>
        <p:nvPicPr>
          <p:cNvPr id="2050" name="Picture 2"/>
          <p:cNvPicPr>
            <a:picLocks noChangeAspect="1" noChangeArrowheads="1"/>
          </p:cNvPicPr>
          <p:nvPr/>
        </p:nvPicPr>
        <p:blipFill>
          <a:blip r:embed="rId3"/>
          <a:srcRect/>
          <a:stretch>
            <a:fillRect/>
          </a:stretch>
        </p:blipFill>
        <p:spPr bwMode="auto">
          <a:xfrm>
            <a:off x="1285852" y="2428868"/>
            <a:ext cx="7199313" cy="185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French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285984" y="5357826"/>
            <a:ext cx="5357850" cy="369332"/>
          </a:xfrm>
          <a:prstGeom prst="rect">
            <a:avLst/>
          </a:prstGeom>
          <a:noFill/>
        </p:spPr>
        <p:txBody>
          <a:bodyPr wrap="square" rtlCol="0">
            <a:spAutoFit/>
          </a:bodyPr>
          <a:lstStyle/>
          <a:p>
            <a:r>
              <a:rPr lang="en-US" sz="1800" dirty="0" smtClean="0">
                <a:latin typeface="Calibri" pitchFamily="34" charset="0"/>
              </a:rPr>
              <a:t>French tend to engage vigorously in a logical debate.</a:t>
            </a:r>
            <a:endParaRPr lang="zh-CN" altLang="en-US" sz="1800" dirty="0">
              <a:latin typeface="Calibri" pitchFamily="34" charset="0"/>
            </a:endParaRPr>
          </a:p>
        </p:txBody>
      </p:sp>
      <p:pic>
        <p:nvPicPr>
          <p:cNvPr id="4098" name="Picture 2"/>
          <p:cNvPicPr>
            <a:picLocks noChangeAspect="1" noChangeArrowheads="1"/>
          </p:cNvPicPr>
          <p:nvPr/>
        </p:nvPicPr>
        <p:blipFill>
          <a:blip r:embed="rId3"/>
          <a:srcRect/>
          <a:stretch>
            <a:fillRect/>
          </a:stretch>
        </p:blipFill>
        <p:spPr bwMode="auto">
          <a:xfrm>
            <a:off x="2214546" y="2500306"/>
            <a:ext cx="6019800" cy="229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German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214950"/>
            <a:ext cx="7072362" cy="646331"/>
          </a:xfrm>
          <a:prstGeom prst="rect">
            <a:avLst/>
          </a:prstGeom>
          <a:noFill/>
        </p:spPr>
        <p:txBody>
          <a:bodyPr wrap="square" rtlCol="0">
            <a:spAutoFit/>
          </a:bodyPr>
          <a:lstStyle/>
          <a:p>
            <a:r>
              <a:rPr lang="en-US" sz="1800" dirty="0" smtClean="0">
                <a:latin typeface="Calibri" pitchFamily="34" charset="0"/>
              </a:rPr>
              <a:t>Germans rely on logic but “tend to amass more evidence and </a:t>
            </a:r>
            <a:r>
              <a:rPr lang="en-US" sz="1800" dirty="0" err="1" smtClean="0">
                <a:latin typeface="Calibri" pitchFamily="34" charset="0"/>
              </a:rPr>
              <a:t>labour</a:t>
            </a:r>
            <a:r>
              <a:rPr lang="en-US" sz="1800" dirty="0" smtClean="0">
                <a:latin typeface="Calibri" pitchFamily="34" charset="0"/>
              </a:rPr>
              <a:t> their points more than either the British or the French.”</a:t>
            </a:r>
            <a:endParaRPr lang="zh-CN" altLang="en-US" sz="1800" dirty="0">
              <a:latin typeface="Calibri" pitchFamily="34" charset="0"/>
            </a:endParaRPr>
          </a:p>
        </p:txBody>
      </p:sp>
      <p:pic>
        <p:nvPicPr>
          <p:cNvPr id="6146" name="Picture 2"/>
          <p:cNvPicPr>
            <a:picLocks noChangeAspect="1" noChangeArrowheads="1"/>
          </p:cNvPicPr>
          <p:nvPr/>
        </p:nvPicPr>
        <p:blipFill>
          <a:blip r:embed="rId3"/>
          <a:srcRect/>
          <a:stretch>
            <a:fillRect/>
          </a:stretch>
        </p:blipFill>
        <p:spPr bwMode="auto">
          <a:xfrm>
            <a:off x="1643042" y="2428868"/>
            <a:ext cx="6881813" cy="236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Swiss</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000636"/>
            <a:ext cx="7072362" cy="923330"/>
          </a:xfrm>
          <a:prstGeom prst="rect">
            <a:avLst/>
          </a:prstGeom>
          <a:noFill/>
        </p:spPr>
        <p:txBody>
          <a:bodyPr wrap="square" rtlCol="0">
            <a:spAutoFit/>
          </a:bodyPr>
          <a:lstStyle/>
          <a:p>
            <a:r>
              <a:rPr lang="en-US" sz="1800" dirty="0" smtClean="0">
                <a:latin typeface="Calibri" pitchFamily="34" charset="0"/>
              </a:rPr>
              <a:t>Swiss tend to be straightforward and unaggressive negotiators, who obtain concessions by expressing confidence in the quality and value of their goods and services.</a:t>
            </a:r>
            <a:endParaRPr lang="zh-CN" altLang="en-US" sz="1800" dirty="0">
              <a:latin typeface="Calibri" pitchFamily="34" charset="0"/>
            </a:endParaRPr>
          </a:p>
        </p:txBody>
      </p:sp>
      <p:pic>
        <p:nvPicPr>
          <p:cNvPr id="11266" name="Picture 2"/>
          <p:cNvPicPr>
            <a:picLocks noChangeAspect="1" noChangeArrowheads="1"/>
          </p:cNvPicPr>
          <p:nvPr/>
        </p:nvPicPr>
        <p:blipFill>
          <a:blip r:embed="rId3"/>
          <a:srcRect/>
          <a:stretch>
            <a:fillRect/>
          </a:stretch>
        </p:blipFill>
        <p:spPr bwMode="auto">
          <a:xfrm>
            <a:off x="1714480" y="2285992"/>
            <a:ext cx="6653213" cy="233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Spanish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pic>
        <p:nvPicPr>
          <p:cNvPr id="23554" name="Picture 2"/>
          <p:cNvPicPr>
            <a:picLocks noChangeAspect="1" noChangeArrowheads="1"/>
          </p:cNvPicPr>
          <p:nvPr/>
        </p:nvPicPr>
        <p:blipFill>
          <a:blip r:embed="rId3"/>
          <a:srcRect/>
          <a:stretch>
            <a:fillRect/>
          </a:stretch>
        </p:blipFill>
        <p:spPr bwMode="auto">
          <a:xfrm>
            <a:off x="2143108" y="1857364"/>
            <a:ext cx="6184900" cy="3937000"/>
          </a:xfrm>
          <a:prstGeom prst="rect">
            <a:avLst/>
          </a:prstGeom>
          <a:noFill/>
          <a:ln w="9525">
            <a:noFill/>
            <a:miter lim="800000"/>
            <a:headEnd/>
            <a:tailEnd/>
          </a:ln>
          <a:effectLst/>
        </p:spPr>
      </p:pic>
      <p:sp>
        <p:nvSpPr>
          <p:cNvPr id="6" name="TextBox 5"/>
          <p:cNvSpPr txBox="1"/>
          <p:nvPr/>
        </p:nvSpPr>
        <p:spPr>
          <a:xfrm>
            <a:off x="1714480" y="5715016"/>
            <a:ext cx="7072362" cy="923330"/>
          </a:xfrm>
          <a:prstGeom prst="rect">
            <a:avLst/>
          </a:prstGeom>
          <a:noFill/>
        </p:spPr>
        <p:txBody>
          <a:bodyPr wrap="square" rtlCol="0">
            <a:spAutoFit/>
          </a:bodyPr>
          <a:lstStyle/>
          <a:p>
            <a:r>
              <a:rPr lang="en-US" sz="1800" dirty="0" smtClean="0">
                <a:latin typeface="Calibri" pitchFamily="34" charset="0"/>
              </a:rPr>
              <a:t>Spanish and Italians “regard their languages as instruments of eloquence and they will go up and down the scale at will, pulling out every stop if need be to achieve greater expressiveness.”</a:t>
            </a:r>
            <a:endParaRPr lang="zh-CN" altLang="en-US" sz="1800"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Italian </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pic>
        <p:nvPicPr>
          <p:cNvPr id="5122" name="Picture 2"/>
          <p:cNvPicPr>
            <a:picLocks noChangeAspect="1" noChangeArrowheads="1"/>
          </p:cNvPicPr>
          <p:nvPr/>
        </p:nvPicPr>
        <p:blipFill>
          <a:blip r:embed="rId3"/>
          <a:srcRect/>
          <a:stretch>
            <a:fillRect/>
          </a:stretch>
        </p:blipFill>
        <p:spPr bwMode="auto">
          <a:xfrm>
            <a:off x="2285984" y="2571744"/>
            <a:ext cx="5295900" cy="2959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285984" y="285728"/>
            <a:ext cx="6429420" cy="1143008"/>
          </a:xfrm>
        </p:spPr>
        <p:txBody>
          <a:bodyPr/>
          <a:lstStyle/>
          <a:p>
            <a:pPr algn="l">
              <a:lnSpc>
                <a:spcPct val="150000"/>
              </a:lnSpc>
            </a:pPr>
            <a:r>
              <a:rPr lang="en-US" altLang="zh-CN" sz="2800" dirty="0" smtClean="0">
                <a:ea typeface="宋体" charset="-122"/>
              </a:rPr>
              <a:t>Chinese</a:t>
            </a:r>
            <a:endParaRPr lang="zh-CN" altLang="en-US" sz="28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4643446"/>
            <a:ext cx="7072362" cy="923330"/>
          </a:xfrm>
          <a:prstGeom prst="rect">
            <a:avLst/>
          </a:prstGeom>
          <a:noFill/>
        </p:spPr>
        <p:txBody>
          <a:bodyPr wrap="square" rtlCol="0">
            <a:spAutoFit/>
          </a:bodyPr>
          <a:lstStyle/>
          <a:p>
            <a:r>
              <a:rPr lang="en-US" sz="1800" dirty="0" smtClean="0">
                <a:latin typeface="Calibri" pitchFamily="34" charset="0"/>
              </a:rPr>
              <a:t>Chinese tend to be more direct than the Japanese and some other East Asians; however, meetings are principally for information gathering, with the real decisions made elsewhere. </a:t>
            </a:r>
            <a:endParaRPr lang="zh-CN" altLang="en-US" sz="1800" dirty="0">
              <a:latin typeface="Calibri" pitchFamily="34" charset="0"/>
            </a:endParaRPr>
          </a:p>
        </p:txBody>
      </p:sp>
      <p:pic>
        <p:nvPicPr>
          <p:cNvPr id="7170" name="Picture 2"/>
          <p:cNvPicPr>
            <a:picLocks noChangeAspect="1" noChangeArrowheads="1"/>
          </p:cNvPicPr>
          <p:nvPr/>
        </p:nvPicPr>
        <p:blipFill>
          <a:blip r:embed="rId3"/>
          <a:srcRect/>
          <a:stretch>
            <a:fillRect/>
          </a:stretch>
        </p:blipFill>
        <p:spPr bwMode="auto">
          <a:xfrm>
            <a:off x="1571604" y="2643182"/>
            <a:ext cx="6970713" cy="1485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Hong </a:t>
            </a:r>
            <a:r>
              <a:rPr lang="en-US" altLang="zh-CN" sz="3200" dirty="0" err="1" smtClean="0">
                <a:ea typeface="宋体" charset="-122"/>
              </a:rPr>
              <a:t>Konger</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286388"/>
            <a:ext cx="7072362" cy="369332"/>
          </a:xfrm>
          <a:prstGeom prst="rect">
            <a:avLst/>
          </a:prstGeom>
          <a:noFill/>
        </p:spPr>
        <p:txBody>
          <a:bodyPr wrap="square" rtlCol="0">
            <a:spAutoFit/>
          </a:bodyPr>
          <a:lstStyle/>
          <a:p>
            <a:r>
              <a:rPr lang="en-US" sz="1800" dirty="0" smtClean="0">
                <a:latin typeface="Calibri" pitchFamily="34" charset="0"/>
              </a:rPr>
              <a:t>Hong </a:t>
            </a:r>
            <a:r>
              <a:rPr lang="en-US" sz="1800" dirty="0" err="1" smtClean="0">
                <a:latin typeface="Calibri" pitchFamily="34" charset="0"/>
              </a:rPr>
              <a:t>Kongers</a:t>
            </a:r>
            <a:r>
              <a:rPr lang="en-US" sz="1800" dirty="0" smtClean="0">
                <a:latin typeface="Calibri" pitchFamily="34" charset="0"/>
              </a:rPr>
              <a:t> negotiate much more briskly to achieve quick results.</a:t>
            </a:r>
            <a:endParaRPr lang="zh-CN" altLang="en-US" sz="1800" dirty="0">
              <a:latin typeface="Calibri" pitchFamily="34" charset="0"/>
            </a:endParaRPr>
          </a:p>
        </p:txBody>
      </p:sp>
      <p:pic>
        <p:nvPicPr>
          <p:cNvPr id="2" name="Picture 2"/>
          <p:cNvPicPr>
            <a:picLocks noChangeAspect="1" noChangeArrowheads="1"/>
          </p:cNvPicPr>
          <p:nvPr/>
        </p:nvPicPr>
        <p:blipFill>
          <a:blip r:embed="rId3"/>
          <a:srcRect/>
          <a:stretch>
            <a:fillRect/>
          </a:stretch>
        </p:blipFill>
        <p:spPr bwMode="auto">
          <a:xfrm>
            <a:off x="2357422" y="2500306"/>
            <a:ext cx="5321300" cy="2273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Singaporean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214950"/>
            <a:ext cx="7072362" cy="646331"/>
          </a:xfrm>
          <a:prstGeom prst="rect">
            <a:avLst/>
          </a:prstGeom>
          <a:noFill/>
        </p:spPr>
        <p:txBody>
          <a:bodyPr wrap="square" rtlCol="0">
            <a:spAutoFit/>
          </a:bodyPr>
          <a:lstStyle/>
          <a:p>
            <a:r>
              <a:rPr lang="en-US" sz="1800" dirty="0" smtClean="0">
                <a:latin typeface="Calibri" pitchFamily="34" charset="0"/>
              </a:rPr>
              <a:t>Singaporeans generally take time to build a relationship, after which they can be shrewd negotiators.</a:t>
            </a:r>
            <a:endParaRPr lang="zh-CN" altLang="en-US" sz="1800" dirty="0">
              <a:latin typeface="Calibri" pitchFamily="34" charset="0"/>
            </a:endParaRPr>
          </a:p>
        </p:txBody>
      </p:sp>
      <p:pic>
        <p:nvPicPr>
          <p:cNvPr id="12290" name="Picture 2"/>
          <p:cNvPicPr>
            <a:picLocks noChangeAspect="1" noChangeArrowheads="1"/>
          </p:cNvPicPr>
          <p:nvPr/>
        </p:nvPicPr>
        <p:blipFill>
          <a:blip r:embed="rId3"/>
          <a:srcRect/>
          <a:stretch>
            <a:fillRect/>
          </a:stretch>
        </p:blipFill>
        <p:spPr bwMode="auto">
          <a:xfrm>
            <a:off x="1214414" y="2071678"/>
            <a:ext cx="7529513"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Indian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4714884"/>
            <a:ext cx="7072362" cy="646331"/>
          </a:xfrm>
          <a:prstGeom prst="rect">
            <a:avLst/>
          </a:prstGeom>
          <a:noFill/>
        </p:spPr>
        <p:txBody>
          <a:bodyPr wrap="square" rtlCol="0">
            <a:spAutoFit/>
          </a:bodyPr>
          <a:lstStyle/>
          <a:p>
            <a:r>
              <a:rPr lang="en-US" sz="1800" dirty="0" smtClean="0">
                <a:latin typeface="Calibri" pitchFamily="34" charset="0"/>
              </a:rPr>
              <a:t>Indian English “excels in ambiguity, and such things as truth and appearances are often subject to negotiation.”</a:t>
            </a:r>
            <a:endParaRPr lang="zh-CN" altLang="en-US" sz="1800" dirty="0">
              <a:latin typeface="Calibri" pitchFamily="34" charset="0"/>
            </a:endParaRPr>
          </a:p>
        </p:txBody>
      </p:sp>
      <p:pic>
        <p:nvPicPr>
          <p:cNvPr id="10242" name="Picture 2"/>
          <p:cNvPicPr>
            <a:picLocks noChangeAspect="1" noChangeArrowheads="1"/>
          </p:cNvPicPr>
          <p:nvPr/>
        </p:nvPicPr>
        <p:blipFill>
          <a:blip r:embed="rId3"/>
          <a:srcRect/>
          <a:stretch>
            <a:fillRect/>
          </a:stretch>
        </p:blipFill>
        <p:spPr bwMode="auto">
          <a:xfrm>
            <a:off x="1714480" y="2643182"/>
            <a:ext cx="6805613" cy="165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Korean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000636"/>
            <a:ext cx="7072362" cy="646331"/>
          </a:xfrm>
          <a:prstGeom prst="rect">
            <a:avLst/>
          </a:prstGeom>
          <a:noFill/>
        </p:spPr>
        <p:txBody>
          <a:bodyPr wrap="square" rtlCol="0">
            <a:spAutoFit/>
          </a:bodyPr>
          <a:lstStyle/>
          <a:p>
            <a:r>
              <a:rPr lang="en-US" sz="1800" dirty="0" smtClean="0">
                <a:latin typeface="Calibri" pitchFamily="34" charset="0"/>
              </a:rPr>
              <a:t>Koreans tend to be energetic conversationalists who seek to close deals quickly, occasionally stretching the truth.</a:t>
            </a:r>
            <a:endParaRPr lang="zh-CN" altLang="en-US" sz="1800" dirty="0">
              <a:latin typeface="Calibri" pitchFamily="34" charset="0"/>
            </a:endParaRPr>
          </a:p>
        </p:txBody>
      </p:sp>
      <p:pic>
        <p:nvPicPr>
          <p:cNvPr id="14338" name="Picture 2"/>
          <p:cNvPicPr>
            <a:picLocks noChangeAspect="1" noChangeArrowheads="1"/>
          </p:cNvPicPr>
          <p:nvPr/>
        </p:nvPicPr>
        <p:blipFill>
          <a:blip r:embed="rId3"/>
          <a:srcRect/>
          <a:stretch>
            <a:fillRect/>
          </a:stretch>
        </p:blipFill>
        <p:spPr bwMode="auto">
          <a:xfrm>
            <a:off x="1714480" y="2285992"/>
            <a:ext cx="6919913" cy="2374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Indonesian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714884"/>
            <a:ext cx="7072362" cy="646331"/>
          </a:xfrm>
          <a:prstGeom prst="rect">
            <a:avLst/>
          </a:prstGeom>
          <a:noFill/>
        </p:spPr>
        <p:txBody>
          <a:bodyPr wrap="square" rtlCol="0">
            <a:spAutoFit/>
          </a:bodyPr>
          <a:lstStyle/>
          <a:p>
            <a:r>
              <a:rPr lang="en-US" sz="1800" dirty="0" smtClean="0">
                <a:latin typeface="Calibri" pitchFamily="34" charset="0"/>
              </a:rPr>
              <a:t>Indonesians tend to be very deferential conversationalists, sometimes to the point of ambiguity.</a:t>
            </a:r>
            <a:endParaRPr lang="zh-CN" altLang="en-US" sz="1800" dirty="0">
              <a:latin typeface="Calibri" pitchFamily="34" charset="0"/>
            </a:endParaRPr>
          </a:p>
        </p:txBody>
      </p:sp>
      <p:pic>
        <p:nvPicPr>
          <p:cNvPr id="15362" name="Picture 2"/>
          <p:cNvPicPr>
            <a:picLocks noChangeAspect="1" noChangeArrowheads="1"/>
          </p:cNvPicPr>
          <p:nvPr/>
        </p:nvPicPr>
        <p:blipFill>
          <a:blip r:embed="rId3"/>
          <a:srcRect/>
          <a:stretch>
            <a:fillRect/>
          </a:stretch>
        </p:blipFill>
        <p:spPr bwMode="auto">
          <a:xfrm>
            <a:off x="1500166" y="2643182"/>
            <a:ext cx="7072313" cy="1714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Israeli</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500702"/>
            <a:ext cx="7072362" cy="369332"/>
          </a:xfrm>
          <a:prstGeom prst="rect">
            <a:avLst/>
          </a:prstGeom>
          <a:noFill/>
        </p:spPr>
        <p:txBody>
          <a:bodyPr wrap="square" rtlCol="0">
            <a:spAutoFit/>
          </a:bodyPr>
          <a:lstStyle/>
          <a:p>
            <a:r>
              <a:rPr lang="en-US" sz="1800" dirty="0" smtClean="0">
                <a:latin typeface="Calibri" pitchFamily="34" charset="0"/>
              </a:rPr>
              <a:t>Israelis tend to proceed logically on most issues but emotionally on some.</a:t>
            </a:r>
            <a:endParaRPr lang="zh-CN" altLang="en-US" sz="1800" dirty="0">
              <a:latin typeface="Calibri" pitchFamily="34" charset="0"/>
            </a:endParaRPr>
          </a:p>
        </p:txBody>
      </p:sp>
      <p:pic>
        <p:nvPicPr>
          <p:cNvPr id="9218" name="Picture 2"/>
          <p:cNvPicPr>
            <a:picLocks noChangeAspect="1" noChangeArrowheads="1"/>
          </p:cNvPicPr>
          <p:nvPr/>
        </p:nvPicPr>
        <p:blipFill>
          <a:blip r:embed="rId3"/>
          <a:srcRect/>
          <a:stretch>
            <a:fillRect/>
          </a:stretch>
        </p:blipFill>
        <p:spPr bwMode="auto">
          <a:xfrm>
            <a:off x="1571604" y="2214554"/>
            <a:ext cx="6983413" cy="2527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Australian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85918" y="5072074"/>
            <a:ext cx="7072362" cy="369332"/>
          </a:xfrm>
          <a:prstGeom prst="rect">
            <a:avLst/>
          </a:prstGeom>
          <a:noFill/>
        </p:spPr>
        <p:txBody>
          <a:bodyPr wrap="square" rtlCol="0">
            <a:spAutoFit/>
          </a:bodyPr>
          <a:lstStyle/>
          <a:p>
            <a:r>
              <a:rPr lang="en-US" sz="1800" dirty="0" smtClean="0">
                <a:latin typeface="Calibri" pitchFamily="34" charset="0"/>
              </a:rPr>
              <a:t>Australians tend to have a loose and frank conversational style.</a:t>
            </a:r>
            <a:endParaRPr lang="zh-CN" altLang="en-US" sz="1800" dirty="0">
              <a:latin typeface="Calibri" pitchFamily="34" charset="0"/>
            </a:endParaRPr>
          </a:p>
        </p:txBody>
      </p:sp>
      <p:pic>
        <p:nvPicPr>
          <p:cNvPr id="13314" name="Picture 2"/>
          <p:cNvPicPr>
            <a:picLocks noChangeAspect="1" noChangeArrowheads="1"/>
          </p:cNvPicPr>
          <p:nvPr/>
        </p:nvPicPr>
        <p:blipFill>
          <a:blip r:embed="rId3"/>
          <a:srcRect/>
          <a:stretch>
            <a:fillRect/>
          </a:stretch>
        </p:blipFill>
        <p:spPr bwMode="auto">
          <a:xfrm>
            <a:off x="1428728" y="2571744"/>
            <a:ext cx="7072313" cy="1841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Hungarian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500702"/>
            <a:ext cx="7072362" cy="646331"/>
          </a:xfrm>
          <a:prstGeom prst="rect">
            <a:avLst/>
          </a:prstGeom>
          <a:noFill/>
        </p:spPr>
        <p:txBody>
          <a:bodyPr wrap="square" rtlCol="0">
            <a:spAutoFit/>
          </a:bodyPr>
          <a:lstStyle/>
          <a:p>
            <a:r>
              <a:rPr lang="en-US" sz="1800" dirty="0" smtClean="0">
                <a:latin typeface="Calibri" pitchFamily="34" charset="0"/>
              </a:rPr>
              <a:t>Hungarians value eloquence over logic and are unafraid to talk over each other.</a:t>
            </a:r>
            <a:endParaRPr lang="zh-CN" altLang="en-US" sz="1800" dirty="0">
              <a:latin typeface="Calibri" pitchFamily="34" charset="0"/>
            </a:endParaRPr>
          </a:p>
        </p:txBody>
      </p:sp>
      <p:pic>
        <p:nvPicPr>
          <p:cNvPr id="16386" name="Picture 2"/>
          <p:cNvPicPr>
            <a:picLocks noChangeAspect="1" noChangeArrowheads="1"/>
          </p:cNvPicPr>
          <p:nvPr/>
        </p:nvPicPr>
        <p:blipFill>
          <a:blip r:embed="rId3"/>
          <a:srcRect/>
          <a:stretch>
            <a:fillRect/>
          </a:stretch>
        </p:blipFill>
        <p:spPr bwMode="auto">
          <a:xfrm>
            <a:off x="1857356" y="1857364"/>
            <a:ext cx="6653213" cy="317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Danish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286388"/>
            <a:ext cx="7072362" cy="646331"/>
          </a:xfrm>
          <a:prstGeom prst="rect">
            <a:avLst/>
          </a:prstGeom>
          <a:noFill/>
        </p:spPr>
        <p:txBody>
          <a:bodyPr wrap="square" rtlCol="0">
            <a:spAutoFit/>
          </a:bodyPr>
          <a:lstStyle/>
          <a:p>
            <a:r>
              <a:rPr lang="en-US" sz="1800" dirty="0" smtClean="0">
                <a:latin typeface="Calibri" pitchFamily="34" charset="0"/>
              </a:rPr>
              <a:t>Scandinavians often have entrenched opinions that they have formulated “in the long dark nights,” though they are reasonable conversationalists.</a:t>
            </a:r>
            <a:endParaRPr lang="zh-CN" altLang="en-US" sz="1800" dirty="0">
              <a:latin typeface="Calibri" pitchFamily="34" charset="0"/>
            </a:endParaRPr>
          </a:p>
        </p:txBody>
      </p:sp>
      <p:pic>
        <p:nvPicPr>
          <p:cNvPr id="20482" name="Picture 2"/>
          <p:cNvPicPr>
            <a:picLocks noChangeAspect="1" noChangeArrowheads="1"/>
          </p:cNvPicPr>
          <p:nvPr/>
        </p:nvPicPr>
        <p:blipFill>
          <a:blip r:embed="rId3"/>
          <a:srcRect/>
          <a:stretch>
            <a:fillRect/>
          </a:stretch>
        </p:blipFill>
        <p:spPr bwMode="auto">
          <a:xfrm>
            <a:off x="1785918" y="2357430"/>
            <a:ext cx="6805613" cy="2298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Finnish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643174" y="4857760"/>
            <a:ext cx="4786346" cy="369332"/>
          </a:xfrm>
          <a:prstGeom prst="rect">
            <a:avLst/>
          </a:prstGeom>
          <a:noFill/>
        </p:spPr>
        <p:txBody>
          <a:bodyPr wrap="square" rtlCol="0">
            <a:spAutoFit/>
          </a:bodyPr>
          <a:lstStyle/>
          <a:p>
            <a:r>
              <a:rPr lang="en-US" sz="1800" dirty="0" smtClean="0">
                <a:latin typeface="Calibri" pitchFamily="34" charset="0"/>
              </a:rPr>
              <a:t>Finnish tend to value concision.</a:t>
            </a:r>
            <a:endParaRPr lang="zh-CN" altLang="en-US" sz="1800" dirty="0">
              <a:latin typeface="Calibri" pitchFamily="34" charset="0"/>
            </a:endParaRPr>
          </a:p>
        </p:txBody>
      </p:sp>
      <p:pic>
        <p:nvPicPr>
          <p:cNvPr id="17410" name="Picture 2"/>
          <p:cNvPicPr>
            <a:picLocks noChangeAspect="1" noChangeArrowheads="1"/>
          </p:cNvPicPr>
          <p:nvPr/>
        </p:nvPicPr>
        <p:blipFill>
          <a:blip r:embed="rId3"/>
          <a:srcRect/>
          <a:stretch>
            <a:fillRect/>
          </a:stretch>
        </p:blipFill>
        <p:spPr bwMode="auto">
          <a:xfrm>
            <a:off x="2357422" y="2714620"/>
            <a:ext cx="5283200" cy="132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Norwegian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143108" y="4786322"/>
            <a:ext cx="5572164" cy="369332"/>
          </a:xfrm>
          <a:prstGeom prst="rect">
            <a:avLst/>
          </a:prstGeom>
          <a:noFill/>
        </p:spPr>
        <p:txBody>
          <a:bodyPr wrap="square" rtlCol="0">
            <a:spAutoFit/>
          </a:bodyPr>
          <a:lstStyle/>
          <a:p>
            <a:r>
              <a:rPr lang="en-US" sz="1800" dirty="0" smtClean="0">
                <a:latin typeface="Calibri" pitchFamily="34" charset="0"/>
              </a:rPr>
              <a:t>And most Norwegians fall somewhere in between.</a:t>
            </a:r>
            <a:endParaRPr lang="zh-CN" altLang="en-US" sz="1800" dirty="0">
              <a:latin typeface="Calibri" pitchFamily="34" charset="0"/>
            </a:endParaRPr>
          </a:p>
        </p:txBody>
      </p:sp>
      <p:pic>
        <p:nvPicPr>
          <p:cNvPr id="19458" name="Picture 2"/>
          <p:cNvPicPr>
            <a:picLocks noChangeAspect="1" noChangeArrowheads="1"/>
          </p:cNvPicPr>
          <p:nvPr/>
        </p:nvPicPr>
        <p:blipFill>
          <a:blip r:embed="rId3"/>
          <a:srcRect/>
          <a:stretch>
            <a:fillRect/>
          </a:stretch>
        </p:blipFill>
        <p:spPr bwMode="auto">
          <a:xfrm>
            <a:off x="1857356" y="2714620"/>
            <a:ext cx="6729413" cy="1409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Swedish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928794" y="5143512"/>
            <a:ext cx="5429288" cy="369332"/>
          </a:xfrm>
          <a:prstGeom prst="rect">
            <a:avLst/>
          </a:prstGeom>
          <a:noFill/>
        </p:spPr>
        <p:txBody>
          <a:bodyPr wrap="square" rtlCol="0">
            <a:spAutoFit/>
          </a:bodyPr>
          <a:lstStyle/>
          <a:p>
            <a:r>
              <a:rPr lang="en-US" sz="1800" dirty="0" smtClean="0">
                <a:latin typeface="Calibri" pitchFamily="34" charset="0"/>
              </a:rPr>
              <a:t>Swedes often have the most wide-ranging discussions.</a:t>
            </a:r>
            <a:endParaRPr lang="zh-CN" altLang="en-US" sz="1800" dirty="0">
              <a:latin typeface="Calibri" pitchFamily="34" charset="0"/>
            </a:endParaRPr>
          </a:p>
        </p:txBody>
      </p:sp>
      <p:pic>
        <p:nvPicPr>
          <p:cNvPr id="24578" name="Picture 2"/>
          <p:cNvPicPr>
            <a:picLocks noChangeAspect="1" noChangeArrowheads="1"/>
          </p:cNvPicPr>
          <p:nvPr/>
        </p:nvPicPr>
        <p:blipFill>
          <a:blip r:embed="rId3"/>
          <a:srcRect/>
          <a:stretch>
            <a:fillRect/>
          </a:stretch>
        </p:blipFill>
        <p:spPr bwMode="auto">
          <a:xfrm>
            <a:off x="1643042" y="2428868"/>
            <a:ext cx="6843713" cy="195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428604"/>
            <a:ext cx="4143404" cy="1071570"/>
          </a:xfrm>
        </p:spPr>
        <p:txBody>
          <a:bodyPr/>
          <a:lstStyle/>
          <a:p>
            <a:pPr algn="l">
              <a:lnSpc>
                <a:spcPct val="150000"/>
              </a:lnSpc>
            </a:pPr>
            <a:r>
              <a:rPr lang="en-US" altLang="zh-CN" sz="3200" dirty="0" smtClean="0">
                <a:ea typeface="宋体" charset="-122"/>
              </a:rPr>
              <a:t>Bulgarians</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85918" y="4714884"/>
            <a:ext cx="7072362" cy="923330"/>
          </a:xfrm>
          <a:prstGeom prst="rect">
            <a:avLst/>
          </a:prstGeom>
          <a:noFill/>
        </p:spPr>
        <p:txBody>
          <a:bodyPr wrap="square" rtlCol="0">
            <a:spAutoFit/>
          </a:bodyPr>
          <a:lstStyle/>
          <a:p>
            <a:r>
              <a:rPr lang="en-US" sz="1800" dirty="0" smtClean="0">
                <a:latin typeface="Calibri" pitchFamily="34" charset="0"/>
              </a:rPr>
              <a:t>Bulgarians may take a circuitous approach to negotiations before seeking a mutually beneficial resolution, which will often be screwed up by bureaucracy.</a:t>
            </a:r>
            <a:endParaRPr lang="zh-CN" altLang="en-US" sz="1800" dirty="0">
              <a:latin typeface="Calibri" pitchFamily="34" charset="0"/>
            </a:endParaRPr>
          </a:p>
        </p:txBody>
      </p:sp>
      <p:pic>
        <p:nvPicPr>
          <p:cNvPr id="18434" name="Picture 2"/>
          <p:cNvPicPr>
            <a:picLocks noChangeAspect="1" noChangeArrowheads="1"/>
          </p:cNvPicPr>
          <p:nvPr/>
        </p:nvPicPr>
        <p:blipFill>
          <a:blip r:embed="rId3"/>
          <a:srcRect/>
          <a:stretch>
            <a:fillRect/>
          </a:stretch>
        </p:blipFill>
        <p:spPr bwMode="auto">
          <a:xfrm>
            <a:off x="1714480" y="2571744"/>
            <a:ext cx="6729413" cy="1587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Dutch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072074"/>
            <a:ext cx="7072362" cy="923330"/>
          </a:xfrm>
          <a:prstGeom prst="rect">
            <a:avLst/>
          </a:prstGeom>
          <a:noFill/>
        </p:spPr>
        <p:txBody>
          <a:bodyPr wrap="square" rtlCol="0">
            <a:spAutoFit/>
          </a:bodyPr>
          <a:lstStyle/>
          <a:p>
            <a:r>
              <a:rPr lang="en-US" sz="1800" dirty="0" smtClean="0">
                <a:latin typeface="Calibri" pitchFamily="34" charset="0"/>
              </a:rPr>
              <a:t>The Dutch are focused on facts and figures but “are also great talkers and rarely make final decisions without a long ‘Dutch’ debate, sometimes approaching the danger zone of over analysis.”</a:t>
            </a:r>
            <a:endParaRPr lang="zh-CN" altLang="en-US" sz="1800" dirty="0">
              <a:latin typeface="Calibri" pitchFamily="34" charset="0"/>
            </a:endParaRPr>
          </a:p>
        </p:txBody>
      </p:sp>
      <p:pic>
        <p:nvPicPr>
          <p:cNvPr id="25603" name="Picture 3"/>
          <p:cNvPicPr>
            <a:picLocks noChangeAspect="1" noChangeArrowheads="1"/>
          </p:cNvPicPr>
          <p:nvPr/>
        </p:nvPicPr>
        <p:blipFill>
          <a:blip r:embed="rId3"/>
          <a:srcRect/>
          <a:stretch>
            <a:fillRect/>
          </a:stretch>
        </p:blipFill>
        <p:spPr bwMode="auto">
          <a:xfrm>
            <a:off x="1571604" y="2643182"/>
            <a:ext cx="7008813" cy="1435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Turkish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pic>
        <p:nvPicPr>
          <p:cNvPr id="21506" name="Picture 2"/>
          <p:cNvPicPr>
            <a:picLocks noChangeAspect="1" noChangeArrowheads="1"/>
          </p:cNvPicPr>
          <p:nvPr/>
        </p:nvPicPr>
        <p:blipFill>
          <a:blip r:embed="rId3"/>
          <a:srcRect/>
          <a:stretch>
            <a:fillRect/>
          </a:stretch>
        </p:blipFill>
        <p:spPr bwMode="auto">
          <a:xfrm>
            <a:off x="1357290" y="2714620"/>
            <a:ext cx="6945313" cy="2222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Polish</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4857760"/>
            <a:ext cx="7072362" cy="923330"/>
          </a:xfrm>
          <a:prstGeom prst="rect">
            <a:avLst/>
          </a:prstGeom>
          <a:noFill/>
        </p:spPr>
        <p:txBody>
          <a:bodyPr wrap="square" rtlCol="0">
            <a:spAutoFit/>
          </a:bodyPr>
          <a:lstStyle/>
          <a:p>
            <a:r>
              <a:rPr lang="en-US" sz="1800" dirty="0" smtClean="0">
                <a:latin typeface="Calibri" pitchFamily="34" charset="0"/>
              </a:rPr>
              <a:t>Poles often have a communication style that is “enigmatic, ranging from a matter-of-fact pragmatic style to a wordy, sentimental, romantic approach to any given subject.”</a:t>
            </a:r>
            <a:endParaRPr lang="zh-CN" altLang="en-US" sz="1800" dirty="0">
              <a:latin typeface="Calibri" pitchFamily="34" charset="0"/>
            </a:endParaRPr>
          </a:p>
        </p:txBody>
      </p:sp>
      <p:pic>
        <p:nvPicPr>
          <p:cNvPr id="22530" name="Picture 2"/>
          <p:cNvPicPr>
            <a:picLocks noChangeAspect="1" noChangeArrowheads="1"/>
          </p:cNvPicPr>
          <p:nvPr/>
        </p:nvPicPr>
        <p:blipFill>
          <a:blip r:embed="rId3"/>
          <a:srcRect/>
          <a:stretch>
            <a:fillRect/>
          </a:stretch>
        </p:blipFill>
        <p:spPr bwMode="auto">
          <a:xfrm>
            <a:off x="1785918" y="2214554"/>
            <a:ext cx="6856413" cy="248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428860" y="214290"/>
            <a:ext cx="6000792" cy="1428736"/>
          </a:xfrm>
        </p:spPr>
        <p:txBody>
          <a:bodyPr/>
          <a:lstStyle/>
          <a:p>
            <a:r>
              <a:rPr lang="en-US" altLang="zh-CN" sz="3200" dirty="0" smtClean="0">
                <a:ea typeface="宋体" charset="-122"/>
              </a:rPr>
              <a:t>25 Negotiation Styles </a:t>
            </a:r>
            <a:br>
              <a:rPr lang="en-US" altLang="zh-CN" sz="3200" dirty="0" smtClean="0">
                <a:ea typeface="宋体" charset="-122"/>
              </a:rPr>
            </a:br>
            <a:r>
              <a:rPr lang="en-US" altLang="zh-CN" sz="3200" dirty="0" smtClean="0">
                <a:ea typeface="宋体" charset="-122"/>
              </a:rPr>
              <a:t>around The World</a:t>
            </a:r>
            <a:endParaRPr lang="zh-CN" altLang="en-US" sz="3200" dirty="0">
              <a:ea typeface="宋体" charset="-122"/>
            </a:endParaRPr>
          </a:p>
        </p:txBody>
      </p:sp>
      <p:pic>
        <p:nvPicPr>
          <p:cNvPr id="6" name="Picture 2"/>
          <p:cNvPicPr>
            <a:picLocks noChangeAspect="1" noChangeArrowheads="1"/>
          </p:cNvPicPr>
          <p:nvPr/>
        </p:nvPicPr>
        <p:blipFill>
          <a:blip r:embed="rId3"/>
          <a:srcRect/>
          <a:stretch>
            <a:fillRect/>
          </a:stretch>
        </p:blipFill>
        <p:spPr bwMode="auto">
          <a:xfrm>
            <a:off x="2428860" y="2571744"/>
            <a:ext cx="5905500" cy="3098800"/>
          </a:xfrm>
          <a:prstGeom prst="rect">
            <a:avLst/>
          </a:prstGeom>
          <a:noFill/>
          <a:ln w="9525">
            <a:noFill/>
            <a:miter lim="800000"/>
            <a:headEnd/>
            <a:tailEnd/>
          </a:ln>
          <a:effectLst/>
        </p:spPr>
      </p:pic>
      <p:cxnSp>
        <p:nvCxnSpPr>
          <p:cNvPr id="4" name="直接连接符 3"/>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Universal WWW-P">
  <a:themeElements>
    <a:clrScheme name="Universal WWW-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niversal WWW-P">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Universal WWW-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iversal WWW-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iversal WWW-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iversal WWW-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iversal WWW-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iversal WWW-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iversal WWW-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Universal WWW-P</Template>
  <TotalTime>13419</TotalTime>
  <Words>772</Words>
  <Application>Microsoft PowerPoint</Application>
  <PresentationFormat>全屏显示(4:3)</PresentationFormat>
  <Paragraphs>82</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Universal WWW-P</vt:lpstr>
      <vt:lpstr>25 Negotiation Styles  around The World</vt:lpstr>
      <vt:lpstr>American</vt:lpstr>
      <vt:lpstr>English</vt:lpstr>
      <vt:lpstr>Canadian</vt:lpstr>
      <vt:lpstr>French</vt:lpstr>
      <vt:lpstr>German</vt:lpstr>
      <vt:lpstr>Swiss</vt:lpstr>
      <vt:lpstr>Spanish</vt:lpstr>
      <vt:lpstr>Italian </vt:lpstr>
      <vt:lpstr>Chinese</vt:lpstr>
      <vt:lpstr>Hong Konger</vt:lpstr>
      <vt:lpstr>Singaporean</vt:lpstr>
      <vt:lpstr>Indian</vt:lpstr>
      <vt:lpstr>Korean</vt:lpstr>
      <vt:lpstr>Indonesian</vt:lpstr>
      <vt:lpstr>Israeli</vt:lpstr>
      <vt:lpstr>Australian</vt:lpstr>
      <vt:lpstr>Hungarian</vt:lpstr>
      <vt:lpstr>Danish</vt:lpstr>
      <vt:lpstr>Finnish</vt:lpstr>
      <vt:lpstr>Norwegian</vt:lpstr>
      <vt:lpstr>Swedish</vt:lpstr>
      <vt:lpstr>Bulgarians</vt:lpstr>
      <vt:lpstr>Dutch</vt:lpstr>
      <vt:lpstr>Turkish</vt:lpstr>
      <vt:lpstr>Polish</vt:lpstr>
      <vt:lpstr>25 Negotiation Styles  around The World</vt:lpstr>
    </vt:vector>
  </TitlesOfParts>
  <Company>PKU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Maria</dc:creator>
  <cp:keywords>exciting online presentation communicate impactful exchange information broadcast collaborate on-screen projector white</cp:keywords>
  <dc:description>Use this template for creative presentations on any internet related topics.</dc:description>
  <cp:lastModifiedBy>GL</cp:lastModifiedBy>
  <cp:revision>710</cp:revision>
  <dcterms:created xsi:type="dcterms:W3CDTF">2007-09-11T08:51:49Z</dcterms:created>
  <dcterms:modified xsi:type="dcterms:W3CDTF">2014-04-04T15:54:47Z</dcterms:modified>
  <cp:category>Internet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Universal WWW</vt:lpwstr>
  </property>
  <property fmtid="{D5CDD505-2E9C-101B-9397-08002B2CF9AE}" pid="3" name="Style">
    <vt:lpwstr>P</vt:lpwstr>
  </property>
  <property fmtid="{D5CDD505-2E9C-101B-9397-08002B2CF9AE}" pid="4" name="Folder">
    <vt:lpwstr>Internet</vt:lpwstr>
  </property>
  <property fmtid="{D5CDD505-2E9C-101B-9397-08002B2CF9AE}" pid="5" name="Attribution">
    <vt:lpwstr>Copyright © 2003 KMT Software, Inc.</vt:lpwstr>
  </property>
</Properties>
</file>