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handoutMasterIdLst>
    <p:handoutMasterId r:id="rId29"/>
  </p:handoutMasterIdLst>
  <p:sldIdLst>
    <p:sldId id="256" r:id="rId2"/>
    <p:sldId id="263" r:id="rId3"/>
    <p:sldId id="260" r:id="rId4"/>
    <p:sldId id="264" r:id="rId5"/>
    <p:sldId id="290" r:id="rId6"/>
    <p:sldId id="269" r:id="rId7"/>
    <p:sldId id="291" r:id="rId8"/>
    <p:sldId id="289" r:id="rId9"/>
    <p:sldId id="292" r:id="rId10"/>
    <p:sldId id="293" r:id="rId11"/>
    <p:sldId id="285" r:id="rId12"/>
    <p:sldId id="267" r:id="rId13"/>
    <p:sldId id="273" r:id="rId14"/>
    <p:sldId id="268" r:id="rId15"/>
    <p:sldId id="271" r:id="rId16"/>
    <p:sldId id="275" r:id="rId17"/>
    <p:sldId id="274" r:id="rId18"/>
    <p:sldId id="281" r:id="rId19"/>
    <p:sldId id="277" r:id="rId20"/>
    <p:sldId id="270" r:id="rId21"/>
    <p:sldId id="282" r:id="rId22"/>
    <p:sldId id="280" r:id="rId23"/>
    <p:sldId id="288" r:id="rId24"/>
    <p:sldId id="278" r:id="rId25"/>
    <p:sldId id="261" r:id="rId26"/>
    <p:sldId id="287" r:id="rId27"/>
  </p:sldIdLst>
  <p:sldSz cx="9144000" cy="6858000" type="screen4x3"/>
  <p:notesSz cx="6858000" cy="9637713"/>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66"/>
    <a:srgbClr val="333399"/>
    <a:srgbClr val="0000FF"/>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5640" autoAdjust="0"/>
    <p:restoredTop sz="89706" autoAdjust="0"/>
  </p:normalViewPr>
  <p:slideViewPr>
    <p:cSldViewPr>
      <p:cViewPr>
        <p:scale>
          <a:sx n="110" d="100"/>
          <a:sy n="110" d="100"/>
        </p:scale>
        <p:origin x="-168"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826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82600"/>
          </a:xfrm>
          <a:prstGeom prst="rect">
            <a:avLst/>
          </a:prstGeom>
        </p:spPr>
        <p:txBody>
          <a:bodyPr vert="horz" lIns="91440" tIns="45720" rIns="91440" bIns="45720" rtlCol="0"/>
          <a:lstStyle>
            <a:lvl1pPr algn="r">
              <a:defRPr sz="1200"/>
            </a:lvl1pPr>
          </a:lstStyle>
          <a:p>
            <a:fld id="{AD94ADFA-DD2F-4874-A837-5FD93E5A2DBE}" type="datetimeFigureOut">
              <a:rPr lang="zh-CN" altLang="en-US" smtClean="0"/>
              <a:pPr/>
              <a:t>2014-04-04</a:t>
            </a:fld>
            <a:endParaRPr lang="zh-CN" altLang="en-US"/>
          </a:p>
        </p:txBody>
      </p:sp>
      <p:sp>
        <p:nvSpPr>
          <p:cNvPr id="4" name="页脚占位符 3"/>
          <p:cNvSpPr>
            <a:spLocks noGrp="1"/>
          </p:cNvSpPr>
          <p:nvPr>
            <p:ph type="ftr" sz="quarter" idx="2"/>
          </p:nvPr>
        </p:nvSpPr>
        <p:spPr>
          <a:xfrm>
            <a:off x="0" y="9153525"/>
            <a:ext cx="2971800" cy="4826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9153525"/>
            <a:ext cx="2971800" cy="482600"/>
          </a:xfrm>
          <a:prstGeom prst="rect">
            <a:avLst/>
          </a:prstGeom>
        </p:spPr>
        <p:txBody>
          <a:bodyPr vert="horz" lIns="91440" tIns="45720" rIns="91440" bIns="45720" rtlCol="0" anchor="b"/>
          <a:lstStyle>
            <a:lvl1pPr algn="r">
              <a:defRPr sz="1200"/>
            </a:lvl1pPr>
          </a:lstStyle>
          <a:p>
            <a:fld id="{2B29697B-94DA-4038-B0B6-2BF2C0DAA3C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8188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81886"/>
          </a:xfrm>
          <a:prstGeom prst="rect">
            <a:avLst/>
          </a:prstGeom>
        </p:spPr>
        <p:txBody>
          <a:bodyPr vert="horz" lIns="91440" tIns="45720" rIns="91440" bIns="45720" rtlCol="0"/>
          <a:lstStyle>
            <a:lvl1pPr algn="r">
              <a:defRPr sz="1200"/>
            </a:lvl1pPr>
          </a:lstStyle>
          <a:p>
            <a:fld id="{D6165487-7DF6-49B3-BFCD-7CD0B126C76B}" type="datetimeFigureOut">
              <a:rPr lang="zh-CN" altLang="en-US" smtClean="0"/>
              <a:pPr/>
              <a:t>2014-04-04</a:t>
            </a:fld>
            <a:endParaRPr lang="zh-CN" altLang="en-US"/>
          </a:p>
        </p:txBody>
      </p:sp>
      <p:sp>
        <p:nvSpPr>
          <p:cNvPr id="4" name="幻灯片图像占位符 3"/>
          <p:cNvSpPr>
            <a:spLocks noGrp="1" noRot="1" noChangeAspect="1"/>
          </p:cNvSpPr>
          <p:nvPr>
            <p:ph type="sldImg" idx="2"/>
          </p:nvPr>
        </p:nvSpPr>
        <p:spPr>
          <a:xfrm>
            <a:off x="1019175" y="722313"/>
            <a:ext cx="4819650" cy="361473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577915"/>
            <a:ext cx="5486400" cy="433697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154154"/>
            <a:ext cx="2971800" cy="48188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9154154"/>
            <a:ext cx="2971800" cy="481886"/>
          </a:xfrm>
          <a:prstGeom prst="rect">
            <a:avLst/>
          </a:prstGeom>
        </p:spPr>
        <p:txBody>
          <a:bodyPr vert="horz" lIns="91440" tIns="45720" rIns="91440" bIns="45720" rtlCol="0" anchor="b"/>
          <a:lstStyle>
            <a:lvl1pPr algn="r">
              <a:defRPr sz="1200"/>
            </a:lvl1pPr>
          </a:lstStyle>
          <a:p>
            <a:fld id="{8D1C803C-DEE8-43D4-84D3-39FB0003B7D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D1C803C-DEE8-43D4-84D3-39FB0003B7D9}" type="slidenum">
              <a:rPr lang="zh-CN" altLang="en-US" smtClean="0"/>
              <a:pPr/>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2AAF54A-6E9E-4EB6-8B14-18118BA73CCC}"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5D917A19-0B21-481B-95F0-A572468CF3C6}"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C21E848-0F69-4921-AFDA-8609E28D0623}"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90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76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5B5A116A-9F3B-4C2B-AC15-A6289CFBD21A}"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1B37E890-F83D-45CB-AF0E-CB594796C772}"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7048CAC4-2304-400D-B196-D07886B0FA7D}"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2943B44B-F527-4769-AAD5-004A3CE3C003}"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E115E32-8D65-43C0-BE34-020B3E724228}"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EA8921BF-4C44-4B59-B18B-79A0F1E27C90}"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9434E938-E475-4346-B4CB-D267E74300D3}"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609600"/>
            <a:ext cx="19050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990600" y="609600"/>
            <a:ext cx="55626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7132F15-11D1-4768-9C9E-A3E8059EC377}" type="slidenum">
              <a:rPr lang="zh-CN" altLang="en-US"/>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3" name="Picture 9" descr="Now"/>
          <p:cNvPicPr>
            <a:picLocks noChangeAspect="1" noChangeArrowheads="1"/>
          </p:cNvPicPr>
          <p:nvPr/>
        </p:nvPicPr>
        <p:blipFill>
          <a:blip r:embed="rId13"/>
          <a:srcRect/>
          <a:stretch>
            <a:fillRect/>
          </a:stretch>
        </p:blipFill>
        <p:spPr bwMode="auto">
          <a:xfrm>
            <a:off x="0" y="-1588"/>
            <a:ext cx="9144000" cy="6858001"/>
          </a:xfrm>
          <a:prstGeom prst="rect">
            <a:avLst/>
          </a:prstGeom>
          <a:noFill/>
        </p:spPr>
      </p:pic>
      <p:sp>
        <p:nvSpPr>
          <p:cNvPr id="1026" name="Rectangle 2"/>
          <p:cNvSpPr>
            <a:spLocks noGrp="1" noChangeArrowheads="1"/>
          </p:cNvSpPr>
          <p:nvPr>
            <p:ph type="title"/>
          </p:nvPr>
        </p:nvSpPr>
        <p:spPr bwMode="auto">
          <a:xfrm>
            <a:off x="2057400" y="609600"/>
            <a:ext cx="6553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990600" y="1981200"/>
            <a:ext cx="76200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66"/>
                </a:solidFill>
                <a:ea typeface="宋体" charset="-122"/>
              </a:defRPr>
            </a:lvl1pPr>
          </a:lstStyle>
          <a:p>
            <a:endParaRPr lang="en-US" altLang="zh-CN"/>
          </a:p>
        </p:txBody>
      </p:sp>
      <p:sp>
        <p:nvSpPr>
          <p:cNvPr id="1029" name="Rectangle 5"/>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66"/>
                </a:solidFill>
                <a:ea typeface="宋体" charset="-122"/>
              </a:defRPr>
            </a:lvl1pPr>
          </a:lstStyle>
          <a:p>
            <a:endParaRPr lang="en-US" altLang="zh-CN"/>
          </a:p>
        </p:txBody>
      </p:sp>
      <p:sp>
        <p:nvSpPr>
          <p:cNvPr id="1030" name="Rectangle 6"/>
          <p:cNvSpPr>
            <a:spLocks noGrp="1" noChangeArrowheads="1"/>
          </p:cNvSpPr>
          <p:nvPr>
            <p:ph type="sldNum" sz="quarter" idx="4"/>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66"/>
                </a:solidFill>
                <a:ea typeface="宋体" charset="-122"/>
              </a:defRPr>
            </a:lvl1pPr>
          </a:lstStyle>
          <a:p>
            <a:fld id="{1385E553-CB2E-4AD7-A44E-F1271C3A201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800">
          <a:solidFill>
            <a:srgbClr val="000066"/>
          </a:solidFill>
          <a:latin typeface="+mj-lt"/>
          <a:ea typeface="+mj-ea"/>
          <a:cs typeface="+mj-cs"/>
        </a:defRPr>
      </a:lvl1pPr>
      <a:lvl2pPr algn="ctr" rtl="0" eaLnBrk="0" fontAlgn="base" hangingPunct="0">
        <a:spcBef>
          <a:spcPct val="0"/>
        </a:spcBef>
        <a:spcAft>
          <a:spcPct val="0"/>
        </a:spcAft>
        <a:defRPr sz="4800">
          <a:solidFill>
            <a:srgbClr val="000066"/>
          </a:solidFill>
          <a:latin typeface="Univers" pitchFamily="34" charset="0"/>
        </a:defRPr>
      </a:lvl2pPr>
      <a:lvl3pPr algn="ctr" rtl="0" eaLnBrk="0" fontAlgn="base" hangingPunct="0">
        <a:spcBef>
          <a:spcPct val="0"/>
        </a:spcBef>
        <a:spcAft>
          <a:spcPct val="0"/>
        </a:spcAft>
        <a:defRPr sz="4800">
          <a:solidFill>
            <a:srgbClr val="000066"/>
          </a:solidFill>
          <a:latin typeface="Univers" pitchFamily="34" charset="0"/>
        </a:defRPr>
      </a:lvl3pPr>
      <a:lvl4pPr algn="ctr" rtl="0" eaLnBrk="0" fontAlgn="base" hangingPunct="0">
        <a:spcBef>
          <a:spcPct val="0"/>
        </a:spcBef>
        <a:spcAft>
          <a:spcPct val="0"/>
        </a:spcAft>
        <a:defRPr sz="4800">
          <a:solidFill>
            <a:srgbClr val="000066"/>
          </a:solidFill>
          <a:latin typeface="Univers" pitchFamily="34" charset="0"/>
        </a:defRPr>
      </a:lvl4pPr>
      <a:lvl5pPr algn="ctr" rtl="0" eaLnBrk="0" fontAlgn="base" hangingPunct="0">
        <a:spcBef>
          <a:spcPct val="0"/>
        </a:spcBef>
        <a:spcAft>
          <a:spcPct val="0"/>
        </a:spcAft>
        <a:defRPr sz="4800">
          <a:solidFill>
            <a:srgbClr val="000066"/>
          </a:solidFill>
          <a:latin typeface="Univers" pitchFamily="34" charset="0"/>
        </a:defRPr>
      </a:lvl5pPr>
      <a:lvl6pPr marL="457200" algn="ctr" rtl="0" eaLnBrk="0" fontAlgn="base" hangingPunct="0">
        <a:spcBef>
          <a:spcPct val="0"/>
        </a:spcBef>
        <a:spcAft>
          <a:spcPct val="0"/>
        </a:spcAft>
        <a:defRPr sz="4800">
          <a:solidFill>
            <a:srgbClr val="000066"/>
          </a:solidFill>
          <a:latin typeface="Univers" pitchFamily="34" charset="0"/>
        </a:defRPr>
      </a:lvl6pPr>
      <a:lvl7pPr marL="914400" algn="ctr" rtl="0" eaLnBrk="0" fontAlgn="base" hangingPunct="0">
        <a:spcBef>
          <a:spcPct val="0"/>
        </a:spcBef>
        <a:spcAft>
          <a:spcPct val="0"/>
        </a:spcAft>
        <a:defRPr sz="4800">
          <a:solidFill>
            <a:srgbClr val="000066"/>
          </a:solidFill>
          <a:latin typeface="Univers" pitchFamily="34" charset="0"/>
        </a:defRPr>
      </a:lvl7pPr>
      <a:lvl8pPr marL="1371600" algn="ctr" rtl="0" eaLnBrk="0" fontAlgn="base" hangingPunct="0">
        <a:spcBef>
          <a:spcPct val="0"/>
        </a:spcBef>
        <a:spcAft>
          <a:spcPct val="0"/>
        </a:spcAft>
        <a:defRPr sz="4800">
          <a:solidFill>
            <a:srgbClr val="000066"/>
          </a:solidFill>
          <a:latin typeface="Univers" pitchFamily="34" charset="0"/>
        </a:defRPr>
      </a:lvl8pPr>
      <a:lvl9pPr marL="1828800" algn="ctr" rtl="0" eaLnBrk="0" fontAlgn="base" hangingPunct="0">
        <a:spcBef>
          <a:spcPct val="0"/>
        </a:spcBef>
        <a:spcAft>
          <a:spcPct val="0"/>
        </a:spcAft>
        <a:defRPr sz="4800">
          <a:solidFill>
            <a:srgbClr val="000066"/>
          </a:solidFill>
          <a:latin typeface="Univers" pitchFamily="34" charset="0"/>
        </a:defRPr>
      </a:lvl9pPr>
    </p:titleStyle>
    <p:bodyStyle>
      <a:lvl1pPr marL="342900" indent="-342900" algn="l" rtl="0" eaLnBrk="0" fontAlgn="base" hangingPunct="0">
        <a:spcBef>
          <a:spcPct val="20000"/>
        </a:spcBef>
        <a:spcAft>
          <a:spcPct val="0"/>
        </a:spcAft>
        <a:buChar char="•"/>
        <a:defRPr sz="36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3200">
          <a:solidFill>
            <a:srgbClr val="000066"/>
          </a:solidFill>
          <a:latin typeface="+mn-lt"/>
        </a:defRPr>
      </a:lvl2pPr>
      <a:lvl3pPr marL="1143000" indent="-228600" algn="l" rtl="0" eaLnBrk="0" fontAlgn="base" hangingPunct="0">
        <a:spcBef>
          <a:spcPct val="20000"/>
        </a:spcBef>
        <a:spcAft>
          <a:spcPct val="0"/>
        </a:spcAft>
        <a:buChar char="•"/>
        <a:defRPr sz="2800">
          <a:solidFill>
            <a:srgbClr val="000066"/>
          </a:solidFill>
          <a:latin typeface="+mn-lt"/>
        </a:defRPr>
      </a:lvl3pPr>
      <a:lvl4pPr marL="1600200" indent="-228600" algn="l" rtl="0" eaLnBrk="0" fontAlgn="base" hangingPunct="0">
        <a:spcBef>
          <a:spcPct val="20000"/>
        </a:spcBef>
        <a:spcAft>
          <a:spcPct val="0"/>
        </a:spcAft>
        <a:buChar char="–"/>
        <a:defRPr sz="2400">
          <a:solidFill>
            <a:srgbClr val="000066"/>
          </a:solidFill>
          <a:latin typeface="+mn-lt"/>
        </a:defRPr>
      </a:lvl4pPr>
      <a:lvl5pPr marL="2057400" indent="-228600" algn="l" rtl="0" eaLnBrk="0" fontAlgn="base" hangingPunct="0">
        <a:spcBef>
          <a:spcPct val="20000"/>
        </a:spcBef>
        <a:spcAft>
          <a:spcPct val="0"/>
        </a:spcAft>
        <a:buChar char="»"/>
        <a:defRPr sz="2400">
          <a:solidFill>
            <a:srgbClr val="000066"/>
          </a:solidFill>
          <a:latin typeface="+mn-lt"/>
        </a:defRPr>
      </a:lvl5pPr>
      <a:lvl6pPr marL="2514600" indent="-228600" algn="l" rtl="0" eaLnBrk="0" fontAlgn="base" hangingPunct="0">
        <a:spcBef>
          <a:spcPct val="20000"/>
        </a:spcBef>
        <a:spcAft>
          <a:spcPct val="0"/>
        </a:spcAft>
        <a:buChar char="»"/>
        <a:defRPr sz="2400">
          <a:solidFill>
            <a:srgbClr val="000066"/>
          </a:solidFill>
          <a:latin typeface="+mn-lt"/>
        </a:defRPr>
      </a:lvl6pPr>
      <a:lvl7pPr marL="2971800" indent="-228600" algn="l" rtl="0" eaLnBrk="0" fontAlgn="base" hangingPunct="0">
        <a:spcBef>
          <a:spcPct val="20000"/>
        </a:spcBef>
        <a:spcAft>
          <a:spcPct val="0"/>
        </a:spcAft>
        <a:buChar char="»"/>
        <a:defRPr sz="2400">
          <a:solidFill>
            <a:srgbClr val="000066"/>
          </a:solidFill>
          <a:latin typeface="+mn-lt"/>
        </a:defRPr>
      </a:lvl7pPr>
      <a:lvl8pPr marL="3429000" indent="-228600" algn="l" rtl="0" eaLnBrk="0" fontAlgn="base" hangingPunct="0">
        <a:spcBef>
          <a:spcPct val="20000"/>
        </a:spcBef>
        <a:spcAft>
          <a:spcPct val="0"/>
        </a:spcAft>
        <a:buChar char="»"/>
        <a:defRPr sz="2400">
          <a:solidFill>
            <a:srgbClr val="000066"/>
          </a:solidFill>
          <a:latin typeface="+mn-lt"/>
        </a:defRPr>
      </a:lvl8pPr>
      <a:lvl9pPr marL="3886200" indent="-228600" algn="l" rtl="0" eaLnBrk="0" fontAlgn="base" hangingPunct="0">
        <a:spcBef>
          <a:spcPct val="20000"/>
        </a:spcBef>
        <a:spcAft>
          <a:spcPct val="0"/>
        </a:spcAft>
        <a:buChar char="»"/>
        <a:defRPr sz="2400">
          <a:solidFill>
            <a:srgbClr val="000066"/>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rossculture.com/about-us/richard-d-lewi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amazon.com/When-Cultures-Collide-3rd-Edition/dp/190483802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428860" y="214290"/>
            <a:ext cx="6000792" cy="1428736"/>
          </a:xfrm>
        </p:spPr>
        <p:txBody>
          <a:bodyPr/>
          <a:lstStyle/>
          <a:p>
            <a:r>
              <a:rPr lang="en-US" altLang="zh-CN" sz="3200" dirty="0" smtClean="0">
                <a:ea typeface="宋体" charset="-122"/>
              </a:rPr>
              <a:t>24 Leadership Styles </a:t>
            </a:r>
            <a:br>
              <a:rPr lang="en-US" altLang="zh-CN" sz="3200" dirty="0" smtClean="0">
                <a:ea typeface="宋体" charset="-122"/>
              </a:rPr>
            </a:br>
            <a:r>
              <a:rPr lang="en-US" altLang="zh-CN" sz="3200" dirty="0" smtClean="0">
                <a:ea typeface="宋体" charset="-122"/>
              </a:rPr>
              <a:t>around The World</a:t>
            </a:r>
            <a:endParaRPr lang="zh-CN" altLang="en-US" sz="3200" dirty="0">
              <a:ea typeface="宋体" charset="-122"/>
            </a:endParaRPr>
          </a:p>
        </p:txBody>
      </p:sp>
      <p:sp>
        <p:nvSpPr>
          <p:cNvPr id="7" name="TextBox 6"/>
          <p:cNvSpPr txBox="1"/>
          <p:nvPr/>
        </p:nvSpPr>
        <p:spPr>
          <a:xfrm>
            <a:off x="1357290" y="2000240"/>
            <a:ext cx="7572428" cy="4555093"/>
          </a:xfrm>
          <a:prstGeom prst="rect">
            <a:avLst/>
          </a:prstGeom>
          <a:noFill/>
        </p:spPr>
        <p:txBody>
          <a:bodyPr wrap="square" rtlCol="0">
            <a:spAutoFit/>
          </a:bodyPr>
          <a:lstStyle/>
          <a:p>
            <a:pPr>
              <a:spcBef>
                <a:spcPts val="1200"/>
              </a:spcBef>
            </a:pPr>
            <a:r>
              <a:rPr lang="en-US" sz="1600" dirty="0" smtClean="0">
                <a:latin typeface="Calibri" pitchFamily="34" charset="0"/>
              </a:rPr>
              <a:t>Different cultures can have radically different leadership styles, and international organizations would do well to understand them.</a:t>
            </a:r>
          </a:p>
          <a:p>
            <a:pPr>
              <a:spcBef>
                <a:spcPts val="1200"/>
              </a:spcBef>
            </a:pPr>
            <a:r>
              <a:rPr lang="en-US" sz="1600" dirty="0" smtClean="0">
                <a:latin typeface="Calibri" pitchFamily="34" charset="0"/>
                <a:hlinkClick r:id="rId3"/>
              </a:rPr>
              <a:t>British linguist Richard D. Lewis</a:t>
            </a:r>
            <a:r>
              <a:rPr lang="en-US" sz="1600" dirty="0" smtClean="0">
                <a:latin typeface="Calibri" pitchFamily="34" charset="0"/>
              </a:rPr>
              <a:t> charted these differences in his book “</a:t>
            </a:r>
            <a:r>
              <a:rPr lang="en-US" sz="1600" dirty="0" smtClean="0">
                <a:latin typeface="Calibri" pitchFamily="34" charset="0"/>
                <a:hlinkClick r:id="rId4"/>
              </a:rPr>
              <a:t>When Cultures Collide</a:t>
            </a:r>
            <a:r>
              <a:rPr lang="en-US" sz="1600" dirty="0" smtClean="0">
                <a:latin typeface="Calibri" pitchFamily="34" charset="0"/>
              </a:rPr>
              <a:t>,” first published in 1996 and now in its third edition, and he teaches these insights in seminars with major corporate clients.</a:t>
            </a:r>
          </a:p>
          <a:p>
            <a:pPr>
              <a:spcBef>
                <a:spcPts val="1200"/>
              </a:spcBef>
            </a:pPr>
            <a:r>
              <a:rPr lang="en-US" sz="1600" dirty="0" smtClean="0">
                <a:latin typeface="Calibri" pitchFamily="34" charset="0"/>
              </a:rPr>
              <a:t>From structured individualism in the U.S. to </a:t>
            </a:r>
            <a:r>
              <a:rPr lang="en-US" sz="1600" dirty="0" err="1" smtClean="0">
                <a:latin typeface="Calibri" pitchFamily="34" charset="0"/>
              </a:rPr>
              <a:t>ringi-sho</a:t>
            </a:r>
            <a:r>
              <a:rPr lang="en-US" sz="1600" dirty="0" smtClean="0">
                <a:latin typeface="Calibri" pitchFamily="34" charset="0"/>
              </a:rPr>
              <a:t> consensus in Japan, the charts seem intuitively correct, if not unilaterally true across a country.</a:t>
            </a:r>
          </a:p>
          <a:p>
            <a:pPr>
              <a:spcBef>
                <a:spcPts val="1200"/>
              </a:spcBef>
            </a:pPr>
            <a:r>
              <a:rPr lang="en-US" sz="1600" dirty="0" smtClean="0">
                <a:latin typeface="Calibri" pitchFamily="34" charset="0"/>
              </a:rPr>
              <a:t>Lewis acknowledges the risks of dealing in stereotypes: “Determining national characteristics is treading a minefield of inaccurate assessment and surprising exception. There is, however, such a thing as a national norm.”</a:t>
            </a:r>
          </a:p>
          <a:p>
            <a:pPr>
              <a:spcBef>
                <a:spcPts val="1200"/>
              </a:spcBef>
            </a:pPr>
            <a:r>
              <a:rPr lang="en-US" sz="1600" dirty="0" smtClean="0">
                <a:latin typeface="Calibri" pitchFamily="34" charset="0"/>
              </a:rPr>
              <a:t>He argues that these patterns won’t change any time soon: “Even in countries where political and economic change is currently rapid or sweeping, deeply rooted attitudes and beliefs will resist a sudden transformation of values when pressured by reformists, governments or multinational conglomerates.”</a:t>
            </a:r>
          </a:p>
          <a:p>
            <a:pPr>
              <a:spcBef>
                <a:spcPts val="1200"/>
              </a:spcBef>
            </a:pPr>
            <a:endParaRPr lang="zh-CN" altLang="en-US" sz="1600" dirty="0">
              <a:latin typeface="Calibri" pitchFamily="34" charset="0"/>
            </a:endParaRPr>
          </a:p>
        </p:txBody>
      </p:sp>
      <p:cxnSp>
        <p:nvCxnSpPr>
          <p:cNvPr id="9" name="直接连接符 8"/>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UK</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072074"/>
            <a:ext cx="7072362" cy="1200329"/>
          </a:xfrm>
          <a:prstGeom prst="rect">
            <a:avLst/>
          </a:prstGeom>
          <a:noFill/>
        </p:spPr>
        <p:txBody>
          <a:bodyPr wrap="square" rtlCol="0">
            <a:spAutoFit/>
          </a:bodyPr>
          <a:lstStyle/>
          <a:p>
            <a:r>
              <a:rPr lang="en-US" sz="1800" dirty="0" smtClean="0"/>
              <a:t>British managers are diplomatic, casual, helpful, willing to compromise, and seeking to be fair, though they can be ruthless when necessary. Unfortunately, their adherence to tradition can result in a failure to comprehend differing values in others.</a:t>
            </a:r>
            <a:endParaRPr lang="zh-CN" altLang="en-US" sz="1800" dirty="0">
              <a:latin typeface="Calibri" pitchFamily="34" charset="0"/>
            </a:endParaRPr>
          </a:p>
        </p:txBody>
      </p:sp>
      <p:pic>
        <p:nvPicPr>
          <p:cNvPr id="3076" name="Picture 4"/>
          <p:cNvPicPr>
            <a:picLocks noChangeAspect="1" noChangeArrowheads="1"/>
          </p:cNvPicPr>
          <p:nvPr/>
        </p:nvPicPr>
        <p:blipFill>
          <a:blip r:embed="rId3"/>
          <a:srcRect/>
          <a:stretch>
            <a:fillRect/>
          </a:stretch>
        </p:blipFill>
        <p:spPr bwMode="auto">
          <a:xfrm>
            <a:off x="3786182" y="2428868"/>
            <a:ext cx="2082800" cy="1968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USA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929198"/>
            <a:ext cx="7072362" cy="1200329"/>
          </a:xfrm>
          <a:prstGeom prst="rect">
            <a:avLst/>
          </a:prstGeom>
          <a:noFill/>
        </p:spPr>
        <p:txBody>
          <a:bodyPr wrap="square" rtlCol="0">
            <a:spAutoFit/>
          </a:bodyPr>
          <a:lstStyle/>
          <a:p>
            <a:r>
              <a:rPr lang="en-US" sz="1800" dirty="0" smtClean="0"/>
              <a:t>American managers are assertive, aggressive, goal and action oriented, confident, vigorous, optimistic, and ready for change. They are capable of teamwork and corporate spirit, but they value individual freedom and their first interest is furthering their own career.</a:t>
            </a:r>
            <a:endParaRPr lang="zh-CN" altLang="en-US" sz="1800" dirty="0">
              <a:latin typeface="Calibri" pitchFamily="34" charset="0"/>
            </a:endParaRPr>
          </a:p>
        </p:txBody>
      </p:sp>
      <p:pic>
        <p:nvPicPr>
          <p:cNvPr id="1028" name="Picture 4"/>
          <p:cNvPicPr>
            <a:picLocks noChangeAspect="1" noChangeArrowheads="1"/>
          </p:cNvPicPr>
          <p:nvPr/>
        </p:nvPicPr>
        <p:blipFill>
          <a:blip r:embed="rId3"/>
          <a:srcRect/>
          <a:stretch>
            <a:fillRect/>
          </a:stretch>
        </p:blipFill>
        <p:spPr bwMode="auto">
          <a:xfrm>
            <a:off x="2928926" y="2236816"/>
            <a:ext cx="3214710" cy="23325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France</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143108" y="4572008"/>
            <a:ext cx="5357850" cy="1200329"/>
          </a:xfrm>
          <a:prstGeom prst="rect">
            <a:avLst/>
          </a:prstGeom>
          <a:noFill/>
        </p:spPr>
        <p:txBody>
          <a:bodyPr wrap="square" rtlCol="0">
            <a:spAutoFit/>
          </a:bodyPr>
          <a:lstStyle/>
          <a:p>
            <a:r>
              <a:rPr lang="en-US" sz="1800" dirty="0" smtClean="0"/>
              <a:t>French managers tend to be autocratic and paternalistic, with an impressive grasp of the many issues facing their company. Opinions of experienced middle managers and technical staff may be dismissed.</a:t>
            </a:r>
            <a:endParaRPr lang="zh-CN" altLang="en-US" sz="1800" dirty="0">
              <a:latin typeface="Calibri" pitchFamily="34" charset="0"/>
            </a:endParaRPr>
          </a:p>
        </p:txBody>
      </p:sp>
      <p:pic>
        <p:nvPicPr>
          <p:cNvPr id="4099" name="Picture 3"/>
          <p:cNvPicPr>
            <a:picLocks noChangeAspect="1" noChangeArrowheads="1"/>
          </p:cNvPicPr>
          <p:nvPr/>
        </p:nvPicPr>
        <p:blipFill>
          <a:blip r:embed="rId3"/>
          <a:srcRect/>
          <a:stretch>
            <a:fillRect/>
          </a:stretch>
        </p:blipFill>
        <p:spPr bwMode="auto">
          <a:xfrm>
            <a:off x="4214810" y="2285992"/>
            <a:ext cx="787400" cy="1816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Sweden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143108" y="4929198"/>
            <a:ext cx="5429288" cy="1200329"/>
          </a:xfrm>
          <a:prstGeom prst="rect">
            <a:avLst/>
          </a:prstGeom>
          <a:noFill/>
        </p:spPr>
        <p:txBody>
          <a:bodyPr wrap="square" rtlCol="0">
            <a:spAutoFit/>
          </a:bodyPr>
          <a:lstStyle/>
          <a:p>
            <a:r>
              <a:rPr lang="en-US" sz="1800" dirty="0" smtClean="0"/>
              <a:t>Swedish management is decentralized and democratic. The rationale is that better informed employees are more motivated and perform better. The drawback is that decisions can be delayed.</a:t>
            </a:r>
            <a:endParaRPr lang="zh-CN" altLang="en-US" sz="1800" dirty="0">
              <a:latin typeface="Calibri" pitchFamily="34" charset="0"/>
            </a:endParaRPr>
          </a:p>
        </p:txBody>
      </p:sp>
      <p:pic>
        <p:nvPicPr>
          <p:cNvPr id="24579" name="Picture 3"/>
          <p:cNvPicPr>
            <a:picLocks noChangeAspect="1" noChangeArrowheads="1"/>
          </p:cNvPicPr>
          <p:nvPr/>
        </p:nvPicPr>
        <p:blipFill>
          <a:blip r:embed="rId3"/>
          <a:srcRect/>
          <a:stretch>
            <a:fillRect/>
          </a:stretch>
        </p:blipFill>
        <p:spPr bwMode="auto">
          <a:xfrm>
            <a:off x="3857620" y="2357430"/>
            <a:ext cx="1397000" cy="180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Germany</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714884"/>
            <a:ext cx="7072362" cy="1200329"/>
          </a:xfrm>
          <a:prstGeom prst="rect">
            <a:avLst/>
          </a:prstGeom>
          <a:noFill/>
        </p:spPr>
        <p:txBody>
          <a:bodyPr wrap="square" rtlCol="0">
            <a:spAutoFit/>
          </a:bodyPr>
          <a:lstStyle/>
          <a:p>
            <a:r>
              <a:rPr lang="en-US" sz="1800" dirty="0" smtClean="0"/>
              <a:t>German managers strive to create a perfect system. There is a clear chain of command in each department and information and instructions are passed down from the top. Nonetheless, considerable value is placed on consensus.</a:t>
            </a:r>
            <a:endParaRPr lang="zh-CN" altLang="en-US" sz="1800" dirty="0">
              <a:latin typeface="Calibri" pitchFamily="34" charset="0"/>
            </a:endParaRPr>
          </a:p>
        </p:txBody>
      </p:sp>
      <p:pic>
        <p:nvPicPr>
          <p:cNvPr id="6147" name="Picture 3"/>
          <p:cNvPicPr>
            <a:picLocks noChangeAspect="1" noChangeArrowheads="1"/>
          </p:cNvPicPr>
          <p:nvPr/>
        </p:nvPicPr>
        <p:blipFill>
          <a:blip r:embed="rId3"/>
          <a:srcRect/>
          <a:stretch>
            <a:fillRect/>
          </a:stretch>
        </p:blipFill>
        <p:spPr bwMode="auto">
          <a:xfrm>
            <a:off x="3949700" y="2578100"/>
            <a:ext cx="1244600" cy="170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East </a:t>
            </a:r>
            <a:r>
              <a:rPr lang="en-US" sz="3200" dirty="0" smtClean="0"/>
              <a:t>Asia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286388"/>
            <a:ext cx="7072362" cy="646331"/>
          </a:xfrm>
          <a:prstGeom prst="rect">
            <a:avLst/>
          </a:prstGeom>
          <a:noFill/>
        </p:spPr>
        <p:txBody>
          <a:bodyPr wrap="square" rtlCol="0">
            <a:spAutoFit/>
          </a:bodyPr>
          <a:lstStyle/>
          <a:p>
            <a:r>
              <a:rPr lang="en-US" sz="1800" dirty="0" smtClean="0"/>
              <a:t>East Asian countries tend to have a Confucian hierarchy, where the group is sacred and leaders are seen as benevolent.</a:t>
            </a:r>
            <a:endParaRPr lang="zh-CN" altLang="en-US" sz="1800" dirty="0">
              <a:latin typeface="Calibri" pitchFamily="34" charset="0"/>
            </a:endParaRPr>
          </a:p>
        </p:txBody>
      </p:sp>
      <p:pic>
        <p:nvPicPr>
          <p:cNvPr id="8195" name="Picture 3"/>
          <p:cNvPicPr>
            <a:picLocks noChangeAspect="1" noChangeArrowheads="1"/>
          </p:cNvPicPr>
          <p:nvPr/>
        </p:nvPicPr>
        <p:blipFill>
          <a:blip r:embed="rId3"/>
          <a:srcRect/>
          <a:stretch>
            <a:fillRect/>
          </a:stretch>
        </p:blipFill>
        <p:spPr bwMode="auto">
          <a:xfrm>
            <a:off x="3695700" y="2571750"/>
            <a:ext cx="1752600" cy="1714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Latin and Arab</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786322"/>
            <a:ext cx="7072362" cy="923330"/>
          </a:xfrm>
          <a:prstGeom prst="rect">
            <a:avLst/>
          </a:prstGeom>
          <a:noFill/>
        </p:spPr>
        <p:txBody>
          <a:bodyPr wrap="square" rtlCol="0">
            <a:spAutoFit/>
          </a:bodyPr>
          <a:lstStyle/>
          <a:p>
            <a:r>
              <a:rPr lang="en-US" sz="1800" dirty="0" smtClean="0"/>
              <a:t>In Latin and Arab countries, authority is concentrated in the chief executive, and family relations are very important, with ubiquitous nepotism.</a:t>
            </a:r>
            <a:endParaRPr lang="zh-CN" altLang="en-US" sz="1800" dirty="0">
              <a:latin typeface="Calibri" pitchFamily="34" charset="0"/>
            </a:endParaRPr>
          </a:p>
        </p:txBody>
      </p:sp>
      <p:pic>
        <p:nvPicPr>
          <p:cNvPr id="27650" name="Picture 2"/>
          <p:cNvPicPr>
            <a:picLocks noChangeAspect="1" noChangeArrowheads="1"/>
          </p:cNvPicPr>
          <p:nvPr/>
        </p:nvPicPr>
        <p:blipFill>
          <a:blip r:embed="rId3"/>
          <a:srcRect/>
          <a:stretch>
            <a:fillRect/>
          </a:stretch>
        </p:blipFill>
        <p:spPr bwMode="auto">
          <a:xfrm>
            <a:off x="3500430" y="2357430"/>
            <a:ext cx="2273300" cy="1714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altLang="zh-CN" sz="3200" dirty="0" smtClean="0">
                <a:ea typeface="宋体" charset="-122"/>
              </a:rPr>
              <a:t>Indonesia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714884"/>
            <a:ext cx="7072362" cy="646331"/>
          </a:xfrm>
          <a:prstGeom prst="rect">
            <a:avLst/>
          </a:prstGeom>
          <a:noFill/>
        </p:spPr>
        <p:txBody>
          <a:bodyPr wrap="square" rtlCol="0">
            <a:spAutoFit/>
          </a:bodyPr>
          <a:lstStyle/>
          <a:p>
            <a:r>
              <a:rPr lang="en-US" sz="1800" dirty="0" smtClean="0"/>
              <a:t>Under the auspices of an autocratic government, Indonesia’s business leadership is often entrusted to a resident Chinese professional class.</a:t>
            </a:r>
            <a:endParaRPr lang="zh-CN" altLang="en-US" sz="1800" dirty="0">
              <a:latin typeface="Calibri" pitchFamily="34" charset="0"/>
            </a:endParaRPr>
          </a:p>
        </p:txBody>
      </p:sp>
      <p:pic>
        <p:nvPicPr>
          <p:cNvPr id="15363" name="Picture 3"/>
          <p:cNvPicPr>
            <a:picLocks noChangeAspect="1" noChangeArrowheads="1"/>
          </p:cNvPicPr>
          <p:nvPr/>
        </p:nvPicPr>
        <p:blipFill>
          <a:blip r:embed="rId3"/>
          <a:srcRect/>
          <a:stretch>
            <a:fillRect/>
          </a:stretch>
        </p:blipFill>
        <p:spPr bwMode="auto">
          <a:xfrm>
            <a:off x="3929058" y="2357430"/>
            <a:ext cx="1295400" cy="1587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Netherland</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072074"/>
            <a:ext cx="7072362" cy="923330"/>
          </a:xfrm>
          <a:prstGeom prst="rect">
            <a:avLst/>
          </a:prstGeom>
          <a:noFill/>
        </p:spPr>
        <p:txBody>
          <a:bodyPr wrap="square" rtlCol="0">
            <a:spAutoFit/>
          </a:bodyPr>
          <a:lstStyle/>
          <a:p>
            <a:r>
              <a:rPr lang="en-US" sz="1800" dirty="0" smtClean="0"/>
              <a:t>Leadership in the Netherlands is based on merit, competence, and achievement. Managers are vigorous and decisive, but consensus is mandatory, as there are many key players in the decision-making process.</a:t>
            </a:r>
            <a:endParaRPr lang="zh-CN" altLang="en-US" sz="1800" dirty="0">
              <a:latin typeface="Calibri" pitchFamily="34" charset="0"/>
            </a:endParaRPr>
          </a:p>
        </p:txBody>
      </p:sp>
      <p:pic>
        <p:nvPicPr>
          <p:cNvPr id="25604" name="Picture 4"/>
          <p:cNvPicPr>
            <a:picLocks noChangeAspect="1" noChangeArrowheads="1"/>
          </p:cNvPicPr>
          <p:nvPr/>
        </p:nvPicPr>
        <p:blipFill>
          <a:blip r:embed="rId3"/>
          <a:srcRect/>
          <a:stretch>
            <a:fillRect/>
          </a:stretch>
        </p:blipFill>
        <p:spPr bwMode="auto">
          <a:xfrm>
            <a:off x="3168650" y="2895600"/>
            <a:ext cx="2806700" cy="106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Japan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6" name="TextBox 5"/>
          <p:cNvSpPr txBox="1"/>
          <p:nvPr/>
        </p:nvSpPr>
        <p:spPr>
          <a:xfrm>
            <a:off x="1571604" y="4500570"/>
            <a:ext cx="7072362" cy="923330"/>
          </a:xfrm>
          <a:prstGeom prst="rect">
            <a:avLst/>
          </a:prstGeom>
          <a:noFill/>
        </p:spPr>
        <p:txBody>
          <a:bodyPr wrap="square" rtlCol="0">
            <a:spAutoFit/>
          </a:bodyPr>
          <a:lstStyle/>
          <a:p>
            <a:r>
              <a:rPr lang="en-US" sz="1800" dirty="0" smtClean="0"/>
              <a:t>Japanese top executives have great power in conformity with Confucian hierarchy but actually have little involvement in the everyday affairs of the company.</a:t>
            </a:r>
            <a:endParaRPr lang="zh-CN" altLang="en-US" sz="1800" dirty="0">
              <a:latin typeface="Calibri" pitchFamily="34" charset="0"/>
            </a:endParaRPr>
          </a:p>
        </p:txBody>
      </p:sp>
      <p:pic>
        <p:nvPicPr>
          <p:cNvPr id="28674" name="Picture 2"/>
          <p:cNvPicPr>
            <a:picLocks noChangeAspect="1" noChangeArrowheads="1"/>
          </p:cNvPicPr>
          <p:nvPr/>
        </p:nvPicPr>
        <p:blipFill>
          <a:blip r:embed="rId3"/>
          <a:srcRect/>
          <a:stretch>
            <a:fillRect/>
          </a:stretch>
        </p:blipFill>
        <p:spPr bwMode="auto">
          <a:xfrm>
            <a:off x="3214678" y="2500306"/>
            <a:ext cx="2908300" cy="1384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Russia</a:t>
            </a:r>
            <a:r>
              <a:rPr lang="en-US" altLang="zh-CN" sz="3200" dirty="0" smtClean="0">
                <a:ea typeface="宋体" charset="-122"/>
              </a:rPr>
              <a:t> </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pic>
        <p:nvPicPr>
          <p:cNvPr id="5123" name="Picture 3"/>
          <p:cNvPicPr>
            <a:picLocks noChangeAspect="1" noChangeArrowheads="1"/>
          </p:cNvPicPr>
          <p:nvPr/>
        </p:nvPicPr>
        <p:blipFill>
          <a:blip r:embed="rId3"/>
          <a:srcRect/>
          <a:stretch>
            <a:fillRect/>
          </a:stretch>
        </p:blipFill>
        <p:spPr bwMode="auto">
          <a:xfrm>
            <a:off x="3422650" y="2279650"/>
            <a:ext cx="2298700" cy="2298700"/>
          </a:xfrm>
          <a:prstGeom prst="rect">
            <a:avLst/>
          </a:prstGeom>
          <a:noFill/>
          <a:ln w="9525">
            <a:noFill/>
            <a:miter lim="800000"/>
            <a:headEnd/>
            <a:tailEnd/>
          </a:ln>
          <a:effectLst/>
        </p:spPr>
      </p:pic>
      <p:sp>
        <p:nvSpPr>
          <p:cNvPr id="7" name="矩形 6"/>
          <p:cNvSpPr/>
          <p:nvPr/>
        </p:nvSpPr>
        <p:spPr>
          <a:xfrm>
            <a:off x="1785918" y="4857760"/>
            <a:ext cx="6572296" cy="1200329"/>
          </a:xfrm>
          <a:prstGeom prst="rect">
            <a:avLst/>
          </a:prstGeom>
        </p:spPr>
        <p:txBody>
          <a:bodyPr wrap="square">
            <a:spAutoFit/>
          </a:bodyPr>
          <a:lstStyle/>
          <a:p>
            <a:r>
              <a:rPr lang="en-US" sz="1800" dirty="0" smtClean="0"/>
              <a:t>Efforts made by Russian managers to promote business through official channels may founder on the rocks of bureaucracy and Russian apathy. Using key people and personal alliances, the “system” is often bypassed and a good result achieved.</a:t>
            </a:r>
            <a:endParaRPr lang="zh-CN" alt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Australia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572008"/>
            <a:ext cx="7072362" cy="1477328"/>
          </a:xfrm>
          <a:prstGeom prst="rect">
            <a:avLst/>
          </a:prstGeom>
          <a:noFill/>
        </p:spPr>
        <p:txBody>
          <a:bodyPr wrap="square" rtlCol="0">
            <a:spAutoFit/>
          </a:bodyPr>
          <a:lstStyle/>
          <a:p>
            <a:r>
              <a:rPr lang="en-US" sz="1800" dirty="0" smtClean="0"/>
              <a:t>Australian managers, like Swedes, must sit in the ring with the “mates.” From this position, once it is accepted that they will not pull rank, they actually exert much more influence than their Swedish counterparts, as the semi-Americanized nature of Australian business requires quick thinking and rapid decision making.</a:t>
            </a:r>
            <a:endParaRPr lang="zh-CN" altLang="en-US" sz="1800" dirty="0">
              <a:latin typeface="Calibri" pitchFamily="34" charset="0"/>
            </a:endParaRPr>
          </a:p>
        </p:txBody>
      </p:sp>
      <p:pic>
        <p:nvPicPr>
          <p:cNvPr id="12291" name="Picture 3"/>
          <p:cNvPicPr>
            <a:picLocks noChangeAspect="1" noChangeArrowheads="1"/>
          </p:cNvPicPr>
          <p:nvPr/>
        </p:nvPicPr>
        <p:blipFill>
          <a:blip r:embed="rId3"/>
          <a:srcRect/>
          <a:stretch>
            <a:fillRect/>
          </a:stretch>
        </p:blipFill>
        <p:spPr bwMode="auto">
          <a:xfrm>
            <a:off x="3714744" y="2143116"/>
            <a:ext cx="1701800" cy="1968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Finland</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4643446"/>
            <a:ext cx="7072362" cy="1477328"/>
          </a:xfrm>
          <a:prstGeom prst="rect">
            <a:avLst/>
          </a:prstGeom>
          <a:noFill/>
        </p:spPr>
        <p:txBody>
          <a:bodyPr wrap="square" rtlCol="0">
            <a:spAutoFit/>
          </a:bodyPr>
          <a:lstStyle/>
          <a:p>
            <a:r>
              <a:rPr lang="en-US" sz="1800" dirty="0" smtClean="0"/>
              <a:t>Finnish leaders exercise control from a position just outside and above the ring of middle managers, who are allowed to make day-today decisions. Finnish top executives have the reputation of being decisive at crunch time and do not hesitate to stand shoulder to shoulder with staff and help out in crises.</a:t>
            </a:r>
            <a:endParaRPr lang="zh-CN" altLang="en-US" sz="1800" dirty="0">
              <a:latin typeface="Calibri" pitchFamily="34" charset="0"/>
            </a:endParaRPr>
          </a:p>
        </p:txBody>
      </p:sp>
      <p:pic>
        <p:nvPicPr>
          <p:cNvPr id="10243" name="Picture 3"/>
          <p:cNvPicPr>
            <a:picLocks noChangeAspect="1" noChangeArrowheads="1"/>
          </p:cNvPicPr>
          <p:nvPr/>
        </p:nvPicPr>
        <p:blipFill>
          <a:blip r:embed="rId3"/>
          <a:srcRect/>
          <a:stretch>
            <a:fillRect/>
          </a:stretch>
        </p:blipFill>
        <p:spPr bwMode="auto">
          <a:xfrm>
            <a:off x="3786182" y="2285992"/>
            <a:ext cx="1562100" cy="193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Spain</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000636"/>
            <a:ext cx="7072362" cy="923330"/>
          </a:xfrm>
          <a:prstGeom prst="rect">
            <a:avLst/>
          </a:prstGeom>
          <a:noFill/>
        </p:spPr>
        <p:txBody>
          <a:bodyPr wrap="square" rtlCol="0">
            <a:spAutoFit/>
          </a:bodyPr>
          <a:lstStyle/>
          <a:p>
            <a:r>
              <a:rPr lang="en-US" sz="1800" dirty="0" smtClean="0"/>
              <a:t>Spanish leaders, like French, are autocratic and charismatic. Unlike the French, they work less from logic than from intuition, and pride themselves on their personal influence on all their staff members.</a:t>
            </a:r>
            <a:endParaRPr lang="zh-CN" altLang="en-US" sz="1800" dirty="0">
              <a:latin typeface="Calibri" pitchFamily="34" charset="0"/>
            </a:endParaRPr>
          </a:p>
        </p:txBody>
      </p:sp>
      <p:pic>
        <p:nvPicPr>
          <p:cNvPr id="14339" name="Picture 3"/>
          <p:cNvPicPr>
            <a:picLocks noChangeAspect="1" noChangeArrowheads="1"/>
          </p:cNvPicPr>
          <p:nvPr/>
        </p:nvPicPr>
        <p:blipFill>
          <a:blip r:embed="rId3"/>
          <a:srcRect/>
          <a:stretch>
            <a:fillRect/>
          </a:stretch>
        </p:blipFill>
        <p:spPr bwMode="auto">
          <a:xfrm>
            <a:off x="3937000" y="2286000"/>
            <a:ext cx="1270000"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India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571604" y="4857760"/>
            <a:ext cx="7072362" cy="1477328"/>
          </a:xfrm>
          <a:prstGeom prst="rect">
            <a:avLst/>
          </a:prstGeom>
          <a:noFill/>
        </p:spPr>
        <p:txBody>
          <a:bodyPr wrap="square" rtlCol="0">
            <a:spAutoFit/>
          </a:bodyPr>
          <a:lstStyle/>
          <a:p>
            <a:r>
              <a:rPr lang="en-US" sz="1800" dirty="0" smtClean="0"/>
              <a:t>Nepotism is also rife in traditional Indian companies. Family members hold key positions and work in close unison. Policy is also dictated by the trade group, e.g. fruit merchants, </a:t>
            </a:r>
            <a:r>
              <a:rPr lang="en-US" sz="1800" dirty="0" err="1" smtClean="0"/>
              <a:t>jewellers</a:t>
            </a:r>
            <a:r>
              <a:rPr lang="en-US" sz="1800" dirty="0" smtClean="0"/>
              <a:t>, etc. These groups work in concert, often develop close personal relations and come to each other’s support in difficult times.</a:t>
            </a:r>
            <a:endParaRPr lang="zh-CN" altLang="en-US" sz="1800" dirty="0">
              <a:latin typeface="Calibri" pitchFamily="34" charset="0"/>
            </a:endParaRPr>
          </a:p>
        </p:txBody>
      </p:sp>
      <p:pic>
        <p:nvPicPr>
          <p:cNvPr id="9219" name="Picture 3"/>
          <p:cNvPicPr>
            <a:picLocks noChangeAspect="1" noChangeArrowheads="1"/>
          </p:cNvPicPr>
          <p:nvPr/>
        </p:nvPicPr>
        <p:blipFill>
          <a:blip r:embed="rId3"/>
          <a:srcRect/>
          <a:stretch>
            <a:fillRect/>
          </a:stretch>
        </p:blipFill>
        <p:spPr bwMode="auto">
          <a:xfrm>
            <a:off x="3835400" y="2114550"/>
            <a:ext cx="1473200" cy="2628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Norway</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4857760"/>
            <a:ext cx="7072362" cy="1200329"/>
          </a:xfrm>
          <a:prstGeom prst="rect">
            <a:avLst/>
          </a:prstGeom>
          <a:noFill/>
        </p:spPr>
        <p:txBody>
          <a:bodyPr wrap="square" rtlCol="0">
            <a:spAutoFit/>
          </a:bodyPr>
          <a:lstStyle/>
          <a:p>
            <a:r>
              <a:rPr lang="en-US" sz="1800" dirty="0" smtClean="0"/>
              <a:t>In democratic Norway, the boss is very much in the center of things, and staff enjoy access to him or her most of the time. Middle managers’ opinions are heard and acted upon in egalitarian fashion, but top executives rarely abandon responsibility and accountability.</a:t>
            </a:r>
            <a:endParaRPr lang="zh-CN" altLang="en-US" sz="1800" dirty="0">
              <a:latin typeface="Calibri" pitchFamily="34" charset="0"/>
            </a:endParaRPr>
          </a:p>
        </p:txBody>
      </p:sp>
      <p:pic>
        <p:nvPicPr>
          <p:cNvPr id="13315" name="Picture 3"/>
          <p:cNvPicPr>
            <a:picLocks noChangeAspect="1" noChangeArrowheads="1"/>
          </p:cNvPicPr>
          <p:nvPr/>
        </p:nvPicPr>
        <p:blipFill>
          <a:blip r:embed="rId3"/>
          <a:srcRect/>
          <a:stretch>
            <a:fillRect/>
          </a:stretch>
        </p:blipFill>
        <p:spPr bwMode="auto">
          <a:xfrm>
            <a:off x="3714744" y="2143116"/>
            <a:ext cx="1752600" cy="2019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Lithuania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500702"/>
            <a:ext cx="7072362" cy="923330"/>
          </a:xfrm>
          <a:prstGeom prst="rect">
            <a:avLst/>
          </a:prstGeom>
          <a:noFill/>
        </p:spPr>
        <p:txBody>
          <a:bodyPr wrap="square" rtlCol="0">
            <a:spAutoFit/>
          </a:bodyPr>
          <a:lstStyle/>
          <a:p>
            <a:r>
              <a:rPr lang="en-US" sz="1800" dirty="0" smtClean="0"/>
              <a:t>The older generation of Lithuanian managers has not completely freed themselves of bureaucratic habits from Soviet times, but young leadership is developing a more dynamic style, with Nordic encouragement.</a:t>
            </a:r>
            <a:endParaRPr lang="zh-CN" altLang="en-US" sz="1800" dirty="0">
              <a:latin typeface="Calibri" pitchFamily="34" charset="0"/>
            </a:endParaRPr>
          </a:p>
        </p:txBody>
      </p:sp>
      <p:pic>
        <p:nvPicPr>
          <p:cNvPr id="16387" name="Picture 3"/>
          <p:cNvPicPr>
            <a:picLocks noChangeAspect="1" noChangeArrowheads="1"/>
          </p:cNvPicPr>
          <p:nvPr/>
        </p:nvPicPr>
        <p:blipFill>
          <a:blip r:embed="rId3"/>
          <a:srcRect/>
          <a:stretch>
            <a:fillRect/>
          </a:stretch>
        </p:blipFill>
        <p:spPr bwMode="auto">
          <a:xfrm>
            <a:off x="2285984" y="2143116"/>
            <a:ext cx="54864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Poland</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286388"/>
            <a:ext cx="7072362" cy="923330"/>
          </a:xfrm>
          <a:prstGeom prst="rect">
            <a:avLst/>
          </a:prstGeom>
          <a:noFill/>
        </p:spPr>
        <p:txBody>
          <a:bodyPr wrap="square" rtlCol="0">
            <a:spAutoFit/>
          </a:bodyPr>
          <a:lstStyle/>
          <a:p>
            <a:r>
              <a:rPr lang="en-US" sz="1800" dirty="0" smtClean="0"/>
              <a:t>Despite external pressures, the Polish retain many traditional romantic values. However, meritocracy increasingly dominates advancement in place of aristocracy.</a:t>
            </a:r>
            <a:endParaRPr lang="zh-CN" altLang="en-US" sz="1800" dirty="0">
              <a:latin typeface="Calibri" pitchFamily="34" charset="0"/>
            </a:endParaRPr>
          </a:p>
        </p:txBody>
      </p:sp>
      <p:pic>
        <p:nvPicPr>
          <p:cNvPr id="20483" name="Picture 3"/>
          <p:cNvPicPr>
            <a:picLocks noChangeAspect="1" noChangeArrowheads="1"/>
          </p:cNvPicPr>
          <p:nvPr/>
        </p:nvPicPr>
        <p:blipFill>
          <a:blip r:embed="rId3"/>
          <a:srcRect/>
          <a:stretch>
            <a:fillRect/>
          </a:stretch>
        </p:blipFill>
        <p:spPr bwMode="auto">
          <a:xfrm>
            <a:off x="2428860" y="1928802"/>
            <a:ext cx="4673600" cy="292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285984" y="285728"/>
            <a:ext cx="6429420" cy="1143008"/>
          </a:xfrm>
        </p:spPr>
        <p:txBody>
          <a:bodyPr/>
          <a:lstStyle/>
          <a:p>
            <a:pPr algn="l">
              <a:lnSpc>
                <a:spcPct val="150000"/>
              </a:lnSpc>
            </a:pPr>
            <a:r>
              <a:rPr lang="en-US" altLang="zh-CN" sz="2800" dirty="0" smtClean="0">
                <a:ea typeface="宋体" charset="-122"/>
              </a:rPr>
              <a:t>China</a:t>
            </a:r>
            <a:endParaRPr lang="zh-CN" altLang="en-US" sz="28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643042" y="5103674"/>
            <a:ext cx="7286676" cy="1477328"/>
          </a:xfrm>
          <a:prstGeom prst="rect">
            <a:avLst/>
          </a:prstGeom>
          <a:noFill/>
        </p:spPr>
        <p:txBody>
          <a:bodyPr wrap="square" rtlCol="0">
            <a:spAutoFit/>
          </a:bodyPr>
          <a:lstStyle/>
          <a:p>
            <a:r>
              <a:rPr lang="en-US" sz="1800" dirty="0" smtClean="0"/>
              <a:t>Consensus is generally highly valued in China. In companies controlled by the state, a leadership group will decide policy. In the developing expansion of capitalist-style companies, leaders are emerging with reputations of competence; also, locally elected officials are becoming influential in the business sphere and may have only loose ties with Beijing.</a:t>
            </a:r>
            <a:endParaRPr lang="zh-CN" altLang="en-US" sz="1800" dirty="0">
              <a:latin typeface="Calibri" pitchFamily="34" charset="0"/>
            </a:endParaRPr>
          </a:p>
        </p:txBody>
      </p:sp>
      <p:pic>
        <p:nvPicPr>
          <p:cNvPr id="7171" name="Picture 3"/>
          <p:cNvPicPr>
            <a:picLocks noChangeAspect="1" noChangeArrowheads="1"/>
          </p:cNvPicPr>
          <p:nvPr/>
        </p:nvPicPr>
        <p:blipFill>
          <a:blip r:embed="rId3"/>
          <a:srcRect/>
          <a:stretch>
            <a:fillRect/>
          </a:stretch>
        </p:blipFill>
        <p:spPr bwMode="auto">
          <a:xfrm>
            <a:off x="2643174" y="1785926"/>
            <a:ext cx="4483100"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Israel</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2000232" y="6072206"/>
            <a:ext cx="6786610" cy="646331"/>
          </a:xfrm>
          <a:prstGeom prst="rect">
            <a:avLst/>
          </a:prstGeom>
          <a:noFill/>
        </p:spPr>
        <p:txBody>
          <a:bodyPr wrap="square" rtlCol="0">
            <a:spAutoFit/>
          </a:bodyPr>
          <a:lstStyle/>
          <a:p>
            <a:r>
              <a:rPr lang="en-US" sz="1800" dirty="0" smtClean="0"/>
              <a:t>Lacking an aristocracy, Israeli society attaches importance to achievement and dynamism when looking for leadership.</a:t>
            </a:r>
            <a:endParaRPr lang="zh-CN" altLang="en-US" sz="1800" dirty="0">
              <a:latin typeface="Calibri" pitchFamily="34" charset="0"/>
            </a:endParaRPr>
          </a:p>
        </p:txBody>
      </p:sp>
      <p:pic>
        <p:nvPicPr>
          <p:cNvPr id="17411" name="Picture 3"/>
          <p:cNvPicPr>
            <a:picLocks noChangeAspect="1" noChangeArrowheads="1"/>
          </p:cNvPicPr>
          <p:nvPr/>
        </p:nvPicPr>
        <p:blipFill>
          <a:blip r:embed="rId3"/>
          <a:srcRect/>
          <a:stretch>
            <a:fillRect/>
          </a:stretch>
        </p:blipFill>
        <p:spPr bwMode="auto">
          <a:xfrm>
            <a:off x="3000364" y="1714488"/>
            <a:ext cx="4064000" cy="4305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Black South Africa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857356" y="5000636"/>
            <a:ext cx="6572296" cy="1477328"/>
          </a:xfrm>
          <a:prstGeom prst="rect">
            <a:avLst/>
          </a:prstGeom>
          <a:noFill/>
        </p:spPr>
        <p:txBody>
          <a:bodyPr wrap="square" rtlCol="0">
            <a:spAutoFit/>
          </a:bodyPr>
          <a:lstStyle/>
          <a:p>
            <a:r>
              <a:rPr lang="en-US" sz="1800" dirty="0" smtClean="0"/>
              <a:t>Traditionally, many Black South African societies were based on clans and lineages. This type of leadership still exists, but economic change, when South Africa became part of the total worldwide system of economic production and exchange, has weakened clan and tribal influence.</a:t>
            </a:r>
            <a:endParaRPr lang="zh-CN" altLang="en-US" sz="1800" dirty="0">
              <a:latin typeface="Calibri" pitchFamily="34" charset="0"/>
            </a:endParaRPr>
          </a:p>
        </p:txBody>
      </p:sp>
      <p:pic>
        <p:nvPicPr>
          <p:cNvPr id="19459" name="Picture 3"/>
          <p:cNvPicPr>
            <a:picLocks noChangeAspect="1" noChangeArrowheads="1"/>
          </p:cNvPicPr>
          <p:nvPr/>
        </p:nvPicPr>
        <p:blipFill>
          <a:blip r:embed="rId3"/>
          <a:srcRect/>
          <a:stretch>
            <a:fillRect/>
          </a:stretch>
        </p:blipFill>
        <p:spPr bwMode="auto">
          <a:xfrm>
            <a:off x="2285984" y="2000240"/>
            <a:ext cx="4737100" cy="2781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428604"/>
            <a:ext cx="4143404" cy="1071570"/>
          </a:xfrm>
        </p:spPr>
        <p:txBody>
          <a:bodyPr/>
          <a:lstStyle/>
          <a:p>
            <a:pPr algn="l">
              <a:lnSpc>
                <a:spcPct val="150000"/>
              </a:lnSpc>
            </a:pPr>
            <a:r>
              <a:rPr lang="en-US" sz="3200" dirty="0" smtClean="0"/>
              <a:t>Turkey</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714480" y="5000636"/>
            <a:ext cx="7072362" cy="923330"/>
          </a:xfrm>
          <a:prstGeom prst="rect">
            <a:avLst/>
          </a:prstGeom>
          <a:noFill/>
        </p:spPr>
        <p:txBody>
          <a:bodyPr wrap="square" rtlCol="0">
            <a:spAutoFit/>
          </a:bodyPr>
          <a:lstStyle/>
          <a:p>
            <a:r>
              <a:rPr lang="en-US" sz="1800" dirty="0" smtClean="0"/>
              <a:t>Turkish managers are still influenced by the tenets of </a:t>
            </a:r>
            <a:r>
              <a:rPr lang="en-US" sz="1800" dirty="0" err="1" smtClean="0"/>
              <a:t>Kemal</a:t>
            </a:r>
            <a:r>
              <a:rPr lang="en-US" sz="1800" dirty="0" smtClean="0"/>
              <a:t> Ataturk. A democratic republic is partially supported by the army, in a delicate balance with Islamic Fundamentalists.</a:t>
            </a:r>
            <a:endParaRPr lang="zh-CN" altLang="en-US" sz="1800" dirty="0">
              <a:latin typeface="Calibri" pitchFamily="34" charset="0"/>
            </a:endParaRPr>
          </a:p>
        </p:txBody>
      </p:sp>
      <p:pic>
        <p:nvPicPr>
          <p:cNvPr id="29698" name="Picture 2"/>
          <p:cNvPicPr>
            <a:picLocks noChangeAspect="1" noChangeArrowheads="1"/>
          </p:cNvPicPr>
          <p:nvPr/>
        </p:nvPicPr>
        <p:blipFill>
          <a:blip r:embed="rId3"/>
          <a:srcRect/>
          <a:stretch>
            <a:fillRect/>
          </a:stretch>
        </p:blipFill>
        <p:spPr bwMode="auto">
          <a:xfrm>
            <a:off x="2571736" y="2214554"/>
            <a:ext cx="4610100" cy="218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dirty="0" smtClean="0"/>
              <a:t>Estonia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857356" y="5429264"/>
            <a:ext cx="6643734" cy="646331"/>
          </a:xfrm>
          <a:prstGeom prst="rect">
            <a:avLst/>
          </a:prstGeom>
          <a:noFill/>
        </p:spPr>
        <p:txBody>
          <a:bodyPr wrap="square" rtlCol="0">
            <a:spAutoFit/>
          </a:bodyPr>
          <a:lstStyle/>
          <a:p>
            <a:r>
              <a:rPr lang="en-US" sz="1800" dirty="0" smtClean="0"/>
              <a:t>Estonians are very individualistic. Status is gained by achievement, decisiveness, and energy.</a:t>
            </a:r>
            <a:endParaRPr lang="zh-CN" altLang="en-US" sz="1800" dirty="0">
              <a:latin typeface="Calibri" pitchFamily="34" charset="0"/>
            </a:endParaRPr>
          </a:p>
        </p:txBody>
      </p:sp>
      <p:pic>
        <p:nvPicPr>
          <p:cNvPr id="21507" name="Picture 3"/>
          <p:cNvPicPr>
            <a:picLocks noChangeAspect="1" noChangeArrowheads="1"/>
          </p:cNvPicPr>
          <p:nvPr/>
        </p:nvPicPr>
        <p:blipFill>
          <a:blip r:embed="rId3"/>
          <a:srcRect/>
          <a:stretch>
            <a:fillRect/>
          </a:stretch>
        </p:blipFill>
        <p:spPr bwMode="auto">
          <a:xfrm>
            <a:off x="2571736" y="2214554"/>
            <a:ext cx="4584700"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43174" y="285728"/>
            <a:ext cx="4143404" cy="1214446"/>
          </a:xfrm>
        </p:spPr>
        <p:txBody>
          <a:bodyPr/>
          <a:lstStyle/>
          <a:p>
            <a:pPr algn="l">
              <a:lnSpc>
                <a:spcPct val="150000"/>
              </a:lnSpc>
            </a:pPr>
            <a:r>
              <a:rPr lang="en-US" sz="3200" smtClean="0"/>
              <a:t>Latvia</a:t>
            </a:r>
            <a:endParaRPr lang="zh-CN" altLang="en-US" sz="3200" dirty="0">
              <a:ea typeface="宋体" charset="-122"/>
            </a:endParaRPr>
          </a:p>
        </p:txBody>
      </p:sp>
      <p:cxnSp>
        <p:nvCxnSpPr>
          <p:cNvPr id="5" name="直接连接符 4"/>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
        <p:nvSpPr>
          <p:cNvPr id="10" name="TextBox 9"/>
          <p:cNvSpPr txBox="1"/>
          <p:nvPr/>
        </p:nvSpPr>
        <p:spPr>
          <a:xfrm>
            <a:off x="1571604" y="5429264"/>
            <a:ext cx="7072362" cy="923330"/>
          </a:xfrm>
          <a:prstGeom prst="rect">
            <a:avLst/>
          </a:prstGeom>
          <a:noFill/>
        </p:spPr>
        <p:txBody>
          <a:bodyPr wrap="square" rtlCol="0">
            <a:spAutoFit/>
          </a:bodyPr>
          <a:lstStyle/>
          <a:p>
            <a:r>
              <a:rPr lang="en-US" sz="1800" dirty="0" smtClean="0"/>
              <a:t>Similar to Estonians, Latvians are individualistic. Everybody wants to be not so much a leader, but a manager in his or her own right. However, there is a tendency to respect firm, confident, knowledgeable leadership.</a:t>
            </a:r>
            <a:endParaRPr lang="zh-CN" altLang="en-US" sz="1800" dirty="0">
              <a:latin typeface="Calibri" pitchFamily="34" charset="0"/>
            </a:endParaRPr>
          </a:p>
        </p:txBody>
      </p:sp>
      <p:pic>
        <p:nvPicPr>
          <p:cNvPr id="2051" name="Picture 3"/>
          <p:cNvPicPr>
            <a:picLocks noChangeAspect="1" noChangeArrowheads="1"/>
          </p:cNvPicPr>
          <p:nvPr/>
        </p:nvPicPr>
        <p:blipFill>
          <a:blip r:embed="rId3"/>
          <a:srcRect/>
          <a:stretch>
            <a:fillRect/>
          </a:stretch>
        </p:blipFill>
        <p:spPr bwMode="auto">
          <a:xfrm>
            <a:off x="2500298" y="2143116"/>
            <a:ext cx="5245100" cy="273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428860" y="214290"/>
            <a:ext cx="6000792" cy="1428736"/>
          </a:xfrm>
        </p:spPr>
        <p:txBody>
          <a:bodyPr/>
          <a:lstStyle/>
          <a:p>
            <a:r>
              <a:rPr lang="en-US" altLang="zh-CN" sz="3200" dirty="0" smtClean="0">
                <a:ea typeface="宋体" charset="-122"/>
              </a:rPr>
              <a:t>24 Leadership Styles </a:t>
            </a:r>
            <a:br>
              <a:rPr lang="en-US" altLang="zh-CN" sz="3200" dirty="0" smtClean="0">
                <a:ea typeface="宋体" charset="-122"/>
              </a:rPr>
            </a:br>
            <a:r>
              <a:rPr lang="en-US" altLang="zh-CN" sz="3200" dirty="0" smtClean="0">
                <a:ea typeface="宋体" charset="-122"/>
              </a:rPr>
              <a:t>around The World</a:t>
            </a:r>
            <a:endParaRPr lang="zh-CN" altLang="en-US" sz="3200" dirty="0">
              <a:ea typeface="宋体" charset="-122"/>
            </a:endParaRPr>
          </a:p>
        </p:txBody>
      </p:sp>
      <p:pic>
        <p:nvPicPr>
          <p:cNvPr id="6" name="Picture 2"/>
          <p:cNvPicPr>
            <a:picLocks noChangeAspect="1" noChangeArrowheads="1"/>
          </p:cNvPicPr>
          <p:nvPr/>
        </p:nvPicPr>
        <p:blipFill>
          <a:blip r:embed="rId3"/>
          <a:srcRect/>
          <a:stretch>
            <a:fillRect/>
          </a:stretch>
        </p:blipFill>
        <p:spPr bwMode="auto">
          <a:xfrm>
            <a:off x="2428860" y="2571744"/>
            <a:ext cx="5905500" cy="3098800"/>
          </a:xfrm>
          <a:prstGeom prst="rect">
            <a:avLst/>
          </a:prstGeom>
          <a:noFill/>
          <a:ln w="9525">
            <a:noFill/>
            <a:miter lim="800000"/>
            <a:headEnd/>
            <a:tailEnd/>
          </a:ln>
          <a:effectLst/>
        </p:spPr>
      </p:pic>
      <p:cxnSp>
        <p:nvCxnSpPr>
          <p:cNvPr id="4" name="直接连接符 3"/>
          <p:cNvCxnSpPr/>
          <p:nvPr/>
        </p:nvCxnSpPr>
        <p:spPr bwMode="auto">
          <a:xfrm>
            <a:off x="1928794" y="1661156"/>
            <a:ext cx="6929486" cy="1588"/>
          </a:xfrm>
          <a:prstGeom prst="line">
            <a:avLst/>
          </a:prstGeom>
          <a:solidFill>
            <a:schemeClr val="accent1"/>
          </a:solidFill>
          <a:ln w="28575" cap="flat" cmpd="sng" algn="ctr">
            <a:gradFill flip="none" rotWithShape="1">
              <a:gsLst>
                <a:gs pos="0">
                  <a:srgbClr val="000000"/>
                </a:gs>
                <a:gs pos="39999">
                  <a:srgbClr val="0A128C"/>
                </a:gs>
                <a:gs pos="70000">
                  <a:srgbClr val="181CC7"/>
                </a:gs>
                <a:gs pos="88000">
                  <a:srgbClr val="7005D4"/>
                </a:gs>
                <a:gs pos="100000">
                  <a:srgbClr val="8C3D91"/>
                </a:gs>
              </a:gsLst>
              <a:lin ang="0" scaled="1"/>
              <a:tileRect/>
            </a:gra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Universal WWW-P">
  <a:themeElements>
    <a:clrScheme name="Universal WWW-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niversal WWW-P">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Universal WWW-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iversal WWW-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iversal WWW-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iversal WWW-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iversal WWW-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iversal WWW-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iversal WWW-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Universal WWW-P</Template>
  <TotalTime>13460</TotalTime>
  <Words>1121</Words>
  <Application>Microsoft PowerPoint</Application>
  <PresentationFormat>全屏显示(4:3)</PresentationFormat>
  <Paragraphs>81</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Universal WWW-P</vt:lpstr>
      <vt:lpstr>24 Leadership Styles  around The World</vt:lpstr>
      <vt:lpstr>UK</vt:lpstr>
      <vt:lpstr>USA</vt:lpstr>
      <vt:lpstr>France</vt:lpstr>
      <vt:lpstr>Sweden</vt:lpstr>
      <vt:lpstr>Germany</vt:lpstr>
      <vt:lpstr>East Asia</vt:lpstr>
      <vt:lpstr>Latin and Arab</vt:lpstr>
      <vt:lpstr>Indonesia</vt:lpstr>
      <vt:lpstr>Netherland</vt:lpstr>
      <vt:lpstr>Japan</vt:lpstr>
      <vt:lpstr>Russia </vt:lpstr>
      <vt:lpstr>Australia</vt:lpstr>
      <vt:lpstr>Finland</vt:lpstr>
      <vt:lpstr>Spain</vt:lpstr>
      <vt:lpstr>India</vt:lpstr>
      <vt:lpstr>Norway</vt:lpstr>
      <vt:lpstr>Lithuania</vt:lpstr>
      <vt:lpstr>Poland</vt:lpstr>
      <vt:lpstr>China</vt:lpstr>
      <vt:lpstr>Israel</vt:lpstr>
      <vt:lpstr>Black South Africa</vt:lpstr>
      <vt:lpstr>Turkey</vt:lpstr>
      <vt:lpstr>Estonia</vt:lpstr>
      <vt:lpstr>Latvia</vt:lpstr>
      <vt:lpstr>24 Leadership Styles  around The World</vt:lpstr>
    </vt:vector>
  </TitlesOfParts>
  <Company>PKU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Maria</dc:creator>
  <cp:keywords>exciting online presentation communicate impactful exchange information broadcast collaborate on-screen projector white</cp:keywords>
  <dc:description>Use this template for creative presentations on any internet related topics.</dc:description>
  <cp:lastModifiedBy>GL</cp:lastModifiedBy>
  <cp:revision>734</cp:revision>
  <dcterms:created xsi:type="dcterms:W3CDTF">2007-09-11T08:51:49Z</dcterms:created>
  <dcterms:modified xsi:type="dcterms:W3CDTF">2014-04-04T16:03:02Z</dcterms:modified>
  <cp:category>Internet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Universal WWW</vt:lpwstr>
  </property>
  <property fmtid="{D5CDD505-2E9C-101B-9397-08002B2CF9AE}" pid="3" name="Style">
    <vt:lpwstr>P</vt:lpwstr>
  </property>
  <property fmtid="{D5CDD505-2E9C-101B-9397-08002B2CF9AE}" pid="4" name="Folder">
    <vt:lpwstr>Internet</vt:lpwstr>
  </property>
  <property fmtid="{D5CDD505-2E9C-101B-9397-08002B2CF9AE}" pid="5" name="Attribution">
    <vt:lpwstr>Copyright © 2003 KMT Software, Inc.</vt:lpwstr>
  </property>
</Properties>
</file>