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307" r:id="rId3"/>
    <p:sldId id="308" r:id="rId4"/>
    <p:sldId id="291" r:id="rId5"/>
    <p:sldId id="257" r:id="rId6"/>
    <p:sldId id="258" r:id="rId7"/>
    <p:sldId id="259" r:id="rId8"/>
    <p:sldId id="292" r:id="rId9"/>
    <p:sldId id="261" r:id="rId10"/>
    <p:sldId id="303" r:id="rId11"/>
    <p:sldId id="273" r:id="rId12"/>
    <p:sldId id="305" r:id="rId13"/>
    <p:sldId id="293" r:id="rId14"/>
    <p:sldId id="260" r:id="rId15"/>
    <p:sldId id="304" r:id="rId16"/>
    <p:sldId id="306" r:id="rId17"/>
    <p:sldId id="294" r:id="rId18"/>
    <p:sldId id="262" r:id="rId19"/>
    <p:sldId id="269" r:id="rId20"/>
    <p:sldId id="270" r:id="rId21"/>
    <p:sldId id="296" r:id="rId22"/>
    <p:sldId id="271" r:id="rId23"/>
    <p:sldId id="272" r:id="rId24"/>
    <p:sldId id="295" r:id="rId25"/>
    <p:sldId id="297" r:id="rId26"/>
    <p:sldId id="264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309" r:id="rId36"/>
    <p:sldId id="284" r:id="rId37"/>
    <p:sldId id="285" r:id="rId38"/>
    <p:sldId id="286" r:id="rId39"/>
    <p:sldId id="288" r:id="rId40"/>
    <p:sldId id="300" r:id="rId41"/>
    <p:sldId id="298" r:id="rId42"/>
    <p:sldId id="289" r:id="rId43"/>
    <p:sldId id="302" r:id="rId4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D0C5756-219A-47BD-8A67-7F69BF0318C7}" type="datetimeFigureOut">
              <a:rPr lang="es-MX" smtClean="0"/>
              <a:t>13/04/2014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CC206D5-2D49-476A-A308-D7B14C82F71A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656784" cy="129540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Historia </a:t>
            </a:r>
            <a:r>
              <a:rPr lang="es-MX" dirty="0" smtClean="0"/>
              <a:t>de la sociedad de la información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MX" sz="3600" dirty="0" err="1" smtClean="0"/>
              <a:t>Armand</a:t>
            </a:r>
            <a:r>
              <a:rPr lang="es-MX" sz="3600" dirty="0" smtClean="0"/>
              <a:t> </a:t>
            </a:r>
            <a:r>
              <a:rPr lang="es-MX" sz="3600" dirty="0" err="1"/>
              <a:t>Mattelart</a:t>
            </a:r>
            <a:endParaRPr lang="es-MX" sz="3600" dirty="0"/>
          </a:p>
          <a:p>
            <a:endParaRPr lang="es-MX" sz="3200" dirty="0"/>
          </a:p>
          <a:p>
            <a:r>
              <a:rPr lang="es-MX" sz="3200" dirty="0" smtClean="0"/>
              <a:t>(2002). Barcelona: Paidós.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51511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99592" y="764704"/>
            <a:ext cx="76328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UNIVERSIDAD DE TIJUANA</a:t>
            </a:r>
          </a:p>
          <a:p>
            <a:pPr algn="ctr"/>
            <a:endParaRPr lang="es-ES" sz="2800" dirty="0"/>
          </a:p>
          <a:p>
            <a:pPr algn="ctr"/>
            <a:endParaRPr lang="es-ES" sz="2800" dirty="0" smtClean="0"/>
          </a:p>
          <a:p>
            <a:pPr algn="ctr"/>
            <a:r>
              <a:rPr lang="es-ES" sz="2800" dirty="0" smtClean="0"/>
              <a:t>DOCTORADO EN EDUCACIÓN</a:t>
            </a:r>
          </a:p>
          <a:p>
            <a:pPr algn="ctr"/>
            <a:endParaRPr lang="es-ES" sz="2800" dirty="0"/>
          </a:p>
          <a:p>
            <a:pPr algn="ctr"/>
            <a:endParaRPr lang="es-ES" sz="2800" dirty="0" smtClean="0"/>
          </a:p>
          <a:p>
            <a:pPr algn="ctr"/>
            <a:endParaRPr lang="es-ES" sz="2800" dirty="0"/>
          </a:p>
          <a:p>
            <a:pPr algn="ctr"/>
            <a:r>
              <a:rPr lang="es-ES" sz="2800" dirty="0" smtClean="0"/>
              <a:t>MATERIA: TECNOLOGÍAS DE LA INFORMACIÓN</a:t>
            </a:r>
          </a:p>
          <a:p>
            <a:pPr algn="ctr"/>
            <a:r>
              <a:rPr lang="es-ES" sz="2800" dirty="0" smtClean="0"/>
              <a:t>Y DE  LA COMUNICACIÓN</a:t>
            </a:r>
          </a:p>
          <a:p>
            <a:pPr algn="ctr"/>
            <a:endParaRPr lang="es-ES" sz="2800" dirty="0"/>
          </a:p>
          <a:p>
            <a:pPr algn="ctr"/>
            <a:r>
              <a:rPr lang="es-ES" sz="2800" dirty="0" smtClean="0"/>
              <a:t>Dr</a:t>
            </a:r>
            <a:r>
              <a:rPr lang="es-ES" sz="2800" dirty="0" smtClean="0"/>
              <a:t>. OCTAVIO ISLAS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01600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692696"/>
            <a:ext cx="6777318" cy="867886"/>
          </a:xfrm>
        </p:spPr>
        <p:txBody>
          <a:bodyPr/>
          <a:lstStyle/>
          <a:p>
            <a:r>
              <a:rPr lang="es-ES" sz="3600" dirty="0" smtClean="0"/>
              <a:t>ALUMNOS:</a:t>
            </a: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19672" y="2132856"/>
            <a:ext cx="6400800" cy="2541458"/>
          </a:xfrm>
        </p:spPr>
        <p:txBody>
          <a:bodyPr>
            <a:noAutofit/>
          </a:bodyPr>
          <a:lstStyle/>
          <a:p>
            <a:r>
              <a:rPr lang="es-ES" dirty="0"/>
              <a:t>Guadalupe Cynthia Mendizával Gálvez</a:t>
            </a:r>
          </a:p>
          <a:p>
            <a:r>
              <a:rPr lang="es-ES" dirty="0" smtClean="0"/>
              <a:t>Arturo </a:t>
            </a:r>
            <a:r>
              <a:rPr lang="es-ES" dirty="0" err="1" smtClean="0"/>
              <a:t>Cunningham</a:t>
            </a:r>
            <a:r>
              <a:rPr lang="es-ES" dirty="0" smtClean="0"/>
              <a:t> Velis</a:t>
            </a:r>
          </a:p>
          <a:p>
            <a:r>
              <a:rPr lang="es-ES" dirty="0" smtClean="0"/>
              <a:t>Cecilia Guadalupe Pérez García</a:t>
            </a:r>
          </a:p>
          <a:p>
            <a:r>
              <a:rPr lang="es-ES" dirty="0" smtClean="0"/>
              <a:t>Griselda </a:t>
            </a:r>
            <a:r>
              <a:rPr lang="es-ES" dirty="0" smtClean="0"/>
              <a:t>Marrón de la Peña</a:t>
            </a:r>
          </a:p>
          <a:p>
            <a:r>
              <a:rPr lang="es-ES" dirty="0" smtClean="0"/>
              <a:t>Alma Angélica López Acuña</a:t>
            </a:r>
          </a:p>
          <a:p>
            <a:r>
              <a:rPr lang="es-ES" dirty="0" smtClean="0"/>
              <a:t>Martha de Jesús </a:t>
            </a:r>
            <a:r>
              <a:rPr lang="es-ES" dirty="0" smtClean="0"/>
              <a:t>Moreno</a:t>
            </a:r>
            <a:endParaRPr lang="es-ES" dirty="0" smtClean="0"/>
          </a:p>
          <a:p>
            <a:r>
              <a:rPr lang="es-ES" dirty="0" smtClean="0"/>
              <a:t>María Judith Rodríguez Sui Qui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850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600" y="1484784"/>
            <a:ext cx="68407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CAPÍTULO  1 </a:t>
            </a:r>
          </a:p>
          <a:p>
            <a:endParaRPr lang="es-ES" sz="4000" dirty="0"/>
          </a:p>
          <a:p>
            <a:pPr algn="ctr"/>
            <a:r>
              <a:rPr lang="es-ES" sz="4000" dirty="0" smtClean="0"/>
              <a:t>El Culto </a:t>
            </a:r>
            <a:r>
              <a:rPr lang="es-ES" sz="4000" dirty="0"/>
              <a:t>d</a:t>
            </a:r>
            <a:r>
              <a:rPr lang="es-ES" sz="4000" dirty="0" smtClean="0"/>
              <a:t>el Número </a:t>
            </a:r>
          </a:p>
          <a:p>
            <a:endParaRPr lang="es-ES" sz="4000" dirty="0" smtClean="0"/>
          </a:p>
          <a:p>
            <a:endParaRPr lang="es-ES" sz="4000" dirty="0"/>
          </a:p>
        </p:txBody>
      </p:sp>
      <p:sp>
        <p:nvSpPr>
          <p:cNvPr id="3" name="2 Rectángulo"/>
          <p:cNvSpPr/>
          <p:nvPr/>
        </p:nvSpPr>
        <p:spPr>
          <a:xfrm>
            <a:off x="2195736" y="5157192"/>
            <a:ext cx="4660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M.C. </a:t>
            </a:r>
            <a:r>
              <a:rPr lang="es-ES" sz="2400" dirty="0" smtClean="0"/>
              <a:t>Arturo </a:t>
            </a:r>
            <a:r>
              <a:rPr lang="es-ES" sz="2400" dirty="0" err="1" smtClean="0"/>
              <a:t>Cunningham</a:t>
            </a:r>
            <a:r>
              <a:rPr lang="es-ES" sz="2400" dirty="0" smtClean="0"/>
              <a:t> Velis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83402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764704"/>
            <a:ext cx="7745505" cy="3877815"/>
          </a:xfrm>
        </p:spPr>
        <p:txBody>
          <a:bodyPr/>
          <a:lstStyle/>
          <a:p>
            <a:r>
              <a:rPr lang="es-MX" dirty="0" smtClean="0"/>
              <a:t>La sociedad de la información. Un nuevo PARADIGMA. De la aldea global a la sociedad global a través de la información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algn="just"/>
            <a:r>
              <a:rPr lang="es-MX" dirty="0" smtClean="0"/>
              <a:t>La sociedad global. Una construcción sociopolítica. La sociedad de la información, una nueva tesis ideológica.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4139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71600" y="836712"/>
            <a:ext cx="6400800" cy="5328592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La utopía de la lengua universal y la entronización de las matemáticas.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El nuevo paradigma. La automatización de la razón. Una construcción histórica: la aritmética/la estadística/el lenguaje binario. La INFORMACIÓN es Secreto de Estado (construcción geopolítica)</a:t>
            </a:r>
          </a:p>
          <a:p>
            <a:pPr marL="0" indent="0"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El número. Una nueva racionalidad del estado liberal. El cálculo y la estadística al servicio de una ciencia de estado.</a:t>
            </a:r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7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2060848"/>
            <a:ext cx="6400800" cy="3816423"/>
          </a:xfrm>
        </p:spPr>
        <p:txBody>
          <a:bodyPr>
            <a:normAutofit/>
          </a:bodyPr>
          <a:lstStyle/>
          <a:p>
            <a:pPr algn="just"/>
            <a:r>
              <a:rPr lang="es-MX" dirty="0" smtClean="0"/>
              <a:t>El orden matemático. La metodología cuantitativa. Máquina–sistema-ser vivo. Rabia matemática. Utopía geometral. Hombres sin patria.</a:t>
            </a:r>
          </a:p>
          <a:p>
            <a:pPr marL="0" indent="0" algn="just">
              <a:buNone/>
            </a:pPr>
            <a:endParaRPr lang="es-MX" dirty="0" smtClean="0"/>
          </a:p>
          <a:p>
            <a:pPr algn="just"/>
            <a:r>
              <a:rPr lang="es-MX" dirty="0" smtClean="0"/>
              <a:t> Los hombres contarán los números y finalmente sólo  los números contarán (m. Weber).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60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600" y="1340768"/>
            <a:ext cx="68407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CAPÍTULO  2 </a:t>
            </a:r>
          </a:p>
          <a:p>
            <a:pPr algn="ctr"/>
            <a:endParaRPr lang="es-ES" sz="4000" dirty="0" smtClean="0"/>
          </a:p>
          <a:p>
            <a:pPr algn="ctr"/>
            <a:r>
              <a:rPr lang="es-ES" sz="4000" dirty="0" smtClean="0"/>
              <a:t>Gestión de la Era Industrial y</a:t>
            </a:r>
          </a:p>
          <a:p>
            <a:pPr algn="ctr"/>
            <a:endParaRPr lang="es-ES" sz="4000" dirty="0"/>
          </a:p>
          <a:p>
            <a:pPr algn="ctr"/>
            <a:r>
              <a:rPr lang="es-ES" sz="4000" dirty="0" smtClean="0"/>
              <a:t> Científica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23728" y="5301208"/>
            <a:ext cx="4854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M.C. </a:t>
            </a:r>
            <a:r>
              <a:rPr lang="es-ES" sz="2400" dirty="0" smtClean="0"/>
              <a:t>Alma Angélica López Acuña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8742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659829"/>
            <a:ext cx="8229600" cy="5433467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800" dirty="0" smtClean="0"/>
              <a:t> HISTORIA DE LA SOCIEDAD 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Ideología basada en el progreso, crecimiento</a:t>
            </a:r>
            <a:r>
              <a:rPr lang="es-MX" sz="2800" dirty="0"/>
              <a:t> </a:t>
            </a:r>
            <a:r>
              <a:rPr lang="es-MX" sz="2800" dirty="0" smtClean="0"/>
              <a:t>y modernidad, basándose en diferentes tendencias y cambios tecnológicos. Se centra en las técnicas de producción industrial para incrementarla.</a:t>
            </a:r>
            <a:endParaRPr lang="es-MX" sz="2800" dirty="0"/>
          </a:p>
          <a:p>
            <a:pPr marL="0" indent="0" algn="just">
              <a:buNone/>
            </a:pPr>
            <a:endParaRPr lang="es-MX" sz="2800" dirty="0" smtClean="0"/>
          </a:p>
          <a:p>
            <a:pPr marL="0" indent="0" algn="just">
              <a:buNone/>
            </a:pPr>
            <a:endParaRPr lang="es-MX" sz="2800" dirty="0"/>
          </a:p>
          <a:p>
            <a:pPr algn="just"/>
            <a:r>
              <a:rPr lang="es-MX" sz="2800" dirty="0" smtClean="0"/>
              <a:t>  SIMON (1821)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La verdadera fuerza temporal reside en los industriales y la espiritual en los saberes; ambas son únicas y ejercen una influencia sobre la opinión y conducta del pueblo.</a:t>
            </a:r>
            <a:endParaRPr lang="es-MX" sz="2800" dirty="0"/>
          </a:p>
          <a:p>
            <a:pPr algn="just"/>
            <a:endParaRPr lang="es-MX" sz="2800" dirty="0" smtClean="0"/>
          </a:p>
          <a:p>
            <a:pPr marL="0" indent="0" algn="just">
              <a:buNone/>
            </a:pPr>
            <a:endParaRPr lang="es-MX" sz="2800" dirty="0"/>
          </a:p>
          <a:p>
            <a:pPr marL="0" indent="0" algn="just">
              <a:buNone/>
            </a:pPr>
            <a:endParaRPr lang="es-MX" sz="2800" dirty="0"/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23644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>
          <a:xfrm>
            <a:off x="457200" y="692697"/>
            <a:ext cx="7643192" cy="2808312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800" dirty="0" smtClean="0"/>
              <a:t> CHARLES </a:t>
            </a:r>
            <a:r>
              <a:rPr lang="es-MX" sz="2800" dirty="0"/>
              <a:t>BABBAGE</a:t>
            </a:r>
          </a:p>
          <a:p>
            <a:pPr marL="0" indent="0" algn="just">
              <a:buNone/>
            </a:pPr>
            <a:r>
              <a:rPr lang="es-MX" sz="2800" dirty="0" smtClean="0"/>
              <a:t>       División </a:t>
            </a:r>
            <a:r>
              <a:rPr lang="es-MX" sz="2800" dirty="0"/>
              <a:t>del trabajo mental (organización) </a:t>
            </a:r>
            <a:endParaRPr lang="es-MX" sz="2800" dirty="0" smtClean="0"/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</a:t>
            </a:r>
            <a:r>
              <a:rPr lang="es-MX" sz="2800" dirty="0"/>
              <a:t>Hizo una máquina analítica que funciona con </a:t>
            </a:r>
            <a:r>
              <a:rPr lang="es-MX" sz="2800" dirty="0" smtClean="0"/>
              <a:t>tarjetas </a:t>
            </a:r>
            <a:r>
              <a:rPr lang="es-MX" sz="2800" dirty="0"/>
              <a:t>perforadoras (1832). </a:t>
            </a:r>
            <a:endParaRPr lang="es-MX" sz="2800" dirty="0" smtClean="0"/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 Pregona </a:t>
            </a:r>
            <a:r>
              <a:rPr lang="es-MX" sz="2800" dirty="0"/>
              <a:t>su fe en las máquinas de la información</a:t>
            </a:r>
            <a:r>
              <a:rPr lang="es-MX" sz="2800" dirty="0" smtClean="0"/>
              <a:t>.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Genera la información estadística, por ejemplo: movimientos de población, criminalidad, suicidio (hechos sociales en general ).</a:t>
            </a:r>
          </a:p>
          <a:p>
            <a:pPr marL="0" indent="0" algn="just">
              <a:buNone/>
            </a:pPr>
            <a:endParaRPr lang="es-MX" sz="2800" dirty="0" smtClean="0"/>
          </a:p>
          <a:p>
            <a:pPr marL="0" indent="0" algn="just">
              <a:buNone/>
            </a:pPr>
            <a:endParaRPr lang="es-MX" sz="2800" dirty="0"/>
          </a:p>
          <a:p>
            <a:pPr marL="0" indent="0" algn="just">
              <a:buNone/>
            </a:pPr>
            <a:endParaRPr lang="es-MX" sz="2800" dirty="0"/>
          </a:p>
          <a:p>
            <a:pPr marL="0" indent="0" algn="just">
              <a:buFont typeface="Wingdings" pitchFamily="2" charset="2"/>
              <a:buNone/>
            </a:pPr>
            <a:endParaRPr lang="es-MX" sz="2800" dirty="0" smtClean="0"/>
          </a:p>
          <a:p>
            <a:pPr marL="0" indent="0" algn="just">
              <a:buFont typeface="Wingdings" pitchFamily="2" charset="2"/>
              <a:buNone/>
            </a:pPr>
            <a:endParaRPr lang="es-MX" sz="2800" dirty="0" smtClean="0"/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73330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67544" y="659829"/>
            <a:ext cx="8229600" cy="5433467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800" dirty="0" smtClean="0"/>
              <a:t>  1895. Dos abogados pacifistas, Paul </a:t>
            </a:r>
            <a:r>
              <a:rPr lang="es-MX" sz="2800" dirty="0" err="1" smtClean="0"/>
              <a:t>Otlet</a:t>
            </a:r>
            <a:r>
              <a:rPr lang="es-MX" sz="2800" dirty="0" smtClean="0"/>
              <a:t> y Henri La </a:t>
            </a:r>
            <a:r>
              <a:rPr lang="es-MX" sz="2800" dirty="0" err="1" smtClean="0"/>
              <a:t>Fontaine</a:t>
            </a:r>
            <a:r>
              <a:rPr lang="es-MX" sz="2800" dirty="0" smtClean="0"/>
              <a:t>, fundan en Bruselas, el «Instituto Internacional de Bibliografía», «Libro Internacional del saber».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</a:t>
            </a:r>
            <a:r>
              <a:rPr lang="es-MX" sz="2800" dirty="0" err="1" smtClean="0"/>
              <a:t>Otlet</a:t>
            </a:r>
            <a:r>
              <a:rPr lang="es-MX" sz="2800" dirty="0" smtClean="0"/>
              <a:t> (1868-1944) perfecciona el método de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clasificación decimal.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</a:t>
            </a:r>
          </a:p>
          <a:p>
            <a:pPr marL="0" indent="0" algn="just">
              <a:buNone/>
            </a:pPr>
            <a:r>
              <a:rPr lang="es-MX" sz="2800" dirty="0" smtClean="0"/>
              <a:t>           </a:t>
            </a:r>
            <a:endParaRPr lang="es-MX" sz="2800" dirty="0"/>
          </a:p>
          <a:p>
            <a:pPr algn="just"/>
            <a:r>
              <a:rPr lang="es-MX" sz="2800" dirty="0" smtClean="0"/>
              <a:t>  LA ERA NEOTÉCNICA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    Se reconoce como AYUDA Y SOPORTE MÚTUO. Su modo de organización es MUTUALISTA (LIBRES E IGUALES)</a:t>
            </a:r>
          </a:p>
          <a:p>
            <a:pPr marL="0" indent="0" algn="just">
              <a:buNone/>
            </a:pPr>
            <a:endParaRPr lang="es-MX" sz="2800" dirty="0"/>
          </a:p>
          <a:p>
            <a:pPr marL="0" indent="0" algn="just">
              <a:buNone/>
            </a:pPr>
            <a:endParaRPr lang="es-MX" sz="2800" dirty="0"/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163103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467544" y="659829"/>
            <a:ext cx="8229600" cy="543346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800" dirty="0" smtClean="0"/>
              <a:t>   La aparición de máquinas informáticas genera: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a) ENLACE DE RADARES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b) REDES DE ESPIONAJE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c) CONTROL DE AVIONES AUTODIRIGIBLES</a:t>
            </a:r>
          </a:p>
          <a:p>
            <a:pPr marL="0" indent="0" algn="just">
              <a:buNone/>
            </a:pPr>
            <a:r>
              <a:rPr lang="es-MX" sz="2800" dirty="0"/>
              <a:t> </a:t>
            </a:r>
            <a:r>
              <a:rPr lang="es-MX" sz="2800" dirty="0" smtClean="0"/>
              <a:t>  d) THINK TANKS (maquinaria de guerra)</a:t>
            </a:r>
          </a:p>
          <a:p>
            <a:pPr marL="0" indent="0" algn="just">
              <a:buFont typeface="Wingdings" pitchFamily="2" charset="2"/>
              <a:buNone/>
            </a:pPr>
            <a:r>
              <a:rPr lang="es-MX" sz="2800" dirty="0" smtClean="0"/>
              <a:t>           </a:t>
            </a:r>
          </a:p>
          <a:p>
            <a:pPr marL="0" indent="0" algn="just">
              <a:buNone/>
            </a:pPr>
            <a:r>
              <a:rPr lang="es-MX" sz="2800" dirty="0" smtClean="0"/>
              <a:t> </a:t>
            </a:r>
          </a:p>
          <a:p>
            <a:pPr marL="0" indent="0" algn="just">
              <a:buFont typeface="Wingdings" pitchFamily="2" charset="2"/>
              <a:buNone/>
            </a:pPr>
            <a:r>
              <a:rPr lang="es-MX" sz="2800" dirty="0" smtClean="0"/>
              <a:t>       </a:t>
            </a:r>
          </a:p>
          <a:p>
            <a:pPr marL="0" indent="0" algn="just">
              <a:buFont typeface="Wingdings" pitchFamily="2" charset="2"/>
              <a:buNone/>
            </a:pPr>
            <a:endParaRPr lang="es-MX" sz="2800" dirty="0" smtClean="0"/>
          </a:p>
          <a:p>
            <a:pPr marL="0" indent="0" algn="just">
              <a:buFont typeface="Wingdings" pitchFamily="2" charset="2"/>
              <a:buNone/>
            </a:pPr>
            <a:endParaRPr lang="es-MX" sz="2800" dirty="0" smtClean="0"/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892637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599" y="1340768"/>
            <a:ext cx="684075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CAPITULO  3 </a:t>
            </a:r>
          </a:p>
          <a:p>
            <a:pPr algn="ctr"/>
            <a:endParaRPr lang="es-ES" sz="4000" dirty="0" smtClean="0"/>
          </a:p>
          <a:p>
            <a:pPr algn="ctr"/>
            <a:r>
              <a:rPr lang="es-ES" sz="4000" dirty="0" smtClean="0"/>
              <a:t>La Aparición de las </a:t>
            </a:r>
          </a:p>
          <a:p>
            <a:pPr algn="ctr"/>
            <a:endParaRPr lang="es-ES" sz="4000" dirty="0" smtClean="0"/>
          </a:p>
          <a:p>
            <a:pPr algn="ctr"/>
            <a:r>
              <a:rPr lang="es-ES" sz="4000" dirty="0" smtClean="0"/>
              <a:t>Máquinas Informáticas</a:t>
            </a:r>
          </a:p>
          <a:p>
            <a:pPr algn="ctr"/>
            <a:endParaRPr lang="es-ES" sz="4000" dirty="0"/>
          </a:p>
          <a:p>
            <a:r>
              <a:rPr lang="es-ES" sz="2400" dirty="0" smtClean="0"/>
              <a:t>    Expositor: M.C. Griselda Marrón De La Peña</a:t>
            </a:r>
            <a:endParaRPr lang="es-ES" sz="2400" dirty="0"/>
          </a:p>
          <a:p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15154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914400" y="485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2700" b="1" dirty="0"/>
              <a:t>EL ENVITE CIVILIZACIONAL: UNA HISTORIA DE LA LOGÍSTICA DEL PENSAMIENTO</a:t>
            </a:r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2700" dirty="0"/>
              <a:t/>
            </a:r>
            <a:br>
              <a:rPr lang="es-MX" sz="2700" dirty="0"/>
            </a:br>
            <a:r>
              <a:rPr lang="es-MX" sz="2700" b="1" dirty="0" smtClean="0"/>
              <a:t> </a:t>
            </a:r>
            <a:endParaRPr lang="es-MX" sz="2700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MX" dirty="0"/>
              <a:t>Hasta finales de los años cincuenta el avance tecnológico responde a demandas engendradas por la disuasión nuclear y el enfrentamiento con el mundo comunista. Todo cambia en la administración de </a:t>
            </a:r>
            <a:r>
              <a:rPr lang="es-MX" dirty="0" smtClean="0"/>
              <a:t>Kennedy: se </a:t>
            </a:r>
            <a:r>
              <a:rPr lang="es-MX" dirty="0"/>
              <a:t>asiste a la aparición de las </a:t>
            </a:r>
            <a:r>
              <a:rPr lang="es-MX" dirty="0" err="1"/>
              <a:t>microtecnologías</a:t>
            </a:r>
            <a:r>
              <a:rPr lang="es-MX" dirty="0"/>
              <a:t>. Se espera que los especialistas construyan modelos analíticos de cambio social y de control social.</a:t>
            </a:r>
          </a:p>
          <a:p>
            <a:pPr algn="just">
              <a:buNone/>
            </a:pPr>
            <a:r>
              <a:rPr lang="es-MX" dirty="0"/>
              <a:t> </a:t>
            </a:r>
          </a:p>
          <a:p>
            <a:pPr algn="just"/>
            <a:r>
              <a:rPr lang="es-MX" dirty="0"/>
              <a:t>A principios de los años setenta, con el fin de la carrera espacial y el acercamiento norteamericano-</a:t>
            </a:r>
            <a:r>
              <a:rPr lang="es-MX" dirty="0" err="1"/>
              <a:t>sovietico</a:t>
            </a:r>
            <a:r>
              <a:rPr lang="es-MX" dirty="0"/>
              <a:t> de la Distensión, la conversión civil o de las tecnologías servirá de soporte al eslogan de la revolución de las comunicaciones.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4838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/>
            </a:r>
            <a:br>
              <a:rPr lang="es-MX" sz="3200" b="1" dirty="0" smtClean="0"/>
            </a:br>
            <a:r>
              <a:rPr lang="es-MX" sz="3200" b="1" dirty="0" smtClean="0"/>
              <a:t> </a:t>
            </a:r>
            <a:r>
              <a:rPr lang="es-MX" sz="3200" dirty="0" smtClean="0"/>
              <a:t/>
            </a:r>
            <a:br>
              <a:rPr lang="es-MX" sz="3200" dirty="0" smtClean="0"/>
            </a:br>
            <a:endParaRPr lang="es-MX" sz="3200" b="1" dirty="0"/>
          </a:p>
        </p:txBody>
      </p:sp>
      <p:sp>
        <p:nvSpPr>
          <p:cNvPr id="4" name="3 Rectángulo"/>
          <p:cNvSpPr/>
          <p:nvPr/>
        </p:nvSpPr>
        <p:spPr>
          <a:xfrm>
            <a:off x="683568" y="620688"/>
            <a:ext cx="741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/>
              <a:t>EL ENVITE CIENTÍFICO: LA DEFINICIÓN Y LA MEDIDA DE LA INFORMACIÓN. 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914400" y="1737320"/>
            <a:ext cx="7772400" cy="4572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 smtClean="0"/>
              <a:t>La teoría matemática de la comunicación (1949), es un modelo mecánico que ignora la raíz etimológica de la información; la cultura es una noción débil y evanescente del pensamiento social donde el progreso se difunde desde el polo central hacia las periferias.</a:t>
            </a:r>
          </a:p>
          <a:p>
            <a:r>
              <a:rPr lang="es-MX" dirty="0" smtClean="0"/>
              <a:t>En1977, E.U. solicita a Marc Uri </a:t>
            </a:r>
            <a:r>
              <a:rPr lang="es-MX" dirty="0" err="1" smtClean="0"/>
              <a:t>Porat</a:t>
            </a:r>
            <a:r>
              <a:rPr lang="es-MX" dirty="0" smtClean="0"/>
              <a:t> un estudio sobre la definición y la medición de la economía de la información. El resultado es una definición de la información acuñada al almacenamiento digital que permite disponer de una matriz contable legítima a la que pueden acudir las autoridades responsables de la formulación de hipótesis.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676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2700" b="1" dirty="0" smtClean="0"/>
              <a:t/>
            </a:r>
            <a:br>
              <a:rPr lang="es-MX" sz="2700" b="1" dirty="0" smtClean="0"/>
            </a:br>
            <a:r>
              <a:rPr lang="es-MX" sz="12000" b="1" dirty="0" smtClean="0"/>
              <a:t>EL ENVITE CIVILIZACIONAL: UNA HISTORIA DE LA LOGÍSTICA DEL PENSAMIENTO </a:t>
            </a:r>
            <a:endParaRPr lang="es-MX" sz="12000" b="1" dirty="0"/>
          </a:p>
        </p:txBody>
      </p:sp>
      <p:sp>
        <p:nvSpPr>
          <p:cNvPr id="3" name="2 Marcador de contenido"/>
          <p:cNvSpPr txBox="1">
            <a:spLocks/>
          </p:cNvSpPr>
          <p:nvPr/>
        </p:nvSpPr>
        <p:spPr>
          <a:xfrm>
            <a:off x="755576" y="1953344"/>
            <a:ext cx="7772400" cy="4572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dirty="0" smtClean="0"/>
              <a:t>La tecnología ocupa un lugar primordial en la formación de las civilizaciones; determina las formas de poder y dominación imperial (Harold </a:t>
            </a:r>
            <a:r>
              <a:rPr lang="es-MX" dirty="0" err="1" smtClean="0"/>
              <a:t>Innis</a:t>
            </a:r>
            <a:r>
              <a:rPr lang="es-MX" dirty="0" smtClean="0"/>
              <a:t>), en donde cada avance destruye elementos de la comunidad humana.</a:t>
            </a:r>
          </a:p>
          <a:p>
            <a:pPr algn="just"/>
            <a:r>
              <a:rPr lang="es-MX" dirty="0" smtClean="0"/>
              <a:t>Para Marshall </a:t>
            </a:r>
            <a:r>
              <a:rPr lang="es-MX" dirty="0" err="1" smtClean="0"/>
              <a:t>McLuhan</a:t>
            </a:r>
            <a:r>
              <a:rPr lang="es-MX" dirty="0" smtClean="0"/>
              <a:t> el medio es el mensaje, al postular que el contenido de éste es indisociable de la forma que reviste. La  reconciliación entre ambos se llevará a cabo, no obstante, en beneficio del acaparamiento del proceso de comunicación por parte de la primera.</a:t>
            </a:r>
          </a:p>
          <a:p>
            <a:pPr algn="just"/>
            <a:r>
              <a:rPr lang="es-MX" dirty="0" smtClean="0"/>
              <a:t>La realización de programas automáticos es un hecho culminante en la historia humana. Esta paciente evolución de las herramientas-gesto-memoria constituye la aventura humana de la </a:t>
            </a:r>
            <a:r>
              <a:rPr lang="es-MX" dirty="0" err="1" smtClean="0"/>
              <a:t>planetización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1591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63216" y="1268760"/>
            <a:ext cx="68407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CAPÍTULO  4 </a:t>
            </a:r>
          </a:p>
          <a:p>
            <a:pPr algn="ctr"/>
            <a:endParaRPr lang="es-ES" sz="4000" dirty="0" smtClean="0"/>
          </a:p>
          <a:p>
            <a:pPr algn="ctr"/>
            <a:r>
              <a:rPr lang="es-ES" sz="4000" dirty="0" smtClean="0"/>
              <a:t>Escenarios Postindustriales</a:t>
            </a:r>
          </a:p>
          <a:p>
            <a:pPr algn="ctr"/>
            <a:endParaRPr lang="es-ES" sz="4000" dirty="0"/>
          </a:p>
          <a:p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/>
          </a:p>
          <a:p>
            <a:r>
              <a:rPr lang="es-ES" sz="2400" dirty="0" smtClean="0"/>
              <a:t>Expositor: M.C. Cecilia Guadalupe Pérez García</a:t>
            </a:r>
            <a:endParaRPr lang="es-ES" sz="2400" dirty="0"/>
          </a:p>
          <a:p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60478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/>
          <a:srcRect l="12565" t="30628" r="36823" b="15129"/>
          <a:stretch/>
        </p:blipFill>
        <p:spPr bwMode="auto">
          <a:xfrm>
            <a:off x="611560" y="188640"/>
            <a:ext cx="7920880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59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dirty="0" smtClean="0"/>
              <a:t> En </a:t>
            </a:r>
            <a:r>
              <a:rPr lang="es-MX" dirty="0"/>
              <a:t>1960, Daniel Bell, construye una sociedad-tipo ideal. Una sociedad sometida a una quíntuple mutación: el desplazamiento del principal </a:t>
            </a:r>
            <a:r>
              <a:rPr lang="es-MX" b="1" dirty="0"/>
              <a:t>componente económico </a:t>
            </a:r>
            <a:r>
              <a:rPr lang="es-MX" dirty="0"/>
              <a:t>(paso de una economía de producción a una economía de servicio); la oscilación en la estructura de los </a:t>
            </a:r>
            <a:r>
              <a:rPr lang="es-MX" b="1" dirty="0"/>
              <a:t>empleos</a:t>
            </a:r>
            <a:r>
              <a:rPr lang="es-MX" dirty="0"/>
              <a:t> (preeminencia de la clase profesional y técnica); la nueva centralidad adquirida por el </a:t>
            </a:r>
            <a:r>
              <a:rPr lang="es-MX" b="1" dirty="0"/>
              <a:t>conocimiento teórico </a:t>
            </a:r>
            <a:r>
              <a:rPr lang="es-MX" dirty="0"/>
              <a:t>como fuente de innovación y de formulación de </a:t>
            </a:r>
            <a:r>
              <a:rPr lang="es-MX" b="1" dirty="0"/>
              <a:t>políticas públicas</a:t>
            </a:r>
            <a:r>
              <a:rPr lang="es-MX" dirty="0"/>
              <a:t>; la necesidad de jalonar el futuro, anticipándolo, y el auge de una nueva «</a:t>
            </a:r>
            <a:r>
              <a:rPr lang="es-MX" b="1" dirty="0"/>
              <a:t>tecnología intelectual</a:t>
            </a:r>
            <a:r>
              <a:rPr lang="es-MX" dirty="0"/>
              <a:t>», dirigida hacia la toma de decisiones. 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1. El debate sociológico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8352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60848"/>
            <a:ext cx="8435280" cy="5328592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/>
              <a:t>El anclaje de las doctrinas organizacionales </a:t>
            </a:r>
            <a:r>
              <a:rPr lang="es-MX" dirty="0" smtClean="0"/>
              <a:t>basadas en el </a:t>
            </a:r>
            <a:r>
              <a:rPr lang="es-MX" dirty="0"/>
              <a:t>paradigma de la sociedad funcional cuya culminación debiera producirse en la era </a:t>
            </a:r>
            <a:r>
              <a:rPr lang="es-MX" dirty="0" smtClean="0"/>
              <a:t>postindustrial, puesto que el </a:t>
            </a:r>
            <a:r>
              <a:rPr lang="es-MX" dirty="0"/>
              <a:t>progreso llegaría a los llamados países atrasados mediante la difusión de los llamados países adultos. Los flujos de la innovación, del cambio social, parten de arriba hacia abajo, de los emisores centrales y de las élites técnicas hacia los administrados, de las sociedades que han alcanzado la etapa superior de la «modernización/desarrollo» a las sociedades de los escalones inferiores. Este recorrido tiene un nombre, acuñado por la sociología de la modernización: </a:t>
            </a:r>
            <a:r>
              <a:rPr lang="es-MX" i="1" dirty="0" err="1"/>
              <a:t>westernization</a:t>
            </a:r>
            <a:r>
              <a:rPr lang="es-MX" i="1" dirty="0"/>
              <a:t> </a:t>
            </a:r>
            <a:r>
              <a:rPr lang="es-MX" dirty="0"/>
              <a:t>(occidentalización).</a:t>
            </a:r>
          </a:p>
          <a:p>
            <a:pPr marL="0" indent="0" algn="just">
              <a:buNone/>
            </a:pPr>
            <a:r>
              <a:rPr lang="es-MX" dirty="0"/>
              <a:t> </a:t>
            </a:r>
          </a:p>
          <a:p>
            <a:pPr marL="0" indent="0" algn="just">
              <a:buNone/>
            </a:pPr>
            <a:r>
              <a:rPr lang="es-MX" dirty="0"/>
              <a:t> </a:t>
            </a:r>
          </a:p>
          <a:p>
            <a:pPr marL="0" indent="0" algn="just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56263" cy="1054250"/>
          </a:xfrm>
        </p:spPr>
        <p:txBody>
          <a:bodyPr>
            <a:normAutofit/>
          </a:bodyPr>
          <a:lstStyle/>
          <a:p>
            <a:r>
              <a:rPr lang="es-MX" dirty="0" smtClean="0"/>
              <a:t>Sociedad Postindustrial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6961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 cancelación del pensamiento de la red. La idea de irradiación desde el centro hacia las periferias se conjuga a todos los niveles jerárquicos. Bell, por encima de todo, cree en la misión del Estado-providencia que, en su tarea planificadora, también es una estructura centralizada.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401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997152"/>
          </a:xfrm>
        </p:spPr>
        <p:txBody>
          <a:bodyPr>
            <a:normAutofit/>
          </a:bodyPr>
          <a:lstStyle/>
          <a:p>
            <a:pPr algn="just"/>
            <a:r>
              <a:rPr lang="es-MX" sz="3800" dirty="0" smtClean="0"/>
              <a:t>Dilema moral</a:t>
            </a:r>
          </a:p>
          <a:p>
            <a:pPr algn="just"/>
            <a:endParaRPr lang="es-MX" dirty="0"/>
          </a:p>
          <a:p>
            <a:pPr marL="0" indent="0" algn="just">
              <a:buNone/>
            </a:pPr>
            <a:r>
              <a:rPr lang="es-MX" dirty="0" smtClean="0"/>
              <a:t>«</a:t>
            </a:r>
            <a:r>
              <a:rPr lang="es-MX" dirty="0"/>
              <a:t>Demasiados derechos, demasiado pocas responsabilidades». Las solidaridades comunitarias contribuyen a restaurar las virtudes cívicas en una sociedad en que la noción de derecho ha podido más que la de responsabilidad individual. </a:t>
            </a:r>
          </a:p>
          <a:p>
            <a:pPr marL="0" indent="0" algn="just">
              <a:buNone/>
            </a:pPr>
            <a:r>
              <a:rPr lang="es-MX" dirty="0"/>
              <a:t> </a:t>
            </a:r>
          </a:p>
          <a:p>
            <a:pPr marL="0" indent="0" algn="just">
              <a:buNone/>
            </a:pPr>
            <a:r>
              <a:rPr lang="es-MX" dirty="0"/>
              <a:t>«Nuestra conciencia </a:t>
            </a:r>
            <a:r>
              <a:rPr lang="es-MX" dirty="0" err="1"/>
              <a:t>comunitarista</a:t>
            </a:r>
            <a:r>
              <a:rPr lang="es-MX" dirty="0"/>
              <a:t> ha de empezar con nosotros mismos y con nuestras familias, pero conduce inexorablemente a la comunidad, largo tiempo </a:t>
            </a:r>
            <a:r>
              <a:rPr lang="es-MX" dirty="0" smtClean="0"/>
              <a:t>imaginada </a:t>
            </a:r>
            <a:r>
              <a:rPr lang="es-MX" dirty="0"/>
              <a:t>de la humanidad» </a:t>
            </a:r>
          </a:p>
          <a:p>
            <a:pPr marL="0" indent="0" algn="just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2. Investigación funcional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27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340768"/>
            <a:ext cx="7787208" cy="475252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sz="2000" dirty="0"/>
              <a:t>Las reflexiones de </a:t>
            </a:r>
            <a:r>
              <a:rPr lang="es-MX" sz="2000" dirty="0" err="1"/>
              <a:t>Brzezinski</a:t>
            </a:r>
            <a:r>
              <a:rPr lang="es-MX" sz="2000" dirty="0"/>
              <a:t> prolongan el discurso de los fines: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MX" sz="2000" dirty="0"/>
              <a:t>«Las ideologías coaccionadas son sustituidas por ideas </a:t>
            </a:r>
            <a:r>
              <a:rPr lang="es-MX" sz="2000" dirty="0" err="1"/>
              <a:t>coaccionantes</a:t>
            </a:r>
            <a:r>
              <a:rPr lang="es-MX" sz="2000" dirty="0"/>
              <a:t>, pero desprovistas de la escatología que caracterizaba a otras épocas </a:t>
            </a:r>
            <a:r>
              <a:rPr lang="es-MX" sz="2000" dirty="0" smtClean="0"/>
              <a:t>históricas» carentes </a:t>
            </a:r>
            <a:r>
              <a:rPr lang="es-MX" sz="2000" dirty="0"/>
              <a:t>de poder (la religión, el nacionalismo y el marxismo</a:t>
            </a:r>
            <a:r>
              <a:rPr lang="es-MX" sz="2000" dirty="0" smtClean="0"/>
              <a:t>). </a:t>
            </a:r>
            <a:r>
              <a:rPr lang="es-MX" sz="2000" dirty="0" err="1" smtClean="0"/>
              <a:t>Lyotard</a:t>
            </a:r>
            <a:r>
              <a:rPr lang="es-MX" sz="2000" dirty="0" smtClean="0"/>
              <a:t> </a:t>
            </a:r>
            <a:r>
              <a:rPr lang="es-MX" sz="2000" dirty="0" smtClean="0"/>
              <a:t>indica </a:t>
            </a:r>
            <a:r>
              <a:rPr lang="es-MX" sz="2000" dirty="0"/>
              <a:t>como “el conocimiento (y las instituciones que lo producen) cambian de estatus al mismo tiempo que las sociedades entran en la era postindustrial y las culturas en la llamada era </a:t>
            </a:r>
            <a:r>
              <a:rPr lang="es-MX" sz="2000" dirty="0" smtClean="0"/>
              <a:t>posmoderna”; en </a:t>
            </a:r>
            <a:r>
              <a:rPr lang="es-MX" sz="2000" dirty="0"/>
              <a:t>donde la incredulidad la legitima como producto de la disgregación de los grandes relatos de la realización del saber y de la emancipación de la humanidad</a:t>
            </a:r>
            <a:r>
              <a:rPr lang="es-MX" sz="2000" dirty="0">
                <a:solidFill>
                  <a:srgbClr val="7030A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s-MX" sz="2000" dirty="0"/>
              <a:t> </a:t>
            </a:r>
          </a:p>
          <a:p>
            <a:pPr algn="just"/>
            <a:endParaRPr lang="es-MX" sz="20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400800" cy="79208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3. </a:t>
            </a:r>
            <a:r>
              <a:rPr lang="es-MX" sz="4000" dirty="0" smtClean="0"/>
              <a:t>El Esquema Geopolítico de </a:t>
            </a:r>
            <a:r>
              <a:rPr lang="es-MX" sz="4000" dirty="0"/>
              <a:t>l</a:t>
            </a:r>
            <a:r>
              <a:rPr lang="es-MX" sz="4000" dirty="0" smtClean="0"/>
              <a:t>a Era Global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67077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755576" y="1988840"/>
            <a:ext cx="7745505" cy="387781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dirty="0"/>
              <a:t>La hegemonía de la informática acuña interrogantes formulados por </a:t>
            </a:r>
            <a:r>
              <a:rPr lang="es-MX" dirty="0" smtClean="0"/>
              <a:t>Platón que </a:t>
            </a:r>
            <a:r>
              <a:rPr lang="es-MX" dirty="0"/>
              <a:t>siguen estando de actualidad: ¿Quién sabe? </a:t>
            </a:r>
            <a:r>
              <a:rPr lang="es-MX" dirty="0" smtClean="0"/>
              <a:t>y </a:t>
            </a:r>
            <a:r>
              <a:rPr lang="es-MX" dirty="0"/>
              <a:t>¿Quién puede?, ¿Qué es Saber?, ¿Qué es Poder? En esta era en que el principal reto del saber es su </a:t>
            </a:r>
            <a:r>
              <a:rPr lang="es-MX" u="sng" dirty="0"/>
              <a:t>transformación en mercancía</a:t>
            </a:r>
            <a:r>
              <a:rPr lang="es-MX" dirty="0"/>
              <a:t> y su integración dentro de nuevas estrategias industriales y comerciales, militares y políticas</a:t>
            </a:r>
          </a:p>
        </p:txBody>
      </p:sp>
    </p:spTree>
    <p:extLst>
      <p:ext uri="{BB962C8B-B14F-4D97-AF65-F5344CB8AC3E}">
        <p14:creationId xmlns:p14="http://schemas.microsoft.com/office/powerpoint/2010/main" val="18527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63216" y="1268760"/>
            <a:ext cx="68407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CAPITULO  5 </a:t>
            </a:r>
          </a:p>
          <a:p>
            <a:pPr algn="ctr"/>
            <a:endParaRPr lang="es-ES" sz="4000" dirty="0" smtClean="0"/>
          </a:p>
          <a:p>
            <a:pPr algn="ctr"/>
            <a:r>
              <a:rPr lang="es-MX" sz="4000" dirty="0"/>
              <a:t>Los avatares de las políticas </a:t>
            </a:r>
            <a:endParaRPr lang="es-MX" sz="4000" dirty="0" smtClean="0"/>
          </a:p>
          <a:p>
            <a:pPr algn="ctr"/>
            <a:endParaRPr lang="es-MX" sz="4000" dirty="0"/>
          </a:p>
          <a:p>
            <a:pPr algn="ctr"/>
            <a:r>
              <a:rPr lang="es-MX" sz="4000" dirty="0" smtClean="0"/>
              <a:t>públicas</a:t>
            </a:r>
            <a:endParaRPr lang="es-ES" sz="4000" dirty="0"/>
          </a:p>
          <a:p>
            <a:endParaRPr lang="es-ES" sz="2400" dirty="0" smtClean="0"/>
          </a:p>
          <a:p>
            <a:endParaRPr lang="es-ES" sz="2400" dirty="0"/>
          </a:p>
          <a:p>
            <a:r>
              <a:rPr lang="es-ES" sz="2400" dirty="0" smtClean="0"/>
              <a:t>        Expositor: M.C. Martha de Jesús Moreno</a:t>
            </a:r>
            <a:endParaRPr lang="es-ES" sz="2400" dirty="0"/>
          </a:p>
          <a:p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416978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cap="all" dirty="0" smtClean="0">
                <a:ln/>
                <a:effectLst>
                  <a:reflection blurRad="10000" stA="55000" endPos="48000" dist="500" dir="5400000" sy="-100000" algn="bl" rotWithShape="0"/>
                </a:effectLst>
              </a:rPr>
              <a:t>	</a:t>
            </a:r>
          </a:p>
          <a:p>
            <a:pPr marL="0" indent="0" algn="ctr">
              <a:buNone/>
            </a:pPr>
            <a:endParaRPr lang="es-E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just"/>
            <a:r>
              <a:rPr lang="es-ES" dirty="0">
                <a:latin typeface="+mj-lt"/>
                <a:cs typeface="Arial Black"/>
              </a:rPr>
              <a:t>Durante la década de los 70’s los países industriales se </a:t>
            </a:r>
            <a:r>
              <a:rPr lang="es-ES" dirty="0" smtClean="0">
                <a:latin typeface="+mj-lt"/>
                <a:cs typeface="Arial Black"/>
              </a:rPr>
              <a:t>apropian </a:t>
            </a:r>
            <a:r>
              <a:rPr lang="es-ES" dirty="0">
                <a:latin typeface="+mj-lt"/>
                <a:cs typeface="Arial Black"/>
              </a:rPr>
              <a:t>de la noción de sociedad de la información y formulan estrategias para acceder a ella.</a:t>
            </a:r>
          </a:p>
          <a:p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1475646" y="188640"/>
            <a:ext cx="6431111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873624"/>
              </a:buClr>
            </a:pPr>
            <a:endParaRPr lang="es-ES" sz="2400" b="1" cap="all" dirty="0" smtClean="0">
              <a:ln/>
              <a:solidFill>
                <a:prstClr val="black">
                  <a:lumMod val="85000"/>
                  <a:lumOff val="15000"/>
                </a:prstClr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  <a:p>
            <a:pPr lvl="0" algn="ctr">
              <a:spcBef>
                <a:spcPct val="20000"/>
              </a:spcBef>
              <a:buClr>
                <a:srgbClr val="873624"/>
              </a:buClr>
            </a:pPr>
            <a:r>
              <a:rPr lang="es-ES" sz="3200" b="1" cap="all" dirty="0" smtClean="0">
                <a:ln/>
                <a:solidFill>
                  <a:prstClr val="black">
                    <a:lumMod val="85000"/>
                    <a:lumOff val="15000"/>
                  </a:prstClr>
                </a:solidFill>
                <a:effectLst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</a:rPr>
              <a:t>La </a:t>
            </a:r>
            <a:r>
              <a:rPr lang="es-ES" sz="3200" b="1" cap="all" dirty="0">
                <a:ln/>
                <a:solidFill>
                  <a:prstClr val="black">
                    <a:lumMod val="85000"/>
                    <a:lumOff val="15000"/>
                  </a:prstClr>
                </a:solidFill>
                <a:effectLst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</a:rPr>
              <a:t>sociedad de la </a:t>
            </a:r>
            <a:r>
              <a:rPr lang="es-ES" sz="3200" b="1" cap="all" dirty="0" smtClean="0">
                <a:ln/>
                <a:solidFill>
                  <a:prstClr val="black">
                    <a:lumMod val="85000"/>
                    <a:lumOff val="15000"/>
                  </a:prstClr>
                </a:solidFill>
                <a:effectLst>
                  <a:reflection blurRad="10000" stA="55000" endPos="48000" dist="500" dir="5400000" sy="-100000" algn="bl" rotWithShape="0"/>
                </a:effectLst>
                <a:latin typeface="Calibri" panose="020F0502020204030204" pitchFamily="34" charset="0"/>
              </a:rPr>
              <a:t>información</a:t>
            </a:r>
          </a:p>
          <a:p>
            <a:pPr lvl="0" algn="ctr">
              <a:spcBef>
                <a:spcPct val="20000"/>
              </a:spcBef>
              <a:buClr>
                <a:srgbClr val="873624"/>
              </a:buClr>
            </a:pPr>
            <a:endParaRPr lang="es-ES" sz="2400" b="1" cap="all" dirty="0">
              <a:ln/>
              <a:solidFill>
                <a:prstClr val="black">
                  <a:lumMod val="85000"/>
                  <a:lumOff val="15000"/>
                </a:prstClr>
              </a:solidFill>
              <a:effectLst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084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0723" y="548680"/>
            <a:ext cx="8039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cs typeface="Arial Black"/>
              </a:rPr>
              <a:t>La primera sociedad informacional del conocimiento fue Japón.</a:t>
            </a:r>
            <a:endParaRPr lang="es-ES" sz="3600" dirty="0">
              <a:cs typeface="Arial Black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100652" y="2060848"/>
            <a:ext cx="7039563" cy="376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s-ES" sz="2400" dirty="0" smtClean="0">
                <a:cs typeface="Arial Black"/>
              </a:rPr>
              <a:t>1945-1979 el periodo de la </a:t>
            </a:r>
            <a:r>
              <a:rPr lang="es-ES" sz="2400" dirty="0" err="1" smtClean="0">
                <a:cs typeface="Arial Black"/>
              </a:rPr>
              <a:t>megaciencia</a:t>
            </a:r>
            <a:r>
              <a:rPr lang="es-ES" sz="2400" dirty="0" smtClean="0">
                <a:cs typeface="Arial Black"/>
              </a:rPr>
              <a:t>.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s-ES" sz="2400" dirty="0" smtClean="0">
                <a:cs typeface="Arial Black"/>
              </a:rPr>
              <a:t>1955-1980 el periodo de la organización y la empresa.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s-ES" sz="2400" dirty="0" smtClean="0">
                <a:cs typeface="Arial Black"/>
              </a:rPr>
              <a:t>1970-1990 el periodo de los servicios sociales y la sociedad.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s-ES" sz="2400" dirty="0" smtClean="0">
                <a:cs typeface="Arial Black"/>
              </a:rPr>
              <a:t>1980-2000 el periodo de los particulares y el ser humano.</a:t>
            </a:r>
          </a:p>
          <a:p>
            <a:endParaRPr lang="es-ES" sz="2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263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18721" y="1702257"/>
            <a:ext cx="68233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cs typeface="Arial Black"/>
              </a:rPr>
              <a:t>El nuevo modelo global de la regulación de la sociedad.</a:t>
            </a:r>
          </a:p>
          <a:p>
            <a:pPr algn="just"/>
            <a:r>
              <a:rPr lang="es-ES" sz="2400" dirty="0" smtClean="0">
                <a:cs typeface="Arial Black"/>
              </a:rPr>
              <a:t> </a:t>
            </a:r>
          </a:p>
          <a:p>
            <a:pPr algn="ctr"/>
            <a:r>
              <a:rPr lang="es-ES" sz="2400" dirty="0" smtClean="0">
                <a:cs typeface="Arial Black"/>
              </a:rPr>
              <a:t>Reflexión sobre informática y sociedad.</a:t>
            </a:r>
          </a:p>
          <a:p>
            <a:pPr algn="just"/>
            <a:r>
              <a:rPr lang="es-ES" sz="2400" dirty="0" smtClean="0">
                <a:cs typeface="Arial Black"/>
              </a:rPr>
              <a:t>Dosificación de las prerrogativas del Estado y la exuberancia creciente de la sociedad civil.</a:t>
            </a:r>
            <a:endParaRPr lang="es-ES" sz="2400" dirty="0">
              <a:cs typeface="Arial Black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418721" y="4364795"/>
            <a:ext cx="6989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cs typeface="Arial Black"/>
              </a:rPr>
              <a:t>La informática para bien o para mal será el ingrediente básico de esa dosificación.</a:t>
            </a:r>
            <a:endParaRPr lang="es-ES" sz="2400" dirty="0"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7464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99592" y="1783316"/>
            <a:ext cx="757220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3200" dirty="0">
              <a:latin typeface="Calibri" panose="020F0502020204030204" pitchFamily="34" charset="0"/>
              <a:cs typeface="Arial Black"/>
            </a:endParaRPr>
          </a:p>
          <a:p>
            <a:pPr algn="just"/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1984-1985  periodo bisagra.</a:t>
            </a:r>
          </a:p>
          <a:p>
            <a:pPr algn="just"/>
            <a:endParaRPr lang="es-ES" sz="3200" dirty="0">
              <a:latin typeface="Calibri" panose="020F0502020204030204" pitchFamily="34" charset="0"/>
              <a:cs typeface="Arial Black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Se abren sin restricción los movimientos mundiales de capitales.</a:t>
            </a:r>
          </a:p>
          <a:p>
            <a:pPr marL="342900" indent="-342900" algn="just">
              <a:buFont typeface="Arial"/>
              <a:buChar char="•"/>
            </a:pPr>
            <a:endParaRPr lang="es-ES" sz="3200" dirty="0" smtClean="0">
              <a:latin typeface="Calibri" panose="020F0502020204030204" pitchFamily="34" charset="0"/>
              <a:cs typeface="Arial Black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Liberación de telecomunicaciones (digitalización</a:t>
            </a:r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).</a:t>
            </a:r>
            <a:endParaRPr lang="es-ES" sz="3200" dirty="0">
              <a:latin typeface="Calibri" panose="020F0502020204030204" pitchFamily="34" charset="0"/>
              <a:cs typeface="Arial Black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619672" y="380396"/>
            <a:ext cx="58662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s-ES" sz="3600" dirty="0" smtClean="0">
              <a:solidFill>
                <a:prstClr val="black"/>
              </a:solidFill>
              <a:latin typeface="Calibri" panose="020F0502020204030204" pitchFamily="34" charset="0"/>
              <a:cs typeface="Arial Black"/>
            </a:endParaRPr>
          </a:p>
          <a:p>
            <a:pPr lvl="0" algn="ctr"/>
            <a:r>
              <a:rPr lang="es-ES" sz="3600" dirty="0" smtClean="0">
                <a:solidFill>
                  <a:prstClr val="black"/>
                </a:solidFill>
                <a:latin typeface="Calibri" panose="020F0502020204030204" pitchFamily="34" charset="0"/>
                <a:cs typeface="Arial Black"/>
              </a:rPr>
              <a:t>La  Desreglamentación</a:t>
            </a:r>
          </a:p>
          <a:p>
            <a:pPr lvl="0" algn="ctr"/>
            <a:endParaRPr lang="es-ES" sz="3600" dirty="0">
              <a:solidFill>
                <a:prstClr val="black"/>
              </a:solidFill>
              <a:latin typeface="Calibri" panose="020F0502020204030204" pitchFamily="34" charset="0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6340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39552" y="980728"/>
            <a:ext cx="80611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3600" dirty="0" smtClean="0">
              <a:latin typeface="+mj-lt"/>
              <a:cs typeface="Arial Black"/>
            </a:endParaRPr>
          </a:p>
          <a:p>
            <a:pPr algn="just"/>
            <a:endParaRPr lang="es-ES" sz="3600" dirty="0">
              <a:latin typeface="+mj-lt"/>
              <a:cs typeface="Arial Black"/>
            </a:endParaRPr>
          </a:p>
          <a:p>
            <a:pPr algn="just"/>
            <a:r>
              <a:rPr lang="es-ES" sz="3600" dirty="0" smtClean="0">
                <a:latin typeface="+mj-lt"/>
                <a:cs typeface="Arial Black"/>
              </a:rPr>
              <a:t>La competitividad lleva a EU a pensar en algo que llamó autopista de la información,  reconocido como el “Proyecto norteamericano”.</a:t>
            </a:r>
          </a:p>
          <a:p>
            <a:pPr algn="just"/>
            <a:endParaRPr lang="es-ES" sz="3600" dirty="0">
              <a:latin typeface="+mj-lt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573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7544" y="1621196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En 1995 los países mas ricos que integran el G7 presionan para la liberación de los mercados de las telecomunicaciones.</a:t>
            </a:r>
          </a:p>
          <a:p>
            <a:endParaRPr lang="es-ES" sz="3200" dirty="0">
              <a:latin typeface="Calibri" panose="020F0502020204030204" pitchFamily="34" charset="0"/>
              <a:cs typeface="Arial Black"/>
            </a:endParaRPr>
          </a:p>
          <a:p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Ratificando el concepto de:  Global </a:t>
            </a:r>
            <a:r>
              <a:rPr lang="es-ES" sz="3200" dirty="0" err="1">
                <a:latin typeface="Calibri" panose="020F0502020204030204" pitchFamily="34" charset="0"/>
                <a:cs typeface="Arial Black"/>
              </a:rPr>
              <a:t>S</a:t>
            </a:r>
            <a:r>
              <a:rPr lang="es-ES" sz="3200" dirty="0" err="1" smtClean="0">
                <a:latin typeface="Calibri" panose="020F0502020204030204" pitchFamily="34" charset="0"/>
                <a:cs typeface="Arial Black"/>
              </a:rPr>
              <a:t>ociety</a:t>
            </a:r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 of </a:t>
            </a:r>
            <a:r>
              <a:rPr lang="es-ES" sz="3200" dirty="0" err="1" smtClean="0">
                <a:latin typeface="Calibri" panose="020F0502020204030204" pitchFamily="34" charset="0"/>
                <a:cs typeface="Arial Black"/>
              </a:rPr>
              <a:t>Information</a:t>
            </a:r>
            <a:r>
              <a:rPr lang="es-ES" sz="3200" dirty="0" smtClean="0">
                <a:latin typeface="Calibri" panose="020F0502020204030204" pitchFamily="34" charset="0"/>
                <a:cs typeface="Arial Black"/>
              </a:rPr>
              <a:t>.</a:t>
            </a:r>
            <a:endParaRPr lang="es-ES" sz="3200" dirty="0">
              <a:latin typeface="Calibri" panose="020F0502020204030204" pitchFamily="34" charset="0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0641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594548"/>
            <a:ext cx="820891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CAPITULO  6 </a:t>
            </a:r>
          </a:p>
          <a:p>
            <a:pPr algn="ctr"/>
            <a:endParaRPr lang="es-ES" sz="4000" dirty="0" smtClean="0"/>
          </a:p>
          <a:p>
            <a:pPr algn="ctr"/>
            <a:r>
              <a:rPr lang="es-ES" sz="4000" dirty="0" smtClean="0"/>
              <a:t>La Sociedad Global de </a:t>
            </a:r>
            <a:r>
              <a:rPr lang="es-ES" sz="4000" dirty="0"/>
              <a:t>l</a:t>
            </a:r>
            <a:r>
              <a:rPr lang="es-ES" sz="4000" dirty="0" smtClean="0"/>
              <a:t>a Información: </a:t>
            </a:r>
          </a:p>
          <a:p>
            <a:pPr algn="ctr"/>
            <a:endParaRPr lang="es-ES" sz="4000" dirty="0"/>
          </a:p>
          <a:p>
            <a:pPr algn="ctr"/>
            <a:r>
              <a:rPr lang="es-ES" sz="4000" dirty="0" smtClean="0"/>
              <a:t>Un </a:t>
            </a:r>
            <a:r>
              <a:rPr lang="es-ES" sz="4000" dirty="0"/>
              <a:t>E</a:t>
            </a:r>
            <a:r>
              <a:rPr lang="es-ES" sz="4000" dirty="0" smtClean="0"/>
              <a:t>nvite Geopolítico </a:t>
            </a:r>
          </a:p>
          <a:p>
            <a:endParaRPr lang="es-ES" sz="2000" dirty="0" smtClean="0"/>
          </a:p>
          <a:p>
            <a:endParaRPr lang="es-ES" sz="2400" dirty="0" smtClean="0"/>
          </a:p>
          <a:p>
            <a:endParaRPr lang="es-ES" sz="2400" dirty="0"/>
          </a:p>
          <a:p>
            <a:r>
              <a:rPr lang="es-ES" sz="2400" dirty="0" smtClean="0"/>
              <a:t>Expositores: M.C. Guadalupe Cynthia </a:t>
            </a:r>
            <a:r>
              <a:rPr lang="es-ES" sz="2400" dirty="0" err="1" smtClean="0"/>
              <a:t>Mendizabal</a:t>
            </a:r>
            <a:r>
              <a:rPr lang="es-ES" sz="2400" dirty="0" smtClean="0"/>
              <a:t> Gálvez</a:t>
            </a:r>
          </a:p>
          <a:p>
            <a:r>
              <a:rPr lang="es-ES" sz="2400" dirty="0"/>
              <a:t> </a:t>
            </a:r>
            <a:r>
              <a:rPr lang="es-ES" sz="2400" dirty="0" smtClean="0"/>
              <a:t>                      M.C. Ma. Judith </a:t>
            </a:r>
            <a:r>
              <a:rPr lang="es-ES" sz="2400" dirty="0"/>
              <a:t>R</a:t>
            </a:r>
            <a:r>
              <a:rPr lang="es-ES" sz="2400" dirty="0" smtClean="0"/>
              <a:t>odríguez Sui Qui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9125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73069"/>
            <a:ext cx="83529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3600" dirty="0"/>
          </a:p>
          <a:p>
            <a:pPr marL="742950" indent="-742950" algn="ctr">
              <a:buAutoNum type="arabicPeriod"/>
            </a:pPr>
            <a:r>
              <a:rPr lang="es-ES" sz="3600" dirty="0" smtClean="0">
                <a:solidFill>
                  <a:schemeClr val="tx2"/>
                </a:solidFill>
              </a:rPr>
              <a:t>LA REVOLUCIÓN DE LA INFORMACIÓN. </a:t>
            </a:r>
          </a:p>
          <a:p>
            <a:pPr algn="ctr"/>
            <a:r>
              <a:rPr lang="es-ES" sz="3600" dirty="0" smtClean="0"/>
              <a:t>Guerra y paz en un mundo unipolar.</a:t>
            </a:r>
          </a:p>
          <a:p>
            <a:endParaRPr lang="es-ES" sz="36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s-ES" sz="3600" dirty="0" smtClean="0"/>
              <a:t>El liberalismo ha permitido que la tecnoinformación se convierta en una expresión-baúl, tipo muñeca rusa con términos que pretenden  totalizar y revolucionar los asuntos  diplomáticos, gerenciales y militares.</a:t>
            </a:r>
          </a:p>
          <a:p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77879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302359"/>
            <a:ext cx="820891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2"/>
                </a:solidFill>
              </a:rPr>
              <a:t>Era </a:t>
            </a:r>
            <a:r>
              <a:rPr lang="es-ES" sz="3600" dirty="0" err="1" smtClean="0">
                <a:solidFill>
                  <a:schemeClr val="tx2"/>
                </a:solidFill>
              </a:rPr>
              <a:t>Tecnotrónica</a:t>
            </a:r>
            <a:endParaRPr lang="es-ES" sz="2800" dirty="0" smtClean="0"/>
          </a:p>
          <a:p>
            <a:r>
              <a:rPr lang="es-ES" sz="2800" dirty="0" smtClean="0"/>
              <a:t>«DIPLOMACIA DE LAS REDES»</a:t>
            </a:r>
          </a:p>
          <a:p>
            <a:r>
              <a:rPr lang="es-ES" sz="2800" dirty="0" smtClean="0"/>
              <a:t>«EL PODER ESTÁ EN EL SABER»   hoy más que nunca  (Nye y Owens, consejeros de la Casa Blanca).</a:t>
            </a:r>
          </a:p>
          <a:p>
            <a:endParaRPr lang="es-E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USA es el único país que presenta las condiciones para llevar a cabo la revolución de la información. </a:t>
            </a:r>
          </a:p>
          <a:p>
            <a:endParaRPr lang="es-ES" sz="2800" dirty="0" smtClean="0"/>
          </a:p>
          <a:p>
            <a:r>
              <a:rPr lang="es-ES" sz="2800" dirty="0" smtClean="0"/>
              <a:t>Impone el «soft power»  que seduce el mercado libre.</a:t>
            </a:r>
          </a:p>
          <a:p>
            <a:r>
              <a:rPr lang="es-ES" sz="2800" dirty="0" smtClean="0"/>
              <a:t>La </a:t>
            </a:r>
            <a:r>
              <a:rPr lang="es-ES" sz="2800" dirty="0" smtClean="0"/>
              <a:t>web se ha convertido en un medio </a:t>
            </a:r>
            <a:r>
              <a:rPr lang="es-ES" sz="2800" dirty="0" smtClean="0"/>
              <a:t> denominado «</a:t>
            </a:r>
            <a:r>
              <a:rPr lang="es-ES" sz="2800" dirty="0" err="1" smtClean="0"/>
              <a:t>holonomía</a:t>
            </a:r>
            <a:r>
              <a:rPr lang="es-ES" sz="2800" dirty="0" smtClean="0"/>
              <a:t>»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074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302359"/>
            <a:ext cx="820891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800" dirty="0" smtClean="0">
              <a:solidFill>
                <a:schemeClr val="tx2"/>
              </a:solidFill>
            </a:endParaRPr>
          </a:p>
          <a:p>
            <a:pPr algn="ctr"/>
            <a:r>
              <a:rPr lang="es-ES" sz="2800" dirty="0" smtClean="0">
                <a:solidFill>
                  <a:schemeClr val="tx2"/>
                </a:solidFill>
              </a:rPr>
              <a:t>HOLONOMÍA</a:t>
            </a:r>
          </a:p>
          <a:p>
            <a:endParaRPr lang="es-ES" sz="2800" dirty="0"/>
          </a:p>
          <a:p>
            <a:r>
              <a:rPr lang="es-ES" sz="2800" dirty="0" smtClean="0"/>
              <a:t>«Es la ciencia de las redes de conocimiento, el término procede de las matemáticas y particularmente de la teoría de las categorías» (Islas, 2014).</a:t>
            </a:r>
          </a:p>
          <a:p>
            <a:endParaRPr lang="es-ES" sz="2800" dirty="0"/>
          </a:p>
          <a:p>
            <a:r>
              <a:rPr lang="es-ES" sz="2800" dirty="0" smtClean="0"/>
              <a:t>«Es la ciencia de las redes» (</a:t>
            </a:r>
            <a:r>
              <a:rPr lang="es-ES" sz="2800" dirty="0" err="1" smtClean="0"/>
              <a:t>Lipnack</a:t>
            </a:r>
            <a:r>
              <a:rPr lang="es-ES" sz="2800" dirty="0" smtClean="0"/>
              <a:t> y </a:t>
            </a:r>
            <a:r>
              <a:rPr lang="es-ES" sz="2800" dirty="0" err="1" smtClean="0"/>
              <a:t>S</a:t>
            </a:r>
            <a:r>
              <a:rPr lang="es-ES" sz="2800" dirty="0" err="1" smtClean="0"/>
              <a:t>tamps</a:t>
            </a:r>
            <a:r>
              <a:rPr lang="es-ES" sz="2800" dirty="0" smtClean="0"/>
              <a:t> en </a:t>
            </a:r>
            <a:r>
              <a:rPr lang="es-ES" sz="2800" dirty="0" err="1" smtClean="0"/>
              <a:t>Koestler</a:t>
            </a:r>
            <a:r>
              <a:rPr lang="es-ES" sz="2800" dirty="0" smtClean="0"/>
              <a:t>, A. (2012). «The </a:t>
            </a:r>
            <a:r>
              <a:rPr lang="es-ES" sz="2800" dirty="0" err="1" smtClean="0"/>
              <a:t>age</a:t>
            </a:r>
            <a:r>
              <a:rPr lang="es-ES" sz="2800" dirty="0" smtClean="0"/>
              <a:t> of the Network: </a:t>
            </a:r>
            <a:r>
              <a:rPr lang="es-ES" sz="2800" dirty="0" err="1" smtClean="0"/>
              <a:t>organizing</a:t>
            </a:r>
            <a:r>
              <a:rPr lang="es-ES" sz="2800" dirty="0" smtClean="0"/>
              <a:t> </a:t>
            </a:r>
            <a:r>
              <a:rPr lang="es-ES" sz="2800" dirty="0" err="1" smtClean="0"/>
              <a:t>principles</a:t>
            </a:r>
            <a:r>
              <a:rPr lang="es-ES" sz="2800" dirty="0" smtClean="0"/>
              <a:t> for the 21st century»; en Islas, 2014).</a:t>
            </a:r>
          </a:p>
          <a:p>
            <a:endParaRPr lang="es-ES" sz="2800" dirty="0" smtClean="0"/>
          </a:p>
          <a:p>
            <a:endParaRPr lang="es-ES" sz="2800" dirty="0"/>
          </a:p>
          <a:p>
            <a:endParaRPr lang="es-ES" sz="2800" dirty="0" smtClean="0"/>
          </a:p>
        </p:txBody>
      </p:sp>
    </p:spTree>
    <p:extLst>
      <p:ext uri="{BB962C8B-B14F-4D97-AF65-F5344CB8AC3E}">
        <p14:creationId xmlns:p14="http://schemas.microsoft.com/office/powerpoint/2010/main" val="3388478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0"/>
            <a:ext cx="741682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</a:rPr>
              <a:t>2. EL MANIFIESTO DEL CAPITALISMO SIN FRICCIONES</a:t>
            </a:r>
          </a:p>
          <a:p>
            <a:pPr algn="ctr"/>
            <a:endParaRPr lang="es-ES" sz="3200" dirty="0"/>
          </a:p>
          <a:p>
            <a:pPr algn="ctr"/>
            <a:r>
              <a:rPr lang="es-ES" sz="3200" dirty="0" smtClean="0"/>
              <a:t>Se ha creado un mundo sin </a:t>
            </a:r>
            <a:r>
              <a:rPr lang="es-ES" sz="3200" dirty="0" smtClean="0"/>
              <a:t>mediadores.</a:t>
            </a:r>
            <a:endParaRPr lang="es-ES" sz="3200" dirty="0" smtClean="0"/>
          </a:p>
          <a:p>
            <a:pPr algn="ctr"/>
            <a:r>
              <a:rPr lang="es-ES" sz="3200" dirty="0" smtClean="0"/>
              <a:t>El tecnosistema es tan complejo que se opina:</a:t>
            </a:r>
          </a:p>
          <a:p>
            <a:pPr marL="514350" indent="-514350" algn="ctr">
              <a:buAutoNum type="alphaLcParenR"/>
            </a:pPr>
            <a:r>
              <a:rPr lang="es-ES" sz="3200" dirty="0" smtClean="0"/>
              <a:t>Está acéfalo, así que nadie es responsable</a:t>
            </a:r>
          </a:p>
          <a:p>
            <a:pPr marL="514350" indent="-514350" algn="ctr">
              <a:buAutoNum type="alphaLcParenR"/>
            </a:pPr>
            <a:r>
              <a:rPr lang="es-ES" sz="3200" dirty="0" smtClean="0"/>
              <a:t>Bill Gates  es el creador</a:t>
            </a:r>
          </a:p>
          <a:p>
            <a:pPr algn="ctr"/>
            <a:endParaRPr lang="es-ES" sz="3200" dirty="0"/>
          </a:p>
          <a:p>
            <a:pPr algn="ctr"/>
            <a:r>
              <a:rPr lang="es-ES" sz="3200" dirty="0" smtClean="0"/>
              <a:t>Negroponte (1995) afirma: </a:t>
            </a:r>
            <a:r>
              <a:rPr lang="es-ES" sz="3200" dirty="0" smtClean="0"/>
              <a:t>Es la «Fuerza Neodarwiniana» </a:t>
            </a:r>
            <a:r>
              <a:rPr lang="es-ES" sz="3200" dirty="0" smtClean="0"/>
              <a:t>imposible de </a:t>
            </a:r>
            <a:r>
              <a:rPr lang="es-ES" sz="3200" dirty="0" smtClean="0"/>
              <a:t>parar.</a:t>
            </a:r>
          </a:p>
          <a:p>
            <a:pPr algn="ctr"/>
            <a:r>
              <a:rPr lang="es-ES" sz="3200" dirty="0" smtClean="0"/>
              <a:t>Es la «Era </a:t>
            </a:r>
            <a:r>
              <a:rPr lang="es-ES" sz="3200" dirty="0" smtClean="0"/>
              <a:t>del </a:t>
            </a:r>
            <a:r>
              <a:rPr lang="es-ES" sz="3600" dirty="0" smtClean="0"/>
              <a:t>e</a:t>
            </a:r>
            <a:r>
              <a:rPr lang="es-ES" sz="3600" baseline="30000" dirty="0" smtClean="0"/>
              <a:t>-</a:t>
            </a:r>
            <a:r>
              <a:rPr lang="es-ES" sz="3200" baseline="30000" dirty="0" smtClean="0"/>
              <a:t> </a:t>
            </a:r>
            <a:r>
              <a:rPr lang="es-ES" sz="3200" dirty="0" smtClean="0"/>
              <a:t>libre»  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53803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4778" y="476672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2"/>
                </a:solidFill>
              </a:rPr>
              <a:t>3.  UN MUNDO SIN MUROS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11560" y="1412776"/>
            <a:ext cx="79928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«GLOCALIZE»   un mundo de lo global y lo local.</a:t>
            </a:r>
          </a:p>
          <a:p>
            <a:r>
              <a:rPr lang="es-ES" sz="2800" dirty="0" smtClean="0"/>
              <a:t>Consumidor/productor:   «COPRODUCTOR» </a:t>
            </a:r>
          </a:p>
          <a:p>
            <a:r>
              <a:rPr lang="es-ES" sz="2800" dirty="0" smtClean="0"/>
              <a:t>Productor/consumidor:     «PROSUMIDOR» </a:t>
            </a:r>
          </a:p>
          <a:p>
            <a:endParaRPr lang="es-ES" sz="2800" dirty="0"/>
          </a:p>
          <a:p>
            <a:r>
              <a:rPr lang="es-ES" sz="2800" dirty="0" smtClean="0"/>
              <a:t>LA RED ES EL NUEVO PROMETEO</a:t>
            </a:r>
          </a:p>
          <a:p>
            <a:endParaRPr lang="es-ES" sz="2800" dirty="0"/>
          </a:p>
          <a:p>
            <a:endParaRPr lang="es-ES" sz="2800" dirty="0" smtClean="0"/>
          </a:p>
          <a:p>
            <a:r>
              <a:rPr lang="es-ES" sz="2800" dirty="0" smtClean="0"/>
              <a:t>AUNQUE EXISTEN MECANISMOS REPRESIVOS PARA LOS EXCLUIDOS DEL SISTEMA TECNOGLOBAL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27647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476672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chemeClr val="tx2"/>
                </a:solidFill>
              </a:rPr>
              <a:t>4. UN MUNDO SIN LEYES</a:t>
            </a:r>
          </a:p>
          <a:p>
            <a:pPr algn="ctr"/>
            <a:endParaRPr lang="es-ES" sz="3600" dirty="0"/>
          </a:p>
          <a:p>
            <a:pPr algn="ctr"/>
            <a:r>
              <a:rPr lang="es-ES" sz="3600" dirty="0" smtClean="0"/>
              <a:t>Mundo liberal de expresión comercial</a:t>
            </a:r>
          </a:p>
          <a:p>
            <a:pPr algn="ctr"/>
            <a:r>
              <a:rPr lang="es-ES" sz="3600" dirty="0" smtClean="0"/>
              <a:t>«</a:t>
            </a:r>
            <a:r>
              <a:rPr lang="es-ES" sz="3600" dirty="0" err="1" smtClean="0"/>
              <a:t>market</a:t>
            </a:r>
            <a:r>
              <a:rPr lang="es-ES" sz="3600" dirty="0" smtClean="0"/>
              <a:t> </a:t>
            </a:r>
            <a:r>
              <a:rPr lang="es-ES" sz="3600" dirty="0" err="1" smtClean="0"/>
              <a:t>mentality</a:t>
            </a:r>
            <a:r>
              <a:rPr lang="es-ES" sz="3600" dirty="0" smtClean="0"/>
              <a:t>»</a:t>
            </a:r>
          </a:p>
          <a:p>
            <a:pPr algn="ctr"/>
            <a:endParaRPr lang="es-ES" sz="3600" dirty="0" smtClean="0"/>
          </a:p>
          <a:p>
            <a:endParaRPr lang="es-ES" sz="3600" dirty="0"/>
          </a:p>
        </p:txBody>
      </p:sp>
      <p:sp>
        <p:nvSpPr>
          <p:cNvPr id="3" name="2 CuadroTexto"/>
          <p:cNvSpPr txBox="1"/>
          <p:nvPr/>
        </p:nvSpPr>
        <p:spPr>
          <a:xfrm>
            <a:off x="748756" y="3390831"/>
            <a:ext cx="77006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«GLOBAL DEMOCRATIC MARKETPLACE</a:t>
            </a:r>
            <a:r>
              <a:rPr lang="es-ES" sz="2800" dirty="0" smtClean="0"/>
              <a:t>» </a:t>
            </a:r>
          </a:p>
          <a:p>
            <a:endParaRPr lang="es-ES" sz="2800" dirty="0"/>
          </a:p>
          <a:p>
            <a:r>
              <a:rPr lang="es-ES" sz="2800" dirty="0" smtClean="0"/>
              <a:t>Pluralidad de ofertas a todos los consumidores</a:t>
            </a:r>
          </a:p>
          <a:p>
            <a:endParaRPr lang="es-ES" sz="2800" dirty="0"/>
          </a:p>
          <a:p>
            <a:r>
              <a:rPr lang="es-ES" sz="2800" dirty="0" smtClean="0"/>
              <a:t>«LEGITIMATE BUSINESS»</a:t>
            </a:r>
          </a:p>
          <a:p>
            <a:r>
              <a:rPr lang="es-ES" sz="2800" dirty="0" smtClean="0"/>
              <a:t>COMUNIDADES DE CONSUMO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356335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908720"/>
            <a:ext cx="8520409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tx2"/>
                </a:solidFill>
              </a:rPr>
              <a:t>5. ARCHIPIÉLAGO DE LAS RESISTENCIAS</a:t>
            </a:r>
          </a:p>
          <a:p>
            <a:endParaRPr lang="es-ES" sz="3200" dirty="0" smtClean="0">
              <a:solidFill>
                <a:schemeClr val="tx2"/>
              </a:solidFill>
            </a:endParaRPr>
          </a:p>
          <a:p>
            <a:pPr algn="ctr"/>
            <a:r>
              <a:rPr lang="es-ES" sz="3200" dirty="0" smtClean="0">
                <a:solidFill>
                  <a:schemeClr val="tx2"/>
                </a:solidFill>
              </a:rPr>
              <a:t>        TECNO APARTHEID </a:t>
            </a:r>
          </a:p>
          <a:p>
            <a:pPr algn="ctr"/>
            <a:endParaRPr lang="es-ES" sz="3200" dirty="0"/>
          </a:p>
          <a:p>
            <a:pPr algn="ctr"/>
            <a:r>
              <a:rPr lang="es-ES" sz="3200" dirty="0" smtClean="0"/>
              <a:t>Aunque se alimenta la esperanza de salir </a:t>
            </a:r>
          </a:p>
          <a:p>
            <a:pPr algn="ctr"/>
            <a:r>
              <a:rPr lang="es-ES" sz="3200" dirty="0" smtClean="0"/>
              <a:t>de la pobreza, las formas sociales de las redes</a:t>
            </a:r>
          </a:p>
          <a:p>
            <a:pPr algn="ctr"/>
            <a:r>
              <a:rPr lang="es-ES" sz="3200" dirty="0"/>
              <a:t>h</a:t>
            </a:r>
            <a:r>
              <a:rPr lang="es-ES" sz="3200" dirty="0" smtClean="0"/>
              <a:t>acen más grande la distancia entre las </a:t>
            </a:r>
          </a:p>
          <a:p>
            <a:pPr algn="ctr"/>
            <a:r>
              <a:rPr lang="es-ES" sz="3200" dirty="0" smtClean="0"/>
              <a:t>economías y culturas</a:t>
            </a:r>
          </a:p>
          <a:p>
            <a:pPr algn="ctr"/>
            <a:endParaRPr lang="es-ES" sz="3200" dirty="0"/>
          </a:p>
          <a:p>
            <a:pPr algn="ctr"/>
            <a:r>
              <a:rPr lang="es-ES" sz="3200" dirty="0" smtClean="0"/>
              <a:t>La UNESCO </a:t>
            </a:r>
            <a:r>
              <a:rPr lang="es-ES" sz="3200" dirty="0" smtClean="0"/>
              <a:t>plantea una INFOÉTICA</a:t>
            </a:r>
          </a:p>
          <a:p>
            <a:pPr algn="ctr"/>
            <a:endParaRPr lang="es-ES" sz="3200" dirty="0" smtClean="0"/>
          </a:p>
        </p:txBody>
      </p:sp>
    </p:spTree>
    <p:extLst>
      <p:ext uri="{BB962C8B-B14F-4D97-AF65-F5344CB8AC3E}">
        <p14:creationId xmlns:p14="http://schemas.microsoft.com/office/powerpoint/2010/main" val="1495950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8098" y="908720"/>
            <a:ext cx="759631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tx2"/>
                </a:solidFill>
              </a:rPr>
              <a:t>6</a:t>
            </a:r>
            <a:r>
              <a:rPr lang="es-ES" sz="3200" dirty="0" smtClean="0">
                <a:solidFill>
                  <a:schemeClr val="tx2"/>
                </a:solidFill>
              </a:rPr>
              <a:t>. HACIA UNA SOCIEDAD GLOBAL</a:t>
            </a:r>
          </a:p>
          <a:p>
            <a:endParaRPr lang="es-ES" sz="3200" dirty="0" smtClean="0"/>
          </a:p>
          <a:p>
            <a:pPr algn="ctr"/>
            <a:r>
              <a:rPr lang="es-ES" sz="3200" dirty="0" smtClean="0"/>
              <a:t>        1998- 1999- 2000 ¿FALLO DE LOS</a:t>
            </a:r>
          </a:p>
          <a:p>
            <a:pPr algn="ctr"/>
            <a:r>
              <a:rPr lang="es-ES" sz="3200" dirty="0" smtClean="0"/>
              <a:t>ORDENADORES? </a:t>
            </a:r>
          </a:p>
          <a:p>
            <a:pPr algn="ctr"/>
            <a:endParaRPr lang="es-ES" sz="3200" dirty="0" smtClean="0"/>
          </a:p>
          <a:p>
            <a:pPr algn="ctr"/>
            <a:r>
              <a:rPr lang="es-ES" sz="3200" dirty="0" smtClean="0"/>
              <a:t>PROTESTAS DE LA ORGANIZACIÓN</a:t>
            </a:r>
          </a:p>
          <a:p>
            <a:pPr algn="ctr"/>
            <a:r>
              <a:rPr lang="es-ES" sz="3200" dirty="0" smtClean="0"/>
              <a:t>MUNDIAL DE COMERCIO</a:t>
            </a:r>
          </a:p>
        </p:txBody>
      </p:sp>
    </p:spTree>
    <p:extLst>
      <p:ext uri="{BB962C8B-B14F-4D97-AF65-F5344CB8AC3E}">
        <p14:creationId xmlns:p14="http://schemas.microsoft.com/office/powerpoint/2010/main" val="274514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55576" y="764704"/>
            <a:ext cx="784887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4000" dirty="0" smtClean="0"/>
          </a:p>
          <a:p>
            <a:pPr algn="ctr"/>
            <a:endParaRPr lang="es-ES" sz="4000" dirty="0"/>
          </a:p>
          <a:p>
            <a:pPr algn="ctr"/>
            <a:r>
              <a:rPr lang="es-ES" sz="6000" dirty="0" smtClean="0"/>
              <a:t>Conclusiones </a:t>
            </a:r>
          </a:p>
          <a:p>
            <a:endParaRPr lang="es-ES" sz="2000" dirty="0" smtClean="0"/>
          </a:p>
          <a:p>
            <a:endParaRPr lang="es-ES" sz="2400" dirty="0" smtClean="0"/>
          </a:p>
          <a:p>
            <a:endParaRPr lang="es-ES" sz="2400" dirty="0"/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7898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7" y="188640"/>
            <a:ext cx="849694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800" dirty="0" smtClean="0"/>
          </a:p>
          <a:p>
            <a:endParaRPr lang="es-ES" sz="2800" dirty="0"/>
          </a:p>
          <a:p>
            <a:endParaRPr lang="es-E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La UNESCO (2001), indica que la educación  básica  y la alfabetización son prerrequisitos para el acceso universal al ciberespacio.</a:t>
            </a:r>
          </a:p>
          <a:p>
            <a:endParaRPr lang="es-ES" sz="2800" dirty="0" smtClean="0"/>
          </a:p>
          <a:p>
            <a:endParaRPr lang="es-E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Existe la necesidad de una regulación global en relación a un «Bien Público Global»</a:t>
            </a:r>
          </a:p>
          <a:p>
            <a:endParaRPr lang="es-ES" sz="2800" dirty="0"/>
          </a:p>
          <a:p>
            <a:endParaRPr lang="es-ES" sz="2800" dirty="0" smtClean="0"/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90830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7" y="188640"/>
            <a:ext cx="849694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Se debe reflexionar sobre:</a:t>
            </a:r>
          </a:p>
          <a:p>
            <a:r>
              <a:rPr lang="es-ES" sz="2800" dirty="0" smtClean="0"/>
              <a:t>         a)  los lazos de mediaciones  sociales, culturales </a:t>
            </a:r>
          </a:p>
          <a:p>
            <a:r>
              <a:rPr lang="es-ES" sz="2800" dirty="0"/>
              <a:t> </a:t>
            </a:r>
            <a:r>
              <a:rPr lang="es-ES" sz="2800" dirty="0" smtClean="0"/>
              <a:t>             y educativas. </a:t>
            </a:r>
          </a:p>
          <a:p>
            <a:r>
              <a:rPr lang="es-ES" sz="2800" dirty="0"/>
              <a:t> </a:t>
            </a:r>
            <a:r>
              <a:rPr lang="es-ES" sz="2800" dirty="0" smtClean="0"/>
              <a:t>         b) El trasfondo de la mutación tecnocientífica</a:t>
            </a:r>
          </a:p>
          <a:p>
            <a:r>
              <a:rPr lang="es-ES" sz="2800" dirty="0"/>
              <a:t> </a:t>
            </a:r>
            <a:r>
              <a:rPr lang="es-ES" sz="2800" dirty="0" smtClean="0"/>
              <a:t>              (noción de tiempo en la historia).</a:t>
            </a:r>
          </a:p>
          <a:p>
            <a:pPr algn="ctr"/>
            <a:endParaRPr lang="es-ES" sz="2800" dirty="0" smtClean="0"/>
          </a:p>
          <a:p>
            <a:pPr algn="ctr"/>
            <a:endParaRPr lang="es-ES" sz="2800" dirty="0"/>
          </a:p>
          <a:p>
            <a:pPr algn="ctr"/>
            <a:r>
              <a:rPr lang="es-ES" sz="2800" dirty="0" smtClean="0">
                <a:solidFill>
                  <a:schemeClr val="tx2"/>
                </a:solidFill>
              </a:rPr>
              <a:t> «NO SE REHACE EL PORVENIR»  </a:t>
            </a:r>
          </a:p>
          <a:p>
            <a:pPr algn="ctr"/>
            <a:r>
              <a:rPr lang="es-ES" sz="2800" dirty="0" smtClean="0"/>
              <a:t>Comedia francesa</a:t>
            </a:r>
          </a:p>
          <a:p>
            <a:endParaRPr lang="es-ES" sz="2800" dirty="0" smtClean="0"/>
          </a:p>
          <a:p>
            <a:pPr algn="ctr"/>
            <a:r>
              <a:rPr lang="es-ES" sz="2800" dirty="0" smtClean="0">
                <a:solidFill>
                  <a:schemeClr val="tx2"/>
                </a:solidFill>
              </a:rPr>
              <a:t>«NO SE PUEDE GESTIONAR LO QUE NO SE MIDE»  (Islas, O., 2014)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5545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2916</TotalTime>
  <Words>2006</Words>
  <Application>Microsoft Office PowerPoint</Application>
  <PresentationFormat>Presentación en pantalla (4:3)</PresentationFormat>
  <Paragraphs>262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Cartoné</vt:lpstr>
      <vt:lpstr>           Historia de la sociedad de la información</vt:lpstr>
      <vt:lpstr>Presentación de PowerPoint</vt:lpstr>
      <vt:lpstr>ALUMNOS: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EL ENVITE CIVILIZACIONAL: UNA HISTORIA DE LA LOGÍSTICA DEL PENSAMIENTO    </vt:lpstr>
      <vt:lpstr>Presentación de PowerPoint</vt:lpstr>
      <vt:lpstr>Presentación de PowerPoint</vt:lpstr>
      <vt:lpstr>Presentación de PowerPoint</vt:lpstr>
      <vt:lpstr>Presentación de PowerPoint</vt:lpstr>
      <vt:lpstr>1. El debate sociológico</vt:lpstr>
      <vt:lpstr>Sociedad Postindustrial</vt:lpstr>
      <vt:lpstr>Presentación de PowerPoint</vt:lpstr>
      <vt:lpstr>2. Investigación funcional</vt:lpstr>
      <vt:lpstr>3. El Esquema Geopolítico de la Era Global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 de la sociedad de la información</dc:title>
  <dc:creator>joyce mendizabal galvez</dc:creator>
  <cp:lastModifiedBy>Judith Rodríguez Sui Qui</cp:lastModifiedBy>
  <cp:revision>43</cp:revision>
  <dcterms:created xsi:type="dcterms:W3CDTF">2014-04-11T03:13:00Z</dcterms:created>
  <dcterms:modified xsi:type="dcterms:W3CDTF">2014-04-14T02:58:51Z</dcterms:modified>
</cp:coreProperties>
</file>