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96" r:id="rId1"/>
  </p:sldMasterIdLst>
  <p:notesMasterIdLst>
    <p:notesMasterId r:id="rId10"/>
  </p:notesMasterIdLst>
  <p:handoutMasterIdLst>
    <p:handoutMasterId r:id="rId11"/>
  </p:handoutMasterIdLst>
  <p:sldIdLst>
    <p:sldId id="290" r:id="rId2"/>
    <p:sldId id="256" r:id="rId3"/>
    <p:sldId id="260" r:id="rId4"/>
    <p:sldId id="263" r:id="rId5"/>
    <p:sldId id="261" r:id="rId6"/>
    <p:sldId id="264" r:id="rId7"/>
    <p:sldId id="269" r:id="rId8"/>
    <p:sldId id="289" r:id="rId9"/>
  </p:sldIdLst>
  <p:sldSz cx="9144000" cy="6858000" type="screen4x3"/>
  <p:notesSz cx="6858000" cy="9637713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000066"/>
    <a:srgbClr val="333399"/>
    <a:srgbClr val="0000FF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972" autoAdjust="0"/>
    <p:restoredTop sz="89706" autoAdjust="0"/>
  </p:normalViewPr>
  <p:slideViewPr>
    <p:cSldViewPr>
      <p:cViewPr>
        <p:scale>
          <a:sx n="80" d="100"/>
          <a:sy n="80" d="100"/>
        </p:scale>
        <p:origin x="-930" y="17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826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826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94ADFA-DD2F-4874-A837-5FD93E5A2DBE}" type="datetimeFigureOut">
              <a:rPr lang="zh-CN" altLang="en-US" smtClean="0"/>
              <a:pPr/>
              <a:t>2014/5/31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153525"/>
            <a:ext cx="2971800" cy="4826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9153525"/>
            <a:ext cx="2971800" cy="4826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29697B-94DA-4038-B0B6-2BF2C0DAA3C2}" type="slidenum">
              <a:rPr lang="zh-CN" altLang="en-US" smtClean="0"/>
              <a:pPr/>
              <a:t>‹Nº›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54788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8188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8188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165487-7DF6-49B3-BFCD-7CD0B126C76B}" type="datetimeFigureOut">
              <a:rPr lang="zh-CN" altLang="en-US" smtClean="0"/>
              <a:pPr/>
              <a:t>2014/5/31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019175" y="722313"/>
            <a:ext cx="4819650" cy="36147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577915"/>
            <a:ext cx="5486400" cy="43369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154154"/>
            <a:ext cx="2971800" cy="48188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9154154"/>
            <a:ext cx="2971800" cy="48188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1C803C-DEE8-43D4-84D3-39FB0003B7D9}" type="slidenum">
              <a:rPr lang="zh-CN" altLang="en-US" smtClean="0"/>
              <a:pPr/>
              <a:t>‹Nº›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4277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1C803C-DEE8-43D4-84D3-39FB0003B7D9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1C803C-DEE8-43D4-84D3-39FB0003B7D9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1C803C-DEE8-43D4-84D3-39FB0003B7D9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1C803C-DEE8-43D4-84D3-39FB0003B7D9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1C803C-DEE8-43D4-84D3-39FB0003B7D9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1C803C-DEE8-43D4-84D3-39FB0003B7D9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1C803C-DEE8-43D4-84D3-39FB0003B7D9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endParaRPr lang="en-US" altLang="zh-CN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 altLang="zh-CN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1385E553-CB2E-4AD7-A44E-F1271C3A2017}" type="slidenum">
              <a:rPr lang="zh-CN" altLang="en-US" smtClean="0"/>
              <a:pPr/>
              <a:t>‹Nº›</a:t>
            </a:fld>
            <a:endParaRPr lang="en-US" altLang="zh-CN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endParaRPr lang="en-US" altLang="zh-CN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1385E553-CB2E-4AD7-A44E-F1271C3A2017}" type="slidenum">
              <a:rPr lang="zh-CN" altLang="en-US" smtClean="0"/>
              <a:pPr/>
              <a:t>‹Nº›</a:t>
            </a:fld>
            <a:endParaRPr lang="en-US" altLang="zh-CN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 alt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endParaRPr lang="en-US" altLang="zh-CN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 altLang="zh-CN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1385E553-CB2E-4AD7-A44E-F1271C3A2017}" type="slidenum">
              <a:rPr lang="zh-CN" altLang="en-US" smtClean="0"/>
              <a:pPr/>
              <a:t>‹Nº›</a:t>
            </a:fld>
            <a:endParaRPr lang="en-US" altLang="zh-CN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5E553-CB2E-4AD7-A44E-F1271C3A2017}" type="slidenum">
              <a:rPr lang="zh-CN" altLang="en-US" smtClean="0"/>
              <a:pPr/>
              <a:t>‹Nº›</a:t>
            </a:fld>
            <a:endParaRPr lang="en-US" altLang="zh-CN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5E553-CB2E-4AD7-A44E-F1271C3A2017}" type="slidenum">
              <a:rPr lang="zh-CN" altLang="en-US" smtClean="0"/>
              <a:pPr/>
              <a:t>‹Nº›</a:t>
            </a:fld>
            <a:endParaRPr lang="en-US" altLang="zh-CN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endParaRPr lang="en-US" altLang="zh-CN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1385E553-CB2E-4AD7-A44E-F1271C3A2017}" type="slidenum">
              <a:rPr lang="zh-CN" altLang="en-US" smtClean="0"/>
              <a:pPr/>
              <a:t>‹Nº›</a:t>
            </a:fld>
            <a:endParaRPr lang="en-US" altLang="zh-CN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 alt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5E553-CB2E-4AD7-A44E-F1271C3A2017}" type="slidenum">
              <a:rPr lang="zh-CN" altLang="en-US" smtClean="0"/>
              <a:pPr/>
              <a:t>‹Nº›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endParaRPr lang="en-US" altLang="zh-CN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1385E553-CB2E-4AD7-A44E-F1271C3A2017}" type="slidenum">
              <a:rPr lang="zh-CN" altLang="en-US" smtClean="0"/>
              <a:pPr/>
              <a:t>‹Nº›</a:t>
            </a:fld>
            <a:endParaRPr lang="en-US" altLang="zh-CN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 altLang="zh-CN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endParaRPr lang="en-US" altLang="zh-CN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1385E553-CB2E-4AD7-A44E-F1271C3A2017}" type="slidenum">
              <a:rPr lang="zh-CN" altLang="en-US" smtClean="0"/>
              <a:pPr/>
              <a:t>‹Nº›</a:t>
            </a:fld>
            <a:endParaRPr lang="en-US" altLang="zh-CN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 alt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5E553-CB2E-4AD7-A44E-F1271C3A2017}" type="slidenum">
              <a:rPr lang="zh-CN" altLang="en-US" smtClean="0"/>
              <a:pPr/>
              <a:t>‹Nº›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5E553-CB2E-4AD7-A44E-F1271C3A2017}" type="slidenum">
              <a:rPr lang="zh-CN" altLang="en-US" smtClean="0"/>
              <a:pPr/>
              <a:t>‹Nº›</a:t>
            </a:fld>
            <a:endParaRPr lang="en-US" altLang="zh-C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 altLang="zh-CN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 altLang="zh-CN"/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1385E553-CB2E-4AD7-A44E-F1271C3A2017}" type="slidenum">
              <a:rPr lang="zh-CN" altLang="en-US" smtClean="0"/>
              <a:pPr/>
              <a:t>‹Nº›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gif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gif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gif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gif"/><Relationship Id="rId4" Type="http://schemas.openxmlformats.org/officeDocument/2006/relationships/image" Target="../media/image1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750496" cy="2053590"/>
          </a:xfrm>
        </p:spPr>
        <p:txBody>
          <a:bodyPr/>
          <a:lstStyle/>
          <a:p>
            <a:r>
              <a:rPr lang="en-US" altLang="zh-CN" sz="2800" dirty="0">
                <a:solidFill>
                  <a:schemeClr val="bg1"/>
                </a:solidFill>
                <a:ea typeface="宋体" charset="-122"/>
              </a:rPr>
              <a:t>25 Negotiation Styles </a:t>
            </a:r>
            <a:br>
              <a:rPr lang="en-US" altLang="zh-CN" sz="2800" dirty="0">
                <a:solidFill>
                  <a:schemeClr val="bg1"/>
                </a:solidFill>
                <a:ea typeface="宋体" charset="-122"/>
              </a:rPr>
            </a:br>
            <a:r>
              <a:rPr lang="en-US" altLang="zh-CN" sz="2800" dirty="0">
                <a:solidFill>
                  <a:schemeClr val="bg1"/>
                </a:solidFill>
                <a:ea typeface="宋体" charset="-122"/>
              </a:rPr>
              <a:t>around The World</a:t>
            </a:r>
            <a:endParaRPr lang="es-MX" dirty="0">
              <a:solidFill>
                <a:schemeClr val="bg1"/>
              </a:solidFill>
            </a:endParaRPr>
          </a:p>
        </p:txBody>
      </p:sp>
      <p:sp>
        <p:nvSpPr>
          <p:cNvPr id="5" name="4 Marcador de texto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endParaRPr lang="es-MX" dirty="0" smtClean="0">
              <a:solidFill>
                <a:schemeClr val="bg1"/>
              </a:solidFill>
            </a:endParaRPr>
          </a:p>
          <a:p>
            <a:endParaRPr lang="es-MX" dirty="0">
              <a:solidFill>
                <a:schemeClr val="bg1"/>
              </a:solidFill>
            </a:endParaRPr>
          </a:p>
          <a:p>
            <a:r>
              <a:rPr lang="es-MX" dirty="0" smtClean="0">
                <a:solidFill>
                  <a:schemeClr val="bg1"/>
                </a:solidFill>
              </a:rPr>
              <a:t>Laura Cacho Ruiz </a:t>
            </a:r>
          </a:p>
          <a:p>
            <a:r>
              <a:rPr lang="es-MX" dirty="0" smtClean="0">
                <a:solidFill>
                  <a:schemeClr val="bg1"/>
                </a:solidFill>
              </a:rPr>
              <a:t>Brisa Gastelum Covarrubias</a:t>
            </a:r>
            <a:endParaRPr lang="es-MX" dirty="0">
              <a:solidFill>
                <a:schemeClr val="bg1"/>
              </a:solidFill>
            </a:endParaRPr>
          </a:p>
        </p:txBody>
      </p:sp>
      <p:pic>
        <p:nvPicPr>
          <p:cNvPr id="1026" name="Picture 2" descr="http://www.radiowebrural.com/radio/sites/default/files/negociacion%20colectiv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692696"/>
            <a:ext cx="38100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0663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28860" y="214290"/>
            <a:ext cx="6000792" cy="1428736"/>
          </a:xfrm>
        </p:spPr>
        <p:txBody>
          <a:bodyPr/>
          <a:lstStyle/>
          <a:p>
            <a:r>
              <a:rPr lang="en-US" altLang="zh-CN" sz="3200" dirty="0" smtClean="0">
                <a:ea typeface="宋体" charset="-122"/>
              </a:rPr>
              <a:t>25 Negotiation Styles </a:t>
            </a:r>
            <a:br>
              <a:rPr lang="en-US" altLang="zh-CN" sz="3200" dirty="0" smtClean="0">
                <a:ea typeface="宋体" charset="-122"/>
              </a:rPr>
            </a:br>
            <a:r>
              <a:rPr lang="en-US" altLang="zh-CN" sz="3200" dirty="0" smtClean="0">
                <a:ea typeface="宋体" charset="-122"/>
              </a:rPr>
              <a:t>around The World</a:t>
            </a:r>
            <a:endParaRPr lang="zh-CN" altLang="en-US" sz="3200" dirty="0">
              <a:ea typeface="宋体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267744" y="1928803"/>
            <a:ext cx="6661974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dirty="0"/>
              <a:t>La lengua es sólo la parte más obvia del hueco de comunicación global. Culturas diferentes también tienen accesos distintos a la comunicación durante reuniones, como descrito por el lingüista británico Richard D. Lewis, cuyo libro de ventas, " Cuando las Culturas Chocan, " traza estos así como estilos de liderazgo e identidades culturales. Lewis, que habla diez lenguas, reconoce el peligro de comparaciones culturales en su libro: " La determinación de características nacionales pisa un campo de minas de evaluación inexacta y la excepción sorprendente. Hay, sin embargo, tal cosa como una norma nacional. </a:t>
            </a:r>
            <a:r>
              <a:rPr lang="es-MX" sz="1400" dirty="0" smtClean="0"/>
              <a:t>“</a:t>
            </a:r>
            <a:endParaRPr lang="es-MX" sz="1400" dirty="0"/>
          </a:p>
          <a:p>
            <a:r>
              <a:rPr lang="es-MX" sz="1400" dirty="0"/>
              <a:t>En apoyo de estudios multiculturales, él escribe: " Por enfocando las raíces culturales de comportamiento nacional, tanto en la sociedad como el negocio, podemos prever y contar con un grado sorprendente de exactitud como los otros reaccionarán a nuestros proyectos para ellos, y podemos hacer ciertas suposiciones en cuanto a como ellos se acercarán a nosotros. Los conocimientos básicos de los rasgos básicos de otras culturas (así como nuestro propio) reducirán al mínimo sorpresas desagradables (el choque de cultura), nos darán perspicacias por adelantado, y nos permitirán actuar recíprocamente satisfactoriamente con nacionalidades con quien nosotros antes teníamos la dificultad. </a:t>
            </a:r>
            <a:r>
              <a:rPr lang="es-MX" sz="1400" dirty="0" smtClean="0"/>
              <a:t>“</a:t>
            </a:r>
            <a:endParaRPr lang="es-MX" sz="1400" dirty="0"/>
          </a:p>
          <a:p>
            <a:r>
              <a:rPr lang="es-MX" sz="1400" dirty="0"/>
              <a:t>Los diagramas de Lewis muestran como las culturas usan la lengua para comunicarse durante reuniones, con más amplias formas mostrando a la gama mayor conversacional, obstáculos marcados en rasgos grises, y culturales notables también. Nos acercaremos el resto en el informe después de que una selección de traza tomado con el permiso de la tercera edición 2005 " de Cuando las Culturas Chocan. </a:t>
            </a:r>
            <a:r>
              <a:rPr lang="es-MX" sz="1400" dirty="0" smtClean="0"/>
              <a:t>"</a:t>
            </a:r>
            <a:endParaRPr lang="es-MX" sz="1400" dirty="0"/>
          </a:p>
        </p:txBody>
      </p:sp>
      <p:cxnSp>
        <p:nvCxnSpPr>
          <p:cNvPr id="9" name="直接连接符 8"/>
          <p:cNvCxnSpPr/>
          <p:nvPr/>
        </p:nvCxnSpPr>
        <p:spPr bwMode="auto">
          <a:xfrm>
            <a:off x="1928794" y="1661156"/>
            <a:ext cx="6929486" cy="1588"/>
          </a:xfrm>
          <a:prstGeom prst="line">
            <a:avLst/>
          </a:prstGeom>
          <a:solidFill>
            <a:schemeClr val="accent1"/>
          </a:solidFill>
          <a:ln w="28575" cap="flat" cmpd="sng" algn="ctr">
            <a:gradFill flip="none" rotWithShape="1">
              <a:gsLst>
                <a:gs pos="0">
                  <a:srgbClr val="000000"/>
                </a:gs>
                <a:gs pos="39999">
                  <a:srgbClr val="0A128C"/>
                </a:gs>
                <a:gs pos="70000">
                  <a:srgbClr val="181CC7"/>
                </a:gs>
                <a:gs pos="88000">
                  <a:srgbClr val="7005D4"/>
                </a:gs>
                <a:gs pos="100000">
                  <a:srgbClr val="8C3D9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2500312" y="370150"/>
            <a:ext cx="4143375" cy="1214438"/>
          </a:xfrm>
        </p:spPr>
        <p:txBody>
          <a:bodyPr/>
          <a:lstStyle/>
          <a:p>
            <a:pPr algn="ctr">
              <a:lnSpc>
                <a:spcPct val="150000"/>
              </a:lnSpc>
            </a:pPr>
            <a:r>
              <a:rPr lang="en-US" altLang="zh-CN" sz="3200" dirty="0" smtClean="0">
                <a:ea typeface="宋体" charset="-122"/>
              </a:rPr>
              <a:t>American</a:t>
            </a:r>
            <a:endParaRPr lang="zh-CN" altLang="en-US" sz="3200" dirty="0">
              <a:ea typeface="宋体" charset="-122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00232" y="1785926"/>
            <a:ext cx="6551613" cy="3822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TextBox 9"/>
          <p:cNvSpPr txBox="1"/>
          <p:nvPr/>
        </p:nvSpPr>
        <p:spPr>
          <a:xfrm>
            <a:off x="943704" y="5500702"/>
            <a:ext cx="70723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800" dirty="0"/>
              <a:t>Estadounidenses, </a:t>
            </a:r>
            <a:r>
              <a:rPr lang="es-MX" sz="1800" dirty="0" smtClean="0"/>
              <a:t>tienden a lanzar directamente a </a:t>
            </a:r>
            <a:r>
              <a:rPr lang="es-MX" sz="1800" dirty="0"/>
              <a:t>negociaciones, responder a la discordia </a:t>
            </a:r>
            <a:r>
              <a:rPr lang="es-MX" sz="1800" dirty="0" smtClean="0"/>
              <a:t>conflictivamente, y la resolución con uno o ambos lados que hacen concesiones.</a:t>
            </a:r>
            <a:endParaRPr lang="es-MX" sz="1800" dirty="0"/>
          </a:p>
        </p:txBody>
      </p:sp>
      <p:sp>
        <p:nvSpPr>
          <p:cNvPr id="2" name="1 CuadroTexto"/>
          <p:cNvSpPr txBox="1"/>
          <p:nvPr/>
        </p:nvSpPr>
        <p:spPr>
          <a:xfrm>
            <a:off x="2987824" y="3039343"/>
            <a:ext cx="720080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MX" sz="1200" dirty="0" smtClean="0"/>
              <a:t>todas las cartas</a:t>
            </a:r>
            <a:endParaRPr lang="es-MX" sz="1200" dirty="0"/>
          </a:p>
        </p:txBody>
      </p:sp>
      <p:sp>
        <p:nvSpPr>
          <p:cNvPr id="3" name="2 CuadroTexto"/>
          <p:cNvSpPr txBox="1"/>
          <p:nvPr/>
        </p:nvSpPr>
        <p:spPr>
          <a:xfrm>
            <a:off x="3131840" y="3697276"/>
            <a:ext cx="648072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MX" sz="1200" dirty="0" smtClean="0"/>
              <a:t>En la mesa</a:t>
            </a:r>
            <a:endParaRPr lang="es-MX" sz="1200" dirty="0"/>
          </a:p>
        </p:txBody>
      </p:sp>
      <p:sp>
        <p:nvSpPr>
          <p:cNvPr id="4" name="3 CuadroTexto"/>
          <p:cNvSpPr txBox="1"/>
          <p:nvPr/>
        </p:nvSpPr>
        <p:spPr>
          <a:xfrm>
            <a:off x="3995936" y="3068960"/>
            <a:ext cx="576064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MX" sz="600" dirty="0" smtClean="0"/>
              <a:t>Explicarla</a:t>
            </a:r>
          </a:p>
          <a:p>
            <a:r>
              <a:rPr lang="es-MX" sz="600" dirty="0" smtClean="0"/>
              <a:t> toda</a:t>
            </a:r>
            <a:endParaRPr lang="es-MX" sz="600" dirty="0"/>
          </a:p>
        </p:txBody>
      </p:sp>
      <p:sp>
        <p:nvSpPr>
          <p:cNvPr id="6" name="5 CuadroTexto"/>
          <p:cNvSpPr txBox="1"/>
          <p:nvPr/>
        </p:nvSpPr>
        <p:spPr>
          <a:xfrm>
            <a:off x="4067944" y="3789040"/>
            <a:ext cx="504056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MX" sz="1000" dirty="0" smtClean="0"/>
              <a:t>Más fuerte</a:t>
            </a:r>
            <a:endParaRPr lang="es-MX" sz="1000" dirty="0"/>
          </a:p>
        </p:txBody>
      </p:sp>
      <p:sp>
        <p:nvSpPr>
          <p:cNvPr id="7" name="6 CuadroTexto"/>
          <p:cNvSpPr txBox="1"/>
          <p:nvPr/>
        </p:nvSpPr>
        <p:spPr>
          <a:xfrm>
            <a:off x="4788024" y="2924944"/>
            <a:ext cx="648072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MX" sz="800" dirty="0" smtClean="0"/>
              <a:t>Confrontar</a:t>
            </a:r>
          </a:p>
          <a:p>
            <a:r>
              <a:rPr lang="es-MX" sz="800" dirty="0" smtClean="0"/>
              <a:t>Provocar</a:t>
            </a:r>
          </a:p>
          <a:p>
            <a:endParaRPr lang="es-MX" sz="800" dirty="0"/>
          </a:p>
        </p:txBody>
      </p:sp>
      <p:sp>
        <p:nvSpPr>
          <p:cNvPr id="8" name="7 CuadroTexto"/>
          <p:cNvSpPr txBox="1"/>
          <p:nvPr/>
        </p:nvSpPr>
        <p:spPr>
          <a:xfrm>
            <a:off x="4797580" y="3789040"/>
            <a:ext cx="638516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MX" sz="800" dirty="0" smtClean="0"/>
              <a:t>Sarcasmo</a:t>
            </a:r>
          </a:p>
          <a:p>
            <a:r>
              <a:rPr lang="es-MX" sz="800" dirty="0" smtClean="0"/>
              <a:t>Broma</a:t>
            </a:r>
          </a:p>
          <a:p>
            <a:endParaRPr lang="es-MX" sz="800" dirty="0"/>
          </a:p>
        </p:txBody>
      </p:sp>
      <p:sp>
        <p:nvSpPr>
          <p:cNvPr id="9" name="8 CuadroTexto"/>
          <p:cNvSpPr txBox="1"/>
          <p:nvPr/>
        </p:nvSpPr>
        <p:spPr>
          <a:xfrm>
            <a:off x="5508104" y="2996952"/>
            <a:ext cx="72008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MX" sz="1000" dirty="0" smtClean="0"/>
              <a:t>Una pelea</a:t>
            </a:r>
          </a:p>
          <a:p>
            <a:endParaRPr lang="es-MX" sz="1000" dirty="0"/>
          </a:p>
        </p:txBody>
      </p:sp>
      <p:sp>
        <p:nvSpPr>
          <p:cNvPr id="11" name="10 CuadroTexto"/>
          <p:cNvSpPr txBox="1"/>
          <p:nvPr/>
        </p:nvSpPr>
        <p:spPr>
          <a:xfrm>
            <a:off x="5580112" y="3789040"/>
            <a:ext cx="752450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MX" sz="800" dirty="0" smtClean="0"/>
              <a:t>Es la comunicación</a:t>
            </a:r>
          </a:p>
          <a:p>
            <a:endParaRPr lang="es-MX" sz="800" dirty="0"/>
          </a:p>
        </p:txBody>
      </p:sp>
      <p:sp>
        <p:nvSpPr>
          <p:cNvPr id="12" name="11 CuadroTexto"/>
          <p:cNvSpPr txBox="1"/>
          <p:nvPr/>
        </p:nvSpPr>
        <p:spPr>
          <a:xfrm>
            <a:off x="6516216" y="2956882"/>
            <a:ext cx="936104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MX" sz="1000" dirty="0" smtClean="0"/>
              <a:t>Concesiones </a:t>
            </a:r>
          </a:p>
          <a:p>
            <a:r>
              <a:rPr lang="es-MX" sz="1000" dirty="0" smtClean="0"/>
              <a:t>conciliación</a:t>
            </a:r>
            <a:endParaRPr lang="es-MX" sz="1000" dirty="0"/>
          </a:p>
        </p:txBody>
      </p:sp>
      <p:sp>
        <p:nvSpPr>
          <p:cNvPr id="13" name="12 CuadroTexto"/>
          <p:cNvSpPr txBox="1"/>
          <p:nvPr/>
        </p:nvSpPr>
        <p:spPr>
          <a:xfrm>
            <a:off x="6516216" y="3789040"/>
            <a:ext cx="936104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MX" sz="1000" dirty="0" smtClean="0"/>
              <a:t>Resumen</a:t>
            </a:r>
          </a:p>
          <a:p>
            <a:endParaRPr lang="es-MX" sz="1000" dirty="0"/>
          </a:p>
        </p:txBody>
      </p:sp>
      <p:sp>
        <p:nvSpPr>
          <p:cNvPr id="15" name="14 CuadroTexto"/>
          <p:cNvSpPr txBox="1"/>
          <p:nvPr/>
        </p:nvSpPr>
        <p:spPr>
          <a:xfrm>
            <a:off x="3347864" y="3501008"/>
            <a:ext cx="3168352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MX" sz="800" dirty="0" smtClean="0"/>
              <a:t>Desea ser el negocio tan pronto como sea posible.</a:t>
            </a:r>
            <a:endParaRPr lang="es-MX" sz="800" dirty="0"/>
          </a:p>
        </p:txBody>
      </p:sp>
      <p:sp>
        <p:nvSpPr>
          <p:cNvPr id="16" name="15 CuadroTexto"/>
          <p:cNvSpPr txBox="1"/>
          <p:nvPr/>
        </p:nvSpPr>
        <p:spPr>
          <a:xfrm>
            <a:off x="7668344" y="3429000"/>
            <a:ext cx="720080" cy="2462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MX" sz="1000" dirty="0" smtClean="0"/>
              <a:t>Claridad</a:t>
            </a:r>
            <a:endParaRPr lang="es-MX" sz="1000" dirty="0"/>
          </a:p>
        </p:txBody>
      </p:sp>
      <p:pic>
        <p:nvPicPr>
          <p:cNvPr id="2050" name="Picture 2" descr="http://www.sergerente.net/wp-content/uploads/2013/11/negociacion-negociaciones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4987" y="370150"/>
            <a:ext cx="1503437" cy="1285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greenforest.com.ua/UserFiles/american.gi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516430"/>
            <a:ext cx="1409340" cy="992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7" name="16 Conector recto"/>
          <p:cNvCxnSpPr>
            <a:endCxn id="2050" idx="2"/>
          </p:cNvCxnSpPr>
          <p:nvPr/>
        </p:nvCxnSpPr>
        <p:spPr>
          <a:xfrm>
            <a:off x="1331640" y="1655246"/>
            <a:ext cx="6305066" cy="0"/>
          </a:xfrm>
          <a:prstGeom prst="line">
            <a:avLst/>
          </a:prstGeom>
          <a:ln cmpd="sng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472505" y="333083"/>
            <a:ext cx="7467600" cy="1143000"/>
          </a:xfrm>
        </p:spPr>
        <p:txBody>
          <a:bodyPr/>
          <a:lstStyle/>
          <a:p>
            <a:pPr algn="ctr">
              <a:lnSpc>
                <a:spcPct val="150000"/>
              </a:lnSpc>
            </a:pPr>
            <a:r>
              <a:rPr lang="en-US" altLang="zh-CN" sz="3200" dirty="0" smtClean="0">
                <a:ea typeface="宋体" charset="-122"/>
              </a:rPr>
              <a:t>English</a:t>
            </a:r>
            <a:endParaRPr lang="zh-CN" altLang="en-US" sz="3200" dirty="0">
              <a:ea typeface="宋体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714480" y="5072074"/>
            <a:ext cx="70723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800" dirty="0" smtClean="0"/>
              <a:t>Ingleses </a:t>
            </a:r>
            <a:r>
              <a:rPr lang="es-MX" sz="1800" dirty="0"/>
              <a:t>tienden a evitar la confrontación con un estilo sutil, educado y buen humor que puede ser ineficiente y de gran alcance.</a:t>
            </a:r>
          </a:p>
          <a:p>
            <a:endParaRPr lang="zh-CN" altLang="en-US" sz="1800" dirty="0">
              <a:latin typeface="Calibri" pitchFamily="34" charset="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71604" y="2428868"/>
            <a:ext cx="7072313" cy="199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1 CuadroTexto"/>
          <p:cNvSpPr txBox="1"/>
          <p:nvPr/>
        </p:nvSpPr>
        <p:spPr>
          <a:xfrm>
            <a:off x="2195736" y="3140968"/>
            <a:ext cx="57606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MX" sz="600" dirty="0" smtClean="0"/>
              <a:t>5-10 minutos de plática</a:t>
            </a:r>
            <a:endParaRPr lang="es-MX" sz="600" dirty="0"/>
          </a:p>
        </p:txBody>
      </p:sp>
      <p:sp>
        <p:nvSpPr>
          <p:cNvPr id="4" name="3 CuadroTexto"/>
          <p:cNvSpPr txBox="1"/>
          <p:nvPr/>
        </p:nvSpPr>
        <p:spPr>
          <a:xfrm>
            <a:off x="2843808" y="3140968"/>
            <a:ext cx="576064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MX" sz="700" dirty="0" smtClean="0"/>
              <a:t>Introducir negocios </a:t>
            </a:r>
            <a:r>
              <a:rPr lang="es-MX" sz="600" dirty="0" smtClean="0"/>
              <a:t>casualmente</a:t>
            </a:r>
            <a:endParaRPr lang="es-MX" sz="600" dirty="0"/>
          </a:p>
        </p:txBody>
      </p:sp>
      <p:sp>
        <p:nvSpPr>
          <p:cNvPr id="6" name="5 CuadroTexto"/>
          <p:cNvSpPr txBox="1"/>
          <p:nvPr/>
        </p:nvSpPr>
        <p:spPr>
          <a:xfrm>
            <a:off x="3491880" y="3140968"/>
            <a:ext cx="648072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MX" sz="800" dirty="0" smtClean="0"/>
              <a:t>Propuesta razonable</a:t>
            </a:r>
            <a:endParaRPr lang="es-MX" sz="800" dirty="0"/>
          </a:p>
        </p:txBody>
      </p:sp>
      <p:sp>
        <p:nvSpPr>
          <p:cNvPr id="7" name="6 CuadroTexto"/>
          <p:cNvSpPr txBox="1"/>
          <p:nvPr/>
        </p:nvSpPr>
        <p:spPr>
          <a:xfrm>
            <a:off x="4427984" y="2865710"/>
            <a:ext cx="576064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MX" sz="600" dirty="0" smtClean="0"/>
              <a:t>Mantener la calma</a:t>
            </a:r>
          </a:p>
          <a:p>
            <a:endParaRPr lang="es-MX" sz="600" dirty="0" smtClean="0"/>
          </a:p>
          <a:p>
            <a:r>
              <a:rPr lang="es-MX" sz="600" dirty="0" smtClean="0"/>
              <a:t>La voz codificada</a:t>
            </a:r>
          </a:p>
          <a:p>
            <a:endParaRPr lang="es-MX" sz="600" dirty="0" smtClean="0"/>
          </a:p>
          <a:p>
            <a:r>
              <a:rPr lang="es-MX" sz="600" dirty="0" smtClean="0"/>
              <a:t>Bajo declaración.</a:t>
            </a:r>
          </a:p>
          <a:p>
            <a:endParaRPr lang="es-MX" sz="600" dirty="0"/>
          </a:p>
        </p:txBody>
      </p:sp>
      <p:sp>
        <p:nvSpPr>
          <p:cNvPr id="8" name="7 CuadroTexto"/>
          <p:cNvSpPr txBox="1"/>
          <p:nvPr/>
        </p:nvSpPr>
        <p:spPr>
          <a:xfrm>
            <a:off x="5220072" y="2996952"/>
            <a:ext cx="648072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MX" sz="600" dirty="0" smtClean="0"/>
              <a:t>Humor</a:t>
            </a:r>
          </a:p>
          <a:p>
            <a:endParaRPr lang="es-MX" sz="600" dirty="0" smtClean="0"/>
          </a:p>
          <a:p>
            <a:r>
              <a:rPr lang="es-MX" sz="600" dirty="0" smtClean="0"/>
              <a:t>Estancamiento vago</a:t>
            </a:r>
          </a:p>
          <a:p>
            <a:endParaRPr lang="es-MX" sz="600" dirty="0"/>
          </a:p>
          <a:p>
            <a:endParaRPr lang="es-MX" sz="600" dirty="0"/>
          </a:p>
        </p:txBody>
      </p:sp>
      <p:sp>
        <p:nvSpPr>
          <p:cNvPr id="9" name="8 CuadroTexto"/>
          <p:cNvSpPr txBox="1"/>
          <p:nvPr/>
        </p:nvSpPr>
        <p:spPr>
          <a:xfrm>
            <a:off x="6084168" y="3140968"/>
            <a:ext cx="57606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s-MX" sz="600" dirty="0" smtClean="0"/>
          </a:p>
          <a:p>
            <a:endParaRPr lang="es-MX" sz="600" dirty="0"/>
          </a:p>
          <a:p>
            <a:r>
              <a:rPr lang="es-MX" sz="600" dirty="0" err="1" smtClean="0"/>
              <a:t>Reenvasado</a:t>
            </a:r>
            <a:endParaRPr lang="es-MX" sz="600" dirty="0"/>
          </a:p>
        </p:txBody>
      </p:sp>
      <p:sp>
        <p:nvSpPr>
          <p:cNvPr id="12" name="11 CuadroTexto"/>
          <p:cNvSpPr txBox="1"/>
          <p:nvPr/>
        </p:nvSpPr>
        <p:spPr>
          <a:xfrm>
            <a:off x="6732240" y="3111351"/>
            <a:ext cx="504056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MX" sz="600" dirty="0" smtClean="0"/>
              <a:t>Resumen de puntos a favor</a:t>
            </a:r>
          </a:p>
          <a:p>
            <a:endParaRPr lang="es-MX" sz="600" dirty="0"/>
          </a:p>
        </p:txBody>
      </p:sp>
      <p:sp>
        <p:nvSpPr>
          <p:cNvPr id="13" name="12 CuadroTexto"/>
          <p:cNvSpPr txBox="1"/>
          <p:nvPr/>
        </p:nvSpPr>
        <p:spPr>
          <a:xfrm>
            <a:off x="7299112" y="3140968"/>
            <a:ext cx="58525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MX" sz="600" dirty="0" smtClean="0"/>
              <a:t>Decisión de la reunión siguiente</a:t>
            </a:r>
            <a:endParaRPr lang="es-MX" sz="600" dirty="0"/>
          </a:p>
        </p:txBody>
      </p:sp>
      <p:pic>
        <p:nvPicPr>
          <p:cNvPr id="3074" name="Picture 2" descr="http://edap.diadema.sp.gov.br/edap/images/negociao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5" y="116632"/>
            <a:ext cx="1407621" cy="1370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www.unifesp.br/dmorfo/bandeirainglaterra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389" y="333083"/>
            <a:ext cx="1407091" cy="938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4" name="13 Conector recto"/>
          <p:cNvCxnSpPr/>
          <p:nvPr/>
        </p:nvCxnSpPr>
        <p:spPr>
          <a:xfrm>
            <a:off x="1187624" y="1556792"/>
            <a:ext cx="669674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622176" y="281494"/>
            <a:ext cx="7467600" cy="1143000"/>
          </a:xfrm>
        </p:spPr>
        <p:txBody>
          <a:bodyPr/>
          <a:lstStyle/>
          <a:p>
            <a:pPr algn="ctr">
              <a:lnSpc>
                <a:spcPct val="150000"/>
              </a:lnSpc>
            </a:pPr>
            <a:r>
              <a:rPr lang="en-US" altLang="zh-CN" sz="3200" dirty="0" smtClean="0">
                <a:ea typeface="宋体" charset="-122"/>
              </a:rPr>
              <a:t>Canadian</a:t>
            </a:r>
            <a:endParaRPr lang="zh-CN" altLang="en-US" sz="3200" dirty="0">
              <a:ea typeface="宋体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71604" y="4786322"/>
            <a:ext cx="70723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800" dirty="0"/>
              <a:t>Los canadienses tienden a ser más </a:t>
            </a:r>
            <a:r>
              <a:rPr lang="es-MX" sz="1800" dirty="0" smtClean="0"/>
              <a:t>discretos </a:t>
            </a:r>
            <a:r>
              <a:rPr lang="es-MX" sz="1800" dirty="0"/>
              <a:t>y con tendencia a buscar la armonía, a pesar de que son igualmente </a:t>
            </a:r>
            <a:r>
              <a:rPr lang="es-MX" sz="1800" dirty="0" smtClean="0"/>
              <a:t>directos.</a:t>
            </a:r>
            <a:endParaRPr lang="es-MX" sz="1800" dirty="0"/>
          </a:p>
          <a:p>
            <a:endParaRPr lang="zh-CN" altLang="en-US" sz="1800" dirty="0">
              <a:latin typeface="Calibri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85852" y="2428868"/>
            <a:ext cx="7199313" cy="185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1 CuadroTexto"/>
          <p:cNvSpPr txBox="1"/>
          <p:nvPr/>
        </p:nvSpPr>
        <p:spPr>
          <a:xfrm>
            <a:off x="2123728" y="3068960"/>
            <a:ext cx="648072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MX" sz="800" dirty="0" smtClean="0"/>
              <a:t>Abrir un preámbulo honesto</a:t>
            </a:r>
            <a:endParaRPr lang="es-MX" sz="800" dirty="0"/>
          </a:p>
        </p:txBody>
      </p:sp>
      <p:sp>
        <p:nvSpPr>
          <p:cNvPr id="3" name="2 CuadroTexto"/>
          <p:cNvSpPr txBox="1"/>
          <p:nvPr/>
        </p:nvSpPr>
        <p:spPr>
          <a:xfrm>
            <a:off x="2915816" y="2996952"/>
            <a:ext cx="576064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MX" sz="800" dirty="0" smtClean="0"/>
              <a:t>Poner las cartas sobre las mesa.</a:t>
            </a:r>
            <a:endParaRPr lang="es-MX" sz="800" dirty="0"/>
          </a:p>
        </p:txBody>
      </p:sp>
      <p:sp>
        <p:nvSpPr>
          <p:cNvPr id="4" name="3 CuadroTexto"/>
          <p:cNvSpPr txBox="1"/>
          <p:nvPr/>
        </p:nvSpPr>
        <p:spPr>
          <a:xfrm>
            <a:off x="3635896" y="2924944"/>
            <a:ext cx="720080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MX" sz="800" dirty="0" smtClean="0"/>
              <a:t>Ver las opciones </a:t>
            </a:r>
          </a:p>
          <a:p>
            <a:endParaRPr lang="es-MX" sz="800" dirty="0"/>
          </a:p>
          <a:p>
            <a:r>
              <a:rPr lang="es-MX" sz="800" dirty="0" smtClean="0"/>
              <a:t>Pros y contras</a:t>
            </a:r>
            <a:endParaRPr lang="es-MX" sz="800" dirty="0"/>
          </a:p>
        </p:txBody>
      </p:sp>
      <p:sp>
        <p:nvSpPr>
          <p:cNvPr id="6" name="5 CuadroTexto"/>
          <p:cNvSpPr txBox="1"/>
          <p:nvPr/>
        </p:nvSpPr>
        <p:spPr>
          <a:xfrm>
            <a:off x="4788024" y="3068960"/>
            <a:ext cx="864096" cy="55399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MX" sz="1000" dirty="0" smtClean="0"/>
              <a:t>Compromiso para ganar-ganar</a:t>
            </a:r>
            <a:endParaRPr lang="es-MX" sz="1000" dirty="0"/>
          </a:p>
        </p:txBody>
      </p:sp>
      <p:sp>
        <p:nvSpPr>
          <p:cNvPr id="7" name="6 CuadroTexto"/>
          <p:cNvSpPr txBox="1"/>
          <p:nvPr/>
        </p:nvSpPr>
        <p:spPr>
          <a:xfrm>
            <a:off x="5940152" y="3068960"/>
            <a:ext cx="864096" cy="55399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MX" sz="1000" dirty="0" smtClean="0"/>
              <a:t>Plan de acción inmediato</a:t>
            </a:r>
            <a:endParaRPr lang="es-MX" sz="1000" dirty="0"/>
          </a:p>
        </p:txBody>
      </p:sp>
      <p:sp>
        <p:nvSpPr>
          <p:cNvPr id="8" name="7 CuadroTexto"/>
          <p:cNvSpPr txBox="1"/>
          <p:nvPr/>
        </p:nvSpPr>
        <p:spPr>
          <a:xfrm>
            <a:off x="7020272" y="3140968"/>
            <a:ext cx="576064" cy="2462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MX" sz="1000" dirty="0" smtClean="0"/>
              <a:t>Actuar</a:t>
            </a:r>
            <a:endParaRPr lang="es-MX" sz="1000" dirty="0"/>
          </a:p>
        </p:txBody>
      </p:sp>
      <p:pic>
        <p:nvPicPr>
          <p:cNvPr id="4098" name="Picture 2" descr="http://www.ceoe.es/resources/image/propuesta_reforma_negociacion_325x220_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188640"/>
            <a:ext cx="1904086" cy="1288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www.buscatrabajo.org/wp-content/bandera-canada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235" y="469448"/>
            <a:ext cx="1510888" cy="100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2" name="11 Conector recto"/>
          <p:cNvCxnSpPr/>
          <p:nvPr/>
        </p:nvCxnSpPr>
        <p:spPr>
          <a:xfrm>
            <a:off x="1571604" y="1556792"/>
            <a:ext cx="63127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694184" y="367733"/>
            <a:ext cx="7467600" cy="1143000"/>
          </a:xfrm>
        </p:spPr>
        <p:txBody>
          <a:bodyPr/>
          <a:lstStyle/>
          <a:p>
            <a:pPr algn="ctr">
              <a:lnSpc>
                <a:spcPct val="150000"/>
              </a:lnSpc>
            </a:pPr>
            <a:r>
              <a:rPr lang="en-US" altLang="zh-CN" sz="3200" dirty="0" smtClean="0">
                <a:ea typeface="宋体" charset="-122"/>
              </a:rPr>
              <a:t>French</a:t>
            </a:r>
            <a:endParaRPr lang="zh-CN" altLang="en-US" sz="3200" dirty="0">
              <a:ea typeface="宋体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285984" y="5357826"/>
            <a:ext cx="53578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800" dirty="0"/>
              <a:t>Francés tienden a participar vigorosamente en un debate lógico.</a:t>
            </a:r>
          </a:p>
          <a:p>
            <a:endParaRPr lang="zh-CN" altLang="en-US" sz="1800" dirty="0">
              <a:latin typeface="Calibri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14546" y="2492896"/>
            <a:ext cx="6019800" cy="229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1 CuadroTexto"/>
          <p:cNvSpPr txBox="1"/>
          <p:nvPr/>
        </p:nvSpPr>
        <p:spPr>
          <a:xfrm>
            <a:off x="3059832" y="3140968"/>
            <a:ext cx="648072" cy="2462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MX" sz="1000" dirty="0" smtClean="0"/>
              <a:t>Verboso</a:t>
            </a:r>
            <a:endParaRPr lang="es-MX" sz="1000" dirty="0"/>
          </a:p>
        </p:txBody>
      </p:sp>
      <p:sp>
        <p:nvSpPr>
          <p:cNvPr id="3" name="2 CuadroTexto"/>
          <p:cNvSpPr txBox="1"/>
          <p:nvPr/>
        </p:nvSpPr>
        <p:spPr>
          <a:xfrm>
            <a:off x="2915816" y="3974867"/>
            <a:ext cx="792088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MX" sz="800" dirty="0" smtClean="0"/>
              <a:t>Acercamiento</a:t>
            </a:r>
            <a:endParaRPr lang="es-MX" sz="800" dirty="0"/>
          </a:p>
        </p:txBody>
      </p:sp>
      <p:sp>
        <p:nvSpPr>
          <p:cNvPr id="4" name="3 CuadroTexto"/>
          <p:cNvSpPr txBox="1"/>
          <p:nvPr/>
        </p:nvSpPr>
        <p:spPr>
          <a:xfrm>
            <a:off x="4067944" y="2996952"/>
            <a:ext cx="72008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MX" sz="1000" dirty="0" smtClean="0"/>
              <a:t>Repetir/ reafirmar</a:t>
            </a:r>
            <a:endParaRPr lang="es-MX" sz="1000" dirty="0"/>
          </a:p>
        </p:txBody>
      </p:sp>
      <p:sp>
        <p:nvSpPr>
          <p:cNvPr id="6" name="5 CuadroTexto"/>
          <p:cNvSpPr txBox="1"/>
          <p:nvPr/>
        </p:nvSpPr>
        <p:spPr>
          <a:xfrm>
            <a:off x="4067944" y="3861048"/>
            <a:ext cx="720080" cy="2462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MX" sz="1000" dirty="0" smtClean="0"/>
              <a:t>Posición</a:t>
            </a:r>
            <a:endParaRPr lang="es-MX" sz="1000" dirty="0"/>
          </a:p>
        </p:txBody>
      </p:sp>
      <p:sp>
        <p:nvSpPr>
          <p:cNvPr id="7" name="6 CuadroTexto"/>
          <p:cNvSpPr txBox="1"/>
          <p:nvPr/>
        </p:nvSpPr>
        <p:spPr>
          <a:xfrm>
            <a:off x="5292080" y="2996952"/>
            <a:ext cx="72008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MX" sz="1000" dirty="0" smtClean="0"/>
              <a:t>Usar el poder </a:t>
            </a:r>
            <a:endParaRPr lang="es-MX" sz="1000" dirty="0"/>
          </a:p>
        </p:txBody>
      </p:sp>
      <p:sp>
        <p:nvSpPr>
          <p:cNvPr id="8" name="7 CuadroTexto"/>
          <p:cNvSpPr txBox="1"/>
          <p:nvPr/>
        </p:nvSpPr>
        <p:spPr>
          <a:xfrm>
            <a:off x="5224446" y="3861048"/>
            <a:ext cx="93173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MX" sz="1000" dirty="0" smtClean="0"/>
              <a:t>De imaginación.</a:t>
            </a:r>
            <a:endParaRPr lang="es-MX" sz="1000" dirty="0"/>
          </a:p>
        </p:txBody>
      </p:sp>
      <p:sp>
        <p:nvSpPr>
          <p:cNvPr id="9" name="8 CuadroTexto"/>
          <p:cNvSpPr txBox="1"/>
          <p:nvPr/>
        </p:nvSpPr>
        <p:spPr>
          <a:xfrm>
            <a:off x="6372200" y="3861048"/>
            <a:ext cx="72008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MX" sz="1000" dirty="0" smtClean="0"/>
              <a:t>Lógica reforzada</a:t>
            </a:r>
            <a:endParaRPr lang="es-MX" sz="1000" dirty="0"/>
          </a:p>
        </p:txBody>
      </p:sp>
      <p:pic>
        <p:nvPicPr>
          <p:cNvPr id="5122" name="Picture 2" descr="http://blogs.creamoselfuturo.com/industria-y-servicios/wp-content/uploads/2010/05/wwwcpm-solutionse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200529"/>
            <a:ext cx="1836068" cy="1310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://www.hablamosdeeuropa.es/PublishingImages/PAISES%20MIEMBROS/FRANCIA/Bandera%20Francia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268" y="348491"/>
            <a:ext cx="1521420" cy="1014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3" name="12 Conector recto"/>
          <p:cNvCxnSpPr/>
          <p:nvPr/>
        </p:nvCxnSpPr>
        <p:spPr>
          <a:xfrm>
            <a:off x="1403648" y="1628800"/>
            <a:ext cx="624662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694184" y="284783"/>
            <a:ext cx="7467600" cy="1143000"/>
          </a:xfrm>
        </p:spPr>
        <p:txBody>
          <a:bodyPr/>
          <a:lstStyle/>
          <a:p>
            <a:pPr algn="ctr">
              <a:lnSpc>
                <a:spcPct val="150000"/>
              </a:lnSpc>
            </a:pPr>
            <a:r>
              <a:rPr lang="en-US" altLang="zh-CN" sz="3200" dirty="0" smtClean="0">
                <a:ea typeface="宋体" charset="-122"/>
              </a:rPr>
              <a:t>German</a:t>
            </a:r>
            <a:endParaRPr lang="zh-CN" altLang="en-US" sz="3200" dirty="0">
              <a:ea typeface="宋体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55576" y="5214950"/>
            <a:ext cx="707236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800" dirty="0"/>
              <a:t>Los alemanes confían en la lógica, sino "tienden a acumular más evidencia y el trabajo de sus puntos más que cualquiera de los dos a los británicos o los franceses."</a:t>
            </a:r>
          </a:p>
          <a:p>
            <a:endParaRPr lang="zh-CN" altLang="en-US" sz="1800" dirty="0">
              <a:latin typeface="Calibri" pitchFamily="34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43042" y="2428868"/>
            <a:ext cx="6881813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1 CuadroTexto"/>
          <p:cNvSpPr txBox="1"/>
          <p:nvPr/>
        </p:nvSpPr>
        <p:spPr>
          <a:xfrm>
            <a:off x="2339752" y="3284984"/>
            <a:ext cx="607357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MX" sz="1000" dirty="0" smtClean="0"/>
              <a:t>Revisar la historia pasada</a:t>
            </a:r>
            <a:endParaRPr lang="es-MX" sz="1000" dirty="0"/>
          </a:p>
        </p:txBody>
      </p:sp>
      <p:sp>
        <p:nvSpPr>
          <p:cNvPr id="3" name="2 CuadroTexto"/>
          <p:cNvSpPr txBox="1"/>
          <p:nvPr/>
        </p:nvSpPr>
        <p:spPr>
          <a:xfrm>
            <a:off x="3059832" y="3356992"/>
            <a:ext cx="576064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MX" sz="600" dirty="0" smtClean="0"/>
              <a:t>Declaración de contexto.</a:t>
            </a:r>
          </a:p>
          <a:p>
            <a:endParaRPr lang="es-MX" sz="600" dirty="0"/>
          </a:p>
          <a:p>
            <a:endParaRPr lang="es-MX" sz="600" dirty="0" smtClean="0"/>
          </a:p>
        </p:txBody>
      </p:sp>
      <p:sp>
        <p:nvSpPr>
          <p:cNvPr id="4" name="3 CuadroTexto"/>
          <p:cNvSpPr txBox="1"/>
          <p:nvPr/>
        </p:nvSpPr>
        <p:spPr>
          <a:xfrm>
            <a:off x="3779912" y="3284984"/>
            <a:ext cx="6480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MX" dirty="0"/>
          </a:p>
        </p:txBody>
      </p:sp>
      <p:sp>
        <p:nvSpPr>
          <p:cNvPr id="6" name="5 CuadroTexto"/>
          <p:cNvSpPr txBox="1"/>
          <p:nvPr/>
        </p:nvSpPr>
        <p:spPr>
          <a:xfrm>
            <a:off x="3779912" y="3212976"/>
            <a:ext cx="720080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MX" sz="800" dirty="0" smtClean="0"/>
              <a:t>Examinación de los hechos</a:t>
            </a:r>
          </a:p>
          <a:p>
            <a:endParaRPr lang="es-MX" sz="800" dirty="0"/>
          </a:p>
        </p:txBody>
      </p:sp>
      <p:sp>
        <p:nvSpPr>
          <p:cNvPr id="7" name="6 CuadroTexto"/>
          <p:cNvSpPr txBox="1"/>
          <p:nvPr/>
        </p:nvSpPr>
        <p:spPr>
          <a:xfrm>
            <a:off x="4572000" y="3306470"/>
            <a:ext cx="648072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MX" sz="800" dirty="0" smtClean="0"/>
              <a:t>Propuesta franca</a:t>
            </a:r>
            <a:endParaRPr lang="es-MX" sz="800" dirty="0"/>
          </a:p>
        </p:txBody>
      </p:sp>
      <p:sp>
        <p:nvSpPr>
          <p:cNvPr id="8" name="7 CuadroTexto"/>
          <p:cNvSpPr txBox="1"/>
          <p:nvPr/>
        </p:nvSpPr>
        <p:spPr>
          <a:xfrm>
            <a:off x="5364088" y="3356992"/>
            <a:ext cx="648072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MX" sz="800" dirty="0" smtClean="0"/>
              <a:t>Absorber contra argumento</a:t>
            </a:r>
            <a:endParaRPr lang="es-MX" sz="800" dirty="0"/>
          </a:p>
        </p:txBody>
      </p:sp>
      <p:sp>
        <p:nvSpPr>
          <p:cNvPr id="9" name="8 CuadroTexto"/>
          <p:cNvSpPr txBox="1"/>
          <p:nvPr/>
        </p:nvSpPr>
        <p:spPr>
          <a:xfrm>
            <a:off x="6084168" y="3284984"/>
            <a:ext cx="576064" cy="55399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MX" sz="600" dirty="0" smtClean="0"/>
              <a:t>Ofrecer una nueva contra propuesta.</a:t>
            </a:r>
          </a:p>
          <a:p>
            <a:endParaRPr lang="es-MX" sz="600" dirty="0"/>
          </a:p>
          <a:p>
            <a:endParaRPr lang="es-MX" sz="600" dirty="0"/>
          </a:p>
        </p:txBody>
      </p:sp>
      <p:sp>
        <p:nvSpPr>
          <p:cNvPr id="11" name="10 CuadroTexto"/>
          <p:cNvSpPr txBox="1"/>
          <p:nvPr/>
        </p:nvSpPr>
        <p:spPr>
          <a:xfrm>
            <a:off x="6804248" y="3284984"/>
            <a:ext cx="648072" cy="55399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MX" sz="600" dirty="0" smtClean="0"/>
              <a:t>Acuerdo cauteloso pero firme</a:t>
            </a:r>
          </a:p>
          <a:p>
            <a:endParaRPr lang="es-MX" sz="600" dirty="0"/>
          </a:p>
          <a:p>
            <a:endParaRPr lang="es-MX" sz="600" dirty="0"/>
          </a:p>
        </p:txBody>
      </p:sp>
      <p:pic>
        <p:nvPicPr>
          <p:cNvPr id="13" name="Picture 2" descr="http://compraonline.com.co/img/cms/negociaci%C3%B3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3242" y="260648"/>
            <a:ext cx="1581150" cy="1081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://4.bp.blogspot.com/-9-iG26SBmzQ/Uni_U6dzBRI/AAAAAAAAGMw/aBxPI3bBf4c/s1600/german-image.jpg.gi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055" y="370830"/>
            <a:ext cx="1479987" cy="970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5" name="14 Conector recto"/>
          <p:cNvCxnSpPr/>
          <p:nvPr/>
        </p:nvCxnSpPr>
        <p:spPr>
          <a:xfrm>
            <a:off x="1259632" y="1556792"/>
            <a:ext cx="648072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539552" y="413792"/>
            <a:ext cx="7467600" cy="1143000"/>
          </a:xfrm>
        </p:spPr>
        <p:txBody>
          <a:bodyPr/>
          <a:lstStyle/>
          <a:p>
            <a:pPr algn="ctr">
              <a:lnSpc>
                <a:spcPct val="150000"/>
              </a:lnSpc>
            </a:pPr>
            <a:r>
              <a:rPr lang="en-US" altLang="zh-CN" sz="3200" dirty="0" smtClean="0">
                <a:ea typeface="宋体" charset="-122"/>
              </a:rPr>
              <a:t>Swiss</a:t>
            </a:r>
            <a:endParaRPr lang="zh-CN" altLang="en-US" sz="3200" dirty="0">
              <a:ea typeface="宋体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643042" y="5000636"/>
            <a:ext cx="707236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800" dirty="0"/>
              <a:t>Suiza tienden a ser negociadores directos y no agresiva, que obtienen concesiones expresando confianza en la calidad y el valor de sus productos y servicios.</a:t>
            </a:r>
          </a:p>
          <a:p>
            <a:endParaRPr lang="zh-CN" altLang="en-US" sz="1800" dirty="0">
              <a:latin typeface="Calibri" pitchFamily="34" charset="0"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14480" y="2285992"/>
            <a:ext cx="6653213" cy="233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1 CuadroTexto"/>
          <p:cNvSpPr txBox="1"/>
          <p:nvPr/>
        </p:nvSpPr>
        <p:spPr>
          <a:xfrm>
            <a:off x="2411760" y="3636313"/>
            <a:ext cx="792088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MX" sz="800" dirty="0" smtClean="0"/>
              <a:t>Preliminares reservados pero amigables </a:t>
            </a:r>
            <a:endParaRPr lang="es-MX" sz="800" dirty="0"/>
          </a:p>
        </p:txBody>
      </p:sp>
      <p:sp>
        <p:nvSpPr>
          <p:cNvPr id="3" name="2 CuadroTexto"/>
          <p:cNvSpPr txBox="1"/>
          <p:nvPr/>
        </p:nvSpPr>
        <p:spPr>
          <a:xfrm>
            <a:off x="3347864" y="3687415"/>
            <a:ext cx="648072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MX" sz="800" dirty="0" smtClean="0"/>
              <a:t>Dar su versión del acuerdo.</a:t>
            </a:r>
            <a:endParaRPr lang="es-MX" sz="800" dirty="0"/>
          </a:p>
        </p:txBody>
      </p:sp>
      <p:sp>
        <p:nvSpPr>
          <p:cNvPr id="4" name="3 CuadroTexto"/>
          <p:cNvSpPr txBox="1"/>
          <p:nvPr/>
        </p:nvSpPr>
        <p:spPr>
          <a:xfrm>
            <a:off x="4211960" y="3687415"/>
            <a:ext cx="720080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MX" sz="800" dirty="0" smtClean="0"/>
              <a:t>Resistir con calma a la negociación</a:t>
            </a:r>
            <a:endParaRPr lang="es-MX" sz="800" dirty="0"/>
          </a:p>
        </p:txBody>
      </p:sp>
      <p:sp>
        <p:nvSpPr>
          <p:cNvPr id="6" name="5 CuadroTexto"/>
          <p:cNvSpPr txBox="1"/>
          <p:nvPr/>
        </p:nvSpPr>
        <p:spPr>
          <a:xfrm>
            <a:off x="5076056" y="3645024"/>
            <a:ext cx="792088" cy="55399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MX" sz="1000" dirty="0" smtClean="0"/>
              <a:t>Suiza no es barata</a:t>
            </a:r>
          </a:p>
          <a:p>
            <a:endParaRPr lang="es-MX" sz="1000" dirty="0"/>
          </a:p>
        </p:txBody>
      </p:sp>
      <p:sp>
        <p:nvSpPr>
          <p:cNvPr id="7" name="6 CuadroTexto"/>
          <p:cNvSpPr txBox="1"/>
          <p:nvPr/>
        </p:nvSpPr>
        <p:spPr>
          <a:xfrm>
            <a:off x="6012160" y="3687415"/>
            <a:ext cx="720080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MX" sz="800" dirty="0" smtClean="0"/>
              <a:t>Se extrae lo mejor para ambos</a:t>
            </a:r>
            <a:endParaRPr lang="es-MX" sz="800" dirty="0"/>
          </a:p>
        </p:txBody>
      </p:sp>
      <p:sp>
        <p:nvSpPr>
          <p:cNvPr id="8" name="7 CuadroTexto"/>
          <p:cNvSpPr txBox="1"/>
          <p:nvPr/>
        </p:nvSpPr>
        <p:spPr>
          <a:xfrm>
            <a:off x="6876256" y="3670791"/>
            <a:ext cx="648072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MX" sz="800" dirty="0" smtClean="0"/>
              <a:t>Deliberar la calidad a tiempo </a:t>
            </a:r>
            <a:endParaRPr lang="es-MX" sz="800" dirty="0"/>
          </a:p>
        </p:txBody>
      </p:sp>
      <p:pic>
        <p:nvPicPr>
          <p:cNvPr id="7170" name="Picture 2" descr="http://contencioso.es/files/2012/10/negociar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5806" y="260648"/>
            <a:ext cx="1296144" cy="1296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http://www.d.umn.edu/~jrubin1/zFlags%20Swiss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590" y="630997"/>
            <a:ext cx="1238275" cy="925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2" name="11 Conector recto"/>
          <p:cNvCxnSpPr/>
          <p:nvPr/>
        </p:nvCxnSpPr>
        <p:spPr>
          <a:xfrm>
            <a:off x="1115616" y="1700808"/>
            <a:ext cx="652223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irador">
  <a:themeElements>
    <a:clrScheme name="Mirador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Mirador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Mirador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13524</TotalTime>
  <Words>622</Words>
  <Application>Microsoft Office PowerPoint</Application>
  <PresentationFormat>Presentación en pantalla (4:3)</PresentationFormat>
  <Paragraphs>88</Paragraphs>
  <Slides>8</Slides>
  <Notes>7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9" baseType="lpstr">
      <vt:lpstr>Mirador</vt:lpstr>
      <vt:lpstr>25 Negotiation Styles  around The World</vt:lpstr>
      <vt:lpstr>25 Negotiation Styles  around The World</vt:lpstr>
      <vt:lpstr>American</vt:lpstr>
      <vt:lpstr>English</vt:lpstr>
      <vt:lpstr>Canadian</vt:lpstr>
      <vt:lpstr>French</vt:lpstr>
      <vt:lpstr>German</vt:lpstr>
      <vt:lpstr>Swiss</vt:lpstr>
    </vt:vector>
  </TitlesOfParts>
  <Company>PKU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Maria</dc:creator>
  <cp:keywords>exciting online presentation communicate impactful exchange information broadcast collaborate on-screen projector white</cp:keywords>
  <dc:description>Use this template for creative presentations on any internet related topics.</dc:description>
  <cp:lastModifiedBy>Brisa Gastelum</cp:lastModifiedBy>
  <cp:revision>720</cp:revision>
  <dcterms:created xsi:type="dcterms:W3CDTF">2007-09-11T08:51:49Z</dcterms:created>
  <dcterms:modified xsi:type="dcterms:W3CDTF">2014-05-31T15:37:00Z</dcterms:modified>
  <cp:category>Internet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">
    <vt:lpwstr>Universal WWW</vt:lpwstr>
  </property>
  <property fmtid="{D5CDD505-2E9C-101B-9397-08002B2CF9AE}" pid="3" name="Style">
    <vt:lpwstr>P</vt:lpwstr>
  </property>
  <property fmtid="{D5CDD505-2E9C-101B-9397-08002B2CF9AE}" pid="4" name="Folder">
    <vt:lpwstr>Internet</vt:lpwstr>
  </property>
  <property fmtid="{D5CDD505-2E9C-101B-9397-08002B2CF9AE}" pid="5" name="Attribution">
    <vt:lpwstr>Copyright © 2003 KMT Software, Inc.</vt:lpwstr>
  </property>
</Properties>
</file>