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16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17.xml" ContentType="application/vnd.openxmlformats-officedocument.presentationml.notesSlide+xml"/>
  <Override PartName="/ppt/charts/chart26.xml" ContentType="application/vnd.openxmlformats-officedocument.drawingml.chart+xml"/>
  <Override PartName="/ppt/notesSlides/notesSlide18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notesSlides/notesSlide19.xml" ContentType="application/vnd.openxmlformats-officedocument.presentationml.notesSlide+xml"/>
  <Override PartName="/ppt/charts/chart30.xml" ContentType="application/vnd.openxmlformats-officedocument.drawingml.chart+xml"/>
  <Override PartName="/ppt/drawings/drawing2.xml" ContentType="application/vnd.openxmlformats-officedocument.drawingml.chartshapes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notesSlides/notesSlide20.xml" ContentType="application/vnd.openxmlformats-officedocument.presentationml.notesSlide+xml"/>
  <Override PartName="/ppt/charts/chart34.xml" ContentType="application/vnd.openxmlformats-officedocument.drawingml.chart+xml"/>
  <Override PartName="/ppt/drawings/drawing3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drawings/drawing4.xml" ContentType="application/vnd.openxmlformats-officedocument.drawingml.chartshapes+xml"/>
  <Override PartName="/ppt/charts/chart40.xml" ContentType="application/vnd.openxmlformats-officedocument.drawingml.chart+xml"/>
  <Override PartName="/ppt/drawings/drawing5.xml" ContentType="application/vnd.openxmlformats-officedocument.drawingml.chartshape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handoutMasterIdLst>
    <p:handoutMasterId r:id="rId34"/>
  </p:handoutMasterIdLst>
  <p:sldIdLst>
    <p:sldId id="359" r:id="rId2"/>
    <p:sldId id="258" r:id="rId3"/>
    <p:sldId id="260" r:id="rId4"/>
    <p:sldId id="360" r:id="rId5"/>
    <p:sldId id="284" r:id="rId6"/>
    <p:sldId id="348" r:id="rId7"/>
    <p:sldId id="361" r:id="rId8"/>
    <p:sldId id="362" r:id="rId9"/>
    <p:sldId id="363" r:id="rId10"/>
    <p:sldId id="341" r:id="rId11"/>
    <p:sldId id="338" r:id="rId12"/>
    <p:sldId id="350" r:id="rId13"/>
    <p:sldId id="364" r:id="rId14"/>
    <p:sldId id="344" r:id="rId15"/>
    <p:sldId id="343" r:id="rId16"/>
    <p:sldId id="365" r:id="rId17"/>
    <p:sldId id="320" r:id="rId18"/>
    <p:sldId id="318" r:id="rId19"/>
    <p:sldId id="353" r:id="rId20"/>
    <p:sldId id="357" r:id="rId21"/>
    <p:sldId id="354" r:id="rId22"/>
    <p:sldId id="355" r:id="rId23"/>
    <p:sldId id="330" r:id="rId24"/>
    <p:sldId id="356" r:id="rId25"/>
    <p:sldId id="358" r:id="rId26"/>
    <p:sldId id="300" r:id="rId27"/>
    <p:sldId id="309" r:id="rId28"/>
    <p:sldId id="366" r:id="rId29"/>
    <p:sldId id="337" r:id="rId30"/>
    <p:sldId id="310" r:id="rId31"/>
    <p:sldId id="286" r:id="rId32"/>
  </p:sldIdLst>
  <p:sldSz cx="9144000" cy="6858000" type="screen4x3"/>
  <p:notesSz cx="68580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8040"/>
    <a:srgbClr val="66CCFF"/>
    <a:srgbClr val="94847A"/>
    <a:srgbClr val="B7AD95"/>
    <a:srgbClr val="B4A36B"/>
    <a:srgbClr val="85786E"/>
    <a:srgbClr val="9A927E"/>
    <a:srgbClr val="998B5A"/>
    <a:srgbClr val="A09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059" autoAdjust="0"/>
  </p:normalViewPr>
  <p:slideViewPr>
    <p:cSldViewPr>
      <p:cViewPr>
        <p:scale>
          <a:sx n="75" d="100"/>
          <a:sy n="75" d="100"/>
        </p:scale>
        <p:origin x="-2568" y="-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6"/>
    </p:cViewPr>
  </p:sorterViewPr>
  <p:notesViewPr>
    <p:cSldViewPr>
      <p:cViewPr varScale="1">
        <p:scale>
          <a:sx n="60" d="100"/>
          <a:sy n="60" d="100"/>
        </p:scale>
        <p:origin x="-2496" y="-72"/>
      </p:cViewPr>
      <p:guideLst>
        <p:guide orient="horz" pos="292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Relationship Id="rId2" Type="http://schemas.openxmlformats.org/officeDocument/2006/relationships/chartUserShapes" Target="../drawings/drawing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0.xlsx"/><Relationship Id="rId2" Type="http://schemas.openxmlformats.org/officeDocument/2006/relationships/chartUserShapes" Target="../drawings/drawing2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4.xlsx"/><Relationship Id="rId2" Type="http://schemas.openxmlformats.org/officeDocument/2006/relationships/chartUserShapes" Target="../drawings/drawing3.xm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9.xlsx"/><Relationship Id="rId2" Type="http://schemas.openxmlformats.org/officeDocument/2006/relationships/chartUserShapes" Target="../drawings/drawing4.xm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0.xlsx"/><Relationship Id="rId2" Type="http://schemas.openxmlformats.org/officeDocument/2006/relationships/chartUserShapes" Target="../drawings/drawing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103623643807405"/>
          <c:w val="1.0"/>
          <c:h val="0.6984516231198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Hoja1!$B$2:$B$11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Hoja1!$C$2:$C$11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600" smtClean="0"/>
                      <a:t>2</a:t>
                    </a:r>
                    <a:r>
                      <a:rPr lang="en-US" smtClean="0"/>
                      <a:t>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600" smtClean="0"/>
                      <a:t>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1600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600" smtClean="0"/>
                      <a:t>5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600" smtClean="0"/>
                      <a:t>4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1600" smtClean="0"/>
                      <a:t>1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Hoja1!$D$2:$D$11</c:f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66CCFF"/>
                        </a:solidFill>
                      </a:rPr>
                      <a:t>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66CCFF"/>
                        </a:solidFill>
                      </a:rPr>
                      <a:t>24%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66CCFF"/>
                        </a:solidFill>
                      </a:rPr>
                      <a:t>11%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66CCFF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Hoja1!$A$2:$A$11</c:f>
              <c:strCache>
                <c:ptCount val="10"/>
                <c:pt idx="0">
                  <c:v>Menos de 3 años</c:v>
                </c:pt>
                <c:pt idx="1">
                  <c:v>4 A 11 años</c:v>
                </c:pt>
                <c:pt idx="2">
                  <c:v>12 A 18 años</c:v>
                </c:pt>
                <c:pt idx="3">
                  <c:v>19 a 25 años</c:v>
                </c:pt>
                <c:pt idx="4">
                  <c:v>26 a 32 años</c:v>
                </c:pt>
                <c:pt idx="5">
                  <c:v>33 a 39 años</c:v>
                </c:pt>
                <c:pt idx="6">
                  <c:v>40 a 46 años</c:v>
                </c:pt>
                <c:pt idx="7">
                  <c:v>47 a 53 años</c:v>
                </c:pt>
                <c:pt idx="8">
                  <c:v>54 a 70 años</c:v>
                </c:pt>
                <c:pt idx="9">
                  <c:v>Más de 70 años</c:v>
                </c:pt>
              </c:strCache>
            </c:strRef>
          </c:cat>
          <c:val>
            <c:numRef>
              <c:f>Hoja1!$E$2:$E$11</c:f>
              <c:numCache>
                <c:formatCode>0%</c:formatCode>
                <c:ptCount val="10"/>
                <c:pt idx="0">
                  <c:v>0.01</c:v>
                </c:pt>
                <c:pt idx="1">
                  <c:v>0.14</c:v>
                </c:pt>
                <c:pt idx="2">
                  <c:v>0.25</c:v>
                </c:pt>
                <c:pt idx="3">
                  <c:v>0.18</c:v>
                </c:pt>
                <c:pt idx="4">
                  <c:v>0.15</c:v>
                </c:pt>
                <c:pt idx="5">
                  <c:v>0.12</c:v>
                </c:pt>
                <c:pt idx="6">
                  <c:v>0.06</c:v>
                </c:pt>
                <c:pt idx="7">
                  <c:v>0.05</c:v>
                </c:pt>
                <c:pt idx="8">
                  <c:v>0.04</c:v>
                </c:pt>
                <c:pt idx="9">
                  <c:v>0.005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63132856"/>
        <c:axId val="563135912"/>
        <c:axId val="0"/>
      </c:bar3DChart>
      <c:catAx>
        <c:axId val="56313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563135912"/>
        <c:crosses val="autoZero"/>
        <c:auto val="1"/>
        <c:lblAlgn val="ctr"/>
        <c:lblOffset val="100"/>
        <c:noMultiLvlLbl val="0"/>
      </c:catAx>
      <c:valAx>
        <c:axId val="56313591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563132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view3D>
      <c:rotX val="15"/>
      <c:rotY val="15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488826815642463"/>
          <c:y val="0.261474366096075"/>
          <c:w val="0.874301675977653"/>
          <c:h val="0.57184030834181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Hoja1!$B$2:$B$3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Hoja1!$C$2:$C$3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dLbls>
            <c:dLbl>
              <c:idx val="0"/>
              <c:layout>
                <c:manualLayout>
                  <c:x val="0.329850217745129"/>
                  <c:y val="-0.2516506712929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 cap="none" spc="5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rgbClr val="66CCFF">
                        <a:alpha val="95000"/>
                      </a:srgbClr>
                    </a:solidFill>
                    <a:effectLst>
                      <a:outerShdw blurRad="50800" dist="38100" algn="l" rotWithShape="0">
                        <a:prstClr val="black">
                          <a:alpha val="40000"/>
                        </a:prstClr>
                      </a:outerShdw>
                    </a:effectLst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Hoja1!$D$2:$D$3</c:f>
              <c:numCache>
                <c:formatCode>0%</c:formatCode>
                <c:ptCount val="2"/>
                <c:pt idx="0">
                  <c:v>0.51</c:v>
                </c:pt>
                <c:pt idx="1">
                  <c:v>0.49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11751418642502"/>
          <c:y val="0.862282182321622"/>
          <c:w val="0.586273699027841"/>
          <c:h val="0.0753102219411525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53.0</c:v>
                </c:pt>
                <c:pt idx="1">
                  <c:v>59.0</c:v>
                </c:pt>
                <c:pt idx="2">
                  <c:v>67.0</c:v>
                </c:pt>
                <c:pt idx="3">
                  <c:v>73.0</c:v>
                </c:pt>
                <c:pt idx="4">
                  <c:v>73.0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Usan Internet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0.0127118644067797"/>
                  <c:y val="-0.01511904761904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47.0</c:v>
                </c:pt>
                <c:pt idx="1">
                  <c:v>41.0</c:v>
                </c:pt>
                <c:pt idx="2">
                  <c:v>33.0</c:v>
                </c:pt>
                <c:pt idx="3">
                  <c:v>27.0</c:v>
                </c:pt>
                <c:pt idx="4">
                  <c:v>27.0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63456616"/>
        <c:axId val="563459400"/>
      </c:barChart>
      <c:catAx>
        <c:axId val="563456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63459400"/>
        <c:crosses val="autoZero"/>
        <c:auto val="1"/>
        <c:lblAlgn val="ctr"/>
        <c:lblOffset val="100"/>
        <c:noMultiLvlLbl val="0"/>
      </c:catAx>
      <c:valAx>
        <c:axId val="5634594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63456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35.0</c:v>
                </c:pt>
                <c:pt idx="1">
                  <c:v>40.0</c:v>
                </c:pt>
                <c:pt idx="2">
                  <c:v>51.0</c:v>
                </c:pt>
                <c:pt idx="3">
                  <c:v>60.0</c:v>
                </c:pt>
                <c:pt idx="4">
                  <c:v>60.0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Usan Internet</c:v>
                </c:pt>
              </c:strCache>
            </c:strRef>
          </c:tx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65.0</c:v>
                </c:pt>
                <c:pt idx="1">
                  <c:v>60.0</c:v>
                </c:pt>
                <c:pt idx="2">
                  <c:v>49.0</c:v>
                </c:pt>
                <c:pt idx="3">
                  <c:v>40.0</c:v>
                </c:pt>
                <c:pt idx="4">
                  <c:v>40.0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63563256"/>
        <c:axId val="563561480"/>
      </c:barChart>
      <c:catAx>
        <c:axId val="563563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63561480"/>
        <c:crosses val="autoZero"/>
        <c:auto val="1"/>
        <c:lblAlgn val="ctr"/>
        <c:lblOffset val="100"/>
        <c:noMultiLvlLbl val="0"/>
      </c:catAx>
      <c:valAx>
        <c:axId val="5635614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63563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21.0</c:v>
                </c:pt>
                <c:pt idx="1">
                  <c:v>23.0</c:v>
                </c:pt>
                <c:pt idx="2">
                  <c:v>31.0</c:v>
                </c:pt>
                <c:pt idx="3">
                  <c:v>40.0</c:v>
                </c:pt>
                <c:pt idx="4">
                  <c:v>47.0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79.0</c:v>
                </c:pt>
                <c:pt idx="1">
                  <c:v>77.0</c:v>
                </c:pt>
                <c:pt idx="2">
                  <c:v>69.0</c:v>
                </c:pt>
                <c:pt idx="3">
                  <c:v>60.0</c:v>
                </c:pt>
                <c:pt idx="4">
                  <c:v>53.0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63588072"/>
        <c:axId val="563581928"/>
      </c:barChart>
      <c:catAx>
        <c:axId val="563588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63581928"/>
        <c:crosses val="autoZero"/>
        <c:auto val="1"/>
        <c:lblAlgn val="ctr"/>
        <c:lblOffset val="100"/>
        <c:noMultiLvlLbl val="0"/>
      </c:catAx>
      <c:valAx>
        <c:axId val="5635819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63588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5"/>
          <c:h val="0.7671429747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20.0</c:v>
                </c:pt>
                <c:pt idx="1">
                  <c:v>21.0</c:v>
                </c:pt>
                <c:pt idx="2">
                  <c:v>24.0</c:v>
                </c:pt>
                <c:pt idx="3">
                  <c:v>37.0</c:v>
                </c:pt>
                <c:pt idx="4">
                  <c:v>39.0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Usan Internet</c:v>
                </c:pt>
              </c:strCache>
            </c:strRef>
          </c:tx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80.0</c:v>
                </c:pt>
                <c:pt idx="1">
                  <c:v>79.0</c:v>
                </c:pt>
                <c:pt idx="2">
                  <c:v>76.0</c:v>
                </c:pt>
                <c:pt idx="3">
                  <c:v>63.0</c:v>
                </c:pt>
                <c:pt idx="4">
                  <c:v>61.0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63897720"/>
        <c:axId val="563887352"/>
      </c:barChart>
      <c:catAx>
        <c:axId val="563897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63887352"/>
        <c:crosses val="autoZero"/>
        <c:auto val="1"/>
        <c:lblAlgn val="ctr"/>
        <c:lblOffset val="100"/>
        <c:noMultiLvlLbl val="0"/>
      </c:catAx>
      <c:valAx>
        <c:axId val="5638873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63897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47"/>
    </mc:Choice>
    <mc:Fallback>
      <c:style val="47"/>
    </mc:Fallback>
  </mc:AlternateContent>
  <c:chart>
    <c:autoTitleDeleted val="1"/>
    <c:view3D>
      <c:rotX val="15"/>
      <c:rotY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737281467815051"/>
          <c:y val="0.243175842414816"/>
          <c:w val="0.827967657509824"/>
          <c:h val="0.5472359131813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2008</c:v>
                </c:pt>
              </c:strCache>
            </c:strRef>
          </c:tx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AB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Hoja1!$B$2:$B$5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2009</c:v>
                </c:pt>
              </c:strCache>
            </c:strRef>
          </c:tx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AB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Hoja1!$C$2:$C$5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2010</c:v>
                </c:pt>
              </c:strCache>
            </c:strRef>
          </c:tx>
          <c:dLbls>
            <c:dLbl>
              <c:idx val="0"/>
              <c:layout>
                <c:manualLayout>
                  <c:x val="-0.316666776027996"/>
                  <c:y val="-0.048840727098698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65277668416448"/>
                  <c:y val="-0.19264953466708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72222112860892"/>
                  <c:y val="-0.08682795928657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777777777777779"/>
                  <c:y val="-0.0193751976276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66CC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AB / C+</c:v>
                </c:pt>
                <c:pt idx="1">
                  <c:v>C Típico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Hoja1!$D$2:$D$5</c:f>
              <c:numCache>
                <c:formatCode>0%</c:formatCode>
                <c:ptCount val="4"/>
                <c:pt idx="0">
                  <c:v>0.27</c:v>
                </c:pt>
                <c:pt idx="1">
                  <c:v>0.19</c:v>
                </c:pt>
                <c:pt idx="2">
                  <c:v>0.36</c:v>
                </c:pt>
                <c:pt idx="3">
                  <c:v>0.17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152500546806649"/>
          <c:y val="0.909797270000304"/>
          <c:w val="0.642081036745407"/>
          <c:h val="0.0741691579723465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effectLst>
                      <a:outerShdw blurRad="50800" dist="38100" dir="18900000" algn="bl" rotWithShape="0">
                        <a:prstClr val="black">
                          <a:alpha val="40000"/>
                        </a:prstClr>
                      </a:outerShdw>
                    </a:effectLst>
                  </a:defRPr>
                </a:pPr>
                <a:endParaRPr lang="es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AB/C+</c:v>
                </c:pt>
                <c:pt idx="1">
                  <c:v>C</c:v>
                </c:pt>
                <c:pt idx="2">
                  <c:v>D+</c:v>
                </c:pt>
                <c:pt idx="3">
                  <c:v>D-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0.39</c:v>
                </c:pt>
                <c:pt idx="1">
                  <c:v>0.21</c:v>
                </c:pt>
                <c:pt idx="2">
                  <c:v>0.26</c:v>
                </c:pt>
                <c:pt idx="3">
                  <c:v>0.14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s-ES" smtClean="0"/>
                      <a:t>80%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s-ES" smtClean="0"/>
                      <a:t>27%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s-ES" smtClean="0"/>
                      <a:t>27%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s-ES" smtClean="0"/>
                      <a:t>39%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</c:strCache>
            </c:strRef>
          </c:cat>
          <c:val>
            <c:numRef>
              <c:f>Hoja1!$B$2:$B$5</c:f>
              <c:numCache>
                <c:formatCode>0</c:formatCode>
                <c:ptCount val="4"/>
                <c:pt idx="0">
                  <c:v>80.0</c:v>
                </c:pt>
                <c:pt idx="1">
                  <c:v>27.0</c:v>
                </c:pt>
                <c:pt idx="2">
                  <c:v>27.0</c:v>
                </c:pt>
                <c:pt idx="3">
                  <c:v>39.0</c:v>
                </c:pt>
              </c:numCache>
            </c:numRef>
          </c:val>
        </c:ser>
        <c:ser>
          <c:idx val="0"/>
          <c:order val="1"/>
          <c:tx>
            <c:strRef>
              <c:f>Hoja1!$C$1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s-ES" smtClean="0"/>
                      <a:t>84%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s-ES" smtClean="0"/>
                      <a:t>28%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s-ES" smtClean="0"/>
                      <a:t>28%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s-ES" smtClean="0"/>
                      <a:t>40%</a:t>
                    </a:r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HOGAR</c:v>
                </c:pt>
                <c:pt idx="1">
                  <c:v>TRABAJO</c:v>
                </c:pt>
                <c:pt idx="2">
                  <c:v>ESCUELA</c:v>
                </c:pt>
                <c:pt idx="3">
                  <c:v>CAFÉ INTERNET, AMIGOS</c:v>
                </c:pt>
              </c:strCache>
            </c:strRef>
          </c:cat>
          <c:val>
            <c:numRef>
              <c:f>Hoja1!$C$2:$C$5</c:f>
              <c:numCache>
                <c:formatCode>0</c:formatCode>
                <c:ptCount val="4"/>
                <c:pt idx="0">
                  <c:v>84.0</c:v>
                </c:pt>
                <c:pt idx="1">
                  <c:v>28.0</c:v>
                </c:pt>
                <c:pt idx="2">
                  <c:v>28.0</c:v>
                </c:pt>
                <c:pt idx="3">
                  <c:v>40.0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471560824"/>
        <c:axId val="471830488"/>
      </c:barChart>
      <c:catAx>
        <c:axId val="47156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71830488"/>
        <c:crosses val="autoZero"/>
        <c:auto val="1"/>
        <c:lblAlgn val="ctr"/>
        <c:lblOffset val="100"/>
        <c:noMultiLvlLbl val="0"/>
      </c:catAx>
      <c:valAx>
        <c:axId val="471830488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4715608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72416522609509"/>
          <c:y val="0.861546181437297"/>
          <c:w val="0.344417879500209"/>
          <c:h val="0.070395040527126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Celulares</c:v>
                </c:pt>
              </c:strCache>
            </c:strRef>
          </c:tx>
          <c:invertIfNegative val="0"/>
          <c:cat>
            <c:numRef>
              <c:f>Hoja1!$A$2:$A$3</c:f>
              <c:numCache>
                <c:formatCode>General</c:formatCode>
                <c:ptCount val="2"/>
                <c:pt idx="0">
                  <c:v>2013.0</c:v>
                </c:pt>
                <c:pt idx="1">
                  <c:v>2012.0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 formatCode="0">
                  <c:v>64.0</c:v>
                </c:pt>
                <c:pt idx="1">
                  <c:v>34.0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42833640"/>
        <c:axId val="652162440"/>
      </c:barChart>
      <c:catAx>
        <c:axId val="642833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652162440"/>
        <c:crosses val="autoZero"/>
        <c:auto val="1"/>
        <c:lblAlgn val="ctr"/>
        <c:lblOffset val="100"/>
        <c:noMultiLvlLbl val="0"/>
      </c:catAx>
      <c:valAx>
        <c:axId val="652162440"/>
        <c:scaling>
          <c:orientation val="minMax"/>
        </c:scaling>
        <c:delete val="0"/>
        <c:axPos val="b"/>
        <c:majorGridlines/>
        <c:minorGridlines/>
        <c:numFmt formatCode="0" sourceLinked="1"/>
        <c:majorTickMark val="out"/>
        <c:minorTickMark val="none"/>
        <c:tickLblPos val="nextTo"/>
        <c:crossAx val="642833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33%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32%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31%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ABC+</c:v>
                </c:pt>
                <c:pt idx="1">
                  <c:v>C</c:v>
                </c:pt>
                <c:pt idx="2">
                  <c:v>D+</c:v>
                </c:pt>
                <c:pt idx="3">
                  <c:v>D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0"/>
          <c:order val="1"/>
          <c:tx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72%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68%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59%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s-ES" dirty="0" smtClean="0"/>
                      <a:t>53%</a:t>
                    </a:r>
                    <a:endParaRPr lang="es-E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ABC+</c:v>
                </c:pt>
                <c:pt idx="1">
                  <c:v>C</c:v>
                </c:pt>
                <c:pt idx="2">
                  <c:v>D+</c:v>
                </c:pt>
                <c:pt idx="3">
                  <c:v>D</c:v>
                </c:pt>
              </c:strCache>
            </c:strRef>
          </c:cat>
          <c:val>
            <c:numRef>
              <c:f>Hoja1!$B$2:$B$5</c:f>
              <c:numCache>
                <c:formatCode>0</c:formatCode>
                <c:ptCount val="4"/>
                <c:pt idx="0">
                  <c:v>72.0</c:v>
                </c:pt>
                <c:pt idx="1">
                  <c:v>68.0</c:v>
                </c:pt>
                <c:pt idx="2">
                  <c:v>59.0</c:v>
                </c:pt>
                <c:pt idx="3">
                  <c:v>53.0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593093128"/>
        <c:axId val="637326744"/>
      </c:barChart>
      <c:catAx>
        <c:axId val="59309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37326744"/>
        <c:crosses val="autoZero"/>
        <c:auto val="1"/>
        <c:lblAlgn val="ctr"/>
        <c:lblOffset val="100"/>
        <c:noMultiLvlLbl val="0"/>
      </c:catAx>
      <c:valAx>
        <c:axId val="6373267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93093128"/>
        <c:crosses val="autoZero"/>
        <c:crossBetween val="between"/>
      </c:valAx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348332939748766"/>
          <c:y val="0.91104347455408"/>
          <c:w val="0.344417879500209"/>
          <c:h val="0.070395040527126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0.00142947999977497"/>
                  <c:y val="-0.02035326537693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4"/>
                <c:pt idx="0">
                  <c:v>INTERNET</c:v>
                </c:pt>
                <c:pt idx="1">
                  <c:v>TELEVISIÓN</c:v>
                </c:pt>
                <c:pt idx="2">
                  <c:v>RADIO</c:v>
                </c:pt>
                <c:pt idx="3">
                  <c:v>PERIÓDICOS</c:v>
                </c:pt>
              </c:strCache>
            </c:strRef>
          </c:cat>
          <c:val>
            <c:numRef>
              <c:f>Hoja1!$B$2:$B$6</c:f>
              <c:numCache>
                <c:formatCode>0.0</c:formatCode>
                <c:ptCount val="4"/>
                <c:pt idx="0" formatCode="General">
                  <c:v>41.3</c:v>
                </c:pt>
                <c:pt idx="1">
                  <c:v>12.8</c:v>
                </c:pt>
                <c:pt idx="2">
                  <c:v>13.8</c:v>
                </c:pt>
                <c:pt idx="3">
                  <c:v>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71793464"/>
        <c:axId val="471796280"/>
      </c:barChart>
      <c:catAx>
        <c:axId val="47179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ES"/>
          </a:p>
        </c:txPr>
        <c:crossAx val="471796280"/>
        <c:crosses val="autoZero"/>
        <c:auto val="1"/>
        <c:lblAlgn val="ctr"/>
        <c:lblOffset val="100"/>
        <c:noMultiLvlLbl val="0"/>
      </c:catAx>
      <c:valAx>
        <c:axId val="471796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47179346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47.0</c:v>
                </c:pt>
                <c:pt idx="1">
                  <c:v>53.0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53.0</c:v>
                </c:pt>
                <c:pt idx="1">
                  <c:v>47.0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671000"/>
        <c:axId val="471660504"/>
      </c:barChart>
      <c:catAx>
        <c:axId val="471671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660504"/>
        <c:crosses val="autoZero"/>
        <c:auto val="1"/>
        <c:lblAlgn val="ctr"/>
        <c:lblOffset val="100"/>
        <c:noMultiLvlLbl val="0"/>
      </c:catAx>
      <c:valAx>
        <c:axId val="47166050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671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53.0</c:v>
                </c:pt>
                <c:pt idx="1">
                  <c:v>78.0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47.0</c:v>
                </c:pt>
                <c:pt idx="1">
                  <c:v>22.0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578776"/>
        <c:axId val="471581752"/>
      </c:barChart>
      <c:catAx>
        <c:axId val="471578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581752"/>
        <c:crosses val="autoZero"/>
        <c:auto val="1"/>
        <c:lblAlgn val="ctr"/>
        <c:lblOffset val="100"/>
        <c:noMultiLvlLbl val="0"/>
      </c:catAx>
      <c:valAx>
        <c:axId val="47158175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578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68.0</c:v>
                </c:pt>
                <c:pt idx="1">
                  <c:v>55.0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32.0</c:v>
                </c:pt>
                <c:pt idx="1">
                  <c:v>45.0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571544"/>
        <c:axId val="471554600"/>
      </c:barChart>
      <c:catAx>
        <c:axId val="471571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554600"/>
        <c:crosses val="autoZero"/>
        <c:auto val="1"/>
        <c:lblAlgn val="ctr"/>
        <c:lblOffset val="100"/>
        <c:noMultiLvlLbl val="0"/>
      </c:catAx>
      <c:valAx>
        <c:axId val="4715546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571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7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60.0</c:v>
                </c:pt>
                <c:pt idx="1">
                  <c:v>50.0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40.0</c:v>
                </c:pt>
                <c:pt idx="1">
                  <c:v>50.0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523224"/>
        <c:axId val="471526200"/>
      </c:barChart>
      <c:catAx>
        <c:axId val="471523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526200"/>
        <c:crosses val="autoZero"/>
        <c:auto val="1"/>
        <c:lblAlgn val="ctr"/>
        <c:lblOffset val="100"/>
        <c:noMultiLvlLbl val="0"/>
      </c:catAx>
      <c:valAx>
        <c:axId val="4715262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523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7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27.0</c:v>
                </c:pt>
                <c:pt idx="1">
                  <c:v>26.0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73.0</c:v>
                </c:pt>
                <c:pt idx="1">
                  <c:v>74.0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481960"/>
        <c:axId val="471484936"/>
      </c:barChart>
      <c:catAx>
        <c:axId val="471481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484936"/>
        <c:crosses val="autoZero"/>
        <c:auto val="1"/>
        <c:lblAlgn val="ctr"/>
        <c:lblOffset val="100"/>
        <c:noMultiLvlLbl val="0"/>
      </c:catAx>
      <c:valAx>
        <c:axId val="47148493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481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53.0</c:v>
                </c:pt>
                <c:pt idx="1">
                  <c:v>72.0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47.0</c:v>
                </c:pt>
                <c:pt idx="1">
                  <c:v>28.0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431608"/>
        <c:axId val="471434584"/>
      </c:barChart>
      <c:catAx>
        <c:axId val="471431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434584"/>
        <c:crosses val="autoZero"/>
        <c:auto val="1"/>
        <c:lblAlgn val="ctr"/>
        <c:lblOffset val="100"/>
        <c:noMultiLvlLbl val="0"/>
      </c:catAx>
      <c:valAx>
        <c:axId val="47143458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431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48.0</c:v>
                </c:pt>
                <c:pt idx="1">
                  <c:v>37.0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52.0</c:v>
                </c:pt>
                <c:pt idx="1">
                  <c:v>63.0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412552"/>
        <c:axId val="471415528"/>
      </c:barChart>
      <c:catAx>
        <c:axId val="471412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415528"/>
        <c:crosses val="autoZero"/>
        <c:auto val="1"/>
        <c:lblAlgn val="ctr"/>
        <c:lblOffset val="100"/>
        <c:noMultiLvlLbl val="0"/>
      </c:catAx>
      <c:valAx>
        <c:axId val="47141552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412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6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61.0</c:v>
                </c:pt>
                <c:pt idx="1">
                  <c:v>53.0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39.0</c:v>
                </c:pt>
                <c:pt idx="1">
                  <c:v>47.0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327752"/>
        <c:axId val="471330728"/>
      </c:barChart>
      <c:catAx>
        <c:axId val="471327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330728"/>
        <c:crosses val="autoZero"/>
        <c:auto val="1"/>
        <c:lblAlgn val="ctr"/>
        <c:lblOffset val="100"/>
        <c:noMultiLvlLbl val="0"/>
      </c:catAx>
      <c:valAx>
        <c:axId val="47133072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327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7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31.0</c:v>
                </c:pt>
                <c:pt idx="1">
                  <c:v>25.0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69.0</c:v>
                </c:pt>
                <c:pt idx="1">
                  <c:v>75.0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364920"/>
        <c:axId val="471367896"/>
      </c:barChart>
      <c:catAx>
        <c:axId val="471364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367896"/>
        <c:crosses val="autoZero"/>
        <c:auto val="1"/>
        <c:lblAlgn val="ctr"/>
        <c:lblOffset val="100"/>
        <c:noMultiLvlLbl val="0"/>
      </c:catAx>
      <c:valAx>
        <c:axId val="47136789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3649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0681389623115371"/>
          <c:y val="0.00122124102521466"/>
          <c:w val="0.999318610376886"/>
          <c:h val="0.767142974703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 (5) E Importante (4)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64775374281907"/>
                  <c:y val="-0.0260162646038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0963581378687"/>
                  <c:y val="-0.022227700089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26.0</c:v>
                </c:pt>
                <c:pt idx="1">
                  <c:v>25.0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Mas o Menos Importante (3), Algo (2), Nada Importante (1)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756481910349443"/>
                  <c:y val="-0.0120885469734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24443573448309"/>
                  <c:y val="0.004947050896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No Usuario</c:v>
                </c:pt>
                <c:pt idx="1">
                  <c:v>Usuario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74.0</c:v>
                </c:pt>
                <c:pt idx="1">
                  <c:v>75.0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293944"/>
        <c:axId val="471288504"/>
      </c:barChart>
      <c:catAx>
        <c:axId val="471293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1288504"/>
        <c:crosses val="autoZero"/>
        <c:auto val="1"/>
        <c:lblAlgn val="ctr"/>
        <c:lblOffset val="100"/>
        <c:noMultiLvlLbl val="0"/>
      </c:catAx>
      <c:valAx>
        <c:axId val="47128850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471293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21794913177816"/>
          <c:y val="0.0"/>
          <c:w val="0.372024120617505"/>
          <c:h val="0.951057826702202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Pt>
            <c:idx val="0"/>
            <c:bubble3D val="0"/>
            <c:spPr>
              <a:ln>
                <a:solidFill>
                  <a:schemeClr val="tx1"/>
                </a:solidFill>
              </a:ln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0.43</c:v>
                </c:pt>
                <c:pt idx="1">
                  <c:v>0.1</c:v>
                </c:pt>
                <c:pt idx="2">
                  <c:v>0.474091260634184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1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653768287898567"/>
          <c:y val="0.0286054827175209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25721924994445"/>
          <c:y val="0.104886769964243"/>
          <c:w val="0.351846604131073"/>
          <c:h val="0.813645272053109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Pt>
            <c:idx val="0"/>
            <c:bubble3D val="0"/>
            <c:spPr>
              <a:ln>
                <a:solidFill>
                  <a:srgbClr val="FFFFFF"/>
                </a:solidFill>
              </a:ln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  <c:numCache>
                <c:formatCode>0%</c:formatCode>
                <c:ptCount val="3"/>
                <c:pt idx="0">
                  <c:v>0.64</c:v>
                </c:pt>
                <c:pt idx="1">
                  <c:v>0.09</c:v>
                </c:pt>
                <c:pt idx="2">
                  <c:v>0.27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78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es-E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06757581228272"/>
          <c:y val="0.00219720196205197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32318089868396"/>
          <c:y val="0.0"/>
          <c:w val="0.320862809537681"/>
          <c:h val="0.818753376061664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TV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Hoja1!$B$2:$B$4</c:f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RADIO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Hoja1!$C$2:$C$4</c:f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TELEFONO</c:v>
                </c:pt>
              </c:strCache>
            </c:strRef>
          </c:tx>
          <c:dPt>
            <c:idx val="0"/>
            <c:bubble3D val="0"/>
            <c:spPr>
              <a:ln>
                <a:solidFill>
                  <a:srgbClr val="FFFFFF"/>
                </a:solidFill>
              </a:ln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SIEMPRE</c:v>
                </c:pt>
                <c:pt idx="1">
                  <c:v>A VECES SI Y A VECES NO</c:v>
                </c:pt>
                <c:pt idx="2">
                  <c:v>NUNCA</c:v>
                </c:pt>
              </c:strCache>
            </c:strRef>
          </c:cat>
          <c:val>
            <c:numRef>
              <c:f>Hoja1!$D$2:$D$4</c:f>
              <c:numCache>
                <c:formatCode>0%</c:formatCode>
                <c:ptCount val="3"/>
                <c:pt idx="0">
                  <c:v>0.23</c:v>
                </c:pt>
                <c:pt idx="1">
                  <c:v>0.08</c:v>
                </c:pt>
                <c:pt idx="2">
                  <c:v>0.69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NO CONTESTÓ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2.0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PASAN MÁS TIEMPO FÍSICAMENTE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Hoja1!$B$3</c:f>
              <c:numCache>
                <c:formatCode>General</c:formatCode>
                <c:ptCount val="1"/>
                <c:pt idx="0">
                  <c:v>6.0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PASAN EL MISMO TIEMPO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Hoja1!$B$4</c:f>
              <c:numCache>
                <c:formatCode>General</c:formatCode>
                <c:ptCount val="1"/>
                <c:pt idx="0">
                  <c:v>65.0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PASAN MENOS TIEMPO FÍSICAMENTE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Hoja1!$B$5</c:f>
              <c:numCache>
                <c:formatCode>General</c:formatCode>
                <c:ptCount val="1"/>
                <c:pt idx="0">
                  <c:v>27.0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471021032"/>
        <c:axId val="471024152"/>
      </c:barChart>
      <c:catAx>
        <c:axId val="47102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800"/>
            </a:pPr>
            <a:endParaRPr lang="es-ES"/>
          </a:p>
        </c:txPr>
        <c:crossAx val="471024152"/>
        <c:crosses val="autoZero"/>
        <c:auto val="1"/>
        <c:lblAlgn val="ctr"/>
        <c:lblOffset val="100"/>
        <c:noMultiLvlLbl val="0"/>
      </c:catAx>
      <c:valAx>
        <c:axId val="4710241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one"/>
        <c:crossAx val="471021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1967847769029"/>
          <c:y val="0.443654642143675"/>
          <c:w val="0.301365485564304"/>
          <c:h val="0.220495482242953"/>
        </c:manualLayout>
      </c:layout>
      <c:overlay val="0"/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156235952679227"/>
          <c:w val="0.995181615635757"/>
          <c:h val="0.6240525139187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Hoja1!$B$2:$B$8</c:f>
              <c:numCache>
                <c:formatCode>#,##0%</c:formatCode>
                <c:ptCount val="6"/>
                <c:pt idx="0">
                  <c:v>0.93</c:v>
                </c:pt>
                <c:pt idx="1">
                  <c:v>0.83</c:v>
                </c:pt>
                <c:pt idx="2">
                  <c:v>0.37</c:v>
                </c:pt>
                <c:pt idx="3">
                  <c:v>0.33</c:v>
                </c:pt>
                <c:pt idx="4">
                  <c:v>0.32</c:v>
                </c:pt>
                <c:pt idx="5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143178264324056"/>
                  <c:y val="-0.005446141944469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42956861727274"/>
                  <c:y val="-0.0108922838889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85913723454548"/>
                  <c:y val="-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0023267736363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715947695454569"/>
                  <c:y val="-0.002723070972235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429568617272751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Hoja1!$C$2:$C$8</c:f>
              <c:numCache>
                <c:formatCode>#,##0%</c:formatCode>
                <c:ptCount val="6"/>
                <c:pt idx="0">
                  <c:v>0.95</c:v>
                </c:pt>
                <c:pt idx="1">
                  <c:v>0.85</c:v>
                </c:pt>
                <c:pt idx="2">
                  <c:v>0.35</c:v>
                </c:pt>
                <c:pt idx="3">
                  <c:v>0.42</c:v>
                </c:pt>
                <c:pt idx="4">
                  <c:v>0.55</c:v>
                </c:pt>
                <c:pt idx="5">
                  <c:v>0.24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43189539090913"/>
                  <c:y val="-0.02179811289916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715947695454569"/>
                  <c:y val="-0.01089228388893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28869457705136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43189539090912"/>
                  <c:y val="-0.00272307097223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85913723454548"/>
                  <c:y val="0.002723070972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085913723454548"/>
                  <c:y val="-0.005446356359507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Hoja1!$D$2:$D$8</c:f>
              <c:numCache>
                <c:formatCode>0%</c:formatCode>
                <c:ptCount val="6"/>
                <c:pt idx="0">
                  <c:v>0.967</c:v>
                </c:pt>
                <c:pt idx="1">
                  <c:v>0.823</c:v>
                </c:pt>
                <c:pt idx="2">
                  <c:v>0.397</c:v>
                </c:pt>
                <c:pt idx="3">
                  <c:v>0.356</c:v>
                </c:pt>
                <c:pt idx="4">
                  <c:v>0.695</c:v>
                </c:pt>
                <c:pt idx="5">
                  <c:v>0.2511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171827446909096"/>
                  <c:y val="-0.008182748918255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57508493000005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00232677363639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86146400818187"/>
                  <c:y val="-0.00272758297275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Hoja1!$E$2:$E$8</c:f>
              <c:numCache>
                <c:formatCode>0%</c:formatCode>
                <c:ptCount val="6"/>
                <c:pt idx="0">
                  <c:v>0.87</c:v>
                </c:pt>
                <c:pt idx="1">
                  <c:v>0.67</c:v>
                </c:pt>
                <c:pt idx="2">
                  <c:v>0.43</c:v>
                </c:pt>
                <c:pt idx="3">
                  <c:v>0.41</c:v>
                </c:pt>
                <c:pt idx="4">
                  <c:v>0.86</c:v>
                </c:pt>
                <c:pt idx="5">
                  <c:v>0.41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3342994569230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155619963794872"/>
                  <c:y val="-5.0005110170484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168588294111112"/>
                  <c:y val="-0.005455165945503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8155662442735"/>
                  <c:y val="-0.0245482467547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389049909487172"/>
                  <c:y val="-0.01091033189100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142651633478633"/>
                  <c:y val="-0.00818274891825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6"/>
                <c:pt idx="0">
                  <c:v>REVISAR E.MAIL</c:v>
                </c:pt>
                <c:pt idx="1">
                  <c:v>USAR MENSAJERÍA INSTANTÁNEA</c:v>
                </c:pt>
                <c:pt idx="2">
                  <c:v>CHATEAR EN FOROS</c:v>
                </c:pt>
                <c:pt idx="3">
                  <c:v>TRABAJAR EN TU BLOG</c:v>
                </c:pt>
                <c:pt idx="4">
                  <c:v>ACCEDER A REDES SOCIALES</c:v>
                </c:pt>
                <c:pt idx="5">
                  <c:v>HACER O RECIBIR LLAMADAS TELEFÓNICAS POR INTERNET</c:v>
                </c:pt>
              </c:strCache>
            </c:strRef>
          </c:cat>
          <c:val>
            <c:numRef>
              <c:f>Hoja1!$F$2:$F$8</c:f>
              <c:numCache>
                <c:formatCode>0%</c:formatCode>
                <c:ptCount val="6"/>
                <c:pt idx="0">
                  <c:v>0.85</c:v>
                </c:pt>
                <c:pt idx="1">
                  <c:v>0.47</c:v>
                </c:pt>
                <c:pt idx="2">
                  <c:v>0.41</c:v>
                </c:pt>
                <c:pt idx="3">
                  <c:v>0.43</c:v>
                </c:pt>
                <c:pt idx="4">
                  <c:v>0.91</c:v>
                </c:pt>
                <c:pt idx="5">
                  <c:v>0.51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85995016"/>
        <c:axId val="585975496"/>
        <c:axId val="0"/>
      </c:bar3DChart>
      <c:catAx>
        <c:axId val="58599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ES"/>
          </a:p>
        </c:txPr>
        <c:crossAx val="585975496"/>
        <c:crosses val="autoZero"/>
        <c:auto val="1"/>
        <c:lblAlgn val="ctr"/>
        <c:lblOffset val="100"/>
        <c:noMultiLvlLbl val="0"/>
      </c:catAx>
      <c:valAx>
        <c:axId val="585975496"/>
        <c:scaling>
          <c:orientation val="minMax"/>
        </c:scaling>
        <c:delete val="1"/>
        <c:axPos val="l"/>
        <c:numFmt formatCode="#,##0%" sourceLinked="1"/>
        <c:majorTickMark val="out"/>
        <c:minorTickMark val="none"/>
        <c:tickLblPos val="none"/>
        <c:crossAx val="585995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02250803858521"/>
          <c:y val="0.928571428571429"/>
          <c:w val="0.449529949776924"/>
          <c:h val="0.0734694876890435"/>
        </c:manualLayout>
      </c:layout>
      <c:overlay val="0"/>
      <c:txPr>
        <a:bodyPr/>
        <a:lstStyle/>
        <a:p>
          <a:pPr>
            <a:defRPr sz="18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MX" dirty="0" smtClean="0"/>
              <a:t>%</a:t>
            </a:r>
            <a:endParaRPr lang="es-MX" dirty="0"/>
          </a:p>
        </c:rich>
      </c:tx>
      <c:layout>
        <c:manualLayout>
          <c:xMode val="edge"/>
          <c:yMode val="edge"/>
          <c:x val="0.484056590513512"/>
          <c:y val="0.20117122403066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0"/>
          <c:y val="0.328445927883013"/>
          <c:w val="1.0"/>
          <c:h val="0.444695381068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Hoja1!$A$2:$A$9</c:f>
              <c:strCache>
                <c:ptCount val="8"/>
                <c:pt idx="0">
                  <c:v>OBTENER DESCUENTOS / PROMOCIONES</c:v>
                </c:pt>
                <c:pt idx="1">
                  <c:v>INFORMACIÓN RELEVANTE</c:v>
                </c:pt>
                <c:pt idx="2">
                  <c:v>MANTENERSE AL DÍA SOBRE LA MARCA</c:v>
                </c:pt>
                <c:pt idx="3">
                  <c:v>AMA LA MARCA Y QUIERE SEGUIRLA</c:v>
                </c:pt>
                <c:pt idx="4">
                  <c:v>TWEETS/POSTS SON ENTRETENIDOS</c:v>
                </c:pt>
                <c:pt idx="5">
                  <c:v>UN ANUNCIO LO LLEVO A SEGUIRLA</c:v>
                </c:pt>
                <c:pt idx="6">
                  <c:v>LA RED SOCIAL LO RECOMIENDA</c:v>
                </c:pt>
                <c:pt idx="7">
                  <c:v>TENGO INTERES PROFESIONAL EN LA MARCA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0.21</c:v>
                </c:pt>
                <c:pt idx="1">
                  <c:v>0.16</c:v>
                </c:pt>
                <c:pt idx="2">
                  <c:v>0.13</c:v>
                </c:pt>
                <c:pt idx="3">
                  <c:v>0.11</c:v>
                </c:pt>
                <c:pt idx="4">
                  <c:v>0.1</c:v>
                </c:pt>
                <c:pt idx="5">
                  <c:v>0.09</c:v>
                </c:pt>
                <c:pt idx="6">
                  <c:v>0.09</c:v>
                </c:pt>
                <c:pt idx="7">
                  <c:v>0.08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85930232"/>
        <c:axId val="585835608"/>
      </c:barChart>
      <c:catAx>
        <c:axId val="58593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800"/>
            </a:pPr>
            <a:endParaRPr lang="es-ES"/>
          </a:p>
        </c:txPr>
        <c:crossAx val="585835608"/>
        <c:crosses val="autoZero"/>
        <c:auto val="1"/>
        <c:lblAlgn val="ctr"/>
        <c:lblOffset val="100"/>
        <c:noMultiLvlLbl val="0"/>
      </c:catAx>
      <c:valAx>
        <c:axId val="58583560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5859302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54544995459641"/>
          <c:y val="0.876692086295967"/>
          <c:w val="0.0938252039947811"/>
          <c:h val="0.08197136082101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Hoja1!$A$2:$A$3</c:f>
              <c:strCache>
                <c:ptCount val="2"/>
                <c:pt idx="0">
                  <c:v>Usuario</c:v>
                </c:pt>
                <c:pt idx="1">
                  <c:v>No Usuario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0.91</c:v>
                </c:pt>
                <c:pt idx="1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NO SABE / SE NEGÓ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1. NADA ES DE FIAR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Hoja1!$B$3</c:f>
              <c:numCache>
                <c:formatCode>General</c:formatCode>
                <c:ptCount val="1"/>
                <c:pt idx="0">
                  <c:v>2.0</c:v>
                </c:pt>
              </c:numCache>
            </c:numRef>
          </c:val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2. UNA MÍNIMA PARTE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Hoja1!$B$4</c:f>
              <c:numCache>
                <c:formatCode>General</c:formatCode>
                <c:ptCount val="1"/>
                <c:pt idx="0">
                  <c:v>12.0</c:v>
                </c:pt>
              </c:numCache>
            </c:numRef>
          </c:val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3. MÁS  O MENOS A LA MITAD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Hoja1!$B$5</c:f>
              <c:numCache>
                <c:formatCode>General</c:formatCode>
                <c:ptCount val="1"/>
                <c:pt idx="0">
                  <c:v>43.0</c:v>
                </c:pt>
              </c:numCache>
            </c:numRef>
          </c:val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4. UNA GRAN PARTE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Hoja1!$B$6</c:f>
              <c:numCache>
                <c:formatCode>General</c:formatCode>
                <c:ptCount val="1"/>
                <c:pt idx="0">
                  <c:v>34.0</c:v>
                </c:pt>
              </c:numCache>
            </c:numRef>
          </c:val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5. TODO ES DE FIAR</c:v>
                </c:pt>
              </c:strCache>
            </c:strRef>
          </c:tx>
          <c:invertIfNegative val="0"/>
          <c:cat>
            <c:strRef>
              <c:f>Hoja1!$B$1</c:f>
              <c:strCache>
                <c:ptCount val="1"/>
                <c:pt idx="0">
                  <c:v>2013</c:v>
                </c:pt>
              </c:strCache>
            </c:strRef>
          </c:cat>
          <c:val>
            <c:numRef>
              <c:f>Hoja1!$B$7</c:f>
              <c:numCache>
                <c:formatCode>General</c:formatCode>
                <c:ptCount val="1"/>
                <c:pt idx="0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85918904"/>
        <c:axId val="585577336"/>
      </c:barChart>
      <c:catAx>
        <c:axId val="58591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400"/>
            </a:pPr>
            <a:endParaRPr lang="es-ES"/>
          </a:p>
        </c:txPr>
        <c:crossAx val="585577336"/>
        <c:crosses val="autoZero"/>
        <c:auto val="1"/>
        <c:lblAlgn val="ctr"/>
        <c:lblOffset val="100"/>
        <c:noMultiLvlLbl val="0"/>
      </c:catAx>
      <c:valAx>
        <c:axId val="5855773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one"/>
        <c:crossAx val="585918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266280854164"/>
          <c:y val="0.291507540828797"/>
          <c:w val="0.28215940881586"/>
          <c:h val="0.549261887568048"/>
        </c:manualLayout>
      </c:layout>
      <c:overlay val="0"/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45.0</c:v>
                </c:pt>
                <c:pt idx="1">
                  <c:v>48.0</c:v>
                </c:pt>
                <c:pt idx="2" formatCode="0">
                  <c:v>50.6</c:v>
                </c:pt>
                <c:pt idx="3">
                  <c:v>42.0</c:v>
                </c:pt>
                <c:pt idx="4">
                  <c:v>43.0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51.0</c:v>
                </c:pt>
                <c:pt idx="1">
                  <c:v>51.0</c:v>
                </c:pt>
                <c:pt idx="2" formatCode="0">
                  <c:v>41.3</c:v>
                </c:pt>
                <c:pt idx="3">
                  <c:v>53.0</c:v>
                </c:pt>
                <c:pt idx="4">
                  <c:v>51.0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Hoja1!$D$2:$D$6</c:f>
              <c:numCache>
                <c:formatCode>General</c:formatCode>
                <c:ptCount val="5"/>
                <c:pt idx="0">
                  <c:v>4.0</c:v>
                </c:pt>
                <c:pt idx="1">
                  <c:v>1.0</c:v>
                </c:pt>
                <c:pt idx="2">
                  <c:v>8.0</c:v>
                </c:pt>
                <c:pt idx="3">
                  <c:v>5.0</c:v>
                </c:pt>
                <c:pt idx="4">
                  <c:v>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62799800"/>
        <c:axId val="563024920"/>
        <c:axId val="0"/>
      </c:bar3DChart>
      <c:catAx>
        <c:axId val="562799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563024920"/>
        <c:crosses val="autoZero"/>
        <c:auto val="1"/>
        <c:lblAlgn val="ctr"/>
        <c:lblOffset val="100"/>
        <c:noMultiLvlLbl val="0"/>
      </c:catAx>
      <c:valAx>
        <c:axId val="56302492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562799800"/>
        <c:crosses val="autoZero"/>
        <c:crossBetween val="between"/>
      </c:valAx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795"/>
      </a:pPr>
      <a:endParaRPr lang="es-E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45.0</c:v>
                </c:pt>
                <c:pt idx="1">
                  <c:v>46.0</c:v>
                </c:pt>
                <c:pt idx="2" formatCode="0">
                  <c:v>45.0</c:v>
                </c:pt>
                <c:pt idx="3">
                  <c:v>34.0</c:v>
                </c:pt>
                <c:pt idx="4">
                  <c:v>36.0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51.0</c:v>
                </c:pt>
                <c:pt idx="1">
                  <c:v>53.0</c:v>
                </c:pt>
                <c:pt idx="2" formatCode="0">
                  <c:v>47.8</c:v>
                </c:pt>
                <c:pt idx="3">
                  <c:v>61.0</c:v>
                </c:pt>
                <c:pt idx="4">
                  <c:v>60.0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0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Hoja1!$D$2:$D$6</c:f>
              <c:numCache>
                <c:formatCode>General</c:formatCode>
                <c:ptCount val="5"/>
                <c:pt idx="0">
                  <c:v>4.0</c:v>
                </c:pt>
                <c:pt idx="1">
                  <c:v>1.0</c:v>
                </c:pt>
                <c:pt idx="2" formatCode="0">
                  <c:v>7.1</c:v>
                </c:pt>
                <c:pt idx="3">
                  <c:v>5.0</c:v>
                </c:pt>
                <c:pt idx="4">
                  <c:v>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62057416"/>
        <c:axId val="562471064"/>
        <c:axId val="0"/>
      </c:bar3DChart>
      <c:catAx>
        <c:axId val="562057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0"/>
            </a:pPr>
            <a:endParaRPr lang="es-ES"/>
          </a:p>
        </c:txPr>
        <c:crossAx val="562471064"/>
        <c:crosses val="autoZero"/>
        <c:auto val="1"/>
        <c:lblAlgn val="ctr"/>
        <c:lblOffset val="100"/>
        <c:noMultiLvlLbl val="0"/>
      </c:catAx>
      <c:valAx>
        <c:axId val="56247106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562057416"/>
        <c:crosses val="autoZero"/>
        <c:crossBetween val="between"/>
      </c:valAx>
      <c:spPr>
        <a:noFill/>
        <a:ln w="25367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37.0</c:v>
                </c:pt>
                <c:pt idx="1">
                  <c:v>41.0</c:v>
                </c:pt>
                <c:pt idx="2" formatCode="0">
                  <c:v>25.6</c:v>
                </c:pt>
                <c:pt idx="3">
                  <c:v>21.0</c:v>
                </c:pt>
                <c:pt idx="4">
                  <c:v>20.0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59.0</c:v>
                </c:pt>
                <c:pt idx="1">
                  <c:v>58.0</c:v>
                </c:pt>
                <c:pt idx="2">
                  <c:v>64.4</c:v>
                </c:pt>
                <c:pt idx="3">
                  <c:v>73.0</c:v>
                </c:pt>
                <c:pt idx="4">
                  <c:v>73.0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395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Hoja1!$A$2:$A$6</c:f>
              <c:numCache>
                <c:formatCode>General</c:formatCode>
                <c:ptCount val="5"/>
                <c:pt idx="0">
                  <c:v>2013.0</c:v>
                </c:pt>
                <c:pt idx="1">
                  <c:v>2012.0</c:v>
                </c:pt>
                <c:pt idx="2">
                  <c:v>2011.0</c:v>
                </c:pt>
                <c:pt idx="3">
                  <c:v>2010.0</c:v>
                </c:pt>
                <c:pt idx="4">
                  <c:v>2009.0</c:v>
                </c:pt>
              </c:numCache>
            </c:numRef>
          </c:cat>
          <c:val>
            <c:numRef>
              <c:f>Hoja1!$D$2:$D$6</c:f>
              <c:numCache>
                <c:formatCode>General</c:formatCode>
                <c:ptCount val="5"/>
                <c:pt idx="0">
                  <c:v>4.0</c:v>
                </c:pt>
                <c:pt idx="1">
                  <c:v>1.0</c:v>
                </c:pt>
                <c:pt idx="2">
                  <c:v>10.0</c:v>
                </c:pt>
                <c:pt idx="3">
                  <c:v>6.0</c:v>
                </c:pt>
                <c:pt idx="4">
                  <c:v>7.0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62090840"/>
        <c:axId val="6958760"/>
        <c:axId val="0"/>
      </c:bar3DChart>
      <c:catAx>
        <c:axId val="5620908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5"/>
            </a:pPr>
            <a:endParaRPr lang="es-ES"/>
          </a:p>
        </c:txPr>
        <c:crossAx val="6958760"/>
        <c:crosses val="autoZero"/>
        <c:auto val="1"/>
        <c:lblAlgn val="ctr"/>
        <c:lblOffset val="100"/>
        <c:noMultiLvlLbl val="0"/>
      </c:catAx>
      <c:valAx>
        <c:axId val="695876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562090840"/>
        <c:crosses val="autoZero"/>
        <c:crossBetween val="between"/>
      </c:valAx>
      <c:spPr>
        <a:noFill/>
        <a:ln w="25375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es-E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158045977011494"/>
          <c:y val="0.02921646746348"/>
          <c:w val="0.984195402298879"/>
          <c:h val="0.7127776086973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Hoja1!$A$2:$A$8</c:f>
              <c:strCache>
                <c:ptCount val="7"/>
                <c:pt idx="0">
                  <c:v>NO SABE USARLA</c:v>
                </c:pt>
                <c:pt idx="1">
                  <c:v>NO LE INTERESA</c:v>
                </c:pt>
                <c:pt idx="2">
                  <c:v>NO TIENE COMPU</c:v>
                </c:pt>
                <c:pt idx="3">
                  <c:v>NO TIENE INTERNET</c:v>
                </c:pt>
                <c:pt idx="4">
                  <c:v>ES MUY CARO</c:v>
                </c:pt>
                <c:pt idx="5">
                  <c:v>NO TIENE TIEMPO</c:v>
                </c:pt>
                <c:pt idx="6">
                  <c:v>OTRAS RAZONES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40.0</c:v>
                </c:pt>
                <c:pt idx="1">
                  <c:v>37.0</c:v>
                </c:pt>
                <c:pt idx="2">
                  <c:v>32.0</c:v>
                </c:pt>
                <c:pt idx="4">
                  <c:v>26.0</c:v>
                </c:pt>
                <c:pt idx="5">
                  <c:v>20.0</c:v>
                </c:pt>
                <c:pt idx="6">
                  <c:v>7.0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Hoja1!$A$2:$A$8</c:f>
              <c:strCache>
                <c:ptCount val="7"/>
                <c:pt idx="0">
                  <c:v>NO SABE USARLA</c:v>
                </c:pt>
                <c:pt idx="1">
                  <c:v>NO LE INTERESA</c:v>
                </c:pt>
                <c:pt idx="2">
                  <c:v>NO TIENE COMPU</c:v>
                </c:pt>
                <c:pt idx="3">
                  <c:v>NO TIENE INTERNET</c:v>
                </c:pt>
                <c:pt idx="4">
                  <c:v>ES MUY CARO</c:v>
                </c:pt>
                <c:pt idx="5">
                  <c:v>NO TIENE TIEMPO</c:v>
                </c:pt>
                <c:pt idx="6">
                  <c:v>OTRAS RAZONES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41.0</c:v>
                </c:pt>
                <c:pt idx="1">
                  <c:v>32.0</c:v>
                </c:pt>
                <c:pt idx="2">
                  <c:v>29.0</c:v>
                </c:pt>
                <c:pt idx="3">
                  <c:v>26.0</c:v>
                </c:pt>
                <c:pt idx="4">
                  <c:v>24.0</c:v>
                </c:pt>
                <c:pt idx="5">
                  <c:v>17.0</c:v>
                </c:pt>
                <c:pt idx="6">
                  <c:v>6.0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Hoja1!$A$2:$A$8</c:f>
              <c:strCache>
                <c:ptCount val="7"/>
                <c:pt idx="0">
                  <c:v>NO SABE USARLA</c:v>
                </c:pt>
                <c:pt idx="1">
                  <c:v>NO LE INTERESA</c:v>
                </c:pt>
                <c:pt idx="2">
                  <c:v>NO TIENE COMPU</c:v>
                </c:pt>
                <c:pt idx="3">
                  <c:v>NO TIENE INTERNET</c:v>
                </c:pt>
                <c:pt idx="4">
                  <c:v>ES MUY CARO</c:v>
                </c:pt>
                <c:pt idx="5">
                  <c:v>NO TIENE TIEMPO</c:v>
                </c:pt>
                <c:pt idx="6">
                  <c:v>OTRAS RAZONES</c:v>
                </c:pt>
              </c:strCache>
            </c:strRef>
          </c:cat>
          <c:val>
            <c:numRef>
              <c:f>Hoja1!$D$2:$D$8</c:f>
              <c:numCache>
                <c:formatCode>General</c:formatCode>
                <c:ptCount val="7"/>
                <c:pt idx="0">
                  <c:v>33.0</c:v>
                </c:pt>
                <c:pt idx="1">
                  <c:v>28.0</c:v>
                </c:pt>
                <c:pt idx="2">
                  <c:v>20.0</c:v>
                </c:pt>
                <c:pt idx="3">
                  <c:v>21.0</c:v>
                </c:pt>
                <c:pt idx="4">
                  <c:v>13.0</c:v>
                </c:pt>
                <c:pt idx="5">
                  <c:v>15.0</c:v>
                </c:pt>
                <c:pt idx="6">
                  <c:v>8.0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96311432"/>
        <c:axId val="596308136"/>
        <c:axId val="0"/>
      </c:bar3DChart>
      <c:catAx>
        <c:axId val="59631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/>
            </a:pPr>
            <a:endParaRPr lang="es-ES"/>
          </a:p>
        </c:txPr>
        <c:crossAx val="596308136"/>
        <c:crosses val="autoZero"/>
        <c:auto val="1"/>
        <c:lblAlgn val="ctr"/>
        <c:lblOffset val="100"/>
        <c:noMultiLvlLbl val="0"/>
      </c:catAx>
      <c:valAx>
        <c:axId val="5963081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9631143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54 a 70</c:v>
                </c:pt>
                <c:pt idx="1">
                  <c:v>47 a 53</c:v>
                </c:pt>
                <c:pt idx="2">
                  <c:v>40 a 46</c:v>
                </c:pt>
                <c:pt idx="3">
                  <c:v>33 a 39</c:v>
                </c:pt>
                <c:pt idx="4">
                  <c:v>26 a 32</c:v>
                </c:pt>
                <c:pt idx="5">
                  <c:v>19 a 25</c:v>
                </c:pt>
                <c:pt idx="6">
                  <c:v>12 a 18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0.25</c:v>
                </c:pt>
                <c:pt idx="1">
                  <c:v>0.14</c:v>
                </c:pt>
                <c:pt idx="2">
                  <c:v>0.16</c:v>
                </c:pt>
                <c:pt idx="3">
                  <c:v>0.16</c:v>
                </c:pt>
                <c:pt idx="4">
                  <c:v>0.13</c:v>
                </c:pt>
                <c:pt idx="5">
                  <c:v>0.1</c:v>
                </c:pt>
                <c:pt idx="6">
                  <c:v>0.07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663762072"/>
        <c:axId val="664122408"/>
      </c:barChart>
      <c:valAx>
        <c:axId val="66412240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663762072"/>
        <c:crosses val="autoZero"/>
        <c:crossBetween val="between"/>
      </c:valAx>
      <c:catAx>
        <c:axId val="663762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66412240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invertIfNegative val="0"/>
          <c:cat>
            <c:strRef>
              <c:f>Hoja1!$A$2:$A$7</c:f>
              <c:strCache>
                <c:ptCount val="6"/>
                <c:pt idx="0">
                  <c:v>SURESTE</c:v>
                </c:pt>
                <c:pt idx="1">
                  <c:v>D.F. Y A.M.</c:v>
                </c:pt>
                <c:pt idx="2">
                  <c:v>CENTRO</c:v>
                </c:pt>
                <c:pt idx="3">
                  <c:v>BAJÍO</c:v>
                </c:pt>
                <c:pt idx="4">
                  <c:v>NORTE</c:v>
                </c:pt>
                <c:pt idx="5">
                  <c:v>NOROESTE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0.15</c:v>
                </c:pt>
                <c:pt idx="1">
                  <c:v>0.1</c:v>
                </c:pt>
                <c:pt idx="2">
                  <c:v>0.21</c:v>
                </c:pt>
                <c:pt idx="3">
                  <c:v>0.23</c:v>
                </c:pt>
                <c:pt idx="4">
                  <c:v>0.22</c:v>
                </c:pt>
                <c:pt idx="5">
                  <c:v>0.11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664052456"/>
        <c:axId val="599590040"/>
      </c:barChart>
      <c:valAx>
        <c:axId val="59959004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664052456"/>
        <c:crosses val="autoZero"/>
        <c:crossBetween val="between"/>
      </c:valAx>
      <c:catAx>
        <c:axId val="664052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59959004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Hoja1!$A$2:$A$5</c:f>
              <c:strCache>
                <c:ptCount val="4"/>
                <c:pt idx="0">
                  <c:v>D</c:v>
                </c:pt>
                <c:pt idx="1">
                  <c:v>D+</c:v>
                </c:pt>
                <c:pt idx="2">
                  <c:v>C</c:v>
                </c:pt>
                <c:pt idx="3">
                  <c:v>B/C+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0.31</c:v>
                </c:pt>
                <c:pt idx="1">
                  <c:v>0.5</c:v>
                </c:pt>
                <c:pt idx="2">
                  <c:v>0.13</c:v>
                </c:pt>
                <c:pt idx="3">
                  <c:v>0.07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599057624"/>
        <c:axId val="465665768"/>
      </c:barChart>
      <c:valAx>
        <c:axId val="46566576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599057624"/>
        <c:crosses val="autoZero"/>
        <c:crossBetween val="between"/>
      </c:valAx>
      <c:catAx>
        <c:axId val="599057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46566576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</c:f>
              <c:strCache>
                <c:ptCount val="2"/>
                <c:pt idx="0">
                  <c:v>MUJER</c:v>
                </c:pt>
                <c:pt idx="1">
                  <c:v>HOMBRE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664515736"/>
        <c:axId val="664558376"/>
      </c:barChart>
      <c:valAx>
        <c:axId val="66455837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664515736"/>
        <c:crosses val="autoZero"/>
        <c:crossBetween val="between"/>
      </c:valAx>
      <c:catAx>
        <c:axId val="664515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66455837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74780379757604"/>
          <c:y val="0.03180429861163"/>
          <c:w val="0.965043924048483"/>
          <c:h val="0.583476622255647"/>
        </c:manualLayout>
      </c:layout>
      <c:barChart>
        <c:barDir val="col"/>
        <c:grouping val="percentStacked"/>
        <c:varyColors val="0"/>
        <c:ser>
          <c:idx val="3"/>
          <c:order val="0"/>
          <c:tx>
            <c:strRef>
              <c:f>Hoja1!$A$5</c:f>
              <c:strCache>
                <c:ptCount val="1"/>
                <c:pt idx="0">
                  <c:v>NO CONTESTÓ, SE NEGÓ A CONTESTAR</c:v>
                </c:pt>
              </c:strCache>
            </c:strRef>
          </c:tx>
          <c:invertIfNegative val="0"/>
          <c:cat>
            <c:strRef>
              <c:f>Hoja1!$B$1:$D$1</c:f>
              <c:strCache>
                <c:ptCount val="3"/>
                <c:pt idx="0">
                  <c:v>APRENDER GRATIS A MANEJAR INTERNET</c:v>
                </c:pt>
                <c:pt idx="1">
                  <c:v>USAR GRATIS ALGÚN DISPOSITIVO</c:v>
                </c:pt>
                <c:pt idx="2">
                  <c:v>ACCESAR A INTERNET GRATIS</c:v>
                </c:pt>
              </c:strCache>
            </c:strRef>
          </c:cat>
          <c:val>
            <c:numRef>
              <c:f>Hoja1!$B$5:$D$5</c:f>
              <c:numCache>
                <c:formatCode>0%</c:formatCode>
                <c:ptCount val="3"/>
                <c:pt idx="1">
                  <c:v>0.01</c:v>
                </c:pt>
              </c:numCache>
            </c:numRef>
          </c:val>
        </c:ser>
        <c:ser>
          <c:idx val="2"/>
          <c:order val="1"/>
          <c:tx>
            <c:strRef>
              <c:f>Hoja1!$A$4</c:f>
              <c:strCache>
                <c:ptCount val="1"/>
                <c:pt idx="0">
                  <c:v>POCO DISPUESTO Y NADA DISPUESTO</c:v>
                </c:pt>
              </c:strCache>
            </c:strRef>
          </c:tx>
          <c:invertIfNegative val="0"/>
          <c:cat>
            <c:strRef>
              <c:f>Hoja1!$B$1:$D$1</c:f>
              <c:strCache>
                <c:ptCount val="3"/>
                <c:pt idx="0">
                  <c:v>APRENDER GRATIS A MANEJAR INTERNET</c:v>
                </c:pt>
                <c:pt idx="1">
                  <c:v>USAR GRATIS ALGÚN DISPOSITIVO</c:v>
                </c:pt>
                <c:pt idx="2">
                  <c:v>ACCESAR A INTERNET GRATIS</c:v>
                </c:pt>
              </c:strCache>
            </c:strRef>
          </c:cat>
          <c:val>
            <c:numRef>
              <c:f>Hoja1!$B$4:$D$4</c:f>
              <c:numCache>
                <c:formatCode>0%</c:formatCode>
                <c:ptCount val="3"/>
                <c:pt idx="0">
                  <c:v>0.43</c:v>
                </c:pt>
                <c:pt idx="1">
                  <c:v>0.25</c:v>
                </c:pt>
                <c:pt idx="2">
                  <c:v>0.2</c:v>
                </c:pt>
              </c:numCache>
            </c:numRef>
          </c:val>
        </c:ser>
        <c:ser>
          <c:idx val="1"/>
          <c:order val="2"/>
          <c:tx>
            <c:strRef>
              <c:f>Hoja1!$A$3</c:f>
              <c:strCache>
                <c:ptCount val="1"/>
                <c:pt idx="0">
                  <c:v>MÁS O MENOS DISPUESTO</c:v>
                </c:pt>
              </c:strCache>
            </c:strRef>
          </c:tx>
          <c:invertIfNegative val="0"/>
          <c:cat>
            <c:strRef>
              <c:f>Hoja1!$B$1:$D$1</c:f>
              <c:strCache>
                <c:ptCount val="3"/>
                <c:pt idx="0">
                  <c:v>APRENDER GRATIS A MANEJAR INTERNET</c:v>
                </c:pt>
                <c:pt idx="1">
                  <c:v>USAR GRATIS ALGÚN DISPOSITIVO</c:v>
                </c:pt>
                <c:pt idx="2">
                  <c:v>ACCESAR A INTERNET GRATIS</c:v>
                </c:pt>
              </c:strCache>
            </c:strRef>
          </c:cat>
          <c:val>
            <c:numRef>
              <c:f>Hoja1!$B$3:$D$3</c:f>
              <c:numCache>
                <c:formatCode>0%</c:formatCode>
                <c:ptCount val="3"/>
                <c:pt idx="0">
                  <c:v>0.14</c:v>
                </c:pt>
                <c:pt idx="1">
                  <c:v>0.12</c:v>
                </c:pt>
                <c:pt idx="2">
                  <c:v>0.17</c:v>
                </c:pt>
              </c:numCache>
            </c:numRef>
          </c:val>
        </c:ser>
        <c:ser>
          <c:idx val="0"/>
          <c:order val="3"/>
          <c:tx>
            <c:strRef>
              <c:f>Hoja1!$A$2</c:f>
              <c:strCache>
                <c:ptCount val="1"/>
                <c:pt idx="0">
                  <c:v>MUY DISPUESTO Y DISPUESTO</c:v>
                </c:pt>
              </c:strCache>
            </c:strRef>
          </c:tx>
          <c:invertIfNegative val="0"/>
          <c:cat>
            <c:strRef>
              <c:f>Hoja1!$B$1:$D$1</c:f>
              <c:strCache>
                <c:ptCount val="3"/>
                <c:pt idx="0">
                  <c:v>APRENDER GRATIS A MANEJAR INTERNET</c:v>
                </c:pt>
                <c:pt idx="1">
                  <c:v>USAR GRATIS ALGÚN DISPOSITIVO</c:v>
                </c:pt>
                <c:pt idx="2">
                  <c:v>ACCESAR A INTERNET GRATIS</c:v>
                </c:pt>
              </c:strCache>
            </c:strRef>
          </c:cat>
          <c:val>
            <c:numRef>
              <c:f>Hoja1!$B$2:$D$2</c:f>
              <c:numCache>
                <c:formatCode>0%</c:formatCode>
                <c:ptCount val="3"/>
                <c:pt idx="0">
                  <c:v>0.43</c:v>
                </c:pt>
                <c:pt idx="1">
                  <c:v>0.62</c:v>
                </c:pt>
                <c:pt idx="2">
                  <c:v>0.63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92862056"/>
        <c:axId val="592698008"/>
      </c:barChart>
      <c:catAx>
        <c:axId val="592862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ES"/>
          </a:p>
        </c:txPr>
        <c:crossAx val="592698008"/>
        <c:crosses val="autoZero"/>
        <c:auto val="1"/>
        <c:lblAlgn val="ctr"/>
        <c:lblOffset val="100"/>
        <c:noMultiLvlLbl val="0"/>
      </c:catAx>
      <c:valAx>
        <c:axId val="59269800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one"/>
        <c:crossAx val="5928620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174946448445299"/>
          <c:y val="0.695290447953994"/>
          <c:w val="0.944831204941194"/>
          <c:h val="0.114226834541153"/>
        </c:manualLayout>
      </c:layout>
      <c:overlay val="0"/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0164588418749966"/>
          <c:w val="1.0"/>
          <c:h val="0.7142781569179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8"/>
                <c:pt idx="0">
                  <c:v>TELÉFONO CELULAR</c:v>
                </c:pt>
                <c:pt idx="1">
                  <c:v>COMPUTADORA PERSONAL</c:v>
                </c:pt>
                <c:pt idx="2">
                  <c:v>LAP TOP</c:v>
                </c:pt>
                <c:pt idx="3">
                  <c:v>CONSOLA DE VIDEOJUEGOS CON CONEXIÓN A INTERNET</c:v>
                </c:pt>
                <c:pt idx="4">
                  <c:v>TABLETA / IPAD</c:v>
                </c:pt>
                <c:pt idx="5">
                  <c:v>MP3</c:v>
                </c:pt>
                <c:pt idx="6">
                  <c:v>NO SABE</c:v>
                </c:pt>
                <c:pt idx="7">
                  <c:v>SE NEGO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8"/>
                <c:pt idx="0">
                  <c:v>36.0</c:v>
                </c:pt>
                <c:pt idx="1">
                  <c:v>25.0</c:v>
                </c:pt>
                <c:pt idx="2">
                  <c:v>16.0</c:v>
                </c:pt>
                <c:pt idx="3">
                  <c:v>5.0</c:v>
                </c:pt>
                <c:pt idx="4">
                  <c:v>1.0</c:v>
                </c:pt>
                <c:pt idx="6">
                  <c:v>0.0</c:v>
                </c:pt>
                <c:pt idx="7">
                  <c:v>1.0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lang="es-MX"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8"/>
                <c:pt idx="0">
                  <c:v>TELÉFONO CELULAR</c:v>
                </c:pt>
                <c:pt idx="1">
                  <c:v>COMPUTADORA PERSONAL</c:v>
                </c:pt>
                <c:pt idx="2">
                  <c:v>LAP TOP</c:v>
                </c:pt>
                <c:pt idx="3">
                  <c:v>CONSOLA DE VIDEOJUEGOS CON CONEXIÓN A INTERNET</c:v>
                </c:pt>
                <c:pt idx="4">
                  <c:v>TABLETA / IPAD</c:v>
                </c:pt>
                <c:pt idx="5">
                  <c:v>MP3</c:v>
                </c:pt>
                <c:pt idx="6">
                  <c:v>NO SABE</c:v>
                </c:pt>
                <c:pt idx="7">
                  <c:v>SE NEGO</c:v>
                </c:pt>
              </c:strCache>
            </c:strRef>
          </c:cat>
          <c:val>
            <c:numRef>
              <c:f>Hoja1!$C$2:$C$10</c:f>
              <c:numCache>
                <c:formatCode>General</c:formatCode>
                <c:ptCount val="8"/>
                <c:pt idx="0">
                  <c:v>41.0</c:v>
                </c:pt>
                <c:pt idx="1">
                  <c:v>22.0</c:v>
                </c:pt>
                <c:pt idx="2">
                  <c:v>22.0</c:v>
                </c:pt>
                <c:pt idx="3">
                  <c:v>7.0</c:v>
                </c:pt>
                <c:pt idx="4">
                  <c:v>1.0</c:v>
                </c:pt>
                <c:pt idx="5">
                  <c:v>9.0</c:v>
                </c:pt>
                <c:pt idx="6">
                  <c:v>2.0</c:v>
                </c:pt>
                <c:pt idx="7">
                  <c:v>1.0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Hoja1!$A$2:$A$10</c:f>
              <c:strCache>
                <c:ptCount val="8"/>
                <c:pt idx="0">
                  <c:v>TELÉFONO CELULAR</c:v>
                </c:pt>
                <c:pt idx="1">
                  <c:v>COMPUTADORA PERSONAL</c:v>
                </c:pt>
                <c:pt idx="2">
                  <c:v>LAP TOP</c:v>
                </c:pt>
                <c:pt idx="3">
                  <c:v>CONSOLA DE VIDEOJUEGOS CON CONEXIÓN A INTERNET</c:v>
                </c:pt>
                <c:pt idx="4">
                  <c:v>TABLETA / IPAD</c:v>
                </c:pt>
                <c:pt idx="5">
                  <c:v>MP3</c:v>
                </c:pt>
                <c:pt idx="6">
                  <c:v>NO SABE</c:v>
                </c:pt>
                <c:pt idx="7">
                  <c:v>SE NEGO</c:v>
                </c:pt>
              </c:strCache>
            </c:strRef>
          </c:cat>
          <c:val>
            <c:numRef>
              <c:f>Hoja1!$D$2:$D$10</c:f>
              <c:numCache>
                <c:formatCode>General</c:formatCode>
                <c:ptCount val="8"/>
                <c:pt idx="0">
                  <c:v>46.0</c:v>
                </c:pt>
                <c:pt idx="1">
                  <c:v>22.0</c:v>
                </c:pt>
                <c:pt idx="2">
                  <c:v>22.0</c:v>
                </c:pt>
                <c:pt idx="3">
                  <c:v>7.0</c:v>
                </c:pt>
                <c:pt idx="4">
                  <c:v>6.0</c:v>
                </c:pt>
                <c:pt idx="5">
                  <c:v>8.0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64387224"/>
        <c:axId val="564390312"/>
        <c:axId val="0"/>
      </c:bar3DChart>
      <c:catAx>
        <c:axId val="56438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900"/>
            </a:pPr>
            <a:endParaRPr lang="es-ES"/>
          </a:p>
        </c:txPr>
        <c:crossAx val="564390312"/>
        <c:crosses val="autoZero"/>
        <c:auto val="1"/>
        <c:lblAlgn val="ctr"/>
        <c:lblOffset val="100"/>
        <c:noMultiLvlLbl val="0"/>
      </c:catAx>
      <c:valAx>
        <c:axId val="564390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564387224"/>
        <c:crosses val="autoZero"/>
        <c:crossBetween val="between"/>
      </c:valAx>
      <c:spPr>
        <a:noFill/>
        <a:ln w="25396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0.20968</cdr:x>
      <cdr:y>0.11538</cdr:y>
    </cdr:from>
    <cdr:to>
      <cdr:x>0.28515</cdr:x>
      <cdr:y>0.26923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936104" y="216024"/>
          <a:ext cx="33694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600" dirty="0" smtClean="0">
              <a:solidFill>
                <a:schemeClr val="tx1"/>
              </a:solidFill>
            </a:rPr>
            <a:t>34%</a:t>
          </a:r>
          <a:endParaRPr lang="es-ES" sz="16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0.35484</cdr:x>
      <cdr:y>0.46154</cdr:y>
    </cdr:from>
    <cdr:to>
      <cdr:x>0.43031</cdr:x>
      <cdr:y>0.61538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1584176" y="864096"/>
          <a:ext cx="33694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600" dirty="0" smtClean="0">
              <a:solidFill>
                <a:schemeClr val="tx1"/>
              </a:solidFill>
            </a:rPr>
            <a:t>64%</a:t>
          </a:r>
          <a:endParaRPr lang="es-ES" sz="160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0.06144</cdr:x>
      <cdr:y>0.10417</cdr:y>
    </cdr:from>
    <cdr:to>
      <cdr:x>0.10095</cdr:x>
      <cdr:y>0.21202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559918" y="360040"/>
          <a:ext cx="360064" cy="37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800" dirty="0">
              <a:solidFill>
                <a:schemeClr val="tx1"/>
              </a:solidFill>
            </a:rPr>
            <a:t>8</a:t>
          </a:r>
          <a:r>
            <a:rPr lang="es-ES" sz="1800" dirty="0" smtClean="0">
              <a:solidFill>
                <a:schemeClr val="tx1"/>
              </a:solidFill>
            </a:rPr>
            <a:t> %</a:t>
          </a:r>
          <a:endParaRPr lang="es-ES" sz="1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0.05354</cdr:x>
      <cdr:y>0.25</cdr:y>
    </cdr:from>
    <cdr:to>
      <cdr:x>0.09304</cdr:x>
      <cdr:y>0.35785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487910" y="864096"/>
          <a:ext cx="359973" cy="37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800" dirty="0" smtClean="0">
              <a:solidFill>
                <a:schemeClr val="tx1"/>
              </a:solidFill>
            </a:rPr>
            <a:t>34 %</a:t>
          </a:r>
          <a:endParaRPr lang="es-ES" sz="1800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0.53201</cdr:x>
      <cdr:y>0.17559</cdr:y>
    </cdr:from>
    <cdr:to>
      <cdr:x>0.53717</cdr:x>
      <cdr:y>0.19928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0.53201</cdr:x>
      <cdr:y>0.17559</cdr:y>
    </cdr:from>
    <cdr:to>
      <cdr:x>0.53717</cdr:x>
      <cdr:y>0.19928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0.53226</cdr:x>
      <cdr:y>0.17409</cdr:y>
    </cdr:from>
    <cdr:to>
      <cdr:x>0.53742</cdr:x>
      <cdr:y>0.19853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714908" y="1000132"/>
          <a:ext cx="45719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MX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36F76-7BA1-435E-8501-AB673FEB231D}" type="datetimeFigureOut">
              <a:rPr lang="es-ES" smtClean="0"/>
              <a:pPr/>
              <a:t>20/11/13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E110A-5B51-4B4B-8FBC-756DE796DC4E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9244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ACA7A-846B-4429-9D36-D19E40491F78}" type="datetimeFigureOut">
              <a:rPr lang="es-ES" smtClean="0"/>
              <a:pPr/>
              <a:t>20/11/13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73CD1-4C62-4AAC-92B4-FCCF962105A0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38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388089-6E84-4851-9815-4CA0BDF35F0E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El </a:t>
            </a:r>
            <a:r>
              <a:rPr lang="es-ES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World Internet Project </a:t>
            </a:r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está formado por una red internacional de investigadores, en más de 32 países, dedicados al estudio y análisis de los hábitos, actitudes, percepciones y tendencias de las personas con respecto a las tecnologías de información y comunicación.</a:t>
            </a:r>
            <a:r>
              <a:rPr lang="es-ES" baseline="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Todos los países involucrados en el proyecto utilizan un instrumento común de investigación, lo cual facilita un análisis comparativo entre regiones.</a:t>
            </a:r>
            <a:endParaRPr lang="es-ES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1C73A9-D24D-4584-8EB2-199EE623992F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En el </a:t>
            </a:r>
            <a:r>
              <a:rPr lang="es-ES" sz="1200" dirty="0" smtClean="0"/>
              <a:t>“estudio de hábitos y percepciones de los mexicanos sobre Internet y diversas tecnologías asociadas” </a:t>
            </a:r>
            <a:r>
              <a:rPr lang="es-ES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se</a:t>
            </a:r>
            <a:r>
              <a:rPr lang="es-ES" sz="1200" dirty="0" smtClean="0"/>
              <a:t> 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puede encontrar -entre otros aspectos- información detallada sobre hábitos de los usuarios y </a:t>
            </a:r>
            <a:r>
              <a:rPr lang="es-ES" sz="1200" u="sng" dirty="0" smtClean="0">
                <a:solidFill>
                  <a:schemeClr val="tx2">
                    <a:lumMod val="75000"/>
                  </a:schemeClr>
                </a:solidFill>
              </a:rPr>
              <a:t>no usuarios</a:t>
            </a:r>
            <a:r>
              <a:rPr lang="es-ES" sz="1200" dirty="0" smtClean="0">
                <a:solidFill>
                  <a:schemeClr val="tx2">
                    <a:lumMod val="75000"/>
                  </a:schemeClr>
                </a:solidFill>
              </a:rPr>
              <a:t> de las tecnologías de información y comunicaciones asociadas a internet, uso y nivel de confianza en las tecnologías, comportamiento de los consumidores, patrones de comunicación, comunidades en línea, efectos en las nuevas generaciones, influencia política, e impacto laboral.</a:t>
            </a:r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DDA763-FB2C-4899-B6EC-C1EA99FDFC27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dirty="0" smtClean="0"/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47AC2FC-8FFE-49C4-99D0-92829E68F1C3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DDA763-FB2C-4899-B6EC-C1EA99FDFC27}" type="slidenum">
              <a:rPr lang="es-ES" smtClean="0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ES" smtClean="0">
              <a:cs typeface="MS PGothic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ejemplo,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la primera gr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áfica 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éxico, Italia y España muestran una tendencia similar en cuanto al uso por edades. A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mayor edad menor penetración. Solo 4 países Nueva Zelanda, Suecia, Australia y Canadá muestran una penetración mayor a 50% en personas mayores a 65 años.</a:t>
            </a:r>
          </a:p>
          <a:p>
            <a:endParaRPr lang="es-E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segunda gráfica se muestra que el uso de internet se incrementa en las personas que tienen un nivel de educación superior. Nuevamente destacan los casos de México e Italia que  tienen un patrón similar de uso por nivel educativo.</a:t>
            </a:r>
          </a:p>
          <a:p>
            <a:endParaRPr lang="es-E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1833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aseline="0" dirty="0" smtClean="0"/>
              <a:t>Las </a:t>
            </a:r>
            <a:r>
              <a:rPr lang="es-MX" baseline="0" dirty="0" smtClean="0"/>
              <a:t>áreas con mayor crecimiento con respecto al 2012 fueron el Sureste (9%) y DF y Área Metropolitana (12%).</a:t>
            </a:r>
          </a:p>
          <a:p>
            <a:r>
              <a:rPr lang="es-MX" baseline="0" dirty="0" smtClean="0"/>
              <a:t>El usuario de Internet es aquella persona, sin importar su edad, género, o NSE, que ha utilizado el medio para realizar alguna actividad. </a:t>
            </a:r>
          </a:p>
          <a:p>
            <a:endParaRPr lang="es-MX" baseline="0" dirty="0" smtClean="0"/>
          </a:p>
          <a:p>
            <a:r>
              <a:rPr lang="es-MX" dirty="0" smtClean="0"/>
              <a:t>Nota de contexto:</a:t>
            </a:r>
          </a:p>
          <a:p>
            <a:r>
              <a:rPr lang="es-MX" dirty="0" smtClean="0"/>
              <a:t>Argentina (67%), Chile (59%), Uruguay (56%), tienen aún mayor penetración de Internet que </a:t>
            </a:r>
            <a:r>
              <a:rPr lang="es-MX" baseline="0" dirty="0" smtClean="0"/>
              <a:t>México.</a:t>
            </a:r>
          </a:p>
          <a:p>
            <a:r>
              <a:rPr lang="es-MX" baseline="0" dirty="0" smtClean="0"/>
              <a:t>Según la Unión Internacional de Telecomunicaciones Argentina ten</a:t>
            </a:r>
            <a:r>
              <a:rPr lang="es-MX" baseline="0" dirty="0" smtClean="0"/>
              <a:t>ía para 2012 </a:t>
            </a:r>
            <a:r>
              <a:rPr lang="es-MX" baseline="0" dirty="0" smtClean="0"/>
              <a:t>55.8%,  Chile 61.4%, Uruguay 55.1%.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4FBE9C-B31C-4F86-9BE0-B3E79DB9D3FE}" type="slidenum">
              <a:rPr lang="es-MX" smtClean="0"/>
              <a:pPr>
                <a:defRPr/>
              </a:pPr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68626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Generaci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smtClean="0"/>
              <a:t>Z</a:t>
            </a:r>
            <a:r>
              <a:rPr lang="en-US" dirty="0" smtClean="0"/>
              <a:t>: 0-12 </a:t>
            </a:r>
            <a:r>
              <a:rPr lang="en-US" dirty="0" err="1" smtClean="0"/>
              <a:t>años</a:t>
            </a:r>
            <a:r>
              <a:rPr lang="en-US" dirty="0" smtClean="0"/>
              <a:t> (</a:t>
            </a:r>
            <a:r>
              <a:rPr lang="en-US" dirty="0" err="1" smtClean="0"/>
              <a:t>Nativos</a:t>
            </a:r>
            <a:r>
              <a:rPr lang="en-US" dirty="0" smtClean="0"/>
              <a:t> </a:t>
            </a:r>
            <a:r>
              <a:rPr lang="en-US" dirty="0" err="1" smtClean="0"/>
              <a:t>Digitales</a:t>
            </a:r>
            <a:r>
              <a:rPr lang="en-US" dirty="0" smtClean="0"/>
              <a:t>/ </a:t>
            </a:r>
            <a:r>
              <a:rPr lang="en-US" dirty="0" err="1" smtClean="0"/>
              <a:t>Generaci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err="1" smtClean="0"/>
              <a:t>Milenio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err="1" smtClean="0"/>
              <a:t>Generaci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smtClean="0"/>
              <a:t>Y</a:t>
            </a:r>
            <a:r>
              <a:rPr lang="en-US" dirty="0" smtClean="0"/>
              <a:t>: 13 a 33 </a:t>
            </a:r>
            <a:r>
              <a:rPr lang="en-US" dirty="0" err="1" smtClean="0"/>
              <a:t>años</a:t>
            </a:r>
            <a:endParaRPr lang="en-US" dirty="0" smtClean="0"/>
          </a:p>
          <a:p>
            <a:r>
              <a:rPr lang="en-US" dirty="0" err="1" smtClean="0"/>
              <a:t>Generaci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smtClean="0"/>
              <a:t>X</a:t>
            </a:r>
            <a:r>
              <a:rPr lang="en-US" dirty="0" smtClean="0"/>
              <a:t>: 34 a 48 </a:t>
            </a:r>
            <a:r>
              <a:rPr lang="en-US" dirty="0" err="1" smtClean="0"/>
              <a:t>años</a:t>
            </a:r>
            <a:endParaRPr lang="en-US" dirty="0" smtClean="0"/>
          </a:p>
          <a:p>
            <a:r>
              <a:rPr lang="en-US" dirty="0" err="1" smtClean="0"/>
              <a:t>Generaci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smtClean="0"/>
              <a:t>BB</a:t>
            </a:r>
            <a:r>
              <a:rPr lang="en-US" dirty="0" smtClean="0"/>
              <a:t>: 49 a 57</a:t>
            </a:r>
          </a:p>
          <a:p>
            <a:r>
              <a:rPr lang="en-US" dirty="0" err="1" smtClean="0"/>
              <a:t>Generaci</a:t>
            </a:r>
            <a:r>
              <a:rPr lang="en-US" dirty="0" err="1" smtClean="0"/>
              <a:t>ón</a:t>
            </a:r>
            <a:r>
              <a:rPr lang="en-US" dirty="0" smtClean="0"/>
              <a:t> </a:t>
            </a:r>
            <a:r>
              <a:rPr lang="en-US" dirty="0" smtClean="0"/>
              <a:t>WWII</a:t>
            </a:r>
            <a:r>
              <a:rPr lang="en-US" dirty="0" smtClean="0"/>
              <a:t>: 58 a 72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Cuadro Informativo:</a:t>
            </a:r>
            <a:r>
              <a:rPr lang="es-ES" baseline="0" dirty="0" smtClean="0"/>
              <a:t>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637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Sobre </a:t>
            </a:r>
            <a:r>
              <a:rPr lang="es-MX" baseline="0" dirty="0" smtClean="0"/>
              <a:t>los n</a:t>
            </a:r>
            <a:r>
              <a:rPr lang="es-MX" dirty="0" smtClean="0"/>
              <a:t>o usuarios …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Tal y como afirmaba </a:t>
            </a:r>
            <a:r>
              <a:rPr lang="es-ES" sz="1200" dirty="0" err="1" smtClean="0">
                <a:solidFill>
                  <a:schemeClr val="tx1">
                    <a:lumMod val="75000"/>
                  </a:schemeClr>
                </a:solidFill>
              </a:rPr>
              <a:t>Vinton</a:t>
            </a:r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s-ES" sz="1200" dirty="0" err="1" smtClean="0">
                <a:solidFill>
                  <a:schemeClr val="tx1">
                    <a:lumMod val="75000"/>
                  </a:schemeClr>
                </a:solidFill>
              </a:rPr>
              <a:t>Cerf</a:t>
            </a:r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“Padre de </a:t>
            </a:r>
            <a:r>
              <a:rPr lang="es-ES" sz="1200" baseline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Internet” el crecimiento de Internet se debe en gran parte a la importante</a:t>
            </a:r>
            <a:r>
              <a:rPr lang="es-ES" sz="1200" baseline="0" dirty="0" smtClean="0">
                <a:solidFill>
                  <a:schemeClr val="tx1">
                    <a:lumMod val="75000"/>
                  </a:schemeClr>
                </a:solidFill>
              </a:rPr>
              <a:t> penetraci</a:t>
            </a:r>
            <a:r>
              <a:rPr lang="es-ES" sz="1200" baseline="0" dirty="0" smtClean="0">
                <a:solidFill>
                  <a:schemeClr val="tx1">
                    <a:lumMod val="75000"/>
                  </a:schemeClr>
                </a:solidFill>
              </a:rPr>
              <a:t>ón que han tenido los dispositivos móviles.</a:t>
            </a:r>
            <a:endParaRPr lang="es-ES" sz="1200" dirty="0" smtClean="0">
              <a:solidFill>
                <a:schemeClr val="tx1">
                  <a:lumMod val="75000"/>
                </a:schemeClr>
              </a:solidFill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2005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i="1" dirty="0" smtClean="0">
                <a:solidFill>
                  <a:srgbClr val="BFBFBF"/>
                </a:solidFill>
              </a:rPr>
              <a:t>* Durante una semana normal y sin estar en Internet ¿Cuántas horas pasas: viendo la televisión,  ¿cuántas horas pasas escuchando la radio?, </a:t>
            </a:r>
            <a:br>
              <a:rPr lang="es-MX" sz="1200" i="1" dirty="0" smtClean="0">
                <a:solidFill>
                  <a:srgbClr val="BFBFBF"/>
                </a:solidFill>
              </a:rPr>
            </a:br>
            <a:r>
              <a:rPr lang="es-MX" sz="1200" i="1" dirty="0" smtClean="0">
                <a:solidFill>
                  <a:srgbClr val="BFBFBF"/>
                </a:solidFill>
              </a:rPr>
              <a:t>¿cuántas leyendo  el periódico?</a:t>
            </a:r>
          </a:p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2 puntos porcentuales</a:t>
            </a:r>
            <a:r>
              <a:rPr lang="es-ES" baseline="0" dirty="0" smtClean="0"/>
              <a:t> más que con respecto al 2012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7744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MX" dirty="0" smtClean="0"/>
              <a:t>9 de cada 10 usuarios de Internet utilizan las redes sociales</a:t>
            </a:r>
            <a:endParaRPr lang="es-MX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MX" dirty="0" smtClean="0"/>
              <a:t>2 puntos</a:t>
            </a:r>
            <a:r>
              <a:rPr lang="es-MX" baseline="0" dirty="0" smtClean="0"/>
              <a:t> porcentuales m</a:t>
            </a:r>
            <a:r>
              <a:rPr lang="es-MX" baseline="0" dirty="0" smtClean="0"/>
              <a:t>ás que el año anterior.</a:t>
            </a:r>
            <a:endParaRPr lang="es-MX" dirty="0" smtClean="0"/>
          </a:p>
          <a:p>
            <a:pPr eaLnBrk="1" hangingPunct="1">
              <a:spcBef>
                <a:spcPct val="0"/>
              </a:spcBef>
            </a:pPr>
            <a:r>
              <a:rPr lang="es-MX" dirty="0" smtClean="0"/>
              <a:t>36</a:t>
            </a:r>
            <a:r>
              <a:rPr lang="es-MX" dirty="0" smtClean="0"/>
              <a:t>% de los No</a:t>
            </a:r>
            <a:r>
              <a:rPr lang="es-MX" baseline="0" dirty="0" smtClean="0"/>
              <a:t> Usuarios confían en casi toda la información que aparece en Internet</a:t>
            </a:r>
            <a:endParaRPr lang="es-MX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Sobre </a:t>
            </a:r>
            <a:r>
              <a:rPr lang="es-MX" baseline="0" dirty="0" smtClean="0"/>
              <a:t>los n</a:t>
            </a:r>
            <a:r>
              <a:rPr lang="es-MX" dirty="0" smtClean="0"/>
              <a:t>o usuarios …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/>
              <a:t>Con base en los números actuales</a:t>
            </a:r>
            <a:r>
              <a:rPr lang="es-MX" baseline="0" dirty="0" smtClean="0"/>
              <a:t> -y por probabilidad- </a:t>
            </a:r>
            <a:r>
              <a:rPr lang="es-MX" dirty="0" smtClean="0"/>
              <a:t>el mexicano “No Usuario” de Internet sería mujer , tendría entre 54 y 70 años, pertenecería al NSE D+, y se encontraría en el Bajío, Norte Centro</a:t>
            </a:r>
          </a:p>
          <a:p>
            <a:pPr eaLnBrk="1" hangingPunct="1">
              <a:spcBef>
                <a:spcPct val="0"/>
              </a:spcBef>
            </a:pPr>
            <a:endParaRPr lang="es-MX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73CD1-4C62-4AAC-92B4-FCCF962105A0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3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36" name="Shape 35"/>
          <p:cNvSpPr>
            <a:spLocks/>
          </p:cNvSpPr>
          <p:nvPr/>
        </p:nvSpPr>
        <p:spPr bwMode="auto">
          <a:xfrm>
            <a:off x="4821864" y="1066800"/>
            <a:ext cx="4343400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43" name="Shape 42"/>
          <p:cNvSpPr>
            <a:spLocks/>
          </p:cNvSpPr>
          <p:nvPr/>
        </p:nvSpPr>
        <p:spPr bwMode="auto">
          <a:xfrm>
            <a:off x="290624" y="-14176"/>
            <a:ext cx="5562600" cy="6553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2" name="Shape 21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4" name="Shape 23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6" name="Shape 25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s-E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extLst/>
          </a:lstStyle>
          <a:p>
            <a:fld id="{743653DA-8BF4-4869-96FE-9BCF43372D46}" type="datetimeFigureOut">
              <a:rPr lang="es-ES"/>
              <a:pPr/>
              <a:t>20/11/13</a:t>
            </a:fld>
            <a:endParaRPr kumimoji="0"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extLst/>
          </a:lstStyle>
          <a:p>
            <a:fld id="{72AC53DF-4216-466D-99A7-94400E6C2A25}" type="slidenum">
              <a:rPr/>
              <a:pPr/>
              <a:t>‹Nr.›</a:t>
            </a:fld>
            <a:endParaRPr kumimoji="0" lang="es-E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464504"/>
            <a:ext cx="8153400" cy="774192"/>
          </a:xfrm>
        </p:spPr>
        <p:txBody>
          <a:bodyPr/>
          <a:lstStyle>
            <a:lvl1pPr marR="9144" algn="r" eaLnBrk="1" latinLnBrk="0" hangingPunct="1">
              <a:defRPr kumimoji="0" lang="es-ES" sz="380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838381" y="1371600"/>
            <a:ext cx="3848419" cy="457200"/>
          </a:xfrm>
        </p:spPr>
        <p:txBody>
          <a:bodyPr tIns="0"/>
          <a:lstStyle>
            <a:lvl1pPr marL="0" indent="0" algn="r" eaLnBrk="1" latinLnBrk="0" hangingPunct="1">
              <a:spcBef>
                <a:spcPts val="0"/>
              </a:spcBef>
              <a:buNone/>
              <a:defRPr kumimoji="0" lang="es-ES" sz="2000">
                <a:solidFill>
                  <a:schemeClr val="tx1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59" name="Rectangle 5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0" name="Rectangle 5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1" name="Rectangle 6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62" name="Rectangle 6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129108-AC8D-4212-9283-60D9E99BF07A}" type="datetimeFigureOut">
              <a:rPr lang="es-ES"/>
              <a:pPr/>
              <a:t>20/11/13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52800"/>
            <a:ext cx="7772400" cy="1974059"/>
          </a:xfrm>
        </p:spPr>
        <p:txBody>
          <a:bodyPr anchor="b"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l" eaLnBrk="1" latinLnBrk="0" hangingPunct="1">
              <a:buNone/>
              <a:defRPr kumimoji="0" lang="es-ES" sz="4000" b="1" cap="all">
                <a:ln/>
                <a:solidFill>
                  <a:schemeClr val="tx1"/>
                </a:solidFill>
                <a:effectLst>
                  <a:reflection blurRad="12700" stA="50000" endPos="50000" dir="5400000" sy="-100000" rotWithShape="0"/>
                </a:effectLst>
              </a:defRPr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7772400" cy="1052512"/>
          </a:xfrm>
        </p:spPr>
        <p:txBody>
          <a:bodyPr anchor="t"/>
          <a:lstStyle>
            <a:lvl1pPr marL="374904" eaLnBrk="1" latinLnBrk="0" hangingPunct="1">
              <a:buNone/>
              <a:defRPr kumimoji="0" lang="es-ES" sz="20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es-ES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es-ES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DED3D3-6235-4F4C-B439-DF277FB555A7}" type="datetimeFigureOut">
              <a:rPr lang="es-ES"/>
              <a:pPr/>
              <a:t>20/11/13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1295400"/>
          </a:xfrm>
        </p:spPr>
        <p:txBody>
          <a:bodyPr anchor="ctr"/>
          <a:lstStyle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600200"/>
            <a:ext cx="4038600" cy="4525963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es-ES" sz="20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600200"/>
            <a:ext cx="4038600" cy="4525963"/>
          </a:xfrm>
        </p:spPr>
        <p:txBody>
          <a:bodyPr/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F1E3E-4B2F-4895-B65E-28B2E64F39F6}" type="datetimeFigureOut">
              <a:rPr lang="es-ES"/>
              <a:pPr/>
              <a:t>20/11/13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305044" y="3867144"/>
            <a:ext cx="4533900" cy="160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402264"/>
            <a:ext cx="868680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 eaLnBrk="1" latinLnBrk="0" hangingPunct="1">
              <a:defRPr kumimoji="0" lang="es-ES" sz="4000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 eaLnBrk="1" latinLnBrk="0" hangingPunct="1">
              <a:buNone/>
              <a:defRPr kumimoji="0" lang="es-ES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es-ES" sz="2000" b="1"/>
            </a:lvl2pPr>
            <a:lvl3pPr eaLnBrk="1" latinLnBrk="0" hangingPunct="1">
              <a:buNone/>
              <a:defRPr kumimoji="0" lang="es-ES" sz="1800" b="1"/>
            </a:lvl3pPr>
            <a:lvl4pPr eaLnBrk="1" latinLnBrk="0" hangingPunct="1">
              <a:buNone/>
              <a:defRPr kumimoji="0" lang="es-ES" sz="1600" b="1"/>
            </a:lvl4pPr>
            <a:lvl5pPr eaLnBrk="1" latinLnBrk="0" hangingPunct="1">
              <a:buNone/>
              <a:defRPr kumimoji="0" lang="es-ES" sz="1600" b="1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 eaLnBrk="1" latinLnBrk="0" hangingPunct="1">
              <a:buNone/>
              <a:defRPr kumimoji="0" lang="es-ES" sz="2400" b="1">
                <a:solidFill>
                  <a:schemeClr val="accent2"/>
                </a:solidFill>
              </a:defRPr>
            </a:lvl1pPr>
            <a:lvl2pPr eaLnBrk="1" latinLnBrk="0" hangingPunct="1">
              <a:buNone/>
              <a:defRPr kumimoji="0" lang="es-ES" sz="2000" b="1"/>
            </a:lvl2pPr>
            <a:lvl3pPr eaLnBrk="1" latinLnBrk="0" hangingPunct="1">
              <a:buNone/>
              <a:defRPr kumimoji="0" lang="es-ES" sz="1800" b="1"/>
            </a:lvl3pPr>
            <a:lvl4pPr eaLnBrk="1" latinLnBrk="0" hangingPunct="1">
              <a:buNone/>
              <a:defRPr kumimoji="0" lang="es-ES" sz="1600" b="1"/>
            </a:lvl4pPr>
            <a:lvl5pPr eaLnBrk="1" latinLnBrk="0" hangingPunct="1">
              <a:buNone/>
              <a:defRPr kumimoji="0" lang="es-ES" sz="1600" b="1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085435-8225-4333-BFFA-0096413F0D76}" type="datetimeFigureOut">
              <a:rPr lang="es-ES"/>
              <a:pPr/>
              <a:t>20/11/13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180FA0-5B31-4864-A2BB-719EA5A679C6}" type="datetimeFigureOut">
              <a:rPr lang="es-ES"/>
              <a:pPr/>
              <a:t>20/11/13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D93096-5B34-4342-9326-69289CEAE4C2}" type="slidenum">
              <a:rPr/>
              <a:pPr/>
              <a:t>‹Nr.›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 Imagen" descr="blue-square-wallpapers_8301_1920x1200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40163" t="62010" r="34250" b="1726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7 Grupo"/>
          <p:cNvGrpSpPr>
            <a:grpSpLocks/>
          </p:cNvGrpSpPr>
          <p:nvPr userDrawn="1"/>
        </p:nvGrpSpPr>
        <p:grpSpPr bwMode="auto">
          <a:xfrm>
            <a:off x="0" y="6237288"/>
            <a:ext cx="9144000" cy="620712"/>
            <a:chOff x="0" y="6237312"/>
            <a:chExt cx="9036496" cy="620688"/>
          </a:xfrm>
        </p:grpSpPr>
        <p:pic>
          <p:nvPicPr>
            <p:cNvPr id="5" name="8 Imagen" descr="blue-square-wallpapers_8301_1920x1200.jpg"/>
            <p:cNvPicPr>
              <a:picLocks noChangeAspect="1"/>
            </p:cNvPicPr>
            <p:nvPr/>
          </p:nvPicPr>
          <p:blipFill>
            <a:blip r:embed="rId3" cstate="print"/>
            <a:srcRect l="21049" r="16667" b="86749"/>
            <a:stretch>
              <a:fillRect/>
            </a:stretch>
          </p:blipFill>
          <p:spPr bwMode="auto">
            <a:xfrm flipH="1">
              <a:off x="2880320" y="6237312"/>
              <a:ext cx="6156176" cy="620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9 Imagen" descr="blue-square-wallpapers_8301_1920x1200.jpg"/>
            <p:cNvPicPr>
              <a:picLocks noChangeAspect="1"/>
            </p:cNvPicPr>
            <p:nvPr/>
          </p:nvPicPr>
          <p:blipFill>
            <a:blip r:embed="rId3" cstate="print"/>
            <a:srcRect l="54192" r="16667" b="86749"/>
            <a:stretch>
              <a:fillRect/>
            </a:stretch>
          </p:blipFill>
          <p:spPr bwMode="auto">
            <a:xfrm>
              <a:off x="0" y="6237312"/>
              <a:ext cx="2880320" cy="620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6 Imagen" descr="up.JPG"/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368" t="3558" r="84608" b="59088"/>
          <a:stretch>
            <a:fillRect/>
          </a:stretch>
        </p:blipFill>
        <p:spPr>
          <a:xfrm>
            <a:off x="8228520" y="0"/>
            <a:ext cx="951992" cy="9087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CuadroTexto"/>
          <p:cNvSpPr txBox="1"/>
          <p:nvPr userDrawn="1"/>
        </p:nvSpPr>
        <p:spPr>
          <a:xfrm>
            <a:off x="8316913" y="6381750"/>
            <a:ext cx="4540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fld id="{3BBF1424-0430-403B-A123-C1F40293BF51}" type="slidenum">
              <a:rPr lang="es-ES" sz="1200">
                <a:solidFill>
                  <a:srgbClr val="002060"/>
                </a:solidFill>
              </a:rPr>
              <a:pPr>
                <a:defRPr/>
              </a:pPr>
              <a:t>‹Nr.›</a:t>
            </a:fld>
            <a:endParaRPr lang="es-MX" sz="1200" dirty="0">
              <a:solidFill>
                <a:srgbClr val="002060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000">
                <a:solidFill>
                  <a:srgbClr val="3E6ECE"/>
                </a:solidFill>
                <a:latin typeface="Arial Black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9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1D278-8917-472A-9490-F36750F0EF11}" type="datetime1">
              <a:rPr lang="es-ES"/>
              <a:pPr>
                <a:defRPr/>
              </a:pPr>
              <a:t>20/11/13</a:t>
            </a:fld>
            <a:endParaRPr lang="es-ES" dirty="0"/>
          </a:p>
        </p:txBody>
      </p:sp>
      <p:sp>
        <p:nvSpPr>
          <p:cNvPr id="10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E764A-6165-42C2-A04C-7AE172EF98E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  <p:sp>
        <p:nvSpPr>
          <p:cNvPr id="12" name="Rectángulo 11"/>
          <p:cNvSpPr/>
          <p:nvPr userDrawn="1"/>
        </p:nvSpPr>
        <p:spPr>
          <a:xfrm>
            <a:off x="-108520" y="-99392"/>
            <a:ext cx="9361040" cy="705678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482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es-ES" sz="1100">
                <a:solidFill>
                  <a:schemeClr val="tx2"/>
                </a:solidFill>
              </a:defRPr>
            </a:lvl1pPr>
            <a:extLst/>
          </a:lstStyle>
          <a:p>
            <a:fld id="{8D3816DF-213E-421B-92D3-C068DBB023D6}" type="datetimeFigureOut">
              <a:rPr kumimoji="0" lang="es-ES">
                <a:solidFill>
                  <a:schemeClr val="tx2"/>
                </a:solidFill>
              </a:rPr>
              <a:pPr/>
              <a:t>20/11/13</a:t>
            </a:fld>
            <a:endParaRPr kumimoji="0" lang="es-ES" sz="11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lang="es-ES" sz="11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s-ES" sz="110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lang="es-ES" sz="1200">
                <a:solidFill>
                  <a:schemeClr val="tx2"/>
                </a:solidFill>
              </a:defRPr>
            </a:lvl1pPr>
            <a:extLst/>
          </a:lstStyle>
          <a:p>
            <a:pPr algn="l"/>
            <a:fld id="{72AC53DF-4216-466D-99A7-94400E6C2A25}" type="slidenum">
              <a:rPr kumimoji="0" lang="es-ES" sz="1200">
                <a:solidFill>
                  <a:schemeClr val="tx2"/>
                </a:solidFill>
              </a:rPr>
              <a:pPr algn="l"/>
              <a:t>‹Nr.›</a:t>
            </a:fld>
            <a:endParaRPr kumimoji="0" lang="es-ES" sz="12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9" r:id="rId6"/>
    <p:sldLayoutId id="2147483680" r:id="rId7"/>
  </p:sldLayoutIdLst>
  <p:txStyles>
    <p:titleStyle>
      <a:lvl1pPr algn="l" rtl="0" eaLnBrk="1" latinLnBrk="0" hangingPunct="1">
        <a:spcBef>
          <a:spcPct val="0"/>
        </a:spcBef>
        <a:buNone/>
        <a:defRPr kumimoji="0" lang="es-ES" sz="4000" kern="1200" spc="-150" baseline="0">
          <a:solidFill>
            <a:schemeClr val="tx2">
              <a:satMod val="200000"/>
            </a:schemeClr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SzPct val="95000"/>
        <a:buFont typeface="Wingdings"/>
        <a:buChar char=""/>
        <a:defRPr kumimoji="0" lang="es-ES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lang="es-ES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lang="es-ES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lang="es-ES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lang="es-ES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png"/><Relationship Id="rId12" Type="http://schemas.microsoft.com/office/2007/relationships/hdphoto" Target="../media/hdphoto1.wdp"/><Relationship Id="rId13" Type="http://schemas.openxmlformats.org/officeDocument/2006/relationships/image" Target="../media/image14.png"/><Relationship Id="rId14" Type="http://schemas.openxmlformats.org/officeDocument/2006/relationships/image" Target="../media/image15.jpeg"/><Relationship Id="rId15" Type="http://schemas.openxmlformats.org/officeDocument/2006/relationships/image" Target="../media/image16.png"/><Relationship Id="rId16" Type="http://schemas.microsoft.com/office/2007/relationships/hdphoto" Target="../media/hdphoto2.wdp"/><Relationship Id="rId17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gif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0" Type="http://schemas.openxmlformats.org/officeDocument/2006/relationships/image" Target="../media/image35.png"/><Relationship Id="rId21" Type="http://schemas.openxmlformats.org/officeDocument/2006/relationships/image" Target="../media/image36.png"/><Relationship Id="rId22" Type="http://schemas.openxmlformats.org/officeDocument/2006/relationships/image" Target="../media/image37.png"/><Relationship Id="rId23" Type="http://schemas.openxmlformats.org/officeDocument/2006/relationships/image" Target="../media/image38.png"/><Relationship Id="rId24" Type="http://schemas.openxmlformats.org/officeDocument/2006/relationships/image" Target="../media/image39.png"/><Relationship Id="rId25" Type="http://schemas.openxmlformats.org/officeDocument/2006/relationships/image" Target="../media/image40.png"/><Relationship Id="rId26" Type="http://schemas.openxmlformats.org/officeDocument/2006/relationships/image" Target="../media/image41.png"/><Relationship Id="rId27" Type="http://schemas.openxmlformats.org/officeDocument/2006/relationships/image" Target="../media/image42.png"/><Relationship Id="rId28" Type="http://schemas.openxmlformats.org/officeDocument/2006/relationships/image" Target="../media/image43.pn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30" Type="http://schemas.openxmlformats.org/officeDocument/2006/relationships/image" Target="../media/image45.png"/><Relationship Id="rId31" Type="http://schemas.openxmlformats.org/officeDocument/2006/relationships/image" Target="../media/image46.png"/><Relationship Id="rId32" Type="http://schemas.openxmlformats.org/officeDocument/2006/relationships/image" Target="../media/image47.png"/><Relationship Id="rId9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33" Type="http://schemas.openxmlformats.org/officeDocument/2006/relationships/image" Target="../media/image48.png"/><Relationship Id="rId34" Type="http://schemas.openxmlformats.org/officeDocument/2006/relationships/image" Target="../media/image49.png"/><Relationship Id="rId35" Type="http://schemas.openxmlformats.org/officeDocument/2006/relationships/image" Target="../media/image50.png"/><Relationship Id="rId36" Type="http://schemas.openxmlformats.org/officeDocument/2006/relationships/image" Target="../media/image51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30.png"/><Relationship Id="rId16" Type="http://schemas.openxmlformats.org/officeDocument/2006/relationships/image" Target="../media/image31.png"/><Relationship Id="rId17" Type="http://schemas.openxmlformats.org/officeDocument/2006/relationships/image" Target="../media/image32.png"/><Relationship Id="rId18" Type="http://schemas.openxmlformats.org/officeDocument/2006/relationships/image" Target="../media/image33.png"/><Relationship Id="rId19" Type="http://schemas.openxmlformats.org/officeDocument/2006/relationships/image" Target="../media/image34.png"/><Relationship Id="rId37" Type="http://schemas.openxmlformats.org/officeDocument/2006/relationships/image" Target="../media/image52.png"/><Relationship Id="rId38" Type="http://schemas.openxmlformats.org/officeDocument/2006/relationships/image" Target="../media/image53.png"/><Relationship Id="rId39" Type="http://schemas.openxmlformats.org/officeDocument/2006/relationships/image" Target="../media/image54.png"/><Relationship Id="rId40" Type="http://schemas.openxmlformats.org/officeDocument/2006/relationships/image" Target="../media/image55.png"/><Relationship Id="rId41" Type="http://schemas.openxmlformats.org/officeDocument/2006/relationships/image" Target="../media/image5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7.jpe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jpeg"/><Relationship Id="rId12" Type="http://schemas.openxmlformats.org/officeDocument/2006/relationships/image" Target="../media/image16.png"/><Relationship Id="rId13" Type="http://schemas.microsoft.com/office/2007/relationships/hdphoto" Target="../media/hdphoto2.wdp"/><Relationship Id="rId14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9.gif"/><Relationship Id="rId6" Type="http://schemas.openxmlformats.org/officeDocument/2006/relationships/image" Target="../media/image10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microsoft.com/office/2007/relationships/hdphoto" Target="../media/hdphoto1.wdp"/><Relationship Id="rId10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chart" Target="../charts/chart8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chart" Target="../charts/chart10.xml"/><Relationship Id="rId5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chart" Target="../charts/chart12.xml"/><Relationship Id="rId5" Type="http://schemas.openxmlformats.org/officeDocument/2006/relationships/image" Target="../media/image67.jpg"/><Relationship Id="rId6" Type="http://schemas.openxmlformats.org/officeDocument/2006/relationships/image" Target="../media/image68.jpg"/><Relationship Id="rId7" Type="http://schemas.openxmlformats.org/officeDocument/2006/relationships/image" Target="../media/image69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4" Type="http://schemas.openxmlformats.org/officeDocument/2006/relationships/image" Target="../media/image69.jpg"/><Relationship Id="rId5" Type="http://schemas.openxmlformats.org/officeDocument/2006/relationships/image" Target="../media/image67.jpg"/><Relationship Id="rId6" Type="http://schemas.openxmlformats.org/officeDocument/2006/relationships/image" Target="../media/image66.png"/><Relationship Id="rId7" Type="http://schemas.openxmlformats.org/officeDocument/2006/relationships/chart" Target="../charts/chart13.xml"/><Relationship Id="rId8" Type="http://schemas.openxmlformats.org/officeDocument/2006/relationships/chart" Target="../charts/chart14.xml"/><Relationship Id="rId9" Type="http://schemas.openxmlformats.org/officeDocument/2006/relationships/chart" Target="../charts/chart15.xml"/><Relationship Id="rId10" Type="http://schemas.openxmlformats.org/officeDocument/2006/relationships/chart" Target="../charts/chart16.xml"/><Relationship Id="rId11" Type="http://schemas.openxmlformats.org/officeDocument/2006/relationships/chart" Target="../charts/chart17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4" Type="http://schemas.openxmlformats.org/officeDocument/2006/relationships/chart" Target="../charts/chart20.xml"/><Relationship Id="rId5" Type="http://schemas.openxmlformats.org/officeDocument/2006/relationships/chart" Target="../charts/chart21.xml"/><Relationship Id="rId6" Type="http://schemas.openxmlformats.org/officeDocument/2006/relationships/chart" Target="../charts/chart22.xml"/><Relationship Id="rId7" Type="http://schemas.openxmlformats.org/officeDocument/2006/relationships/image" Target="../media/image66.png"/><Relationship Id="rId8" Type="http://schemas.openxmlformats.org/officeDocument/2006/relationships/image" Target="../media/image67.jpg"/><Relationship Id="rId9" Type="http://schemas.openxmlformats.org/officeDocument/2006/relationships/image" Target="../media/image68.jpg"/><Relationship Id="rId10" Type="http://schemas.openxmlformats.org/officeDocument/2006/relationships/image" Target="../media/image69.jpg"/><Relationship Id="rId11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4" Type="http://schemas.openxmlformats.org/officeDocument/2006/relationships/chart" Target="../charts/chart24.xml"/><Relationship Id="rId5" Type="http://schemas.openxmlformats.org/officeDocument/2006/relationships/chart" Target="../charts/chart25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4" Type="http://schemas.openxmlformats.org/officeDocument/2006/relationships/image" Target="../media/image71.jpeg"/><Relationship Id="rId5" Type="http://schemas.microsoft.com/office/2007/relationships/hdphoto" Target="../media/hdphoto3.wdp"/><Relationship Id="rId6" Type="http://schemas.openxmlformats.org/officeDocument/2006/relationships/image" Target="../media/image72.png"/><Relationship Id="rId7" Type="http://schemas.openxmlformats.org/officeDocument/2006/relationships/image" Target="../media/image73.jpg"/><Relationship Id="rId8" Type="http://schemas.openxmlformats.org/officeDocument/2006/relationships/image" Target="../media/image74.png"/><Relationship Id="rId9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chart" Target="../charts/char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4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4" Type="http://schemas.openxmlformats.org/officeDocument/2006/relationships/chart" Target="../charts/chart30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4" Type="http://schemas.openxmlformats.org/officeDocument/2006/relationships/chart" Target="../charts/chart33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chart" Target="../charts/chart34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4" Type="http://schemas.openxmlformats.org/officeDocument/2006/relationships/chart" Target="../charts/chart36.xml"/><Relationship Id="rId5" Type="http://schemas.openxmlformats.org/officeDocument/2006/relationships/chart" Target="../charts/chart37.xml"/><Relationship Id="rId6" Type="http://schemas.openxmlformats.org/officeDocument/2006/relationships/chart" Target="../charts/chart38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35496" y="4149080"/>
            <a:ext cx="9001000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755576" y="1857364"/>
            <a:ext cx="7776864" cy="15716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6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66CCFF"/>
                </a:solidFill>
                <a:effectLst/>
              </a:rPr>
              <a:t>Estudio 2013 </a:t>
            </a:r>
            <a:r>
              <a:rPr lang="es-MX" sz="36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de hábitos y percepciones de los mexicanos sobre Internet y diversas tecnologías asociadas</a:t>
            </a:r>
            <a:r>
              <a:rPr lang="es-MX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/>
            </a:r>
            <a:br>
              <a:rPr lang="es-MX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</a:br>
            <a:r>
              <a:rPr lang="es-MX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/>
            </a:r>
            <a:br>
              <a:rPr lang="es-MX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</a:br>
            <a:endParaRPr sz="27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1525" y="5314950"/>
            <a:ext cx="22764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5329238"/>
            <a:ext cx="226695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17766"/>
            <a:ext cx="2286000" cy="154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5325025"/>
            <a:ext cx="2305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31 CuadroTexto"/>
          <p:cNvSpPr txBox="1"/>
          <p:nvPr/>
        </p:nvSpPr>
        <p:spPr>
          <a:xfrm>
            <a:off x="6792594" y="6540365"/>
            <a:ext cx="2137124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MX" sz="1000" dirty="0" smtClean="0">
                <a:solidFill>
                  <a:schemeClr val="tx1">
                    <a:lumMod val="85000"/>
                  </a:schemeClr>
                </a:solidFill>
              </a:rPr>
              <a:t>http://www.worldinternetproject.net</a:t>
            </a:r>
            <a:endParaRPr lang="es-ES" sz="10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17" name="16 Imagen" descr="wip201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3812" y="169778"/>
            <a:ext cx="4536504" cy="43204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17 CuadroTexto"/>
          <p:cNvSpPr txBox="1"/>
          <p:nvPr/>
        </p:nvSpPr>
        <p:spPr>
          <a:xfrm>
            <a:off x="-1017" y="457810"/>
            <a:ext cx="4688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65000"/>
                  </a:schemeClr>
                </a:solidFill>
              </a:rPr>
              <a:t>México</a:t>
            </a:r>
            <a:r>
              <a:rPr lang="en-US" dirty="0" smtClean="0">
                <a:solidFill>
                  <a:schemeClr val="tx1">
                    <a:lumMod val="65000"/>
                  </a:schemeClr>
                </a:solidFill>
              </a:rPr>
              <a:t>                                  http://www.wip.mx</a:t>
            </a:r>
            <a:endParaRPr lang="en-US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2" name="Imagen 1" descr="logotec_negr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649" y="44624"/>
            <a:ext cx="2350847" cy="86409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301208"/>
            <a:ext cx="9144000" cy="1656184"/>
          </a:xfrm>
          <a:prstGeom prst="rect">
            <a:avLst/>
          </a:prstGeom>
        </p:spPr>
      </p:pic>
      <p:grpSp>
        <p:nvGrpSpPr>
          <p:cNvPr id="6" name="Agrupar 5"/>
          <p:cNvGrpSpPr/>
          <p:nvPr/>
        </p:nvGrpSpPr>
        <p:grpSpPr>
          <a:xfrm>
            <a:off x="35496" y="5301208"/>
            <a:ext cx="4644616" cy="1569661"/>
            <a:chOff x="4427984" y="3949989"/>
            <a:chExt cx="4644616" cy="1569661"/>
          </a:xfrm>
        </p:grpSpPr>
        <p:sp>
          <p:nvSpPr>
            <p:cNvPr id="4" name="3 CuadroTexto"/>
            <p:cNvSpPr txBox="1"/>
            <p:nvPr/>
          </p:nvSpPr>
          <p:spPr>
            <a:xfrm>
              <a:off x="4427984" y="3949989"/>
              <a:ext cx="4644616" cy="15696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200" b="1" dirty="0" smtClean="0">
                  <a:solidFill>
                    <a:schemeClr val="tx1">
                      <a:lumMod val="8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World Internet Project, México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1200" b="1" dirty="0" smtClean="0">
                  <a:solidFill>
                    <a:schemeClr val="tx1">
                      <a:lumMod val="8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http://www.wip.mx</a:t>
              </a:r>
              <a:r>
                <a:rPr lang="es-MX" sz="900" b="1" dirty="0" smtClean="0">
                  <a:solidFill>
                    <a:schemeClr val="tx1">
                      <a:lumMod val="8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/>
              </a:r>
              <a:br>
                <a:rPr lang="es-MX" sz="900" b="1" dirty="0" smtClean="0">
                  <a:solidFill>
                    <a:schemeClr val="tx1">
                      <a:lumMod val="8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</a:br>
              <a:endParaRPr lang="es-MX" sz="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sz="900" dirty="0" smtClean="0">
                <a:solidFill>
                  <a:srgbClr val="FFFFFF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sz="900" dirty="0">
                <a:solidFill>
                  <a:srgbClr val="FFFFFF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sz="900" dirty="0" smtClean="0">
                <a:solidFill>
                  <a:srgbClr val="FFFFFF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sz="900" dirty="0" smtClean="0">
                <a:solidFill>
                  <a:srgbClr val="FFFFFF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 sz="900" b="1" dirty="0">
                <a:solidFill>
                  <a:srgbClr val="FFFFFF"/>
                </a:solidFill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MX" sz="900" b="1" dirty="0" smtClean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Tecnológico </a:t>
              </a:r>
              <a:r>
                <a:rPr lang="es-MX" sz="900" b="1" dirty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de Monterrey, Campus Estado de </a:t>
              </a:r>
              <a:r>
                <a:rPr lang="es-MX" sz="900" b="1" dirty="0" smtClean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México</a:t>
              </a:r>
              <a:br>
                <a:rPr lang="es-MX" sz="900" b="1" dirty="0" smtClean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</a:br>
              <a:r>
                <a:rPr lang="es-MX" sz="900" b="1" dirty="0" smtClean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Rectoría de la Zona Metropolitana de la  Ciudad de México</a:t>
              </a:r>
              <a:endParaRPr lang="es-ES" sz="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pic>
          <p:nvPicPr>
            <p:cNvPr id="5" name="Imagen 4" descr="ceditim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992" y="4437112"/>
              <a:ext cx="4211122" cy="707131"/>
            </a:xfrm>
            <a:prstGeom prst="rect">
              <a:avLst/>
            </a:prstGeom>
          </p:spPr>
        </p:pic>
      </p:grpSp>
      <p:grpSp>
        <p:nvGrpSpPr>
          <p:cNvPr id="10" name="Agrupar 9"/>
          <p:cNvGrpSpPr/>
          <p:nvPr/>
        </p:nvGrpSpPr>
        <p:grpSpPr>
          <a:xfrm>
            <a:off x="0" y="4293096"/>
            <a:ext cx="9108504" cy="972876"/>
            <a:chOff x="0" y="4293096"/>
            <a:chExt cx="9108504" cy="972876"/>
          </a:xfrm>
        </p:grpSpPr>
        <p:sp>
          <p:nvSpPr>
            <p:cNvPr id="15" name="Rectángulo 14"/>
            <p:cNvSpPr/>
            <p:nvPr/>
          </p:nvSpPr>
          <p:spPr>
            <a:xfrm>
              <a:off x="5131131" y="4636203"/>
              <a:ext cx="504056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600" b="1" dirty="0">
                  <a:latin typeface="Lucida Grande"/>
                  <a:ea typeface="Lucida Grande"/>
                  <a:cs typeface="Lucida Grande"/>
                </a:rPr>
                <a:t>®</a:t>
              </a:r>
              <a:endParaRPr lang="es-ES" sz="600" dirty="0"/>
            </a:p>
          </p:txBody>
        </p:sp>
        <p:pic>
          <p:nvPicPr>
            <p:cNvPr id="11" name="Imagen 10" descr="logo_nic.png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298470"/>
              <a:ext cx="1205324" cy="967502"/>
            </a:xfrm>
            <a:prstGeom prst="rect">
              <a:avLst/>
            </a:prstGeom>
          </p:spPr>
        </p:pic>
        <p:pic>
          <p:nvPicPr>
            <p:cNvPr id="24" name="Imagen 23" descr="logo_comscore.png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765" y="4498713"/>
              <a:ext cx="2216435" cy="480813"/>
            </a:xfrm>
            <a:prstGeom prst="rect">
              <a:avLst/>
            </a:prstGeom>
          </p:spPr>
        </p:pic>
        <p:pic>
          <p:nvPicPr>
            <p:cNvPr id="14" name="Imagen 13" descr="LogobrujulaB&amp;N.jpg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096" y="4293096"/>
              <a:ext cx="1772555" cy="779924"/>
            </a:xfrm>
            <a:prstGeom prst="rect">
              <a:avLst/>
            </a:prstGeom>
          </p:spPr>
        </p:pic>
        <p:pic>
          <p:nvPicPr>
            <p:cNvPr id="28" name="Imagen 27" descr="logo_prodigy.png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artisticPlasticWrap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3245" y="4310029"/>
              <a:ext cx="1785259" cy="931262"/>
            </a:xfrm>
            <a:prstGeom prst="rect">
              <a:avLst/>
            </a:prstGeom>
          </p:spPr>
        </p:pic>
        <p:pic>
          <p:nvPicPr>
            <p:cNvPr id="9" name="Imagen 8" descr="Clarusgrande.png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4437112"/>
              <a:ext cx="1728192" cy="558623"/>
            </a:xfrm>
            <a:prstGeom prst="rect">
              <a:avLst/>
            </a:prstGeom>
          </p:spPr>
        </p:pic>
      </p:grpSp>
      <p:sp>
        <p:nvSpPr>
          <p:cNvPr id="7" name="CuadroTexto 6"/>
          <p:cNvSpPr txBox="1"/>
          <p:nvPr/>
        </p:nvSpPr>
        <p:spPr>
          <a:xfrm>
            <a:off x="785492" y="1268760"/>
            <a:ext cx="2891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Reporte Especial. 5ª. Edici</a:t>
            </a:r>
            <a:r>
              <a:rPr lang="es-ES" dirty="0" smtClean="0"/>
              <a:t>ón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203848" y="3625279"/>
            <a:ext cx="5224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400" dirty="0" smtClean="0"/>
              <a:t>“Cinco años de exploraci</a:t>
            </a:r>
            <a:r>
              <a:rPr lang="es-ES" sz="1400" dirty="0" smtClean="0"/>
              <a:t>ón sobre </a:t>
            </a:r>
            <a:r>
              <a:rPr lang="es-ES" sz="1400" dirty="0" smtClean="0"/>
              <a:t>la situaci</a:t>
            </a:r>
            <a:r>
              <a:rPr lang="es-ES" sz="1400" dirty="0" smtClean="0"/>
              <a:t>ón de Internet en México”</a:t>
            </a:r>
          </a:p>
          <a:p>
            <a:pPr algn="r"/>
            <a:r>
              <a:rPr lang="es-ES" sz="1400" dirty="0" smtClean="0"/>
              <a:t>WIP MX, 2009-2013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935704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2285984" cy="57148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Antecedentes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4294967295"/>
          </p:nvPr>
        </p:nvSpPr>
        <p:spPr>
          <a:xfrm>
            <a:off x="-32" y="1428736"/>
            <a:ext cx="6143668" cy="4572000"/>
          </a:xfrm>
        </p:spPr>
        <p:txBody>
          <a:bodyPr>
            <a:normAutofit fontScale="85000" lnSpcReduction="20000"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Desde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el </a:t>
            </a:r>
            <a:r>
              <a:rPr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2007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el </a:t>
            </a:r>
            <a:r>
              <a:rPr i="1" u="sng" dirty="0" smtClean="0">
                <a:solidFill>
                  <a:srgbClr val="66CCFF"/>
                </a:solidFill>
              </a:rPr>
              <a:t>Center for the Digital Future</a:t>
            </a:r>
            <a:r>
              <a:rPr u="sng" dirty="0" smtClean="0">
                <a:solidFill>
                  <a:srgbClr val="66CCFF"/>
                </a:solidFill>
              </a:rPr>
              <a:t> de la </a:t>
            </a:r>
            <a:r>
              <a:rPr i="1" u="sng" dirty="0" smtClean="0">
                <a:solidFill>
                  <a:srgbClr val="66CCFF"/>
                </a:solidFill>
              </a:rPr>
              <a:t>Annenberg School for Communication</a:t>
            </a:r>
            <a:r>
              <a:rPr u="sng" dirty="0" smtClean="0">
                <a:solidFill>
                  <a:srgbClr val="66CCFF"/>
                </a:solidFill>
              </a:rPr>
              <a:t> de la Universidad del Sur de California</a:t>
            </a:r>
            <a:r>
              <a:rPr dirty="0" smtClean="0">
                <a:solidFill>
                  <a:srgbClr val="FFC000"/>
                </a:solidFill>
              </a:rPr>
              <a:t> 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(USC)</a:t>
            </a: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que coordina los esfuerzos del </a:t>
            </a:r>
            <a:r>
              <a:rPr lang="es-MX" i="1" u="sng" dirty="0" smtClean="0">
                <a:solidFill>
                  <a:srgbClr val="66CCFF"/>
                </a:solidFill>
              </a:rPr>
              <a:t>World Internet Project</a:t>
            </a: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trabaja en conjunto con el equipo de investigadores del “</a:t>
            </a:r>
            <a:r>
              <a:rPr u="sng" dirty="0" smtClean="0">
                <a:solidFill>
                  <a:srgbClr val="66CCFF"/>
                </a:solidFill>
              </a:rPr>
              <a:t>Proyecto Internet” del Tecnológico de Monterrey, Campus Estado de México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para el intercambio y la conducción de investigación cuantitativa y cualitativa, en materia de nuevas tecnologías de información y comunicaciones  asociadas a </a:t>
            </a:r>
            <a:r>
              <a:rPr lang="es-E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I</a:t>
            </a:r>
            <a:r>
              <a:rPr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nternet.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6429388" y="1357298"/>
            <a:ext cx="2357454" cy="4357718"/>
            <a:chOff x="6215074" y="857232"/>
            <a:chExt cx="2357454" cy="4357718"/>
          </a:xfrm>
        </p:grpSpPr>
        <p:pic>
          <p:nvPicPr>
            <p:cNvPr id="17409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15074" y="857232"/>
              <a:ext cx="2352675" cy="2009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48416" y="881048"/>
              <a:ext cx="609600" cy="47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1" name="Picture 3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6215074" y="3476639"/>
              <a:ext cx="2340360" cy="1738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8 Imagen" descr="tec_logo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15074" y="2899787"/>
              <a:ext cx="1143008" cy="529213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11" name="10 Rectángulo"/>
            <p:cNvSpPr/>
            <p:nvPr/>
          </p:nvSpPr>
          <p:spPr>
            <a:xfrm>
              <a:off x="7358082" y="2917645"/>
              <a:ext cx="1214446" cy="5000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44" y="790352"/>
            <a:ext cx="406400" cy="4064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9592" y="790352"/>
            <a:ext cx="406400" cy="4064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1640" y="790352"/>
            <a:ext cx="406400" cy="4064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3688" y="790352"/>
            <a:ext cx="406400" cy="40640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95736" y="790352"/>
            <a:ext cx="406400" cy="4064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7784" y="790352"/>
            <a:ext cx="406400" cy="40640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59832" y="790352"/>
            <a:ext cx="406400" cy="4064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91880" y="790352"/>
            <a:ext cx="406400" cy="4064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23928" y="790352"/>
            <a:ext cx="406400" cy="4064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55976" y="790352"/>
            <a:ext cx="406400" cy="40640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8024" y="790352"/>
            <a:ext cx="406400" cy="40640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20072" y="790352"/>
            <a:ext cx="406400" cy="4064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52120" y="790352"/>
            <a:ext cx="406400" cy="4064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84168" y="790352"/>
            <a:ext cx="406400" cy="40640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16216" y="790352"/>
            <a:ext cx="406400" cy="4064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48264" y="790352"/>
            <a:ext cx="406400" cy="40640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67544" y="5877272"/>
            <a:ext cx="406400" cy="40640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99592" y="5877272"/>
            <a:ext cx="406400" cy="40640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31640" y="5877272"/>
            <a:ext cx="406400" cy="40640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63688" y="5877272"/>
            <a:ext cx="406400" cy="40640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95736" y="5877272"/>
            <a:ext cx="406400" cy="40640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627784" y="5877272"/>
            <a:ext cx="406400" cy="406400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059832" y="5877272"/>
            <a:ext cx="406400" cy="406400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91880" y="5877272"/>
            <a:ext cx="406400" cy="406400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923928" y="5877272"/>
            <a:ext cx="406400" cy="406400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355976" y="5877272"/>
            <a:ext cx="406400" cy="406400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788024" y="5877272"/>
            <a:ext cx="406400" cy="406400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220072" y="5877272"/>
            <a:ext cx="406400" cy="406400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652120" y="5877272"/>
            <a:ext cx="406400" cy="406400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084168" y="5877272"/>
            <a:ext cx="406400" cy="406400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516216" y="5877272"/>
            <a:ext cx="406400" cy="406400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948264" y="5877272"/>
            <a:ext cx="406400" cy="406400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380312" y="5877272"/>
            <a:ext cx="406400" cy="406400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812360" y="5877272"/>
            <a:ext cx="406400" cy="406400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244408" y="5877272"/>
            <a:ext cx="406400" cy="4064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719852" y="6326253"/>
            <a:ext cx="3083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www.worldinternetproject.net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2786050" cy="571480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Objetivo Principal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4294967295"/>
          </p:nvPr>
        </p:nvSpPr>
        <p:spPr>
          <a:xfrm>
            <a:off x="14315" y="1143016"/>
            <a:ext cx="8486775" cy="1142976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Estudio de hábitos y percepciones de los mexicanos sobre Internet y diversas tecnologías asociadas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786314" y="2441572"/>
            <a:ext cx="38576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400" dirty="0" smtClean="0">
                <a:solidFill>
                  <a:srgbClr val="66CCFF"/>
                </a:solidFill>
              </a:rPr>
              <a:t>Explorar la influencia de Internet en los ámbitos social, político, cultural y económico a través de mediciones periódicas de actitudes, valores y percepciones de los usuarios y </a:t>
            </a:r>
            <a:r>
              <a:rPr lang="es-ES" sz="2400" b="1" u="sng" dirty="0" smtClean="0">
                <a:solidFill>
                  <a:srgbClr val="FFCC66"/>
                </a:solidFill>
              </a:rPr>
              <a:t>no usuarios</a:t>
            </a:r>
            <a:r>
              <a:rPr lang="es-ES" sz="2400" b="1" dirty="0" smtClean="0">
                <a:solidFill>
                  <a:srgbClr val="FFCC66"/>
                </a:solidFill>
              </a:rPr>
              <a:t> </a:t>
            </a:r>
            <a:r>
              <a:rPr lang="es-ES" sz="2400" dirty="0" smtClean="0">
                <a:solidFill>
                  <a:srgbClr val="66CCFF"/>
                </a:solidFill>
              </a:rPr>
              <a:t>mexicanos de esta tecnología.</a:t>
            </a:r>
          </a:p>
        </p:txBody>
      </p:sp>
      <p:pic>
        <p:nvPicPr>
          <p:cNvPr id="8" name="7 Imagen" descr="internet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571744"/>
            <a:ext cx="3643338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CuadroTexto"/>
          <p:cNvSpPr txBox="1"/>
          <p:nvPr/>
        </p:nvSpPr>
        <p:spPr>
          <a:xfrm>
            <a:off x="3626310" y="3930263"/>
            <a:ext cx="1361032" cy="36933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prstMaterial="metal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smtClean="0">
                <a:solidFill>
                  <a:srgbClr val="66CCFF"/>
                </a:solidFill>
                <a:latin typeface="+mn-lt"/>
              </a:rPr>
              <a:t>WIP México</a:t>
            </a:r>
            <a:endParaRPr lang="es-ES" b="1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71472" y="2231042"/>
            <a:ext cx="2003049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Consejo </a:t>
            </a: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Consultivo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(Empresas Fundadoras)</a:t>
            </a:r>
            <a:endParaRPr lang="es-MX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273800" y="2209616"/>
            <a:ext cx="2645083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Center </a:t>
            </a:r>
            <a:r>
              <a:rPr lang="es-MX" sz="1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for</a:t>
            </a:r>
            <a:r>
              <a:rPr lang="es-MX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the</a:t>
            </a:r>
            <a:r>
              <a:rPr lang="es-MX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Digital </a:t>
            </a:r>
            <a:r>
              <a:rPr lang="es-MX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14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Future</a:t>
            </a:r>
            <a:endParaRPr lang="es-MX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Annenberg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School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for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12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Communication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/>
            </a:r>
            <a:b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</a:b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(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University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of </a:t>
            </a:r>
            <a:r>
              <a:rPr lang="es-MX" sz="12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Southern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California)</a:t>
            </a:r>
            <a:endParaRPr lang="es-ES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5125" name="21 CuadroTexto"/>
          <p:cNvSpPr txBox="1">
            <a:spLocks noChangeArrowheads="1"/>
          </p:cNvSpPr>
          <p:nvPr/>
        </p:nvSpPr>
        <p:spPr bwMode="auto">
          <a:xfrm>
            <a:off x="1357290" y="4078334"/>
            <a:ext cx="10102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 smtClean="0">
                <a:latin typeface="Corbel" pitchFamily="34" charset="0"/>
              </a:rPr>
              <a:t>Respaldado por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5126" name="22 CuadroTexto"/>
          <p:cNvSpPr txBox="1">
            <a:spLocks noChangeArrowheads="1"/>
          </p:cNvSpPr>
          <p:nvPr/>
        </p:nvSpPr>
        <p:spPr bwMode="auto">
          <a:xfrm>
            <a:off x="6072198" y="3643314"/>
            <a:ext cx="9669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>
                <a:latin typeface="Corbel" pitchFamily="34" charset="0"/>
              </a:rPr>
              <a:t>Con </a:t>
            </a:r>
            <a:r>
              <a:rPr lang="es-MX" sz="1000" dirty="0" smtClean="0">
                <a:latin typeface="Corbel" pitchFamily="34" charset="0"/>
              </a:rPr>
              <a:t>el apoyo </a:t>
            </a:r>
          </a:p>
          <a:p>
            <a:r>
              <a:rPr lang="es-MX" sz="1000" dirty="0" smtClean="0">
                <a:latin typeface="Corbel" pitchFamily="34" charset="0"/>
              </a:rPr>
              <a:t>estratégico  de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6286512" y="2909879"/>
            <a:ext cx="168745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(</a:t>
            </a:r>
            <a:r>
              <a:rPr lang="es-MX" sz="1200" dirty="0">
                <a:latin typeface="+mn-lt"/>
              </a:rPr>
              <a:t>World Internet Project</a:t>
            </a:r>
            <a:r>
              <a:rPr lang="es-MX" sz="1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)</a:t>
            </a:r>
            <a:endParaRPr lang="es-ES" sz="12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130" name="28 CuadroTexto"/>
          <p:cNvSpPr txBox="1">
            <a:spLocks noChangeArrowheads="1"/>
          </p:cNvSpPr>
          <p:nvPr/>
        </p:nvSpPr>
        <p:spPr bwMode="auto">
          <a:xfrm>
            <a:off x="3101841" y="4318496"/>
            <a:ext cx="22974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>
                <a:latin typeface="Corbel" pitchFamily="34" charset="0"/>
              </a:rPr>
              <a:t>Integrado por profesores </a:t>
            </a:r>
            <a:r>
              <a:rPr lang="es-MX" sz="1000" dirty="0" smtClean="0">
                <a:latin typeface="Corbel" pitchFamily="34" charset="0"/>
              </a:rPr>
              <a:t>investigadores</a:t>
            </a:r>
          </a:p>
          <a:p>
            <a:r>
              <a:rPr lang="es-MX" sz="1000" dirty="0" smtClean="0">
                <a:latin typeface="Corbel" pitchFamily="34" charset="0"/>
              </a:rPr>
              <a:t>del Tecnológico de Monterrey</a:t>
            </a:r>
            <a:endParaRPr lang="es-ES" sz="1000" dirty="0">
              <a:latin typeface="Corbel" pitchFamily="34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5393728" y="4653136"/>
            <a:ext cx="37147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Asociaciones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(IAB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,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AMITI, ALAIC, 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AMCO</a:t>
            </a: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, Observatorio </a:t>
            </a:r>
            <a:r>
              <a:rPr lang="es-MX" sz="1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para la  Cibersociedad,</a:t>
            </a:r>
            <a:endParaRPr lang="es-MX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Media Ecology)</a:t>
            </a:r>
            <a:endParaRPr lang="es-ES" sz="12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cxnSp>
        <p:nvCxnSpPr>
          <p:cNvPr id="35" name="34 Conector recto de flecha"/>
          <p:cNvCxnSpPr/>
          <p:nvPr/>
        </p:nvCxnSpPr>
        <p:spPr>
          <a:xfrm rot="5400000">
            <a:off x="4250530" y="5191200"/>
            <a:ext cx="500066" cy="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6786578" cy="571480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Estructura de Relaciones del  WIP México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45" name="1 Marcador de texto"/>
          <p:cNvSpPr txBox="1">
            <a:spLocks/>
          </p:cNvSpPr>
          <p:nvPr/>
        </p:nvSpPr>
        <p:spPr>
          <a:xfrm>
            <a:off x="5600700" y="3286148"/>
            <a:ext cx="3543300" cy="36433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11480" indent="-342900">
              <a:lnSpc>
                <a:spcPct val="120000"/>
              </a:lnSpc>
              <a:buClr>
                <a:schemeClr val="tx2"/>
              </a:buClr>
              <a:buSzPct val="95000"/>
              <a:defRPr/>
            </a:pPr>
            <a:r>
              <a:rPr lang="es-ES" sz="1400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MX" sz="1400" dirty="0">
              <a:solidFill>
                <a:schemeClr val="tx2">
                  <a:lumMod val="75000"/>
                </a:schemeClr>
              </a:solidFill>
            </a:endParaRPr>
          </a:p>
          <a:p>
            <a:pPr marL="411480" indent="-342900">
              <a:lnSpc>
                <a:spcPct val="120000"/>
              </a:lnSpc>
              <a:buClr>
                <a:schemeClr val="tx2"/>
              </a:buClr>
              <a:buSzPct val="95000"/>
              <a:defRPr/>
            </a:pPr>
            <a:r>
              <a:rPr kumimoji="0" lang="es-MX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5156" name="Picture 36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</a:blip>
          <a:srcRect/>
          <a:stretch>
            <a:fillRect/>
          </a:stretch>
        </p:blipFill>
        <p:spPr bwMode="auto">
          <a:xfrm>
            <a:off x="7729409" y="1529979"/>
            <a:ext cx="65901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9277" y="1500174"/>
            <a:ext cx="8763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" name="30 Conector recto"/>
          <p:cNvCxnSpPr/>
          <p:nvPr/>
        </p:nvCxnSpPr>
        <p:spPr>
          <a:xfrm>
            <a:off x="6234287" y="4143380"/>
            <a:ext cx="1214446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 rot="5400000" flipH="1" flipV="1">
            <a:off x="7003172" y="3714752"/>
            <a:ext cx="857256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rot="10800000">
            <a:off x="1285852" y="4435524"/>
            <a:ext cx="142876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 rot="5400000" flipH="1" flipV="1">
            <a:off x="535753" y="3685425"/>
            <a:ext cx="1500198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 descr="wip201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24536" y="908720"/>
            <a:ext cx="4067944" cy="365154"/>
          </a:xfrm>
          <a:prstGeom prst="rect">
            <a:avLst/>
          </a:prstGeom>
        </p:spPr>
      </p:pic>
      <p:pic>
        <p:nvPicPr>
          <p:cNvPr id="3" name="Imagen 2" descr="logotec_negr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796" y="2924944"/>
            <a:ext cx="2741308" cy="1007616"/>
          </a:xfrm>
          <a:prstGeom prst="rect">
            <a:avLst/>
          </a:prstGeom>
        </p:spPr>
      </p:pic>
      <p:pic>
        <p:nvPicPr>
          <p:cNvPr id="40" name="Imagen 39" descr="cediti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589240"/>
            <a:ext cx="4211122" cy="707131"/>
          </a:xfrm>
          <a:prstGeom prst="rect">
            <a:avLst/>
          </a:prstGeom>
        </p:spPr>
      </p:pic>
      <p:sp>
        <p:nvSpPr>
          <p:cNvPr id="42" name="21 CuadroTexto"/>
          <p:cNvSpPr txBox="1">
            <a:spLocks noChangeArrowheads="1"/>
          </p:cNvSpPr>
          <p:nvPr/>
        </p:nvSpPr>
        <p:spPr bwMode="auto">
          <a:xfrm>
            <a:off x="5858663" y="4221088"/>
            <a:ext cx="116160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000" dirty="0" smtClean="0">
                <a:latin typeface="Corbel" pitchFamily="34" charset="0"/>
              </a:rPr>
              <a:t>Tiene alianzas con</a:t>
            </a:r>
            <a:endParaRPr lang="es-ES" sz="1000" dirty="0">
              <a:latin typeface="Corbel" pitchFamily="34" charset="0"/>
            </a:endParaRPr>
          </a:p>
        </p:txBody>
      </p:sp>
      <p:cxnSp>
        <p:nvCxnSpPr>
          <p:cNvPr id="43" name="33 Conector recto de flecha"/>
          <p:cNvCxnSpPr/>
          <p:nvPr/>
        </p:nvCxnSpPr>
        <p:spPr>
          <a:xfrm flipH="1">
            <a:off x="7418455" y="4149080"/>
            <a:ext cx="16932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Agrupar 29"/>
          <p:cNvGrpSpPr/>
          <p:nvPr/>
        </p:nvGrpSpPr>
        <p:grpSpPr>
          <a:xfrm>
            <a:off x="-36512" y="1448012"/>
            <a:ext cx="6480720" cy="828860"/>
            <a:chOff x="0" y="4293096"/>
            <a:chExt cx="9108504" cy="972876"/>
          </a:xfrm>
        </p:grpSpPr>
        <p:sp>
          <p:nvSpPr>
            <p:cNvPr id="39" name="Rectángulo 38"/>
            <p:cNvSpPr/>
            <p:nvPr/>
          </p:nvSpPr>
          <p:spPr>
            <a:xfrm>
              <a:off x="5131131" y="4636203"/>
              <a:ext cx="504056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600" b="1" dirty="0">
                  <a:latin typeface="Lucida Grande"/>
                  <a:ea typeface="Lucida Grande"/>
                  <a:cs typeface="Lucida Grande"/>
                </a:rPr>
                <a:t>®</a:t>
              </a:r>
              <a:endParaRPr lang="es-ES" sz="600" dirty="0"/>
            </a:p>
          </p:txBody>
        </p:sp>
        <p:pic>
          <p:nvPicPr>
            <p:cNvPr id="44" name="Imagen 43" descr="logo_nic.png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298470"/>
              <a:ext cx="1205324" cy="967502"/>
            </a:xfrm>
            <a:prstGeom prst="rect">
              <a:avLst/>
            </a:prstGeom>
          </p:spPr>
        </p:pic>
        <p:pic>
          <p:nvPicPr>
            <p:cNvPr id="46" name="Imagen 45" descr="logo_comscore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765" y="4498713"/>
              <a:ext cx="2216435" cy="480813"/>
            </a:xfrm>
            <a:prstGeom prst="rect">
              <a:avLst/>
            </a:prstGeom>
          </p:spPr>
        </p:pic>
        <p:pic>
          <p:nvPicPr>
            <p:cNvPr id="48" name="Imagen 47" descr="LogobrujulaB&amp;N.jp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096" y="4293096"/>
              <a:ext cx="1772555" cy="779924"/>
            </a:xfrm>
            <a:prstGeom prst="rect">
              <a:avLst/>
            </a:prstGeom>
          </p:spPr>
        </p:pic>
        <p:pic>
          <p:nvPicPr>
            <p:cNvPr id="49" name="Imagen 48" descr="logo_prodigy.png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PlasticWrap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3245" y="4310029"/>
              <a:ext cx="1785259" cy="931262"/>
            </a:xfrm>
            <a:prstGeom prst="rect">
              <a:avLst/>
            </a:prstGeom>
          </p:spPr>
        </p:pic>
        <p:pic>
          <p:nvPicPr>
            <p:cNvPr id="50" name="Imagen 49" descr="Clarusgrande.png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4437112"/>
              <a:ext cx="1728192" cy="5586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200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71438" y="71438"/>
            <a:ext cx="2786050" cy="500042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solidFill>
                  <a:schemeClr val="tx1"/>
                </a:solidFill>
              </a:rPr>
              <a:t>Producto Principal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2" name="1 Marcador de texto"/>
          <p:cNvSpPr>
            <a:spLocks noGrp="1"/>
          </p:cNvSpPr>
          <p:nvPr>
            <p:ph type="body" idx="4294967295"/>
          </p:nvPr>
        </p:nvSpPr>
        <p:spPr>
          <a:xfrm>
            <a:off x="14315" y="764704"/>
            <a:ext cx="8701089" cy="4447396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sz="28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El “</a:t>
            </a:r>
            <a:r>
              <a:rPr lang="es-MX" sz="2800" dirty="0" smtClean="0"/>
              <a:t>Estudio de hábitos y percepciones </a:t>
            </a:r>
          </a:p>
          <a:p>
            <a:pPr marL="6858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MX" sz="2800" dirty="0" smtClean="0"/>
              <a:t>sobre Internet y diversas tecnologías </a:t>
            </a:r>
            <a:br>
              <a:rPr lang="es-MX" sz="2800" dirty="0" smtClean="0"/>
            </a:br>
            <a:r>
              <a:rPr lang="es-MX" sz="2800" dirty="0" smtClean="0"/>
              <a:t>asociadas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” es producto de un </a:t>
            </a:r>
            <a:r>
              <a:rPr sz="2800" dirty="0" smtClean="0">
                <a:solidFill>
                  <a:srgbClr val="66CCFF"/>
                </a:solidFill>
              </a:rPr>
              <a:t>análisis </a:t>
            </a:r>
            <a:r>
              <a:rPr lang="es-ES" sz="2800" dirty="0" smtClean="0">
                <a:solidFill>
                  <a:srgbClr val="66CCFF"/>
                </a:solidFill>
              </a:rPr>
              <a:t/>
            </a:r>
            <a:br>
              <a:rPr lang="es-ES" sz="2800" dirty="0" smtClean="0">
                <a:solidFill>
                  <a:srgbClr val="66CCFF"/>
                </a:solidFill>
              </a:rPr>
            </a:br>
            <a:r>
              <a:rPr sz="2800" dirty="0" smtClean="0">
                <a:solidFill>
                  <a:srgbClr val="66CCFF"/>
                </a:solidFill>
              </a:rPr>
              <a:t>longitudinal 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que se realiza </a:t>
            </a:r>
            <a:r>
              <a:rPr sz="2800" dirty="0" smtClean="0">
                <a:solidFill>
                  <a:srgbClr val="66CCFF"/>
                </a:solidFill>
              </a:rPr>
              <a:t>año tras año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</a:t>
            </a:r>
            <a:r>
              <a:rPr lang="es-ES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es-ES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en </a:t>
            </a:r>
            <a:r>
              <a:rPr sz="2800" dirty="0" smtClean="0">
                <a:solidFill>
                  <a:srgbClr val="66CCFF"/>
                </a:solidFill>
              </a:rPr>
              <a:t>más de 32 países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y con una </a:t>
            </a:r>
            <a:r>
              <a:rPr lang="es-E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es-E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sz="2800" dirty="0" smtClean="0">
                <a:solidFill>
                  <a:srgbClr val="66CCFF"/>
                </a:solidFill>
              </a:rPr>
              <a:t>metodología común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para </a:t>
            </a:r>
            <a:r>
              <a:rPr lang="es-E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es-E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sz="2800" dirty="0" smtClean="0">
                <a:solidFill>
                  <a:srgbClr val="66CCFF"/>
                </a:solidFill>
              </a:rPr>
              <a:t>conocer los hábitos y tendencias de una población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con respecto a las tecnologías de información y comunicación asociadas </a:t>
            </a:r>
            <a:r>
              <a:rPr sz="2800" dirty="0" smtClean="0">
                <a:solidFill>
                  <a:srgbClr val="66CCFF"/>
                </a:solidFill>
              </a:rPr>
              <a:t>a </a:t>
            </a:r>
            <a:r>
              <a:rPr lang="es-ES" sz="2800" dirty="0" smtClean="0">
                <a:solidFill>
                  <a:srgbClr val="66CCFF"/>
                </a:solidFill>
              </a:rPr>
              <a:t>I</a:t>
            </a:r>
            <a:r>
              <a:rPr sz="2800" dirty="0" smtClean="0">
                <a:solidFill>
                  <a:srgbClr val="66CCFF"/>
                </a:solidFill>
              </a:rPr>
              <a:t>nternet</a:t>
            </a:r>
            <a:r>
              <a:rPr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sz="2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Imagen 3" descr="wipco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32656"/>
            <a:ext cx="2425576" cy="3148703"/>
          </a:xfrm>
          <a:prstGeom prst="rect">
            <a:avLst/>
          </a:prstGeom>
        </p:spPr>
      </p:pic>
      <p:pic>
        <p:nvPicPr>
          <p:cNvPr id="5" name="Imagen 4" descr="wipco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620688"/>
            <a:ext cx="2425576" cy="314870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07504" y="5949280"/>
            <a:ext cx="75608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smtClean="0"/>
              <a:t>1. </a:t>
            </a:r>
            <a:r>
              <a:rPr lang="es-ES" sz="1100" b="1" dirty="0" err="1" smtClean="0"/>
              <a:t>The</a:t>
            </a:r>
            <a:r>
              <a:rPr lang="es-ES" sz="1100" b="1" dirty="0" smtClean="0"/>
              <a:t> </a:t>
            </a:r>
            <a:r>
              <a:rPr lang="es-ES" sz="1100" b="1" dirty="0"/>
              <a:t>World Internet Project International </a:t>
            </a:r>
            <a:r>
              <a:rPr lang="es-ES" sz="1100" b="1" dirty="0" err="1"/>
              <a:t>Report</a:t>
            </a:r>
            <a:r>
              <a:rPr lang="es-ES" sz="1100" b="1" dirty="0"/>
              <a:t> (</a:t>
            </a:r>
            <a:r>
              <a:rPr lang="es-ES" sz="1100" b="1" dirty="0" err="1"/>
              <a:t>fourth</a:t>
            </a:r>
            <a:r>
              <a:rPr lang="es-ES" sz="1100" b="1" dirty="0"/>
              <a:t> </a:t>
            </a:r>
            <a:r>
              <a:rPr lang="es-ES" sz="1100" b="1" dirty="0" err="1"/>
              <a:t>edition</a:t>
            </a:r>
            <a:r>
              <a:rPr lang="es-ES" sz="1100" b="1" dirty="0"/>
              <a:t>), USC </a:t>
            </a:r>
            <a:r>
              <a:rPr lang="es-ES" sz="1100" b="1" dirty="0" err="1"/>
              <a:t>Annenberg</a:t>
            </a:r>
            <a:r>
              <a:rPr lang="es-ES" sz="1100" b="1" dirty="0"/>
              <a:t> </a:t>
            </a:r>
            <a:r>
              <a:rPr lang="es-ES" sz="1100" b="1" dirty="0" err="1"/>
              <a:t>School</a:t>
            </a:r>
            <a:r>
              <a:rPr lang="es-ES" sz="1100" b="1" dirty="0"/>
              <a:t> Center </a:t>
            </a:r>
            <a:r>
              <a:rPr lang="es-ES" sz="1100" b="1" dirty="0" err="1"/>
              <a:t>for</a:t>
            </a:r>
            <a:r>
              <a:rPr lang="es-ES" sz="1100" b="1" dirty="0"/>
              <a:t> </a:t>
            </a:r>
            <a:r>
              <a:rPr lang="es-ES" sz="1100" b="1" dirty="0" err="1"/>
              <a:t>the</a:t>
            </a:r>
            <a:r>
              <a:rPr lang="es-ES" sz="1100" b="1" dirty="0"/>
              <a:t> Digital </a:t>
            </a:r>
            <a:r>
              <a:rPr lang="es-ES" sz="1100" b="1" dirty="0" err="1" smtClean="0"/>
              <a:t>Future</a:t>
            </a:r>
            <a:r>
              <a:rPr lang="es-ES" sz="1100" b="1" dirty="0" smtClean="0"/>
              <a:t/>
            </a:r>
            <a:br>
              <a:rPr lang="es-ES" sz="1100" b="1" dirty="0" smtClean="0"/>
            </a:br>
            <a:r>
              <a:rPr lang="es-ES" sz="1100" b="1" dirty="0" smtClean="0"/>
              <a:t>Fuente: </a:t>
            </a:r>
            <a:r>
              <a:rPr lang="es-ES" sz="1100" b="1" dirty="0" err="1" smtClean="0"/>
              <a:t>www.worldinternetproject.net</a:t>
            </a:r>
            <a:endParaRPr lang="es-ES" sz="11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477365" y="234423"/>
            <a:ext cx="28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108520" y="-171400"/>
            <a:ext cx="9433048" cy="72008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7504" y="44624"/>
            <a:ext cx="89289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b="1" dirty="0" smtClean="0">
                <a:solidFill>
                  <a:srgbClr val="D9D9D9"/>
                </a:solidFill>
              </a:rPr>
              <a:t>La metodolog</a:t>
            </a:r>
            <a:r>
              <a:rPr lang="es-ES" sz="2200" b="1" dirty="0" smtClean="0">
                <a:solidFill>
                  <a:srgbClr val="D9D9D9"/>
                </a:solidFill>
              </a:rPr>
              <a:t>ía del WIP facilita </a:t>
            </a:r>
            <a:r>
              <a:rPr lang="es-ES" sz="2200" b="1" dirty="0" smtClean="0">
                <a:solidFill>
                  <a:srgbClr val="D9D9D9"/>
                </a:solidFill>
              </a:rPr>
              <a:t>un análisis </a:t>
            </a:r>
            <a:r>
              <a:rPr lang="es-ES" sz="2200" b="1" dirty="0" smtClean="0">
                <a:solidFill>
                  <a:srgbClr val="D9D9D9"/>
                </a:solidFill>
              </a:rPr>
              <a:t>comparativo real que permite la </a:t>
            </a:r>
            <a:r>
              <a:rPr lang="es-ES" sz="2200" b="1" dirty="0">
                <a:solidFill>
                  <a:srgbClr val="D9D9D9"/>
                </a:solidFill>
              </a:rPr>
              <a:t>identificación de tendencias o </a:t>
            </a:r>
            <a:r>
              <a:rPr lang="es-ES" sz="2200" b="1" dirty="0" smtClean="0">
                <a:solidFill>
                  <a:srgbClr val="D9D9D9"/>
                </a:solidFill>
              </a:rPr>
              <a:t>patrones entre los pa</a:t>
            </a:r>
            <a:r>
              <a:rPr lang="es-ES" sz="2200" b="1" dirty="0" smtClean="0">
                <a:solidFill>
                  <a:srgbClr val="D9D9D9"/>
                </a:solidFill>
              </a:rPr>
              <a:t>íses miembros</a:t>
            </a:r>
            <a:endParaRPr lang="es-ES" sz="2200" dirty="0">
              <a:solidFill>
                <a:srgbClr val="D9D9D9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7504" y="908720"/>
            <a:ext cx="5616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solidFill>
                  <a:srgbClr val="FFFFFF"/>
                </a:solidFill>
              </a:rPr>
              <a:t>Comparativo de usuarios de Internet por rango de edad (2012)</a:t>
            </a:r>
            <a:endParaRPr lang="es-ES" sz="1600" dirty="0">
              <a:solidFill>
                <a:srgbClr val="FFFFFF"/>
              </a:solidFill>
            </a:endParaRPr>
          </a:p>
        </p:txBody>
      </p:sp>
      <p:sp>
        <p:nvSpPr>
          <p:cNvPr id="13" name="Marco 12"/>
          <p:cNvSpPr/>
          <p:nvPr/>
        </p:nvSpPr>
        <p:spPr>
          <a:xfrm>
            <a:off x="3275856" y="4653136"/>
            <a:ext cx="936104" cy="1584176"/>
          </a:xfrm>
          <a:prstGeom prst="frame">
            <a:avLst>
              <a:gd name="adj1" fmla="val 74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6" name="Imagen 15" descr="educac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4116660"/>
            <a:ext cx="9105900" cy="2552700"/>
          </a:xfrm>
          <a:prstGeom prst="rect">
            <a:avLst/>
          </a:prstGeom>
        </p:spPr>
      </p:pic>
      <p:pic>
        <p:nvPicPr>
          <p:cNvPr id="15" name="Imagen 14" descr="eda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193646"/>
            <a:ext cx="9105900" cy="25019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835696" y="3527430"/>
            <a:ext cx="7200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err="1">
                <a:solidFill>
                  <a:srgbClr val="D9D9D9"/>
                </a:solidFill>
              </a:rPr>
              <a:t>The</a:t>
            </a:r>
            <a:r>
              <a:rPr lang="es-ES" sz="1100" b="1" dirty="0">
                <a:solidFill>
                  <a:srgbClr val="D9D9D9"/>
                </a:solidFill>
              </a:rPr>
              <a:t> World Internet Project International </a:t>
            </a:r>
            <a:r>
              <a:rPr lang="es-ES" sz="1100" b="1" dirty="0" err="1">
                <a:solidFill>
                  <a:srgbClr val="D9D9D9"/>
                </a:solidFill>
              </a:rPr>
              <a:t>Report</a:t>
            </a:r>
            <a:r>
              <a:rPr lang="es-ES" sz="1100" b="1" dirty="0">
                <a:solidFill>
                  <a:srgbClr val="D9D9D9"/>
                </a:solidFill>
              </a:rPr>
              <a:t> (</a:t>
            </a:r>
            <a:r>
              <a:rPr lang="es-ES" sz="1100" b="1" dirty="0" err="1">
                <a:solidFill>
                  <a:srgbClr val="D9D9D9"/>
                </a:solidFill>
              </a:rPr>
              <a:t>fourth</a:t>
            </a:r>
            <a:r>
              <a:rPr lang="es-ES" sz="1100" b="1" dirty="0">
                <a:solidFill>
                  <a:srgbClr val="D9D9D9"/>
                </a:solidFill>
              </a:rPr>
              <a:t> </a:t>
            </a:r>
            <a:r>
              <a:rPr lang="es-ES" sz="1100" b="1" dirty="0" err="1">
                <a:solidFill>
                  <a:srgbClr val="D9D9D9"/>
                </a:solidFill>
              </a:rPr>
              <a:t>edition</a:t>
            </a:r>
            <a:r>
              <a:rPr lang="es-ES" sz="1100" b="1" dirty="0">
                <a:solidFill>
                  <a:srgbClr val="D9D9D9"/>
                </a:solidFill>
              </a:rPr>
              <a:t>), USC </a:t>
            </a:r>
            <a:r>
              <a:rPr lang="es-ES" sz="1100" b="1" dirty="0" err="1">
                <a:solidFill>
                  <a:srgbClr val="D9D9D9"/>
                </a:solidFill>
              </a:rPr>
              <a:t>Annenberg</a:t>
            </a:r>
            <a:r>
              <a:rPr lang="es-ES" sz="1100" b="1" dirty="0">
                <a:solidFill>
                  <a:srgbClr val="D9D9D9"/>
                </a:solidFill>
              </a:rPr>
              <a:t> </a:t>
            </a:r>
            <a:r>
              <a:rPr lang="es-ES" sz="1100" b="1" dirty="0" err="1">
                <a:solidFill>
                  <a:srgbClr val="D9D9D9"/>
                </a:solidFill>
              </a:rPr>
              <a:t>School</a:t>
            </a:r>
            <a:r>
              <a:rPr lang="es-ES" sz="1100" b="1" dirty="0">
                <a:solidFill>
                  <a:srgbClr val="D9D9D9"/>
                </a:solidFill>
              </a:rPr>
              <a:t> Center </a:t>
            </a:r>
            <a:r>
              <a:rPr lang="es-ES" sz="1100" b="1" dirty="0" err="1">
                <a:solidFill>
                  <a:srgbClr val="D9D9D9"/>
                </a:solidFill>
              </a:rPr>
              <a:t>for</a:t>
            </a:r>
            <a:r>
              <a:rPr lang="es-ES" sz="1100" b="1" dirty="0">
                <a:solidFill>
                  <a:srgbClr val="D9D9D9"/>
                </a:solidFill>
              </a:rPr>
              <a:t> </a:t>
            </a:r>
            <a:r>
              <a:rPr lang="es-ES" sz="1100" b="1" dirty="0" err="1">
                <a:solidFill>
                  <a:srgbClr val="D9D9D9"/>
                </a:solidFill>
              </a:rPr>
              <a:t>the</a:t>
            </a:r>
            <a:r>
              <a:rPr lang="es-ES" sz="1100" b="1" dirty="0">
                <a:solidFill>
                  <a:srgbClr val="D9D9D9"/>
                </a:solidFill>
              </a:rPr>
              <a:t> Digital </a:t>
            </a:r>
            <a:r>
              <a:rPr lang="es-ES" sz="1100" b="1" dirty="0" err="1">
                <a:solidFill>
                  <a:srgbClr val="D9D9D9"/>
                </a:solidFill>
              </a:rPr>
              <a:t>Future</a:t>
            </a:r>
            <a:endParaRPr lang="es-ES" sz="1100" dirty="0">
              <a:solidFill>
                <a:srgbClr val="D9D9D9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835696" y="6453336"/>
            <a:ext cx="72811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World Internet Project International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Report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(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fourth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edition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), USC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Annenberg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School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Center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for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es-ES" sz="1100" b="1" dirty="0">
                <a:solidFill>
                  <a:schemeClr val="tx1">
                    <a:lumMod val="85000"/>
                  </a:schemeClr>
                </a:solidFill>
              </a:rPr>
              <a:t> Digital </a:t>
            </a:r>
            <a:r>
              <a:rPr lang="es-ES" sz="1100" b="1" dirty="0" err="1">
                <a:solidFill>
                  <a:schemeClr val="tx1">
                    <a:lumMod val="85000"/>
                  </a:schemeClr>
                </a:solidFill>
              </a:rPr>
              <a:t>Future</a:t>
            </a:r>
            <a:endParaRPr lang="es-ES" sz="11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7" name="Marco 16"/>
          <p:cNvSpPr/>
          <p:nvPr/>
        </p:nvSpPr>
        <p:spPr>
          <a:xfrm>
            <a:off x="3309722" y="4869160"/>
            <a:ext cx="936104" cy="1512168"/>
          </a:xfrm>
          <a:prstGeom prst="frame">
            <a:avLst>
              <a:gd name="adj1" fmla="val 309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Marco 17"/>
          <p:cNvSpPr/>
          <p:nvPr/>
        </p:nvSpPr>
        <p:spPr>
          <a:xfrm>
            <a:off x="3004757" y="1628800"/>
            <a:ext cx="936105" cy="1800200"/>
          </a:xfrm>
          <a:prstGeom prst="frame">
            <a:avLst>
              <a:gd name="adj1" fmla="val 309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07504" y="3861048"/>
            <a:ext cx="5832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>
                <a:solidFill>
                  <a:srgbClr val="FFFFFF"/>
                </a:solidFill>
              </a:rPr>
              <a:t>Comparativo de usuarios de Internet por nivel educativo (2012)</a:t>
            </a:r>
            <a:endParaRPr lang="es-ES" sz="1600" dirty="0">
              <a:solidFill>
                <a:srgbClr val="FFFFFF"/>
              </a:solidFill>
            </a:endParaRPr>
          </a:p>
        </p:txBody>
      </p:sp>
      <p:sp>
        <p:nvSpPr>
          <p:cNvPr id="2" name="Flecha abajo 1"/>
          <p:cNvSpPr/>
          <p:nvPr/>
        </p:nvSpPr>
        <p:spPr>
          <a:xfrm>
            <a:off x="2339752" y="1412776"/>
            <a:ext cx="504056" cy="2880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abajo 13"/>
          <p:cNvSpPr/>
          <p:nvPr/>
        </p:nvSpPr>
        <p:spPr>
          <a:xfrm>
            <a:off x="5724128" y="1628800"/>
            <a:ext cx="504056" cy="2880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 abajo 19"/>
          <p:cNvSpPr/>
          <p:nvPr/>
        </p:nvSpPr>
        <p:spPr>
          <a:xfrm>
            <a:off x="2483768" y="4869160"/>
            <a:ext cx="504056" cy="2880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4085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142844" y="714356"/>
            <a:ext cx="8643998" cy="61436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estudio fue realizado en las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32 entidades federativas de la República Mexicana</a:t>
            </a:r>
            <a:r>
              <a:rPr lang="es-ES" sz="1600" noProof="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e</a:t>
            </a:r>
            <a:r>
              <a:rPr lang="es-ES" sz="16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specíficamente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ciudades con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más de 20,000 habitantes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trabajo de campo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desarrolló durante los meses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junio y julio de 2013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La fase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procesamiento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durante los meses de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agosto</a:t>
            </a:r>
            <a:r>
              <a:rPr lang="es-ES" sz="1600" noProof="0" dirty="0" smtClean="0">
                <a:solidFill>
                  <a:srgbClr val="66CCFF"/>
                </a:solidFill>
              </a:rPr>
              <a:t>,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septiembre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octubre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2013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siguieron los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lineamientos generales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contenidos en el instrumento de investigación de los países participantes en 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Internet Project.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lvl="0" indent="-342900" algn="just">
              <a:spcBef>
                <a:spcPts val="700"/>
              </a:spcBef>
              <a:buSzPct val="95000"/>
              <a:buFont typeface="Wingdings"/>
              <a:buChar char=""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 socioeconómico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determinó mediante la aplicación del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filtro AMAI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(Asociación Mexicana de Agencias de Investigación), llevando un control de la muestra por niveles de acuerdo con las proporciones en el universo. Todos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los niveles </a:t>
            </a:r>
            <a:r>
              <a:rPr lang="es-ES" sz="1600" dirty="0" smtClean="0">
                <a:solidFill>
                  <a:srgbClr val="E9E5DC"/>
                </a:solidFill>
              </a:rPr>
              <a:t>socio-económicos del país fueron considerados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s-ES" sz="1600" dirty="0" smtClean="0">
                <a:solidFill>
                  <a:srgbClr val="66CCFF"/>
                </a:solidFill>
              </a:rPr>
              <a:t>exceptuando el nivel "E" o marginado (7%)</a:t>
            </a:r>
            <a:r>
              <a:rPr lang="es-ES" sz="1600" dirty="0" smtClean="0">
                <a:solidFill>
                  <a:srgbClr val="FFC000"/>
                </a:solidFill>
              </a:rPr>
              <a:t>. 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público objetivo fueron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hombres y mujeres de todas las edades.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realizaron un total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2,000 entrevistas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entre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usuarios y no usuarios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para lo cual se efectuaron </a:t>
            </a:r>
            <a:r>
              <a:rPr lang="es-ES" sz="1600" dirty="0" smtClean="0">
                <a:solidFill>
                  <a:srgbClr val="66CCFF"/>
                </a:solidFill>
              </a:rPr>
              <a:t>50,847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llamadas 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equivalentes a </a:t>
            </a:r>
            <a:r>
              <a:rPr lang="es-ES" sz="1600" dirty="0" smtClean="0">
                <a:solidFill>
                  <a:srgbClr val="66CCFF"/>
                </a:solidFill>
              </a:rPr>
              <a:t>134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,700 minutos de tiempo aire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error estándar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 total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la muestra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considerando al universo a estudiar como infinito, con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 intervalo de confianza de 95%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dando a las probabilidades de que ocurriera o no el evento sus máximos valores (50% y 50%), </a:t>
            </a:r>
            <a:r>
              <a:rPr lang="es-ES" sz="1600" dirty="0" smtClean="0">
                <a:solidFill>
                  <a:srgbClr val="66CCFF"/>
                </a:solidFill>
              </a:rPr>
              <a:t>fue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s-ES" sz="1600" b="0" i="0" u="sng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lang="es-ES" sz="1600" dirty="0">
                <a:solidFill>
                  <a:srgbClr val="66CCFF"/>
                </a:solidFill>
              </a:rPr>
              <a:t>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2.21%  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r>
              <a:rPr lang="es-ES" sz="1600" dirty="0" smtClean="0">
                <a:solidFill>
                  <a:srgbClr val="E9E5DC"/>
                </a:solidFill>
              </a:rPr>
              <a:t>Para </a:t>
            </a:r>
            <a:r>
              <a:rPr lang="es-ES" sz="1600" dirty="0" smtClean="0">
                <a:solidFill>
                  <a:srgbClr val="E9E5DC"/>
                </a:solidFill>
              </a:rPr>
              <a:t>el cálculo de las proyecciones se tomó como referencia la última información publicada por </a:t>
            </a:r>
            <a:r>
              <a:rPr lang="es-ES" sz="1600" dirty="0" smtClean="0">
                <a:solidFill>
                  <a:srgbClr val="66CCFF"/>
                </a:solidFill>
              </a:rPr>
              <a:t>CONAPO en abril de 2013 </a:t>
            </a:r>
            <a:r>
              <a:rPr lang="es-ES" sz="1600" dirty="0" smtClean="0">
                <a:solidFill>
                  <a:srgbClr val="E9E5DC"/>
                </a:solidFill>
              </a:rPr>
              <a:t>en la cual se estimó para mediados de este año una población total de </a:t>
            </a:r>
            <a:r>
              <a:rPr lang="es-ES" sz="1600" dirty="0" smtClean="0">
                <a:solidFill>
                  <a:srgbClr val="66CCFF"/>
                </a:solidFill>
              </a:rPr>
              <a:t>118,396,054 </a:t>
            </a:r>
            <a:r>
              <a:rPr lang="es-ES" sz="1600" dirty="0" smtClean="0">
                <a:solidFill>
                  <a:srgbClr val="E9E5DC"/>
                </a:solidFill>
              </a:rPr>
              <a:t>habitantes  con una tasa de crecimiento total de </a:t>
            </a:r>
            <a:r>
              <a:rPr lang="es-ES" sz="1600" dirty="0" smtClean="0">
                <a:solidFill>
                  <a:srgbClr val="66CCFF"/>
                </a:solidFill>
              </a:rPr>
              <a:t>1.13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. Esta información está basada en el</a:t>
            </a:r>
            <a:r>
              <a:rPr lang="es-ES" sz="1600" dirty="0" smtClean="0">
                <a:solidFill>
                  <a:srgbClr val="E9E5DC"/>
                </a:solidFill>
              </a:rPr>
              <a:t> </a:t>
            </a:r>
            <a:r>
              <a:rPr lang="es-ES" sz="1600" dirty="0" smtClean="0">
                <a:solidFill>
                  <a:srgbClr val="66CCFF"/>
                </a:solidFill>
              </a:rPr>
              <a:t>último censo del INEGI (2010)</a:t>
            </a:r>
            <a:r>
              <a:rPr lang="es-ES" sz="16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95000"/>
              <a:buFont typeface="Wingdings"/>
              <a:buChar char=""/>
              <a:tabLst/>
              <a:defRPr/>
            </a:pP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57176" y="71438"/>
            <a:ext cx="4300510" cy="642918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Metodología del Estudio 2013</a:t>
            </a:r>
            <a:endParaRPr kumimoji="0" lang="es-ES" sz="2800" b="1" i="0" u="none" strike="noStrike" kern="12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83299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57 Grupo"/>
          <p:cNvGrpSpPr/>
          <p:nvPr/>
        </p:nvGrpSpPr>
        <p:grpSpPr>
          <a:xfrm>
            <a:off x="2195736" y="908720"/>
            <a:ext cx="6451352" cy="5067623"/>
            <a:chOff x="1409700" y="1025525"/>
            <a:chExt cx="6883400" cy="5427663"/>
          </a:xfrm>
        </p:grpSpPr>
        <p:grpSp>
          <p:nvGrpSpPr>
            <p:cNvPr id="6" name="57 Grupo"/>
            <p:cNvGrpSpPr>
              <a:grpSpLocks/>
            </p:cNvGrpSpPr>
            <p:nvPr/>
          </p:nvGrpSpPr>
          <p:grpSpPr bwMode="auto">
            <a:xfrm>
              <a:off x="5476875" y="4203700"/>
              <a:ext cx="2816225" cy="2249488"/>
              <a:chOff x="5476875" y="4203700"/>
              <a:chExt cx="2816225" cy="2249488"/>
            </a:xfrm>
          </p:grpSpPr>
          <p:sp>
            <p:nvSpPr>
              <p:cNvPr id="16435" name="Freeform 2"/>
              <p:cNvSpPr>
                <a:spLocks/>
              </p:cNvSpPr>
              <p:nvPr/>
            </p:nvSpPr>
            <p:spPr bwMode="auto">
              <a:xfrm>
                <a:off x="5497513" y="4203700"/>
                <a:ext cx="1196975" cy="1519238"/>
              </a:xfrm>
              <a:custGeom>
                <a:avLst/>
                <a:gdLst>
                  <a:gd name="T0" fmla="*/ 2147483647 w 367"/>
                  <a:gd name="T1" fmla="*/ 2147483647 h 447"/>
                  <a:gd name="T2" fmla="*/ 2147483647 w 367"/>
                  <a:gd name="T3" fmla="*/ 2147483647 h 447"/>
                  <a:gd name="T4" fmla="*/ 2147483647 w 367"/>
                  <a:gd name="T5" fmla="*/ 2147483647 h 447"/>
                  <a:gd name="T6" fmla="*/ 2147483647 w 367"/>
                  <a:gd name="T7" fmla="*/ 2147483647 h 447"/>
                  <a:gd name="T8" fmla="*/ 2147483647 w 367"/>
                  <a:gd name="T9" fmla="*/ 2147483647 h 447"/>
                  <a:gd name="T10" fmla="*/ 2147483647 w 367"/>
                  <a:gd name="T11" fmla="*/ 2147483647 h 447"/>
                  <a:gd name="T12" fmla="*/ 2147483647 w 367"/>
                  <a:gd name="T13" fmla="*/ 2147483647 h 447"/>
                  <a:gd name="T14" fmla="*/ 2147483647 w 367"/>
                  <a:gd name="T15" fmla="*/ 2147483647 h 447"/>
                  <a:gd name="T16" fmla="*/ 2147483647 w 367"/>
                  <a:gd name="T17" fmla="*/ 2147483647 h 447"/>
                  <a:gd name="T18" fmla="*/ 2147483647 w 367"/>
                  <a:gd name="T19" fmla="*/ 2147483647 h 447"/>
                  <a:gd name="T20" fmla="*/ 2147483647 w 367"/>
                  <a:gd name="T21" fmla="*/ 2147483647 h 447"/>
                  <a:gd name="T22" fmla="*/ 2147483647 w 367"/>
                  <a:gd name="T23" fmla="*/ 2147483647 h 447"/>
                  <a:gd name="T24" fmla="*/ 2147483647 w 367"/>
                  <a:gd name="T25" fmla="*/ 2147483647 h 447"/>
                  <a:gd name="T26" fmla="*/ 2147483647 w 367"/>
                  <a:gd name="T27" fmla="*/ 2147483647 h 447"/>
                  <a:gd name="T28" fmla="*/ 2147483647 w 367"/>
                  <a:gd name="T29" fmla="*/ 2147483647 h 447"/>
                  <a:gd name="T30" fmla="*/ 2147483647 w 367"/>
                  <a:gd name="T31" fmla="*/ 2147483647 h 447"/>
                  <a:gd name="T32" fmla="*/ 2147483647 w 367"/>
                  <a:gd name="T33" fmla="*/ 2147483647 h 447"/>
                  <a:gd name="T34" fmla="*/ 2147483647 w 367"/>
                  <a:gd name="T35" fmla="*/ 2147483647 h 447"/>
                  <a:gd name="T36" fmla="*/ 2147483647 w 367"/>
                  <a:gd name="T37" fmla="*/ 2147483647 h 447"/>
                  <a:gd name="T38" fmla="*/ 2147483647 w 367"/>
                  <a:gd name="T39" fmla="*/ 2147483647 h 447"/>
                  <a:gd name="T40" fmla="*/ 2147483647 w 367"/>
                  <a:gd name="T41" fmla="*/ 2147483647 h 447"/>
                  <a:gd name="T42" fmla="*/ 2147483647 w 367"/>
                  <a:gd name="T43" fmla="*/ 2147483647 h 447"/>
                  <a:gd name="T44" fmla="*/ 2147483647 w 367"/>
                  <a:gd name="T45" fmla="*/ 2147483647 h 447"/>
                  <a:gd name="T46" fmla="*/ 2147483647 w 367"/>
                  <a:gd name="T47" fmla="*/ 2147483647 h 447"/>
                  <a:gd name="T48" fmla="*/ 2147483647 w 367"/>
                  <a:gd name="T49" fmla="*/ 2147483647 h 447"/>
                  <a:gd name="T50" fmla="*/ 2147483647 w 367"/>
                  <a:gd name="T51" fmla="*/ 2147483647 h 447"/>
                  <a:gd name="T52" fmla="*/ 2147483647 w 367"/>
                  <a:gd name="T53" fmla="*/ 2147483647 h 447"/>
                  <a:gd name="T54" fmla="*/ 2147483647 w 367"/>
                  <a:gd name="T55" fmla="*/ 2147483647 h 447"/>
                  <a:gd name="T56" fmla="*/ 2147483647 w 367"/>
                  <a:gd name="T57" fmla="*/ 2147483647 h 447"/>
                  <a:gd name="T58" fmla="*/ 2147483647 w 367"/>
                  <a:gd name="T59" fmla="*/ 2147483647 h 447"/>
                  <a:gd name="T60" fmla="*/ 2147483647 w 367"/>
                  <a:gd name="T61" fmla="*/ 2147483647 h 447"/>
                  <a:gd name="T62" fmla="*/ 2147483647 w 367"/>
                  <a:gd name="T63" fmla="*/ 2147483647 h 447"/>
                  <a:gd name="T64" fmla="*/ 2147483647 w 367"/>
                  <a:gd name="T65" fmla="*/ 2147483647 h 447"/>
                  <a:gd name="T66" fmla="*/ 2147483647 w 367"/>
                  <a:gd name="T67" fmla="*/ 2147483647 h 447"/>
                  <a:gd name="T68" fmla="*/ 2147483647 w 367"/>
                  <a:gd name="T69" fmla="*/ 2147483647 h 447"/>
                  <a:gd name="T70" fmla="*/ 2147483647 w 367"/>
                  <a:gd name="T71" fmla="*/ 2147483647 h 447"/>
                  <a:gd name="T72" fmla="*/ 2147483647 w 367"/>
                  <a:gd name="T73" fmla="*/ 2147483647 h 447"/>
                  <a:gd name="T74" fmla="*/ 2147483647 w 367"/>
                  <a:gd name="T75" fmla="*/ 2147483647 h 447"/>
                  <a:gd name="T76" fmla="*/ 2147483647 w 367"/>
                  <a:gd name="T77" fmla="*/ 2147483647 h 447"/>
                  <a:gd name="T78" fmla="*/ 2147483647 w 367"/>
                  <a:gd name="T79" fmla="*/ 2147483647 h 447"/>
                  <a:gd name="T80" fmla="*/ 2147483647 w 367"/>
                  <a:gd name="T81" fmla="*/ 2147483647 h 447"/>
                  <a:gd name="T82" fmla="*/ 2147483647 w 367"/>
                  <a:gd name="T83" fmla="*/ 2147483647 h 447"/>
                  <a:gd name="T84" fmla="*/ 2147483647 w 367"/>
                  <a:gd name="T85" fmla="*/ 2147483647 h 447"/>
                  <a:gd name="T86" fmla="*/ 2147483647 w 367"/>
                  <a:gd name="T87" fmla="*/ 2147483647 h 447"/>
                  <a:gd name="T88" fmla="*/ 2147483647 w 367"/>
                  <a:gd name="T89" fmla="*/ 2147483647 h 447"/>
                  <a:gd name="T90" fmla="*/ 2147483647 w 367"/>
                  <a:gd name="T91" fmla="*/ 2147483647 h 447"/>
                  <a:gd name="T92" fmla="*/ 2147483647 w 367"/>
                  <a:gd name="T93" fmla="*/ 2147483647 h 447"/>
                  <a:gd name="T94" fmla="*/ 2147483647 w 367"/>
                  <a:gd name="T95" fmla="*/ 2147483647 h 447"/>
                  <a:gd name="T96" fmla="*/ 2147483647 w 367"/>
                  <a:gd name="T97" fmla="*/ 2147483647 h 447"/>
                  <a:gd name="T98" fmla="*/ 2147483647 w 367"/>
                  <a:gd name="T99" fmla="*/ 2147483647 h 447"/>
                  <a:gd name="T100" fmla="*/ 2147483647 w 367"/>
                  <a:gd name="T101" fmla="*/ 2147483647 h 447"/>
                  <a:gd name="T102" fmla="*/ 2147483647 w 367"/>
                  <a:gd name="T103" fmla="*/ 2147483647 h 447"/>
                  <a:gd name="T104" fmla="*/ 2147483647 w 367"/>
                  <a:gd name="T105" fmla="*/ 2147483647 h 447"/>
                  <a:gd name="T106" fmla="*/ 2147483647 w 367"/>
                  <a:gd name="T107" fmla="*/ 2147483647 h 447"/>
                  <a:gd name="T108" fmla="*/ 2147483647 w 367"/>
                  <a:gd name="T109" fmla="*/ 0 h 447"/>
                  <a:gd name="T110" fmla="*/ 2147483647 w 367"/>
                  <a:gd name="T111" fmla="*/ 2147483647 h 447"/>
                  <a:gd name="T112" fmla="*/ 2147483647 w 367"/>
                  <a:gd name="T113" fmla="*/ 2147483647 h 44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67"/>
                  <a:gd name="T172" fmla="*/ 0 h 447"/>
                  <a:gd name="T173" fmla="*/ 367 w 367"/>
                  <a:gd name="T174" fmla="*/ 447 h 44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67" h="447">
                    <a:moveTo>
                      <a:pt x="0" y="39"/>
                    </a:moveTo>
                    <a:lnTo>
                      <a:pt x="11" y="42"/>
                    </a:lnTo>
                    <a:lnTo>
                      <a:pt x="13" y="44"/>
                    </a:lnTo>
                    <a:lnTo>
                      <a:pt x="12" y="46"/>
                    </a:lnTo>
                    <a:lnTo>
                      <a:pt x="12" y="51"/>
                    </a:lnTo>
                    <a:lnTo>
                      <a:pt x="13" y="52"/>
                    </a:lnTo>
                    <a:lnTo>
                      <a:pt x="14" y="54"/>
                    </a:lnTo>
                    <a:lnTo>
                      <a:pt x="14" y="58"/>
                    </a:lnTo>
                    <a:lnTo>
                      <a:pt x="14" y="60"/>
                    </a:lnTo>
                    <a:lnTo>
                      <a:pt x="11" y="62"/>
                    </a:lnTo>
                    <a:lnTo>
                      <a:pt x="7" y="66"/>
                    </a:lnTo>
                    <a:lnTo>
                      <a:pt x="5" y="73"/>
                    </a:lnTo>
                    <a:lnTo>
                      <a:pt x="7" y="74"/>
                    </a:lnTo>
                    <a:lnTo>
                      <a:pt x="7" y="76"/>
                    </a:lnTo>
                    <a:lnTo>
                      <a:pt x="7" y="78"/>
                    </a:lnTo>
                    <a:lnTo>
                      <a:pt x="11" y="81"/>
                    </a:lnTo>
                    <a:lnTo>
                      <a:pt x="11" y="83"/>
                    </a:lnTo>
                    <a:lnTo>
                      <a:pt x="11" y="85"/>
                    </a:lnTo>
                    <a:lnTo>
                      <a:pt x="9" y="86"/>
                    </a:lnTo>
                    <a:lnTo>
                      <a:pt x="11" y="86"/>
                    </a:lnTo>
                    <a:lnTo>
                      <a:pt x="12" y="89"/>
                    </a:lnTo>
                    <a:lnTo>
                      <a:pt x="14" y="91"/>
                    </a:lnTo>
                    <a:lnTo>
                      <a:pt x="11" y="96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9" y="109"/>
                    </a:lnTo>
                    <a:lnTo>
                      <a:pt x="24" y="106"/>
                    </a:lnTo>
                    <a:lnTo>
                      <a:pt x="25" y="106"/>
                    </a:lnTo>
                    <a:lnTo>
                      <a:pt x="26" y="106"/>
                    </a:lnTo>
                    <a:lnTo>
                      <a:pt x="28" y="106"/>
                    </a:lnTo>
                    <a:lnTo>
                      <a:pt x="27" y="110"/>
                    </a:lnTo>
                    <a:lnTo>
                      <a:pt x="27" y="111"/>
                    </a:lnTo>
                    <a:lnTo>
                      <a:pt x="30" y="112"/>
                    </a:lnTo>
                    <a:lnTo>
                      <a:pt x="32" y="112"/>
                    </a:lnTo>
                    <a:lnTo>
                      <a:pt x="33" y="114"/>
                    </a:lnTo>
                    <a:lnTo>
                      <a:pt x="36" y="115"/>
                    </a:lnTo>
                    <a:lnTo>
                      <a:pt x="35" y="119"/>
                    </a:lnTo>
                    <a:lnTo>
                      <a:pt x="33" y="124"/>
                    </a:lnTo>
                    <a:lnTo>
                      <a:pt x="30" y="127"/>
                    </a:lnTo>
                    <a:lnTo>
                      <a:pt x="30" y="131"/>
                    </a:lnTo>
                    <a:lnTo>
                      <a:pt x="30" y="139"/>
                    </a:lnTo>
                    <a:lnTo>
                      <a:pt x="27" y="139"/>
                    </a:lnTo>
                    <a:lnTo>
                      <a:pt x="26" y="138"/>
                    </a:lnTo>
                    <a:lnTo>
                      <a:pt x="24" y="136"/>
                    </a:lnTo>
                    <a:lnTo>
                      <a:pt x="21" y="136"/>
                    </a:lnTo>
                    <a:lnTo>
                      <a:pt x="21" y="135"/>
                    </a:lnTo>
                    <a:lnTo>
                      <a:pt x="19" y="135"/>
                    </a:lnTo>
                    <a:lnTo>
                      <a:pt x="18" y="136"/>
                    </a:lnTo>
                    <a:lnTo>
                      <a:pt x="17" y="136"/>
                    </a:lnTo>
                    <a:lnTo>
                      <a:pt x="14" y="144"/>
                    </a:lnTo>
                    <a:lnTo>
                      <a:pt x="12" y="145"/>
                    </a:lnTo>
                    <a:lnTo>
                      <a:pt x="9" y="144"/>
                    </a:lnTo>
                    <a:lnTo>
                      <a:pt x="6" y="146"/>
                    </a:lnTo>
                    <a:lnTo>
                      <a:pt x="5" y="147"/>
                    </a:lnTo>
                    <a:lnTo>
                      <a:pt x="5" y="149"/>
                    </a:lnTo>
                    <a:lnTo>
                      <a:pt x="6" y="150"/>
                    </a:lnTo>
                    <a:lnTo>
                      <a:pt x="8" y="150"/>
                    </a:lnTo>
                    <a:lnTo>
                      <a:pt x="11" y="149"/>
                    </a:lnTo>
                    <a:lnTo>
                      <a:pt x="14" y="147"/>
                    </a:lnTo>
                    <a:lnTo>
                      <a:pt x="14" y="149"/>
                    </a:lnTo>
                    <a:lnTo>
                      <a:pt x="12" y="153"/>
                    </a:lnTo>
                    <a:lnTo>
                      <a:pt x="9" y="157"/>
                    </a:lnTo>
                    <a:lnTo>
                      <a:pt x="9" y="159"/>
                    </a:lnTo>
                    <a:lnTo>
                      <a:pt x="7" y="161"/>
                    </a:lnTo>
                    <a:lnTo>
                      <a:pt x="9" y="180"/>
                    </a:lnTo>
                    <a:lnTo>
                      <a:pt x="11" y="181"/>
                    </a:lnTo>
                    <a:lnTo>
                      <a:pt x="12" y="180"/>
                    </a:lnTo>
                    <a:lnTo>
                      <a:pt x="14" y="180"/>
                    </a:lnTo>
                    <a:lnTo>
                      <a:pt x="14" y="179"/>
                    </a:lnTo>
                    <a:lnTo>
                      <a:pt x="19" y="176"/>
                    </a:lnTo>
                    <a:lnTo>
                      <a:pt x="23" y="174"/>
                    </a:lnTo>
                    <a:lnTo>
                      <a:pt x="28" y="166"/>
                    </a:lnTo>
                    <a:lnTo>
                      <a:pt x="37" y="159"/>
                    </a:lnTo>
                    <a:lnTo>
                      <a:pt x="39" y="156"/>
                    </a:lnTo>
                    <a:lnTo>
                      <a:pt x="41" y="154"/>
                    </a:lnTo>
                    <a:lnTo>
                      <a:pt x="43" y="154"/>
                    </a:lnTo>
                    <a:lnTo>
                      <a:pt x="44" y="153"/>
                    </a:lnTo>
                    <a:lnTo>
                      <a:pt x="47" y="157"/>
                    </a:lnTo>
                    <a:lnTo>
                      <a:pt x="50" y="161"/>
                    </a:lnTo>
                    <a:lnTo>
                      <a:pt x="51" y="160"/>
                    </a:lnTo>
                    <a:lnTo>
                      <a:pt x="53" y="154"/>
                    </a:lnTo>
                    <a:lnTo>
                      <a:pt x="51" y="151"/>
                    </a:lnTo>
                    <a:lnTo>
                      <a:pt x="51" y="149"/>
                    </a:lnTo>
                    <a:lnTo>
                      <a:pt x="52" y="149"/>
                    </a:lnTo>
                    <a:lnTo>
                      <a:pt x="57" y="149"/>
                    </a:lnTo>
                    <a:lnTo>
                      <a:pt x="58" y="146"/>
                    </a:lnTo>
                    <a:lnTo>
                      <a:pt x="58" y="142"/>
                    </a:lnTo>
                    <a:lnTo>
                      <a:pt x="58" y="143"/>
                    </a:lnTo>
                    <a:lnTo>
                      <a:pt x="60" y="142"/>
                    </a:lnTo>
                    <a:lnTo>
                      <a:pt x="64" y="142"/>
                    </a:lnTo>
                    <a:lnTo>
                      <a:pt x="66" y="141"/>
                    </a:lnTo>
                    <a:lnTo>
                      <a:pt x="67" y="141"/>
                    </a:lnTo>
                    <a:lnTo>
                      <a:pt x="70" y="146"/>
                    </a:lnTo>
                    <a:lnTo>
                      <a:pt x="67" y="154"/>
                    </a:lnTo>
                    <a:lnTo>
                      <a:pt x="69" y="156"/>
                    </a:lnTo>
                    <a:lnTo>
                      <a:pt x="70" y="158"/>
                    </a:lnTo>
                    <a:lnTo>
                      <a:pt x="72" y="161"/>
                    </a:lnTo>
                    <a:lnTo>
                      <a:pt x="74" y="161"/>
                    </a:lnTo>
                    <a:lnTo>
                      <a:pt x="75" y="161"/>
                    </a:lnTo>
                    <a:lnTo>
                      <a:pt x="77" y="162"/>
                    </a:lnTo>
                    <a:lnTo>
                      <a:pt x="81" y="166"/>
                    </a:lnTo>
                    <a:lnTo>
                      <a:pt x="81" y="171"/>
                    </a:lnTo>
                    <a:lnTo>
                      <a:pt x="79" y="171"/>
                    </a:lnTo>
                    <a:lnTo>
                      <a:pt x="76" y="174"/>
                    </a:lnTo>
                    <a:lnTo>
                      <a:pt x="73" y="176"/>
                    </a:lnTo>
                    <a:lnTo>
                      <a:pt x="72" y="175"/>
                    </a:lnTo>
                    <a:lnTo>
                      <a:pt x="72" y="174"/>
                    </a:lnTo>
                    <a:lnTo>
                      <a:pt x="70" y="174"/>
                    </a:lnTo>
                    <a:lnTo>
                      <a:pt x="69" y="174"/>
                    </a:lnTo>
                    <a:lnTo>
                      <a:pt x="66" y="176"/>
                    </a:lnTo>
                    <a:lnTo>
                      <a:pt x="64" y="197"/>
                    </a:lnTo>
                    <a:lnTo>
                      <a:pt x="68" y="200"/>
                    </a:lnTo>
                    <a:lnTo>
                      <a:pt x="69" y="202"/>
                    </a:lnTo>
                    <a:lnTo>
                      <a:pt x="70" y="203"/>
                    </a:lnTo>
                    <a:lnTo>
                      <a:pt x="74" y="202"/>
                    </a:lnTo>
                    <a:lnTo>
                      <a:pt x="74" y="204"/>
                    </a:lnTo>
                    <a:lnTo>
                      <a:pt x="75" y="209"/>
                    </a:lnTo>
                    <a:lnTo>
                      <a:pt x="76" y="209"/>
                    </a:lnTo>
                    <a:lnTo>
                      <a:pt x="78" y="207"/>
                    </a:lnTo>
                    <a:lnTo>
                      <a:pt x="79" y="206"/>
                    </a:lnTo>
                    <a:lnTo>
                      <a:pt x="81" y="204"/>
                    </a:lnTo>
                    <a:lnTo>
                      <a:pt x="83" y="203"/>
                    </a:lnTo>
                    <a:lnTo>
                      <a:pt x="85" y="200"/>
                    </a:lnTo>
                    <a:lnTo>
                      <a:pt x="85" y="197"/>
                    </a:lnTo>
                    <a:lnTo>
                      <a:pt x="87" y="196"/>
                    </a:lnTo>
                    <a:lnTo>
                      <a:pt x="88" y="196"/>
                    </a:lnTo>
                    <a:lnTo>
                      <a:pt x="89" y="196"/>
                    </a:lnTo>
                    <a:lnTo>
                      <a:pt x="91" y="196"/>
                    </a:lnTo>
                    <a:lnTo>
                      <a:pt x="93" y="197"/>
                    </a:lnTo>
                    <a:lnTo>
                      <a:pt x="94" y="199"/>
                    </a:lnTo>
                    <a:lnTo>
                      <a:pt x="96" y="200"/>
                    </a:lnTo>
                    <a:lnTo>
                      <a:pt x="106" y="206"/>
                    </a:lnTo>
                    <a:lnTo>
                      <a:pt x="107" y="206"/>
                    </a:lnTo>
                    <a:lnTo>
                      <a:pt x="109" y="206"/>
                    </a:lnTo>
                    <a:lnTo>
                      <a:pt x="108" y="210"/>
                    </a:lnTo>
                    <a:lnTo>
                      <a:pt x="107" y="210"/>
                    </a:lnTo>
                    <a:lnTo>
                      <a:pt x="106" y="211"/>
                    </a:lnTo>
                    <a:lnTo>
                      <a:pt x="105" y="213"/>
                    </a:lnTo>
                    <a:lnTo>
                      <a:pt x="104" y="214"/>
                    </a:lnTo>
                    <a:lnTo>
                      <a:pt x="101" y="217"/>
                    </a:lnTo>
                    <a:lnTo>
                      <a:pt x="100" y="219"/>
                    </a:lnTo>
                    <a:lnTo>
                      <a:pt x="99" y="219"/>
                    </a:lnTo>
                    <a:lnTo>
                      <a:pt x="97" y="221"/>
                    </a:lnTo>
                    <a:lnTo>
                      <a:pt x="97" y="222"/>
                    </a:lnTo>
                    <a:lnTo>
                      <a:pt x="95" y="228"/>
                    </a:lnTo>
                    <a:lnTo>
                      <a:pt x="93" y="236"/>
                    </a:lnTo>
                    <a:lnTo>
                      <a:pt x="92" y="239"/>
                    </a:lnTo>
                    <a:lnTo>
                      <a:pt x="89" y="244"/>
                    </a:lnTo>
                    <a:lnTo>
                      <a:pt x="89" y="247"/>
                    </a:lnTo>
                    <a:lnTo>
                      <a:pt x="88" y="248"/>
                    </a:lnTo>
                    <a:lnTo>
                      <a:pt x="87" y="248"/>
                    </a:lnTo>
                    <a:lnTo>
                      <a:pt x="85" y="251"/>
                    </a:lnTo>
                    <a:lnTo>
                      <a:pt x="85" y="254"/>
                    </a:lnTo>
                    <a:lnTo>
                      <a:pt x="85" y="255"/>
                    </a:lnTo>
                    <a:lnTo>
                      <a:pt x="86" y="256"/>
                    </a:lnTo>
                    <a:lnTo>
                      <a:pt x="88" y="258"/>
                    </a:lnTo>
                    <a:lnTo>
                      <a:pt x="88" y="259"/>
                    </a:lnTo>
                    <a:lnTo>
                      <a:pt x="87" y="263"/>
                    </a:lnTo>
                    <a:lnTo>
                      <a:pt x="86" y="263"/>
                    </a:lnTo>
                    <a:lnTo>
                      <a:pt x="87" y="265"/>
                    </a:lnTo>
                    <a:lnTo>
                      <a:pt x="87" y="266"/>
                    </a:lnTo>
                    <a:lnTo>
                      <a:pt x="92" y="268"/>
                    </a:lnTo>
                    <a:lnTo>
                      <a:pt x="93" y="268"/>
                    </a:lnTo>
                    <a:lnTo>
                      <a:pt x="93" y="269"/>
                    </a:lnTo>
                    <a:lnTo>
                      <a:pt x="96" y="271"/>
                    </a:lnTo>
                    <a:lnTo>
                      <a:pt x="98" y="271"/>
                    </a:lnTo>
                    <a:lnTo>
                      <a:pt x="100" y="271"/>
                    </a:lnTo>
                    <a:lnTo>
                      <a:pt x="102" y="273"/>
                    </a:lnTo>
                    <a:lnTo>
                      <a:pt x="106" y="273"/>
                    </a:lnTo>
                    <a:lnTo>
                      <a:pt x="110" y="273"/>
                    </a:lnTo>
                    <a:lnTo>
                      <a:pt x="112" y="274"/>
                    </a:lnTo>
                    <a:lnTo>
                      <a:pt x="113" y="276"/>
                    </a:lnTo>
                    <a:lnTo>
                      <a:pt x="114" y="276"/>
                    </a:lnTo>
                    <a:lnTo>
                      <a:pt x="112" y="279"/>
                    </a:lnTo>
                    <a:lnTo>
                      <a:pt x="111" y="281"/>
                    </a:lnTo>
                    <a:lnTo>
                      <a:pt x="108" y="283"/>
                    </a:lnTo>
                    <a:lnTo>
                      <a:pt x="101" y="285"/>
                    </a:lnTo>
                    <a:lnTo>
                      <a:pt x="100" y="285"/>
                    </a:lnTo>
                    <a:lnTo>
                      <a:pt x="98" y="286"/>
                    </a:lnTo>
                    <a:lnTo>
                      <a:pt x="95" y="286"/>
                    </a:lnTo>
                    <a:lnTo>
                      <a:pt x="94" y="286"/>
                    </a:lnTo>
                    <a:lnTo>
                      <a:pt x="93" y="286"/>
                    </a:lnTo>
                    <a:lnTo>
                      <a:pt x="93" y="288"/>
                    </a:lnTo>
                    <a:lnTo>
                      <a:pt x="91" y="304"/>
                    </a:lnTo>
                    <a:lnTo>
                      <a:pt x="91" y="307"/>
                    </a:lnTo>
                    <a:lnTo>
                      <a:pt x="89" y="307"/>
                    </a:lnTo>
                    <a:lnTo>
                      <a:pt x="87" y="309"/>
                    </a:lnTo>
                    <a:lnTo>
                      <a:pt x="85" y="312"/>
                    </a:lnTo>
                    <a:lnTo>
                      <a:pt x="84" y="313"/>
                    </a:lnTo>
                    <a:lnTo>
                      <a:pt x="83" y="316"/>
                    </a:lnTo>
                    <a:lnTo>
                      <a:pt x="83" y="321"/>
                    </a:lnTo>
                    <a:lnTo>
                      <a:pt x="85" y="324"/>
                    </a:lnTo>
                    <a:lnTo>
                      <a:pt x="87" y="325"/>
                    </a:lnTo>
                    <a:lnTo>
                      <a:pt x="91" y="325"/>
                    </a:lnTo>
                    <a:lnTo>
                      <a:pt x="91" y="326"/>
                    </a:lnTo>
                    <a:lnTo>
                      <a:pt x="93" y="326"/>
                    </a:lnTo>
                    <a:lnTo>
                      <a:pt x="97" y="327"/>
                    </a:lnTo>
                    <a:lnTo>
                      <a:pt x="98" y="328"/>
                    </a:lnTo>
                    <a:lnTo>
                      <a:pt x="98" y="331"/>
                    </a:lnTo>
                    <a:lnTo>
                      <a:pt x="98" y="333"/>
                    </a:lnTo>
                    <a:lnTo>
                      <a:pt x="98" y="336"/>
                    </a:lnTo>
                    <a:lnTo>
                      <a:pt x="99" y="338"/>
                    </a:lnTo>
                    <a:lnTo>
                      <a:pt x="101" y="343"/>
                    </a:lnTo>
                    <a:lnTo>
                      <a:pt x="106" y="343"/>
                    </a:lnTo>
                    <a:lnTo>
                      <a:pt x="106" y="342"/>
                    </a:lnTo>
                    <a:lnTo>
                      <a:pt x="107" y="342"/>
                    </a:lnTo>
                    <a:lnTo>
                      <a:pt x="108" y="341"/>
                    </a:lnTo>
                    <a:lnTo>
                      <a:pt x="110" y="342"/>
                    </a:lnTo>
                    <a:lnTo>
                      <a:pt x="111" y="342"/>
                    </a:lnTo>
                    <a:lnTo>
                      <a:pt x="114" y="341"/>
                    </a:lnTo>
                    <a:lnTo>
                      <a:pt x="117" y="339"/>
                    </a:lnTo>
                    <a:lnTo>
                      <a:pt x="119" y="339"/>
                    </a:lnTo>
                    <a:lnTo>
                      <a:pt x="120" y="341"/>
                    </a:lnTo>
                    <a:lnTo>
                      <a:pt x="123" y="346"/>
                    </a:lnTo>
                    <a:lnTo>
                      <a:pt x="125" y="348"/>
                    </a:lnTo>
                    <a:lnTo>
                      <a:pt x="126" y="347"/>
                    </a:lnTo>
                    <a:lnTo>
                      <a:pt x="127" y="346"/>
                    </a:lnTo>
                    <a:lnTo>
                      <a:pt x="129" y="343"/>
                    </a:lnTo>
                    <a:lnTo>
                      <a:pt x="131" y="341"/>
                    </a:lnTo>
                    <a:lnTo>
                      <a:pt x="132" y="341"/>
                    </a:lnTo>
                    <a:lnTo>
                      <a:pt x="133" y="341"/>
                    </a:lnTo>
                    <a:lnTo>
                      <a:pt x="133" y="338"/>
                    </a:lnTo>
                    <a:lnTo>
                      <a:pt x="138" y="331"/>
                    </a:lnTo>
                    <a:lnTo>
                      <a:pt x="138" y="328"/>
                    </a:lnTo>
                    <a:lnTo>
                      <a:pt x="137" y="325"/>
                    </a:lnTo>
                    <a:lnTo>
                      <a:pt x="137" y="320"/>
                    </a:lnTo>
                    <a:lnTo>
                      <a:pt x="139" y="320"/>
                    </a:lnTo>
                    <a:lnTo>
                      <a:pt x="140" y="321"/>
                    </a:lnTo>
                    <a:lnTo>
                      <a:pt x="144" y="323"/>
                    </a:lnTo>
                    <a:lnTo>
                      <a:pt x="146" y="324"/>
                    </a:lnTo>
                    <a:lnTo>
                      <a:pt x="150" y="326"/>
                    </a:lnTo>
                    <a:lnTo>
                      <a:pt x="152" y="328"/>
                    </a:lnTo>
                    <a:lnTo>
                      <a:pt x="156" y="330"/>
                    </a:lnTo>
                    <a:lnTo>
                      <a:pt x="158" y="330"/>
                    </a:lnTo>
                    <a:lnTo>
                      <a:pt x="162" y="332"/>
                    </a:lnTo>
                    <a:lnTo>
                      <a:pt x="163" y="333"/>
                    </a:lnTo>
                    <a:lnTo>
                      <a:pt x="165" y="338"/>
                    </a:lnTo>
                    <a:lnTo>
                      <a:pt x="165" y="340"/>
                    </a:lnTo>
                    <a:lnTo>
                      <a:pt x="166" y="343"/>
                    </a:lnTo>
                    <a:lnTo>
                      <a:pt x="166" y="348"/>
                    </a:lnTo>
                    <a:lnTo>
                      <a:pt x="167" y="348"/>
                    </a:lnTo>
                    <a:lnTo>
                      <a:pt x="169" y="350"/>
                    </a:lnTo>
                    <a:lnTo>
                      <a:pt x="173" y="353"/>
                    </a:lnTo>
                    <a:lnTo>
                      <a:pt x="173" y="356"/>
                    </a:lnTo>
                    <a:lnTo>
                      <a:pt x="173" y="357"/>
                    </a:lnTo>
                    <a:lnTo>
                      <a:pt x="173" y="358"/>
                    </a:lnTo>
                    <a:lnTo>
                      <a:pt x="174" y="358"/>
                    </a:lnTo>
                    <a:lnTo>
                      <a:pt x="176" y="362"/>
                    </a:lnTo>
                    <a:lnTo>
                      <a:pt x="179" y="363"/>
                    </a:lnTo>
                    <a:lnTo>
                      <a:pt x="183" y="361"/>
                    </a:lnTo>
                    <a:lnTo>
                      <a:pt x="186" y="363"/>
                    </a:lnTo>
                    <a:lnTo>
                      <a:pt x="192" y="361"/>
                    </a:lnTo>
                    <a:lnTo>
                      <a:pt x="195" y="362"/>
                    </a:lnTo>
                    <a:lnTo>
                      <a:pt x="199" y="366"/>
                    </a:lnTo>
                    <a:lnTo>
                      <a:pt x="202" y="372"/>
                    </a:lnTo>
                    <a:lnTo>
                      <a:pt x="203" y="377"/>
                    </a:lnTo>
                    <a:lnTo>
                      <a:pt x="203" y="384"/>
                    </a:lnTo>
                    <a:lnTo>
                      <a:pt x="200" y="388"/>
                    </a:lnTo>
                    <a:lnTo>
                      <a:pt x="196" y="393"/>
                    </a:lnTo>
                    <a:lnTo>
                      <a:pt x="196" y="395"/>
                    </a:lnTo>
                    <a:lnTo>
                      <a:pt x="199" y="409"/>
                    </a:lnTo>
                    <a:lnTo>
                      <a:pt x="202" y="415"/>
                    </a:lnTo>
                    <a:lnTo>
                      <a:pt x="205" y="416"/>
                    </a:lnTo>
                    <a:lnTo>
                      <a:pt x="209" y="416"/>
                    </a:lnTo>
                    <a:lnTo>
                      <a:pt x="213" y="418"/>
                    </a:lnTo>
                    <a:lnTo>
                      <a:pt x="219" y="416"/>
                    </a:lnTo>
                    <a:lnTo>
                      <a:pt x="225" y="411"/>
                    </a:lnTo>
                    <a:lnTo>
                      <a:pt x="227" y="408"/>
                    </a:lnTo>
                    <a:lnTo>
                      <a:pt x="234" y="407"/>
                    </a:lnTo>
                    <a:lnTo>
                      <a:pt x="244" y="401"/>
                    </a:lnTo>
                    <a:lnTo>
                      <a:pt x="244" y="397"/>
                    </a:lnTo>
                    <a:lnTo>
                      <a:pt x="245" y="400"/>
                    </a:lnTo>
                    <a:lnTo>
                      <a:pt x="248" y="399"/>
                    </a:lnTo>
                    <a:lnTo>
                      <a:pt x="250" y="402"/>
                    </a:lnTo>
                    <a:lnTo>
                      <a:pt x="253" y="403"/>
                    </a:lnTo>
                    <a:lnTo>
                      <a:pt x="253" y="408"/>
                    </a:lnTo>
                    <a:lnTo>
                      <a:pt x="251" y="408"/>
                    </a:lnTo>
                    <a:lnTo>
                      <a:pt x="249" y="409"/>
                    </a:lnTo>
                    <a:lnTo>
                      <a:pt x="249" y="408"/>
                    </a:lnTo>
                    <a:lnTo>
                      <a:pt x="248" y="410"/>
                    </a:lnTo>
                    <a:lnTo>
                      <a:pt x="247" y="410"/>
                    </a:lnTo>
                    <a:lnTo>
                      <a:pt x="246" y="411"/>
                    </a:lnTo>
                    <a:lnTo>
                      <a:pt x="248" y="412"/>
                    </a:lnTo>
                    <a:lnTo>
                      <a:pt x="248" y="414"/>
                    </a:lnTo>
                    <a:lnTo>
                      <a:pt x="250" y="416"/>
                    </a:lnTo>
                    <a:lnTo>
                      <a:pt x="253" y="423"/>
                    </a:lnTo>
                    <a:lnTo>
                      <a:pt x="259" y="429"/>
                    </a:lnTo>
                    <a:lnTo>
                      <a:pt x="269" y="434"/>
                    </a:lnTo>
                    <a:lnTo>
                      <a:pt x="270" y="435"/>
                    </a:lnTo>
                    <a:lnTo>
                      <a:pt x="272" y="434"/>
                    </a:lnTo>
                    <a:lnTo>
                      <a:pt x="272" y="444"/>
                    </a:lnTo>
                    <a:lnTo>
                      <a:pt x="280" y="445"/>
                    </a:lnTo>
                    <a:lnTo>
                      <a:pt x="285" y="445"/>
                    </a:lnTo>
                    <a:lnTo>
                      <a:pt x="290" y="443"/>
                    </a:lnTo>
                    <a:lnTo>
                      <a:pt x="297" y="445"/>
                    </a:lnTo>
                    <a:lnTo>
                      <a:pt x="300" y="444"/>
                    </a:lnTo>
                    <a:lnTo>
                      <a:pt x="313" y="445"/>
                    </a:lnTo>
                    <a:lnTo>
                      <a:pt x="334" y="446"/>
                    </a:lnTo>
                    <a:lnTo>
                      <a:pt x="346" y="446"/>
                    </a:lnTo>
                    <a:lnTo>
                      <a:pt x="351" y="446"/>
                    </a:lnTo>
                    <a:lnTo>
                      <a:pt x="354" y="443"/>
                    </a:lnTo>
                    <a:lnTo>
                      <a:pt x="359" y="438"/>
                    </a:lnTo>
                    <a:lnTo>
                      <a:pt x="362" y="438"/>
                    </a:lnTo>
                    <a:lnTo>
                      <a:pt x="362" y="437"/>
                    </a:lnTo>
                    <a:lnTo>
                      <a:pt x="364" y="434"/>
                    </a:lnTo>
                    <a:lnTo>
                      <a:pt x="366" y="433"/>
                    </a:lnTo>
                    <a:lnTo>
                      <a:pt x="366" y="430"/>
                    </a:lnTo>
                    <a:lnTo>
                      <a:pt x="364" y="426"/>
                    </a:lnTo>
                    <a:lnTo>
                      <a:pt x="362" y="411"/>
                    </a:lnTo>
                    <a:lnTo>
                      <a:pt x="360" y="410"/>
                    </a:lnTo>
                    <a:lnTo>
                      <a:pt x="358" y="409"/>
                    </a:lnTo>
                    <a:lnTo>
                      <a:pt x="357" y="404"/>
                    </a:lnTo>
                    <a:lnTo>
                      <a:pt x="356" y="403"/>
                    </a:lnTo>
                    <a:lnTo>
                      <a:pt x="355" y="401"/>
                    </a:lnTo>
                    <a:lnTo>
                      <a:pt x="352" y="399"/>
                    </a:lnTo>
                    <a:lnTo>
                      <a:pt x="351" y="397"/>
                    </a:lnTo>
                    <a:lnTo>
                      <a:pt x="349" y="398"/>
                    </a:lnTo>
                    <a:lnTo>
                      <a:pt x="346" y="396"/>
                    </a:lnTo>
                    <a:lnTo>
                      <a:pt x="343" y="392"/>
                    </a:lnTo>
                    <a:lnTo>
                      <a:pt x="341" y="391"/>
                    </a:lnTo>
                    <a:lnTo>
                      <a:pt x="337" y="384"/>
                    </a:lnTo>
                    <a:lnTo>
                      <a:pt x="337" y="383"/>
                    </a:lnTo>
                    <a:lnTo>
                      <a:pt x="335" y="386"/>
                    </a:lnTo>
                    <a:lnTo>
                      <a:pt x="335" y="384"/>
                    </a:lnTo>
                    <a:lnTo>
                      <a:pt x="333" y="384"/>
                    </a:lnTo>
                    <a:lnTo>
                      <a:pt x="332" y="383"/>
                    </a:lnTo>
                    <a:lnTo>
                      <a:pt x="331" y="373"/>
                    </a:lnTo>
                    <a:lnTo>
                      <a:pt x="333" y="371"/>
                    </a:lnTo>
                    <a:lnTo>
                      <a:pt x="332" y="370"/>
                    </a:lnTo>
                    <a:lnTo>
                      <a:pt x="331" y="368"/>
                    </a:lnTo>
                    <a:lnTo>
                      <a:pt x="331" y="365"/>
                    </a:lnTo>
                    <a:lnTo>
                      <a:pt x="330" y="362"/>
                    </a:lnTo>
                    <a:lnTo>
                      <a:pt x="330" y="361"/>
                    </a:lnTo>
                    <a:lnTo>
                      <a:pt x="330" y="350"/>
                    </a:lnTo>
                    <a:lnTo>
                      <a:pt x="328" y="353"/>
                    </a:lnTo>
                    <a:lnTo>
                      <a:pt x="324" y="354"/>
                    </a:lnTo>
                    <a:lnTo>
                      <a:pt x="318" y="355"/>
                    </a:lnTo>
                    <a:lnTo>
                      <a:pt x="313" y="356"/>
                    </a:lnTo>
                    <a:lnTo>
                      <a:pt x="311" y="356"/>
                    </a:lnTo>
                    <a:lnTo>
                      <a:pt x="306" y="356"/>
                    </a:lnTo>
                    <a:lnTo>
                      <a:pt x="305" y="356"/>
                    </a:lnTo>
                    <a:lnTo>
                      <a:pt x="305" y="357"/>
                    </a:lnTo>
                    <a:lnTo>
                      <a:pt x="305" y="359"/>
                    </a:lnTo>
                    <a:lnTo>
                      <a:pt x="303" y="358"/>
                    </a:lnTo>
                    <a:lnTo>
                      <a:pt x="304" y="357"/>
                    </a:lnTo>
                    <a:lnTo>
                      <a:pt x="303" y="356"/>
                    </a:lnTo>
                    <a:lnTo>
                      <a:pt x="298" y="356"/>
                    </a:lnTo>
                    <a:lnTo>
                      <a:pt x="295" y="355"/>
                    </a:lnTo>
                    <a:lnTo>
                      <a:pt x="292" y="351"/>
                    </a:lnTo>
                    <a:lnTo>
                      <a:pt x="285" y="344"/>
                    </a:lnTo>
                    <a:lnTo>
                      <a:pt x="284" y="343"/>
                    </a:lnTo>
                    <a:lnTo>
                      <a:pt x="282" y="341"/>
                    </a:lnTo>
                    <a:lnTo>
                      <a:pt x="279" y="338"/>
                    </a:lnTo>
                    <a:lnTo>
                      <a:pt x="275" y="331"/>
                    </a:lnTo>
                    <a:lnTo>
                      <a:pt x="272" y="328"/>
                    </a:lnTo>
                    <a:lnTo>
                      <a:pt x="269" y="326"/>
                    </a:lnTo>
                    <a:lnTo>
                      <a:pt x="265" y="326"/>
                    </a:lnTo>
                    <a:lnTo>
                      <a:pt x="260" y="323"/>
                    </a:lnTo>
                    <a:lnTo>
                      <a:pt x="258" y="321"/>
                    </a:lnTo>
                    <a:lnTo>
                      <a:pt x="257" y="318"/>
                    </a:lnTo>
                    <a:lnTo>
                      <a:pt x="256" y="317"/>
                    </a:lnTo>
                    <a:lnTo>
                      <a:pt x="256" y="316"/>
                    </a:lnTo>
                    <a:lnTo>
                      <a:pt x="255" y="316"/>
                    </a:lnTo>
                    <a:lnTo>
                      <a:pt x="253" y="316"/>
                    </a:lnTo>
                    <a:lnTo>
                      <a:pt x="249" y="311"/>
                    </a:lnTo>
                    <a:lnTo>
                      <a:pt x="247" y="311"/>
                    </a:lnTo>
                    <a:lnTo>
                      <a:pt x="245" y="312"/>
                    </a:lnTo>
                    <a:lnTo>
                      <a:pt x="242" y="312"/>
                    </a:lnTo>
                    <a:lnTo>
                      <a:pt x="240" y="311"/>
                    </a:lnTo>
                    <a:lnTo>
                      <a:pt x="239" y="311"/>
                    </a:lnTo>
                    <a:lnTo>
                      <a:pt x="237" y="312"/>
                    </a:lnTo>
                    <a:lnTo>
                      <a:pt x="237" y="311"/>
                    </a:lnTo>
                    <a:lnTo>
                      <a:pt x="235" y="311"/>
                    </a:lnTo>
                    <a:lnTo>
                      <a:pt x="232" y="311"/>
                    </a:lnTo>
                    <a:lnTo>
                      <a:pt x="230" y="311"/>
                    </a:lnTo>
                    <a:lnTo>
                      <a:pt x="223" y="311"/>
                    </a:lnTo>
                    <a:lnTo>
                      <a:pt x="213" y="308"/>
                    </a:lnTo>
                    <a:lnTo>
                      <a:pt x="204" y="303"/>
                    </a:lnTo>
                    <a:lnTo>
                      <a:pt x="198" y="302"/>
                    </a:lnTo>
                    <a:lnTo>
                      <a:pt x="196" y="301"/>
                    </a:lnTo>
                    <a:lnTo>
                      <a:pt x="194" y="295"/>
                    </a:lnTo>
                    <a:lnTo>
                      <a:pt x="190" y="293"/>
                    </a:lnTo>
                    <a:lnTo>
                      <a:pt x="188" y="293"/>
                    </a:lnTo>
                    <a:lnTo>
                      <a:pt x="186" y="289"/>
                    </a:lnTo>
                    <a:lnTo>
                      <a:pt x="184" y="287"/>
                    </a:lnTo>
                    <a:lnTo>
                      <a:pt x="185" y="285"/>
                    </a:lnTo>
                    <a:lnTo>
                      <a:pt x="185" y="282"/>
                    </a:lnTo>
                    <a:lnTo>
                      <a:pt x="183" y="279"/>
                    </a:lnTo>
                    <a:lnTo>
                      <a:pt x="183" y="278"/>
                    </a:lnTo>
                    <a:lnTo>
                      <a:pt x="181" y="276"/>
                    </a:lnTo>
                    <a:lnTo>
                      <a:pt x="179" y="274"/>
                    </a:lnTo>
                    <a:lnTo>
                      <a:pt x="177" y="272"/>
                    </a:lnTo>
                    <a:lnTo>
                      <a:pt x="174" y="269"/>
                    </a:lnTo>
                    <a:lnTo>
                      <a:pt x="169" y="264"/>
                    </a:lnTo>
                    <a:lnTo>
                      <a:pt x="163" y="258"/>
                    </a:lnTo>
                    <a:lnTo>
                      <a:pt x="160" y="251"/>
                    </a:lnTo>
                    <a:lnTo>
                      <a:pt x="161" y="248"/>
                    </a:lnTo>
                    <a:lnTo>
                      <a:pt x="162" y="239"/>
                    </a:lnTo>
                    <a:lnTo>
                      <a:pt x="160" y="234"/>
                    </a:lnTo>
                    <a:lnTo>
                      <a:pt x="159" y="229"/>
                    </a:lnTo>
                    <a:lnTo>
                      <a:pt x="158" y="227"/>
                    </a:lnTo>
                    <a:lnTo>
                      <a:pt x="156" y="225"/>
                    </a:lnTo>
                    <a:lnTo>
                      <a:pt x="156" y="224"/>
                    </a:lnTo>
                    <a:lnTo>
                      <a:pt x="154" y="221"/>
                    </a:lnTo>
                    <a:lnTo>
                      <a:pt x="150" y="214"/>
                    </a:lnTo>
                    <a:lnTo>
                      <a:pt x="150" y="212"/>
                    </a:lnTo>
                    <a:lnTo>
                      <a:pt x="148" y="211"/>
                    </a:lnTo>
                    <a:lnTo>
                      <a:pt x="146" y="205"/>
                    </a:lnTo>
                    <a:lnTo>
                      <a:pt x="127" y="172"/>
                    </a:lnTo>
                    <a:lnTo>
                      <a:pt x="125" y="171"/>
                    </a:lnTo>
                    <a:lnTo>
                      <a:pt x="122" y="169"/>
                    </a:lnTo>
                    <a:lnTo>
                      <a:pt x="110" y="156"/>
                    </a:lnTo>
                    <a:lnTo>
                      <a:pt x="109" y="156"/>
                    </a:lnTo>
                    <a:lnTo>
                      <a:pt x="108" y="151"/>
                    </a:lnTo>
                    <a:lnTo>
                      <a:pt x="107" y="149"/>
                    </a:lnTo>
                    <a:lnTo>
                      <a:pt x="105" y="149"/>
                    </a:lnTo>
                    <a:lnTo>
                      <a:pt x="106" y="147"/>
                    </a:lnTo>
                    <a:lnTo>
                      <a:pt x="104" y="143"/>
                    </a:lnTo>
                    <a:lnTo>
                      <a:pt x="95" y="114"/>
                    </a:lnTo>
                    <a:lnTo>
                      <a:pt x="93" y="99"/>
                    </a:lnTo>
                    <a:lnTo>
                      <a:pt x="95" y="93"/>
                    </a:lnTo>
                    <a:lnTo>
                      <a:pt x="94" y="91"/>
                    </a:lnTo>
                    <a:lnTo>
                      <a:pt x="98" y="81"/>
                    </a:lnTo>
                    <a:lnTo>
                      <a:pt x="99" y="74"/>
                    </a:lnTo>
                    <a:lnTo>
                      <a:pt x="98" y="73"/>
                    </a:lnTo>
                    <a:lnTo>
                      <a:pt x="97" y="72"/>
                    </a:lnTo>
                    <a:lnTo>
                      <a:pt x="91" y="67"/>
                    </a:lnTo>
                    <a:lnTo>
                      <a:pt x="85" y="62"/>
                    </a:lnTo>
                    <a:lnTo>
                      <a:pt x="81" y="59"/>
                    </a:lnTo>
                    <a:lnTo>
                      <a:pt x="75" y="50"/>
                    </a:lnTo>
                    <a:lnTo>
                      <a:pt x="59" y="19"/>
                    </a:lnTo>
                    <a:lnTo>
                      <a:pt x="56" y="20"/>
                    </a:lnTo>
                    <a:lnTo>
                      <a:pt x="52" y="17"/>
                    </a:lnTo>
                    <a:lnTo>
                      <a:pt x="45" y="11"/>
                    </a:lnTo>
                    <a:lnTo>
                      <a:pt x="43" y="8"/>
                    </a:lnTo>
                    <a:lnTo>
                      <a:pt x="41" y="7"/>
                    </a:lnTo>
                    <a:lnTo>
                      <a:pt x="39" y="3"/>
                    </a:lnTo>
                    <a:lnTo>
                      <a:pt x="37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0" y="3"/>
                    </a:lnTo>
                    <a:lnTo>
                      <a:pt x="28" y="6"/>
                    </a:lnTo>
                    <a:lnTo>
                      <a:pt x="25" y="5"/>
                    </a:lnTo>
                    <a:lnTo>
                      <a:pt x="24" y="4"/>
                    </a:lnTo>
                    <a:lnTo>
                      <a:pt x="19" y="5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5" y="5"/>
                    </a:lnTo>
                    <a:lnTo>
                      <a:pt x="15" y="4"/>
                    </a:lnTo>
                    <a:lnTo>
                      <a:pt x="11" y="4"/>
                    </a:lnTo>
                    <a:lnTo>
                      <a:pt x="11" y="5"/>
                    </a:lnTo>
                    <a:lnTo>
                      <a:pt x="10" y="5"/>
                    </a:lnTo>
                    <a:lnTo>
                      <a:pt x="5" y="14"/>
                    </a:lnTo>
                    <a:lnTo>
                      <a:pt x="12" y="18"/>
                    </a:lnTo>
                    <a:lnTo>
                      <a:pt x="12" y="21"/>
                    </a:lnTo>
                    <a:lnTo>
                      <a:pt x="7" y="26"/>
                    </a:lnTo>
                    <a:lnTo>
                      <a:pt x="7" y="31"/>
                    </a:lnTo>
                    <a:lnTo>
                      <a:pt x="5" y="39"/>
                    </a:lnTo>
                    <a:lnTo>
                      <a:pt x="0" y="39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6" name="Freeform 11"/>
              <p:cNvSpPr>
                <a:spLocks/>
              </p:cNvSpPr>
              <p:nvPr/>
            </p:nvSpPr>
            <p:spPr bwMode="auto">
              <a:xfrm>
                <a:off x="5476875" y="5291138"/>
                <a:ext cx="1166813" cy="877887"/>
              </a:xfrm>
              <a:custGeom>
                <a:avLst/>
                <a:gdLst>
                  <a:gd name="T0" fmla="*/ 2147483647 w 356"/>
                  <a:gd name="T1" fmla="*/ 2147483647 h 257"/>
                  <a:gd name="T2" fmla="*/ 2147483647 w 356"/>
                  <a:gd name="T3" fmla="*/ 2147483647 h 257"/>
                  <a:gd name="T4" fmla="*/ 2147483647 w 356"/>
                  <a:gd name="T5" fmla="*/ 2147483647 h 257"/>
                  <a:gd name="T6" fmla="*/ 2147483647 w 356"/>
                  <a:gd name="T7" fmla="*/ 2147483647 h 257"/>
                  <a:gd name="T8" fmla="*/ 2147483647 w 356"/>
                  <a:gd name="T9" fmla="*/ 2147483647 h 257"/>
                  <a:gd name="T10" fmla="*/ 2147483647 w 356"/>
                  <a:gd name="T11" fmla="*/ 2147483647 h 257"/>
                  <a:gd name="T12" fmla="*/ 2147483647 w 356"/>
                  <a:gd name="T13" fmla="*/ 2147483647 h 257"/>
                  <a:gd name="T14" fmla="*/ 2147483647 w 356"/>
                  <a:gd name="T15" fmla="*/ 2147483647 h 257"/>
                  <a:gd name="T16" fmla="*/ 2147483647 w 356"/>
                  <a:gd name="T17" fmla="*/ 2147483647 h 257"/>
                  <a:gd name="T18" fmla="*/ 2147483647 w 356"/>
                  <a:gd name="T19" fmla="*/ 2147483647 h 257"/>
                  <a:gd name="T20" fmla="*/ 2147483647 w 356"/>
                  <a:gd name="T21" fmla="*/ 2147483647 h 257"/>
                  <a:gd name="T22" fmla="*/ 2147483647 w 356"/>
                  <a:gd name="T23" fmla="*/ 2147483647 h 257"/>
                  <a:gd name="T24" fmla="*/ 2147483647 w 356"/>
                  <a:gd name="T25" fmla="*/ 2147483647 h 257"/>
                  <a:gd name="T26" fmla="*/ 2147483647 w 356"/>
                  <a:gd name="T27" fmla="*/ 2147483647 h 257"/>
                  <a:gd name="T28" fmla="*/ 2147483647 w 356"/>
                  <a:gd name="T29" fmla="*/ 2147483647 h 257"/>
                  <a:gd name="T30" fmla="*/ 2147483647 w 356"/>
                  <a:gd name="T31" fmla="*/ 2147483647 h 257"/>
                  <a:gd name="T32" fmla="*/ 2147483647 w 356"/>
                  <a:gd name="T33" fmla="*/ 2147483647 h 257"/>
                  <a:gd name="T34" fmla="*/ 2147483647 w 356"/>
                  <a:gd name="T35" fmla="*/ 2147483647 h 257"/>
                  <a:gd name="T36" fmla="*/ 2147483647 w 356"/>
                  <a:gd name="T37" fmla="*/ 2147483647 h 257"/>
                  <a:gd name="T38" fmla="*/ 2147483647 w 356"/>
                  <a:gd name="T39" fmla="*/ 2147483647 h 257"/>
                  <a:gd name="T40" fmla="*/ 2147483647 w 356"/>
                  <a:gd name="T41" fmla="*/ 2147483647 h 257"/>
                  <a:gd name="T42" fmla="*/ 2147483647 w 356"/>
                  <a:gd name="T43" fmla="*/ 2147483647 h 257"/>
                  <a:gd name="T44" fmla="*/ 2147483647 w 356"/>
                  <a:gd name="T45" fmla="*/ 2147483647 h 257"/>
                  <a:gd name="T46" fmla="*/ 2147483647 w 356"/>
                  <a:gd name="T47" fmla="*/ 2147483647 h 257"/>
                  <a:gd name="T48" fmla="*/ 2147483647 w 356"/>
                  <a:gd name="T49" fmla="*/ 2147483647 h 257"/>
                  <a:gd name="T50" fmla="*/ 2147483647 w 356"/>
                  <a:gd name="T51" fmla="*/ 2147483647 h 257"/>
                  <a:gd name="T52" fmla="*/ 2147483647 w 356"/>
                  <a:gd name="T53" fmla="*/ 2147483647 h 257"/>
                  <a:gd name="T54" fmla="*/ 2147483647 w 356"/>
                  <a:gd name="T55" fmla="*/ 2147483647 h 257"/>
                  <a:gd name="T56" fmla="*/ 2147483647 w 356"/>
                  <a:gd name="T57" fmla="*/ 2147483647 h 257"/>
                  <a:gd name="T58" fmla="*/ 2147483647 w 356"/>
                  <a:gd name="T59" fmla="*/ 2147483647 h 257"/>
                  <a:gd name="T60" fmla="*/ 2147483647 w 356"/>
                  <a:gd name="T61" fmla="*/ 2147483647 h 257"/>
                  <a:gd name="T62" fmla="*/ 2147483647 w 356"/>
                  <a:gd name="T63" fmla="*/ 2147483647 h 257"/>
                  <a:gd name="T64" fmla="*/ 2147483647 w 356"/>
                  <a:gd name="T65" fmla="*/ 2147483647 h 257"/>
                  <a:gd name="T66" fmla="*/ 2147483647 w 356"/>
                  <a:gd name="T67" fmla="*/ 2147483647 h 257"/>
                  <a:gd name="T68" fmla="*/ 2147483647 w 356"/>
                  <a:gd name="T69" fmla="*/ 2147483647 h 257"/>
                  <a:gd name="T70" fmla="*/ 2147483647 w 356"/>
                  <a:gd name="T71" fmla="*/ 2147483647 h 257"/>
                  <a:gd name="T72" fmla="*/ 2147483647 w 356"/>
                  <a:gd name="T73" fmla="*/ 2147483647 h 257"/>
                  <a:gd name="T74" fmla="*/ 2147483647 w 356"/>
                  <a:gd name="T75" fmla="*/ 2147483647 h 257"/>
                  <a:gd name="T76" fmla="*/ 2147483647 w 356"/>
                  <a:gd name="T77" fmla="*/ 2147483647 h 257"/>
                  <a:gd name="T78" fmla="*/ 2147483647 w 356"/>
                  <a:gd name="T79" fmla="*/ 2147483647 h 257"/>
                  <a:gd name="T80" fmla="*/ 2147483647 w 356"/>
                  <a:gd name="T81" fmla="*/ 2147483647 h 257"/>
                  <a:gd name="T82" fmla="*/ 2147483647 w 356"/>
                  <a:gd name="T83" fmla="*/ 2147483647 h 257"/>
                  <a:gd name="T84" fmla="*/ 2147483647 w 356"/>
                  <a:gd name="T85" fmla="*/ 2147483647 h 257"/>
                  <a:gd name="T86" fmla="*/ 2147483647 w 356"/>
                  <a:gd name="T87" fmla="*/ 2147483647 h 257"/>
                  <a:gd name="T88" fmla="*/ 2147483647 w 356"/>
                  <a:gd name="T89" fmla="*/ 2147483647 h 257"/>
                  <a:gd name="T90" fmla="*/ 2147483647 w 356"/>
                  <a:gd name="T91" fmla="*/ 2147483647 h 257"/>
                  <a:gd name="T92" fmla="*/ 2147483647 w 356"/>
                  <a:gd name="T93" fmla="*/ 2147483647 h 257"/>
                  <a:gd name="T94" fmla="*/ 2147483647 w 356"/>
                  <a:gd name="T95" fmla="*/ 2147483647 h 257"/>
                  <a:gd name="T96" fmla="*/ 2147483647 w 356"/>
                  <a:gd name="T97" fmla="*/ 2147483647 h 257"/>
                  <a:gd name="T98" fmla="*/ 2147483647 w 356"/>
                  <a:gd name="T99" fmla="*/ 2147483647 h 257"/>
                  <a:gd name="T100" fmla="*/ 2147483647 w 356"/>
                  <a:gd name="T101" fmla="*/ 2147483647 h 257"/>
                  <a:gd name="T102" fmla="*/ 2147483647 w 356"/>
                  <a:gd name="T103" fmla="*/ 2147483647 h 257"/>
                  <a:gd name="T104" fmla="*/ 2147483647 w 356"/>
                  <a:gd name="T105" fmla="*/ 2147483647 h 257"/>
                  <a:gd name="T106" fmla="*/ 2147483647 w 356"/>
                  <a:gd name="T107" fmla="*/ 2147483647 h 257"/>
                  <a:gd name="T108" fmla="*/ 2147483647 w 356"/>
                  <a:gd name="T109" fmla="*/ 2147483647 h 257"/>
                  <a:gd name="T110" fmla="*/ 2147483647 w 356"/>
                  <a:gd name="T111" fmla="*/ 2147483647 h 25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56"/>
                  <a:gd name="T169" fmla="*/ 0 h 257"/>
                  <a:gd name="T170" fmla="*/ 356 w 356"/>
                  <a:gd name="T171" fmla="*/ 257 h 25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56" h="257">
                    <a:moveTo>
                      <a:pt x="0" y="195"/>
                    </a:moveTo>
                    <a:lnTo>
                      <a:pt x="3" y="194"/>
                    </a:lnTo>
                    <a:lnTo>
                      <a:pt x="3" y="193"/>
                    </a:lnTo>
                    <a:lnTo>
                      <a:pt x="3" y="190"/>
                    </a:lnTo>
                    <a:lnTo>
                      <a:pt x="2" y="186"/>
                    </a:lnTo>
                    <a:lnTo>
                      <a:pt x="5" y="183"/>
                    </a:lnTo>
                    <a:lnTo>
                      <a:pt x="8" y="181"/>
                    </a:lnTo>
                    <a:lnTo>
                      <a:pt x="10" y="182"/>
                    </a:lnTo>
                    <a:lnTo>
                      <a:pt x="10" y="181"/>
                    </a:lnTo>
                    <a:lnTo>
                      <a:pt x="13" y="179"/>
                    </a:lnTo>
                    <a:lnTo>
                      <a:pt x="16" y="176"/>
                    </a:lnTo>
                    <a:lnTo>
                      <a:pt x="16" y="175"/>
                    </a:lnTo>
                    <a:lnTo>
                      <a:pt x="13" y="170"/>
                    </a:lnTo>
                    <a:lnTo>
                      <a:pt x="16" y="168"/>
                    </a:lnTo>
                    <a:lnTo>
                      <a:pt x="17" y="170"/>
                    </a:lnTo>
                    <a:lnTo>
                      <a:pt x="18" y="168"/>
                    </a:lnTo>
                    <a:lnTo>
                      <a:pt x="21" y="167"/>
                    </a:lnTo>
                    <a:lnTo>
                      <a:pt x="22" y="165"/>
                    </a:lnTo>
                    <a:lnTo>
                      <a:pt x="24" y="164"/>
                    </a:lnTo>
                    <a:lnTo>
                      <a:pt x="25" y="161"/>
                    </a:lnTo>
                    <a:lnTo>
                      <a:pt x="27" y="155"/>
                    </a:lnTo>
                    <a:lnTo>
                      <a:pt x="27" y="150"/>
                    </a:lnTo>
                    <a:lnTo>
                      <a:pt x="29" y="148"/>
                    </a:lnTo>
                    <a:lnTo>
                      <a:pt x="31" y="145"/>
                    </a:lnTo>
                    <a:lnTo>
                      <a:pt x="30" y="141"/>
                    </a:lnTo>
                    <a:lnTo>
                      <a:pt x="25" y="138"/>
                    </a:lnTo>
                    <a:lnTo>
                      <a:pt x="24" y="137"/>
                    </a:lnTo>
                    <a:lnTo>
                      <a:pt x="23" y="138"/>
                    </a:lnTo>
                    <a:lnTo>
                      <a:pt x="20" y="135"/>
                    </a:lnTo>
                    <a:lnTo>
                      <a:pt x="19" y="133"/>
                    </a:lnTo>
                    <a:lnTo>
                      <a:pt x="18" y="125"/>
                    </a:lnTo>
                    <a:lnTo>
                      <a:pt x="16" y="123"/>
                    </a:lnTo>
                    <a:lnTo>
                      <a:pt x="12" y="122"/>
                    </a:lnTo>
                    <a:lnTo>
                      <a:pt x="10" y="99"/>
                    </a:lnTo>
                    <a:lnTo>
                      <a:pt x="8" y="96"/>
                    </a:lnTo>
                    <a:lnTo>
                      <a:pt x="6" y="94"/>
                    </a:lnTo>
                    <a:lnTo>
                      <a:pt x="5" y="90"/>
                    </a:lnTo>
                    <a:lnTo>
                      <a:pt x="8" y="74"/>
                    </a:lnTo>
                    <a:lnTo>
                      <a:pt x="8" y="69"/>
                    </a:lnTo>
                    <a:lnTo>
                      <a:pt x="8" y="64"/>
                    </a:lnTo>
                    <a:lnTo>
                      <a:pt x="10" y="64"/>
                    </a:lnTo>
                    <a:lnTo>
                      <a:pt x="11" y="64"/>
                    </a:lnTo>
                    <a:lnTo>
                      <a:pt x="12" y="65"/>
                    </a:lnTo>
                    <a:lnTo>
                      <a:pt x="14" y="64"/>
                    </a:lnTo>
                    <a:lnTo>
                      <a:pt x="16" y="61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8" y="65"/>
                    </a:lnTo>
                    <a:lnTo>
                      <a:pt x="19" y="67"/>
                    </a:lnTo>
                    <a:lnTo>
                      <a:pt x="20" y="67"/>
                    </a:lnTo>
                    <a:lnTo>
                      <a:pt x="20" y="59"/>
                    </a:lnTo>
                    <a:lnTo>
                      <a:pt x="23" y="57"/>
                    </a:lnTo>
                    <a:lnTo>
                      <a:pt x="24" y="57"/>
                    </a:lnTo>
                    <a:lnTo>
                      <a:pt x="26" y="57"/>
                    </a:lnTo>
                    <a:lnTo>
                      <a:pt x="30" y="57"/>
                    </a:lnTo>
                    <a:lnTo>
                      <a:pt x="31" y="57"/>
                    </a:lnTo>
                    <a:lnTo>
                      <a:pt x="34" y="59"/>
                    </a:lnTo>
                    <a:lnTo>
                      <a:pt x="37" y="59"/>
                    </a:lnTo>
                    <a:lnTo>
                      <a:pt x="43" y="59"/>
                    </a:lnTo>
                    <a:lnTo>
                      <a:pt x="44" y="60"/>
                    </a:lnTo>
                    <a:lnTo>
                      <a:pt x="45" y="64"/>
                    </a:lnTo>
                    <a:lnTo>
                      <a:pt x="46" y="62"/>
                    </a:lnTo>
                    <a:lnTo>
                      <a:pt x="49" y="62"/>
                    </a:lnTo>
                    <a:lnTo>
                      <a:pt x="53" y="59"/>
                    </a:lnTo>
                    <a:lnTo>
                      <a:pt x="54" y="57"/>
                    </a:lnTo>
                    <a:lnTo>
                      <a:pt x="53" y="57"/>
                    </a:lnTo>
                    <a:lnTo>
                      <a:pt x="52" y="54"/>
                    </a:lnTo>
                    <a:lnTo>
                      <a:pt x="50" y="53"/>
                    </a:lnTo>
                    <a:lnTo>
                      <a:pt x="50" y="49"/>
                    </a:lnTo>
                    <a:lnTo>
                      <a:pt x="48" y="48"/>
                    </a:lnTo>
                    <a:lnTo>
                      <a:pt x="52" y="37"/>
                    </a:lnTo>
                    <a:lnTo>
                      <a:pt x="56" y="36"/>
                    </a:lnTo>
                    <a:lnTo>
                      <a:pt x="57" y="33"/>
                    </a:lnTo>
                    <a:lnTo>
                      <a:pt x="59" y="33"/>
                    </a:lnTo>
                    <a:lnTo>
                      <a:pt x="65" y="31"/>
                    </a:lnTo>
                    <a:lnTo>
                      <a:pt x="66" y="31"/>
                    </a:lnTo>
                    <a:lnTo>
                      <a:pt x="66" y="34"/>
                    </a:lnTo>
                    <a:lnTo>
                      <a:pt x="65" y="42"/>
                    </a:lnTo>
                    <a:lnTo>
                      <a:pt x="70" y="48"/>
                    </a:lnTo>
                    <a:lnTo>
                      <a:pt x="72" y="54"/>
                    </a:lnTo>
                    <a:lnTo>
                      <a:pt x="75" y="57"/>
                    </a:lnTo>
                    <a:lnTo>
                      <a:pt x="76" y="57"/>
                    </a:lnTo>
                    <a:lnTo>
                      <a:pt x="76" y="54"/>
                    </a:lnTo>
                    <a:lnTo>
                      <a:pt x="77" y="52"/>
                    </a:lnTo>
                    <a:lnTo>
                      <a:pt x="79" y="56"/>
                    </a:lnTo>
                    <a:lnTo>
                      <a:pt x="77" y="57"/>
                    </a:lnTo>
                    <a:lnTo>
                      <a:pt x="78" y="59"/>
                    </a:lnTo>
                    <a:lnTo>
                      <a:pt x="79" y="59"/>
                    </a:lnTo>
                    <a:lnTo>
                      <a:pt x="79" y="56"/>
                    </a:lnTo>
                    <a:lnTo>
                      <a:pt x="80" y="53"/>
                    </a:lnTo>
                    <a:lnTo>
                      <a:pt x="82" y="51"/>
                    </a:lnTo>
                    <a:lnTo>
                      <a:pt x="84" y="49"/>
                    </a:lnTo>
                    <a:lnTo>
                      <a:pt x="86" y="49"/>
                    </a:lnTo>
                    <a:lnTo>
                      <a:pt x="89" y="46"/>
                    </a:lnTo>
                    <a:lnTo>
                      <a:pt x="91" y="45"/>
                    </a:lnTo>
                    <a:lnTo>
                      <a:pt x="94" y="44"/>
                    </a:lnTo>
                    <a:lnTo>
                      <a:pt x="98" y="43"/>
                    </a:lnTo>
                    <a:lnTo>
                      <a:pt x="98" y="42"/>
                    </a:lnTo>
                    <a:lnTo>
                      <a:pt x="101" y="42"/>
                    </a:lnTo>
                    <a:lnTo>
                      <a:pt x="103" y="42"/>
                    </a:lnTo>
                    <a:lnTo>
                      <a:pt x="105" y="44"/>
                    </a:lnTo>
                    <a:lnTo>
                      <a:pt x="108" y="45"/>
                    </a:lnTo>
                    <a:lnTo>
                      <a:pt x="110" y="45"/>
                    </a:lnTo>
                    <a:lnTo>
                      <a:pt x="111" y="43"/>
                    </a:lnTo>
                    <a:lnTo>
                      <a:pt x="115" y="39"/>
                    </a:lnTo>
                    <a:lnTo>
                      <a:pt x="118" y="37"/>
                    </a:lnTo>
                    <a:lnTo>
                      <a:pt x="122" y="37"/>
                    </a:lnTo>
                    <a:lnTo>
                      <a:pt x="123" y="37"/>
                    </a:lnTo>
                    <a:lnTo>
                      <a:pt x="125" y="37"/>
                    </a:lnTo>
                    <a:lnTo>
                      <a:pt x="126" y="35"/>
                    </a:lnTo>
                    <a:lnTo>
                      <a:pt x="128" y="34"/>
                    </a:lnTo>
                    <a:lnTo>
                      <a:pt x="130" y="28"/>
                    </a:lnTo>
                    <a:lnTo>
                      <a:pt x="132" y="27"/>
                    </a:lnTo>
                    <a:lnTo>
                      <a:pt x="132" y="26"/>
                    </a:lnTo>
                    <a:lnTo>
                      <a:pt x="134" y="23"/>
                    </a:lnTo>
                    <a:lnTo>
                      <a:pt x="136" y="21"/>
                    </a:lnTo>
                    <a:lnTo>
                      <a:pt x="137" y="21"/>
                    </a:lnTo>
                    <a:lnTo>
                      <a:pt x="138" y="21"/>
                    </a:lnTo>
                    <a:lnTo>
                      <a:pt x="139" y="18"/>
                    </a:lnTo>
                    <a:lnTo>
                      <a:pt x="143" y="11"/>
                    </a:lnTo>
                    <a:lnTo>
                      <a:pt x="143" y="8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45" y="0"/>
                    </a:lnTo>
                    <a:lnTo>
                      <a:pt x="146" y="1"/>
                    </a:lnTo>
                    <a:lnTo>
                      <a:pt x="150" y="4"/>
                    </a:lnTo>
                    <a:lnTo>
                      <a:pt x="151" y="4"/>
                    </a:lnTo>
                    <a:lnTo>
                      <a:pt x="156" y="6"/>
                    </a:lnTo>
                    <a:lnTo>
                      <a:pt x="158" y="8"/>
                    </a:lnTo>
                    <a:lnTo>
                      <a:pt x="162" y="10"/>
                    </a:lnTo>
                    <a:lnTo>
                      <a:pt x="163" y="10"/>
                    </a:lnTo>
                    <a:lnTo>
                      <a:pt x="168" y="12"/>
                    </a:lnTo>
                    <a:lnTo>
                      <a:pt x="168" y="14"/>
                    </a:lnTo>
                    <a:lnTo>
                      <a:pt x="170" y="19"/>
                    </a:lnTo>
                    <a:lnTo>
                      <a:pt x="170" y="20"/>
                    </a:lnTo>
                    <a:lnTo>
                      <a:pt x="171" y="20"/>
                    </a:lnTo>
                    <a:lnTo>
                      <a:pt x="171" y="23"/>
                    </a:lnTo>
                    <a:lnTo>
                      <a:pt x="171" y="28"/>
                    </a:lnTo>
                    <a:lnTo>
                      <a:pt x="172" y="29"/>
                    </a:lnTo>
                    <a:lnTo>
                      <a:pt x="174" y="30"/>
                    </a:lnTo>
                    <a:lnTo>
                      <a:pt x="179" y="33"/>
                    </a:lnTo>
                    <a:lnTo>
                      <a:pt x="179" y="34"/>
                    </a:lnTo>
                    <a:lnTo>
                      <a:pt x="179" y="37"/>
                    </a:lnTo>
                    <a:lnTo>
                      <a:pt x="179" y="38"/>
                    </a:lnTo>
                    <a:lnTo>
                      <a:pt x="179" y="39"/>
                    </a:lnTo>
                    <a:lnTo>
                      <a:pt x="181" y="42"/>
                    </a:lnTo>
                    <a:lnTo>
                      <a:pt x="184" y="43"/>
                    </a:lnTo>
                    <a:lnTo>
                      <a:pt x="188" y="42"/>
                    </a:lnTo>
                    <a:lnTo>
                      <a:pt x="192" y="43"/>
                    </a:lnTo>
                    <a:lnTo>
                      <a:pt x="198" y="42"/>
                    </a:lnTo>
                    <a:lnTo>
                      <a:pt x="200" y="42"/>
                    </a:lnTo>
                    <a:lnTo>
                      <a:pt x="204" y="46"/>
                    </a:lnTo>
                    <a:lnTo>
                      <a:pt x="207" y="52"/>
                    </a:lnTo>
                    <a:lnTo>
                      <a:pt x="208" y="57"/>
                    </a:lnTo>
                    <a:lnTo>
                      <a:pt x="208" y="64"/>
                    </a:lnTo>
                    <a:lnTo>
                      <a:pt x="205" y="68"/>
                    </a:lnTo>
                    <a:lnTo>
                      <a:pt x="201" y="74"/>
                    </a:lnTo>
                    <a:lnTo>
                      <a:pt x="201" y="75"/>
                    </a:lnTo>
                    <a:lnTo>
                      <a:pt x="204" y="89"/>
                    </a:lnTo>
                    <a:lnTo>
                      <a:pt x="207" y="95"/>
                    </a:lnTo>
                    <a:lnTo>
                      <a:pt x="210" y="96"/>
                    </a:lnTo>
                    <a:lnTo>
                      <a:pt x="215" y="97"/>
                    </a:lnTo>
                    <a:lnTo>
                      <a:pt x="219" y="98"/>
                    </a:lnTo>
                    <a:lnTo>
                      <a:pt x="224" y="97"/>
                    </a:lnTo>
                    <a:lnTo>
                      <a:pt x="230" y="92"/>
                    </a:lnTo>
                    <a:lnTo>
                      <a:pt x="232" y="88"/>
                    </a:lnTo>
                    <a:lnTo>
                      <a:pt x="239" y="87"/>
                    </a:lnTo>
                    <a:lnTo>
                      <a:pt x="249" y="81"/>
                    </a:lnTo>
                    <a:lnTo>
                      <a:pt x="249" y="77"/>
                    </a:lnTo>
                    <a:lnTo>
                      <a:pt x="250" y="80"/>
                    </a:lnTo>
                    <a:lnTo>
                      <a:pt x="253" y="79"/>
                    </a:lnTo>
                    <a:lnTo>
                      <a:pt x="255" y="82"/>
                    </a:lnTo>
                    <a:lnTo>
                      <a:pt x="258" y="84"/>
                    </a:lnTo>
                    <a:lnTo>
                      <a:pt x="258" y="88"/>
                    </a:lnTo>
                    <a:lnTo>
                      <a:pt x="257" y="88"/>
                    </a:lnTo>
                    <a:lnTo>
                      <a:pt x="255" y="89"/>
                    </a:lnTo>
                    <a:lnTo>
                      <a:pt x="254" y="89"/>
                    </a:lnTo>
                    <a:lnTo>
                      <a:pt x="253" y="90"/>
                    </a:lnTo>
                    <a:lnTo>
                      <a:pt x="252" y="90"/>
                    </a:lnTo>
                    <a:lnTo>
                      <a:pt x="251" y="91"/>
                    </a:lnTo>
                    <a:lnTo>
                      <a:pt x="253" y="92"/>
                    </a:lnTo>
                    <a:lnTo>
                      <a:pt x="253" y="94"/>
                    </a:lnTo>
                    <a:lnTo>
                      <a:pt x="255" y="97"/>
                    </a:lnTo>
                    <a:lnTo>
                      <a:pt x="258" y="103"/>
                    </a:lnTo>
                    <a:lnTo>
                      <a:pt x="264" y="110"/>
                    </a:lnTo>
                    <a:lnTo>
                      <a:pt x="274" y="115"/>
                    </a:lnTo>
                    <a:lnTo>
                      <a:pt x="275" y="115"/>
                    </a:lnTo>
                    <a:lnTo>
                      <a:pt x="276" y="115"/>
                    </a:lnTo>
                    <a:lnTo>
                      <a:pt x="277" y="115"/>
                    </a:lnTo>
                    <a:lnTo>
                      <a:pt x="277" y="125"/>
                    </a:lnTo>
                    <a:lnTo>
                      <a:pt x="285" y="125"/>
                    </a:lnTo>
                    <a:lnTo>
                      <a:pt x="290" y="125"/>
                    </a:lnTo>
                    <a:lnTo>
                      <a:pt x="295" y="123"/>
                    </a:lnTo>
                    <a:lnTo>
                      <a:pt x="302" y="125"/>
                    </a:lnTo>
                    <a:lnTo>
                      <a:pt x="305" y="125"/>
                    </a:lnTo>
                    <a:lnTo>
                      <a:pt x="318" y="125"/>
                    </a:lnTo>
                    <a:lnTo>
                      <a:pt x="339" y="126"/>
                    </a:lnTo>
                    <a:lnTo>
                      <a:pt x="351" y="126"/>
                    </a:lnTo>
                    <a:lnTo>
                      <a:pt x="355" y="127"/>
                    </a:lnTo>
                    <a:lnTo>
                      <a:pt x="342" y="165"/>
                    </a:lnTo>
                    <a:lnTo>
                      <a:pt x="335" y="188"/>
                    </a:lnTo>
                    <a:lnTo>
                      <a:pt x="340" y="200"/>
                    </a:lnTo>
                    <a:lnTo>
                      <a:pt x="340" y="214"/>
                    </a:lnTo>
                    <a:lnTo>
                      <a:pt x="340" y="215"/>
                    </a:lnTo>
                    <a:lnTo>
                      <a:pt x="336" y="213"/>
                    </a:lnTo>
                    <a:lnTo>
                      <a:pt x="335" y="213"/>
                    </a:lnTo>
                    <a:lnTo>
                      <a:pt x="329" y="211"/>
                    </a:lnTo>
                    <a:lnTo>
                      <a:pt x="328" y="211"/>
                    </a:lnTo>
                    <a:lnTo>
                      <a:pt x="320" y="208"/>
                    </a:lnTo>
                    <a:lnTo>
                      <a:pt x="315" y="206"/>
                    </a:lnTo>
                    <a:lnTo>
                      <a:pt x="309" y="205"/>
                    </a:lnTo>
                    <a:lnTo>
                      <a:pt x="302" y="205"/>
                    </a:lnTo>
                    <a:lnTo>
                      <a:pt x="294" y="205"/>
                    </a:lnTo>
                    <a:lnTo>
                      <a:pt x="293" y="203"/>
                    </a:lnTo>
                    <a:lnTo>
                      <a:pt x="296" y="202"/>
                    </a:lnTo>
                    <a:lnTo>
                      <a:pt x="298" y="202"/>
                    </a:lnTo>
                    <a:lnTo>
                      <a:pt x="302" y="200"/>
                    </a:lnTo>
                    <a:lnTo>
                      <a:pt x="302" y="199"/>
                    </a:lnTo>
                    <a:lnTo>
                      <a:pt x="303" y="198"/>
                    </a:lnTo>
                    <a:lnTo>
                      <a:pt x="304" y="195"/>
                    </a:lnTo>
                    <a:lnTo>
                      <a:pt x="304" y="194"/>
                    </a:lnTo>
                    <a:lnTo>
                      <a:pt x="302" y="193"/>
                    </a:lnTo>
                    <a:lnTo>
                      <a:pt x="300" y="191"/>
                    </a:lnTo>
                    <a:lnTo>
                      <a:pt x="297" y="190"/>
                    </a:lnTo>
                    <a:lnTo>
                      <a:pt x="296" y="193"/>
                    </a:lnTo>
                    <a:lnTo>
                      <a:pt x="294" y="193"/>
                    </a:lnTo>
                    <a:lnTo>
                      <a:pt x="294" y="195"/>
                    </a:lnTo>
                    <a:lnTo>
                      <a:pt x="294" y="196"/>
                    </a:lnTo>
                    <a:lnTo>
                      <a:pt x="293" y="196"/>
                    </a:lnTo>
                    <a:lnTo>
                      <a:pt x="290" y="196"/>
                    </a:lnTo>
                    <a:lnTo>
                      <a:pt x="289" y="199"/>
                    </a:lnTo>
                    <a:lnTo>
                      <a:pt x="287" y="198"/>
                    </a:lnTo>
                    <a:lnTo>
                      <a:pt x="287" y="197"/>
                    </a:lnTo>
                    <a:lnTo>
                      <a:pt x="290" y="195"/>
                    </a:lnTo>
                    <a:lnTo>
                      <a:pt x="290" y="194"/>
                    </a:lnTo>
                    <a:lnTo>
                      <a:pt x="289" y="193"/>
                    </a:lnTo>
                    <a:lnTo>
                      <a:pt x="287" y="190"/>
                    </a:lnTo>
                    <a:lnTo>
                      <a:pt x="287" y="189"/>
                    </a:lnTo>
                    <a:lnTo>
                      <a:pt x="287" y="188"/>
                    </a:lnTo>
                    <a:lnTo>
                      <a:pt x="285" y="188"/>
                    </a:lnTo>
                    <a:lnTo>
                      <a:pt x="285" y="186"/>
                    </a:lnTo>
                    <a:lnTo>
                      <a:pt x="283" y="185"/>
                    </a:lnTo>
                    <a:lnTo>
                      <a:pt x="282" y="186"/>
                    </a:lnTo>
                    <a:lnTo>
                      <a:pt x="279" y="186"/>
                    </a:lnTo>
                    <a:lnTo>
                      <a:pt x="278" y="187"/>
                    </a:lnTo>
                    <a:lnTo>
                      <a:pt x="277" y="190"/>
                    </a:lnTo>
                    <a:lnTo>
                      <a:pt x="275" y="194"/>
                    </a:lnTo>
                    <a:lnTo>
                      <a:pt x="274" y="195"/>
                    </a:lnTo>
                    <a:lnTo>
                      <a:pt x="272" y="195"/>
                    </a:lnTo>
                    <a:lnTo>
                      <a:pt x="270" y="196"/>
                    </a:lnTo>
                    <a:lnTo>
                      <a:pt x="269" y="197"/>
                    </a:lnTo>
                    <a:lnTo>
                      <a:pt x="268" y="198"/>
                    </a:lnTo>
                    <a:lnTo>
                      <a:pt x="268" y="200"/>
                    </a:lnTo>
                    <a:lnTo>
                      <a:pt x="269" y="201"/>
                    </a:lnTo>
                    <a:lnTo>
                      <a:pt x="270" y="201"/>
                    </a:lnTo>
                    <a:lnTo>
                      <a:pt x="273" y="201"/>
                    </a:lnTo>
                    <a:lnTo>
                      <a:pt x="273" y="202"/>
                    </a:lnTo>
                    <a:lnTo>
                      <a:pt x="273" y="203"/>
                    </a:lnTo>
                    <a:lnTo>
                      <a:pt x="273" y="205"/>
                    </a:lnTo>
                    <a:lnTo>
                      <a:pt x="270" y="206"/>
                    </a:lnTo>
                    <a:lnTo>
                      <a:pt x="265" y="206"/>
                    </a:lnTo>
                    <a:lnTo>
                      <a:pt x="264" y="206"/>
                    </a:lnTo>
                    <a:lnTo>
                      <a:pt x="263" y="205"/>
                    </a:lnTo>
                    <a:lnTo>
                      <a:pt x="262" y="205"/>
                    </a:lnTo>
                    <a:lnTo>
                      <a:pt x="262" y="206"/>
                    </a:lnTo>
                    <a:lnTo>
                      <a:pt x="262" y="208"/>
                    </a:lnTo>
                    <a:lnTo>
                      <a:pt x="262" y="209"/>
                    </a:lnTo>
                    <a:lnTo>
                      <a:pt x="260" y="209"/>
                    </a:lnTo>
                    <a:lnTo>
                      <a:pt x="258" y="208"/>
                    </a:lnTo>
                    <a:lnTo>
                      <a:pt x="258" y="209"/>
                    </a:lnTo>
                    <a:lnTo>
                      <a:pt x="258" y="210"/>
                    </a:lnTo>
                    <a:lnTo>
                      <a:pt x="257" y="210"/>
                    </a:lnTo>
                    <a:lnTo>
                      <a:pt x="255" y="210"/>
                    </a:lnTo>
                    <a:lnTo>
                      <a:pt x="255" y="212"/>
                    </a:lnTo>
                    <a:lnTo>
                      <a:pt x="253" y="213"/>
                    </a:lnTo>
                    <a:lnTo>
                      <a:pt x="253" y="214"/>
                    </a:lnTo>
                    <a:lnTo>
                      <a:pt x="251" y="216"/>
                    </a:lnTo>
                    <a:lnTo>
                      <a:pt x="247" y="217"/>
                    </a:lnTo>
                    <a:lnTo>
                      <a:pt x="247" y="218"/>
                    </a:lnTo>
                    <a:lnTo>
                      <a:pt x="245" y="220"/>
                    </a:lnTo>
                    <a:lnTo>
                      <a:pt x="245" y="221"/>
                    </a:lnTo>
                    <a:lnTo>
                      <a:pt x="245" y="223"/>
                    </a:lnTo>
                    <a:lnTo>
                      <a:pt x="243" y="223"/>
                    </a:lnTo>
                    <a:lnTo>
                      <a:pt x="241" y="225"/>
                    </a:lnTo>
                    <a:lnTo>
                      <a:pt x="240" y="226"/>
                    </a:lnTo>
                    <a:lnTo>
                      <a:pt x="238" y="227"/>
                    </a:lnTo>
                    <a:lnTo>
                      <a:pt x="237" y="226"/>
                    </a:lnTo>
                    <a:lnTo>
                      <a:pt x="236" y="228"/>
                    </a:lnTo>
                    <a:lnTo>
                      <a:pt x="230" y="228"/>
                    </a:lnTo>
                    <a:lnTo>
                      <a:pt x="228" y="229"/>
                    </a:lnTo>
                    <a:lnTo>
                      <a:pt x="228" y="231"/>
                    </a:lnTo>
                    <a:lnTo>
                      <a:pt x="227" y="231"/>
                    </a:lnTo>
                    <a:lnTo>
                      <a:pt x="225" y="231"/>
                    </a:lnTo>
                    <a:lnTo>
                      <a:pt x="224" y="232"/>
                    </a:lnTo>
                    <a:lnTo>
                      <a:pt x="221" y="232"/>
                    </a:lnTo>
                    <a:lnTo>
                      <a:pt x="217" y="233"/>
                    </a:lnTo>
                    <a:lnTo>
                      <a:pt x="216" y="234"/>
                    </a:lnTo>
                    <a:lnTo>
                      <a:pt x="216" y="235"/>
                    </a:lnTo>
                    <a:lnTo>
                      <a:pt x="209" y="237"/>
                    </a:lnTo>
                    <a:lnTo>
                      <a:pt x="208" y="239"/>
                    </a:lnTo>
                    <a:lnTo>
                      <a:pt x="203" y="241"/>
                    </a:lnTo>
                    <a:lnTo>
                      <a:pt x="202" y="241"/>
                    </a:lnTo>
                    <a:lnTo>
                      <a:pt x="199" y="243"/>
                    </a:lnTo>
                    <a:lnTo>
                      <a:pt x="196" y="246"/>
                    </a:lnTo>
                    <a:lnTo>
                      <a:pt x="195" y="246"/>
                    </a:lnTo>
                    <a:lnTo>
                      <a:pt x="194" y="246"/>
                    </a:lnTo>
                    <a:lnTo>
                      <a:pt x="194" y="247"/>
                    </a:lnTo>
                    <a:lnTo>
                      <a:pt x="192" y="246"/>
                    </a:lnTo>
                    <a:lnTo>
                      <a:pt x="192" y="247"/>
                    </a:lnTo>
                    <a:lnTo>
                      <a:pt x="191" y="248"/>
                    </a:lnTo>
                    <a:lnTo>
                      <a:pt x="190" y="247"/>
                    </a:lnTo>
                    <a:lnTo>
                      <a:pt x="190" y="248"/>
                    </a:lnTo>
                    <a:lnTo>
                      <a:pt x="189" y="248"/>
                    </a:lnTo>
                    <a:lnTo>
                      <a:pt x="190" y="248"/>
                    </a:lnTo>
                    <a:lnTo>
                      <a:pt x="189" y="249"/>
                    </a:lnTo>
                    <a:lnTo>
                      <a:pt x="188" y="249"/>
                    </a:lnTo>
                    <a:lnTo>
                      <a:pt x="188" y="250"/>
                    </a:lnTo>
                    <a:lnTo>
                      <a:pt x="187" y="250"/>
                    </a:lnTo>
                    <a:lnTo>
                      <a:pt x="184" y="251"/>
                    </a:lnTo>
                    <a:lnTo>
                      <a:pt x="183" y="252"/>
                    </a:lnTo>
                    <a:lnTo>
                      <a:pt x="181" y="253"/>
                    </a:lnTo>
                    <a:lnTo>
                      <a:pt x="179" y="253"/>
                    </a:lnTo>
                    <a:lnTo>
                      <a:pt x="177" y="253"/>
                    </a:lnTo>
                    <a:lnTo>
                      <a:pt x="174" y="253"/>
                    </a:lnTo>
                    <a:lnTo>
                      <a:pt x="173" y="253"/>
                    </a:lnTo>
                    <a:lnTo>
                      <a:pt x="172" y="253"/>
                    </a:lnTo>
                    <a:lnTo>
                      <a:pt x="171" y="254"/>
                    </a:lnTo>
                    <a:lnTo>
                      <a:pt x="166" y="253"/>
                    </a:lnTo>
                    <a:lnTo>
                      <a:pt x="165" y="254"/>
                    </a:lnTo>
                    <a:lnTo>
                      <a:pt x="164" y="254"/>
                    </a:lnTo>
                    <a:lnTo>
                      <a:pt x="164" y="255"/>
                    </a:lnTo>
                    <a:lnTo>
                      <a:pt x="163" y="255"/>
                    </a:lnTo>
                    <a:lnTo>
                      <a:pt x="163" y="256"/>
                    </a:lnTo>
                    <a:lnTo>
                      <a:pt x="162" y="256"/>
                    </a:lnTo>
                    <a:lnTo>
                      <a:pt x="157" y="256"/>
                    </a:lnTo>
                    <a:lnTo>
                      <a:pt x="156" y="256"/>
                    </a:lnTo>
                    <a:lnTo>
                      <a:pt x="155" y="255"/>
                    </a:lnTo>
                    <a:lnTo>
                      <a:pt x="151" y="254"/>
                    </a:lnTo>
                    <a:lnTo>
                      <a:pt x="149" y="252"/>
                    </a:lnTo>
                    <a:lnTo>
                      <a:pt x="146" y="251"/>
                    </a:lnTo>
                    <a:lnTo>
                      <a:pt x="145" y="251"/>
                    </a:lnTo>
                    <a:lnTo>
                      <a:pt x="137" y="250"/>
                    </a:lnTo>
                    <a:lnTo>
                      <a:pt x="135" y="250"/>
                    </a:lnTo>
                    <a:lnTo>
                      <a:pt x="128" y="246"/>
                    </a:lnTo>
                    <a:lnTo>
                      <a:pt x="125" y="246"/>
                    </a:lnTo>
                    <a:lnTo>
                      <a:pt x="123" y="244"/>
                    </a:lnTo>
                    <a:lnTo>
                      <a:pt x="120" y="243"/>
                    </a:lnTo>
                    <a:lnTo>
                      <a:pt x="119" y="243"/>
                    </a:lnTo>
                    <a:lnTo>
                      <a:pt x="120" y="242"/>
                    </a:lnTo>
                    <a:lnTo>
                      <a:pt x="119" y="241"/>
                    </a:lnTo>
                    <a:lnTo>
                      <a:pt x="118" y="241"/>
                    </a:lnTo>
                    <a:lnTo>
                      <a:pt x="118" y="240"/>
                    </a:lnTo>
                    <a:lnTo>
                      <a:pt x="117" y="240"/>
                    </a:lnTo>
                    <a:lnTo>
                      <a:pt x="113" y="237"/>
                    </a:lnTo>
                    <a:lnTo>
                      <a:pt x="110" y="235"/>
                    </a:lnTo>
                    <a:lnTo>
                      <a:pt x="103" y="234"/>
                    </a:lnTo>
                    <a:lnTo>
                      <a:pt x="100" y="234"/>
                    </a:lnTo>
                    <a:lnTo>
                      <a:pt x="99" y="233"/>
                    </a:lnTo>
                    <a:lnTo>
                      <a:pt x="98" y="233"/>
                    </a:lnTo>
                    <a:lnTo>
                      <a:pt x="96" y="234"/>
                    </a:lnTo>
                    <a:lnTo>
                      <a:pt x="92" y="234"/>
                    </a:lnTo>
                    <a:lnTo>
                      <a:pt x="86" y="233"/>
                    </a:lnTo>
                    <a:lnTo>
                      <a:pt x="83" y="232"/>
                    </a:lnTo>
                    <a:lnTo>
                      <a:pt x="80" y="233"/>
                    </a:lnTo>
                    <a:lnTo>
                      <a:pt x="79" y="233"/>
                    </a:lnTo>
                    <a:lnTo>
                      <a:pt x="75" y="231"/>
                    </a:lnTo>
                    <a:lnTo>
                      <a:pt x="73" y="231"/>
                    </a:lnTo>
                    <a:lnTo>
                      <a:pt x="71" y="232"/>
                    </a:lnTo>
                    <a:lnTo>
                      <a:pt x="65" y="231"/>
                    </a:lnTo>
                    <a:lnTo>
                      <a:pt x="63" y="231"/>
                    </a:lnTo>
                    <a:lnTo>
                      <a:pt x="62" y="228"/>
                    </a:lnTo>
                    <a:lnTo>
                      <a:pt x="56" y="225"/>
                    </a:lnTo>
                    <a:lnTo>
                      <a:pt x="55" y="223"/>
                    </a:lnTo>
                    <a:lnTo>
                      <a:pt x="52" y="221"/>
                    </a:lnTo>
                    <a:lnTo>
                      <a:pt x="50" y="220"/>
                    </a:lnTo>
                    <a:lnTo>
                      <a:pt x="49" y="219"/>
                    </a:lnTo>
                    <a:lnTo>
                      <a:pt x="47" y="218"/>
                    </a:lnTo>
                    <a:lnTo>
                      <a:pt x="46" y="218"/>
                    </a:lnTo>
                    <a:lnTo>
                      <a:pt x="44" y="217"/>
                    </a:lnTo>
                    <a:lnTo>
                      <a:pt x="41" y="214"/>
                    </a:lnTo>
                    <a:lnTo>
                      <a:pt x="40" y="213"/>
                    </a:lnTo>
                    <a:lnTo>
                      <a:pt x="33" y="210"/>
                    </a:lnTo>
                    <a:lnTo>
                      <a:pt x="31" y="209"/>
                    </a:lnTo>
                    <a:lnTo>
                      <a:pt x="29" y="208"/>
                    </a:lnTo>
                    <a:lnTo>
                      <a:pt x="25" y="208"/>
                    </a:lnTo>
                    <a:lnTo>
                      <a:pt x="21" y="206"/>
                    </a:lnTo>
                    <a:lnTo>
                      <a:pt x="18" y="205"/>
                    </a:lnTo>
                    <a:lnTo>
                      <a:pt x="14" y="205"/>
                    </a:lnTo>
                    <a:lnTo>
                      <a:pt x="12" y="204"/>
                    </a:lnTo>
                    <a:lnTo>
                      <a:pt x="5" y="202"/>
                    </a:lnTo>
                    <a:lnTo>
                      <a:pt x="4" y="201"/>
                    </a:lnTo>
                    <a:lnTo>
                      <a:pt x="5" y="200"/>
                    </a:lnTo>
                    <a:lnTo>
                      <a:pt x="0" y="195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7" name="Freeform 12"/>
              <p:cNvSpPr>
                <a:spLocks/>
              </p:cNvSpPr>
              <p:nvPr/>
            </p:nvSpPr>
            <p:spPr bwMode="auto">
              <a:xfrm>
                <a:off x="6962775" y="4565650"/>
                <a:ext cx="817563" cy="904875"/>
              </a:xfrm>
              <a:custGeom>
                <a:avLst/>
                <a:gdLst>
                  <a:gd name="T0" fmla="*/ 2147483647 w 251"/>
                  <a:gd name="T1" fmla="*/ 2147483647 h 265"/>
                  <a:gd name="T2" fmla="*/ 2147483647 w 251"/>
                  <a:gd name="T3" fmla="*/ 2147483647 h 265"/>
                  <a:gd name="T4" fmla="*/ 2147483647 w 251"/>
                  <a:gd name="T5" fmla="*/ 2147483647 h 265"/>
                  <a:gd name="T6" fmla="*/ 2147483647 w 251"/>
                  <a:gd name="T7" fmla="*/ 2147483647 h 265"/>
                  <a:gd name="T8" fmla="*/ 2147483647 w 251"/>
                  <a:gd name="T9" fmla="*/ 2147483647 h 265"/>
                  <a:gd name="T10" fmla="*/ 2147483647 w 251"/>
                  <a:gd name="T11" fmla="*/ 2147483647 h 265"/>
                  <a:gd name="T12" fmla="*/ 2147483647 w 251"/>
                  <a:gd name="T13" fmla="*/ 2147483647 h 265"/>
                  <a:gd name="T14" fmla="*/ 2147483647 w 251"/>
                  <a:gd name="T15" fmla="*/ 2147483647 h 265"/>
                  <a:gd name="T16" fmla="*/ 2147483647 w 251"/>
                  <a:gd name="T17" fmla="*/ 2147483647 h 265"/>
                  <a:gd name="T18" fmla="*/ 2147483647 w 251"/>
                  <a:gd name="T19" fmla="*/ 2147483647 h 265"/>
                  <a:gd name="T20" fmla="*/ 2147483647 w 251"/>
                  <a:gd name="T21" fmla="*/ 2147483647 h 265"/>
                  <a:gd name="T22" fmla="*/ 2147483647 w 251"/>
                  <a:gd name="T23" fmla="*/ 2147483647 h 265"/>
                  <a:gd name="T24" fmla="*/ 2147483647 w 251"/>
                  <a:gd name="T25" fmla="*/ 2147483647 h 265"/>
                  <a:gd name="T26" fmla="*/ 2147483647 w 251"/>
                  <a:gd name="T27" fmla="*/ 2147483647 h 265"/>
                  <a:gd name="T28" fmla="*/ 2147483647 w 251"/>
                  <a:gd name="T29" fmla="*/ 2147483647 h 265"/>
                  <a:gd name="T30" fmla="*/ 2147483647 w 251"/>
                  <a:gd name="T31" fmla="*/ 2147483647 h 265"/>
                  <a:gd name="T32" fmla="*/ 2147483647 w 251"/>
                  <a:gd name="T33" fmla="*/ 2147483647 h 265"/>
                  <a:gd name="T34" fmla="*/ 2147483647 w 251"/>
                  <a:gd name="T35" fmla="*/ 2147483647 h 265"/>
                  <a:gd name="T36" fmla="*/ 2147483647 w 251"/>
                  <a:gd name="T37" fmla="*/ 2147483647 h 265"/>
                  <a:gd name="T38" fmla="*/ 2147483647 w 251"/>
                  <a:gd name="T39" fmla="*/ 2147483647 h 265"/>
                  <a:gd name="T40" fmla="*/ 2147483647 w 251"/>
                  <a:gd name="T41" fmla="*/ 2147483647 h 265"/>
                  <a:gd name="T42" fmla="*/ 2147483647 w 251"/>
                  <a:gd name="T43" fmla="*/ 2147483647 h 265"/>
                  <a:gd name="T44" fmla="*/ 2147483647 w 251"/>
                  <a:gd name="T45" fmla="*/ 2147483647 h 265"/>
                  <a:gd name="T46" fmla="*/ 2147483647 w 251"/>
                  <a:gd name="T47" fmla="*/ 2147483647 h 265"/>
                  <a:gd name="T48" fmla="*/ 2147483647 w 251"/>
                  <a:gd name="T49" fmla="*/ 2147483647 h 265"/>
                  <a:gd name="T50" fmla="*/ 2147483647 w 251"/>
                  <a:gd name="T51" fmla="*/ 2147483647 h 265"/>
                  <a:gd name="T52" fmla="*/ 2147483647 w 251"/>
                  <a:gd name="T53" fmla="*/ 2147483647 h 265"/>
                  <a:gd name="T54" fmla="*/ 2147483647 w 251"/>
                  <a:gd name="T55" fmla="*/ 2147483647 h 265"/>
                  <a:gd name="T56" fmla="*/ 2147483647 w 251"/>
                  <a:gd name="T57" fmla="*/ 2147483647 h 265"/>
                  <a:gd name="T58" fmla="*/ 2147483647 w 251"/>
                  <a:gd name="T59" fmla="*/ 2147483647 h 265"/>
                  <a:gd name="T60" fmla="*/ 2147483647 w 251"/>
                  <a:gd name="T61" fmla="*/ 2147483647 h 265"/>
                  <a:gd name="T62" fmla="*/ 2147483647 w 251"/>
                  <a:gd name="T63" fmla="*/ 2147483647 h 265"/>
                  <a:gd name="T64" fmla="*/ 2147483647 w 251"/>
                  <a:gd name="T65" fmla="*/ 2147483647 h 265"/>
                  <a:gd name="T66" fmla="*/ 2147483647 w 251"/>
                  <a:gd name="T67" fmla="*/ 2147483647 h 265"/>
                  <a:gd name="T68" fmla="*/ 0 w 251"/>
                  <a:gd name="T69" fmla="*/ 2147483647 h 265"/>
                  <a:gd name="T70" fmla="*/ 2147483647 w 251"/>
                  <a:gd name="T71" fmla="*/ 2147483647 h 265"/>
                  <a:gd name="T72" fmla="*/ 2147483647 w 251"/>
                  <a:gd name="T73" fmla="*/ 2147483647 h 26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51"/>
                  <a:gd name="T112" fmla="*/ 0 h 265"/>
                  <a:gd name="T113" fmla="*/ 251 w 251"/>
                  <a:gd name="T114" fmla="*/ 265 h 26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51" h="265">
                    <a:moveTo>
                      <a:pt x="21" y="236"/>
                    </a:moveTo>
                    <a:lnTo>
                      <a:pt x="22" y="242"/>
                    </a:lnTo>
                    <a:lnTo>
                      <a:pt x="24" y="242"/>
                    </a:lnTo>
                    <a:lnTo>
                      <a:pt x="26" y="246"/>
                    </a:lnTo>
                    <a:lnTo>
                      <a:pt x="28" y="247"/>
                    </a:lnTo>
                    <a:lnTo>
                      <a:pt x="30" y="247"/>
                    </a:lnTo>
                    <a:lnTo>
                      <a:pt x="31" y="248"/>
                    </a:lnTo>
                    <a:lnTo>
                      <a:pt x="31" y="249"/>
                    </a:lnTo>
                    <a:lnTo>
                      <a:pt x="34" y="250"/>
                    </a:lnTo>
                    <a:lnTo>
                      <a:pt x="35" y="250"/>
                    </a:lnTo>
                    <a:lnTo>
                      <a:pt x="37" y="250"/>
                    </a:lnTo>
                    <a:lnTo>
                      <a:pt x="38" y="253"/>
                    </a:lnTo>
                    <a:lnTo>
                      <a:pt x="43" y="256"/>
                    </a:lnTo>
                    <a:lnTo>
                      <a:pt x="44" y="258"/>
                    </a:lnTo>
                    <a:lnTo>
                      <a:pt x="45" y="259"/>
                    </a:lnTo>
                    <a:lnTo>
                      <a:pt x="60" y="259"/>
                    </a:lnTo>
                    <a:lnTo>
                      <a:pt x="64" y="260"/>
                    </a:lnTo>
                    <a:lnTo>
                      <a:pt x="62" y="257"/>
                    </a:lnTo>
                    <a:lnTo>
                      <a:pt x="67" y="256"/>
                    </a:lnTo>
                    <a:lnTo>
                      <a:pt x="66" y="247"/>
                    </a:lnTo>
                    <a:lnTo>
                      <a:pt x="69" y="243"/>
                    </a:lnTo>
                    <a:lnTo>
                      <a:pt x="72" y="241"/>
                    </a:lnTo>
                    <a:lnTo>
                      <a:pt x="79" y="243"/>
                    </a:lnTo>
                    <a:lnTo>
                      <a:pt x="81" y="245"/>
                    </a:lnTo>
                    <a:lnTo>
                      <a:pt x="85" y="246"/>
                    </a:lnTo>
                    <a:lnTo>
                      <a:pt x="98" y="253"/>
                    </a:lnTo>
                    <a:lnTo>
                      <a:pt x="111" y="253"/>
                    </a:lnTo>
                    <a:lnTo>
                      <a:pt x="113" y="264"/>
                    </a:lnTo>
                    <a:lnTo>
                      <a:pt x="147" y="262"/>
                    </a:lnTo>
                    <a:lnTo>
                      <a:pt x="237" y="256"/>
                    </a:lnTo>
                    <a:lnTo>
                      <a:pt x="250" y="255"/>
                    </a:lnTo>
                    <a:lnTo>
                      <a:pt x="250" y="243"/>
                    </a:lnTo>
                    <a:lnTo>
                      <a:pt x="244" y="155"/>
                    </a:lnTo>
                    <a:lnTo>
                      <a:pt x="242" y="132"/>
                    </a:lnTo>
                    <a:lnTo>
                      <a:pt x="183" y="48"/>
                    </a:lnTo>
                    <a:lnTo>
                      <a:pt x="172" y="31"/>
                    </a:lnTo>
                    <a:lnTo>
                      <a:pt x="170" y="36"/>
                    </a:lnTo>
                    <a:lnTo>
                      <a:pt x="163" y="33"/>
                    </a:lnTo>
                    <a:lnTo>
                      <a:pt x="159" y="31"/>
                    </a:lnTo>
                    <a:lnTo>
                      <a:pt x="156" y="30"/>
                    </a:lnTo>
                    <a:lnTo>
                      <a:pt x="149" y="31"/>
                    </a:lnTo>
                    <a:lnTo>
                      <a:pt x="147" y="1"/>
                    </a:lnTo>
                    <a:lnTo>
                      <a:pt x="145" y="0"/>
                    </a:lnTo>
                    <a:lnTo>
                      <a:pt x="142" y="11"/>
                    </a:lnTo>
                    <a:lnTo>
                      <a:pt x="138" y="31"/>
                    </a:lnTo>
                    <a:lnTo>
                      <a:pt x="141" y="73"/>
                    </a:lnTo>
                    <a:lnTo>
                      <a:pt x="144" y="80"/>
                    </a:lnTo>
                    <a:lnTo>
                      <a:pt x="144" y="83"/>
                    </a:lnTo>
                    <a:lnTo>
                      <a:pt x="139" y="88"/>
                    </a:lnTo>
                    <a:lnTo>
                      <a:pt x="136" y="89"/>
                    </a:lnTo>
                    <a:lnTo>
                      <a:pt x="130" y="96"/>
                    </a:lnTo>
                    <a:lnTo>
                      <a:pt x="128" y="96"/>
                    </a:lnTo>
                    <a:lnTo>
                      <a:pt x="127" y="98"/>
                    </a:lnTo>
                    <a:lnTo>
                      <a:pt x="126" y="113"/>
                    </a:lnTo>
                    <a:lnTo>
                      <a:pt x="126" y="122"/>
                    </a:lnTo>
                    <a:lnTo>
                      <a:pt x="126" y="128"/>
                    </a:lnTo>
                    <a:lnTo>
                      <a:pt x="123" y="136"/>
                    </a:lnTo>
                    <a:lnTo>
                      <a:pt x="119" y="141"/>
                    </a:lnTo>
                    <a:lnTo>
                      <a:pt x="113" y="148"/>
                    </a:lnTo>
                    <a:lnTo>
                      <a:pt x="71" y="182"/>
                    </a:lnTo>
                    <a:lnTo>
                      <a:pt x="70" y="184"/>
                    </a:lnTo>
                    <a:lnTo>
                      <a:pt x="62" y="186"/>
                    </a:lnTo>
                    <a:lnTo>
                      <a:pt x="62" y="188"/>
                    </a:lnTo>
                    <a:lnTo>
                      <a:pt x="59" y="188"/>
                    </a:lnTo>
                    <a:lnTo>
                      <a:pt x="58" y="189"/>
                    </a:lnTo>
                    <a:lnTo>
                      <a:pt x="54" y="192"/>
                    </a:lnTo>
                    <a:lnTo>
                      <a:pt x="52" y="192"/>
                    </a:lnTo>
                    <a:lnTo>
                      <a:pt x="50" y="194"/>
                    </a:lnTo>
                    <a:lnTo>
                      <a:pt x="47" y="194"/>
                    </a:lnTo>
                    <a:lnTo>
                      <a:pt x="0" y="200"/>
                    </a:lnTo>
                    <a:lnTo>
                      <a:pt x="8" y="212"/>
                    </a:lnTo>
                    <a:lnTo>
                      <a:pt x="20" y="216"/>
                    </a:lnTo>
                    <a:lnTo>
                      <a:pt x="21" y="228"/>
                    </a:lnTo>
                    <a:lnTo>
                      <a:pt x="21" y="236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8" name="Freeform 13"/>
              <p:cNvSpPr>
                <a:spLocks/>
              </p:cNvSpPr>
              <p:nvPr/>
            </p:nvSpPr>
            <p:spPr bwMode="auto">
              <a:xfrm>
                <a:off x="6572250" y="5470525"/>
                <a:ext cx="944563" cy="982663"/>
              </a:xfrm>
              <a:custGeom>
                <a:avLst/>
                <a:gdLst>
                  <a:gd name="T0" fmla="*/ 2147483647 w 289"/>
                  <a:gd name="T1" fmla="*/ 2147483647 h 289"/>
                  <a:gd name="T2" fmla="*/ 2147483647 w 289"/>
                  <a:gd name="T3" fmla="*/ 2147483647 h 289"/>
                  <a:gd name="T4" fmla="*/ 2147483647 w 289"/>
                  <a:gd name="T5" fmla="*/ 2147483647 h 289"/>
                  <a:gd name="T6" fmla="*/ 2147483647 w 289"/>
                  <a:gd name="T7" fmla="*/ 2147483647 h 289"/>
                  <a:gd name="T8" fmla="*/ 2147483647 w 289"/>
                  <a:gd name="T9" fmla="*/ 2147483647 h 289"/>
                  <a:gd name="T10" fmla="*/ 2147483647 w 289"/>
                  <a:gd name="T11" fmla="*/ 2147483647 h 289"/>
                  <a:gd name="T12" fmla="*/ 2147483647 w 289"/>
                  <a:gd name="T13" fmla="*/ 2147483647 h 289"/>
                  <a:gd name="T14" fmla="*/ 2147483647 w 289"/>
                  <a:gd name="T15" fmla="*/ 2147483647 h 289"/>
                  <a:gd name="T16" fmla="*/ 2147483647 w 289"/>
                  <a:gd name="T17" fmla="*/ 2147483647 h 289"/>
                  <a:gd name="T18" fmla="*/ 2147483647 w 289"/>
                  <a:gd name="T19" fmla="*/ 2147483647 h 289"/>
                  <a:gd name="T20" fmla="*/ 2147483647 w 289"/>
                  <a:gd name="T21" fmla="*/ 2147483647 h 289"/>
                  <a:gd name="T22" fmla="*/ 2147483647 w 289"/>
                  <a:gd name="T23" fmla="*/ 2147483647 h 289"/>
                  <a:gd name="T24" fmla="*/ 2147483647 w 289"/>
                  <a:gd name="T25" fmla="*/ 2147483647 h 289"/>
                  <a:gd name="T26" fmla="*/ 2147483647 w 289"/>
                  <a:gd name="T27" fmla="*/ 2147483647 h 289"/>
                  <a:gd name="T28" fmla="*/ 2147483647 w 289"/>
                  <a:gd name="T29" fmla="*/ 2147483647 h 289"/>
                  <a:gd name="T30" fmla="*/ 2147483647 w 289"/>
                  <a:gd name="T31" fmla="*/ 2147483647 h 289"/>
                  <a:gd name="T32" fmla="*/ 2147483647 w 289"/>
                  <a:gd name="T33" fmla="*/ 2147483647 h 289"/>
                  <a:gd name="T34" fmla="*/ 2147483647 w 289"/>
                  <a:gd name="T35" fmla="*/ 2147483647 h 289"/>
                  <a:gd name="T36" fmla="*/ 2147483647 w 289"/>
                  <a:gd name="T37" fmla="*/ 2147483647 h 289"/>
                  <a:gd name="T38" fmla="*/ 2147483647 w 289"/>
                  <a:gd name="T39" fmla="*/ 2147483647 h 289"/>
                  <a:gd name="T40" fmla="*/ 2147483647 w 289"/>
                  <a:gd name="T41" fmla="*/ 2147483647 h 289"/>
                  <a:gd name="T42" fmla="*/ 2147483647 w 289"/>
                  <a:gd name="T43" fmla="*/ 2147483647 h 289"/>
                  <a:gd name="T44" fmla="*/ 2147483647 w 289"/>
                  <a:gd name="T45" fmla="*/ 2147483647 h 289"/>
                  <a:gd name="T46" fmla="*/ 2147483647 w 289"/>
                  <a:gd name="T47" fmla="*/ 2147483647 h 289"/>
                  <a:gd name="T48" fmla="*/ 2147483647 w 289"/>
                  <a:gd name="T49" fmla="*/ 2147483647 h 289"/>
                  <a:gd name="T50" fmla="*/ 2147483647 w 289"/>
                  <a:gd name="T51" fmla="*/ 2147483647 h 289"/>
                  <a:gd name="T52" fmla="*/ 2147483647 w 289"/>
                  <a:gd name="T53" fmla="*/ 2147483647 h 289"/>
                  <a:gd name="T54" fmla="*/ 2147483647 w 289"/>
                  <a:gd name="T55" fmla="*/ 2147483647 h 289"/>
                  <a:gd name="T56" fmla="*/ 2147483647 w 289"/>
                  <a:gd name="T57" fmla="*/ 2147483647 h 289"/>
                  <a:gd name="T58" fmla="*/ 2147483647 w 289"/>
                  <a:gd name="T59" fmla="*/ 2147483647 h 289"/>
                  <a:gd name="T60" fmla="*/ 2147483647 w 289"/>
                  <a:gd name="T61" fmla="*/ 2147483647 h 289"/>
                  <a:gd name="T62" fmla="*/ 2147483647 w 289"/>
                  <a:gd name="T63" fmla="*/ 2147483647 h 289"/>
                  <a:gd name="T64" fmla="*/ 2147483647 w 289"/>
                  <a:gd name="T65" fmla="*/ 2147483647 h 289"/>
                  <a:gd name="T66" fmla="*/ 2147483647 w 289"/>
                  <a:gd name="T67" fmla="*/ 2147483647 h 289"/>
                  <a:gd name="T68" fmla="*/ 2147483647 w 289"/>
                  <a:gd name="T69" fmla="*/ 2147483647 h 289"/>
                  <a:gd name="T70" fmla="*/ 2147483647 w 289"/>
                  <a:gd name="T71" fmla="*/ 2147483647 h 289"/>
                  <a:gd name="T72" fmla="*/ 2147483647 w 289"/>
                  <a:gd name="T73" fmla="*/ 2147483647 h 289"/>
                  <a:gd name="T74" fmla="*/ 2147483647 w 289"/>
                  <a:gd name="T75" fmla="*/ 2147483647 h 289"/>
                  <a:gd name="T76" fmla="*/ 2147483647 w 289"/>
                  <a:gd name="T77" fmla="*/ 2147483647 h 289"/>
                  <a:gd name="T78" fmla="*/ 2147483647 w 289"/>
                  <a:gd name="T79" fmla="*/ 2147483647 h 289"/>
                  <a:gd name="T80" fmla="*/ 2147483647 w 289"/>
                  <a:gd name="T81" fmla="*/ 2147483647 h 289"/>
                  <a:gd name="T82" fmla="*/ 2147483647 w 289"/>
                  <a:gd name="T83" fmla="*/ 2147483647 h 289"/>
                  <a:gd name="T84" fmla="*/ 2147483647 w 289"/>
                  <a:gd name="T85" fmla="*/ 2147483647 h 289"/>
                  <a:gd name="T86" fmla="*/ 2147483647 w 289"/>
                  <a:gd name="T87" fmla="*/ 2147483647 h 289"/>
                  <a:gd name="T88" fmla="*/ 2147483647 w 289"/>
                  <a:gd name="T89" fmla="*/ 2147483647 h 289"/>
                  <a:gd name="T90" fmla="*/ 2147483647 w 289"/>
                  <a:gd name="T91" fmla="*/ 2147483647 h 289"/>
                  <a:gd name="T92" fmla="*/ 2147483647 w 289"/>
                  <a:gd name="T93" fmla="*/ 2147483647 h 289"/>
                  <a:gd name="T94" fmla="*/ 2147483647 w 289"/>
                  <a:gd name="T95" fmla="*/ 2147483647 h 289"/>
                  <a:gd name="T96" fmla="*/ 2147483647 w 289"/>
                  <a:gd name="T97" fmla="*/ 2147483647 h 289"/>
                  <a:gd name="T98" fmla="*/ 2147483647 w 289"/>
                  <a:gd name="T99" fmla="*/ 2147483647 h 289"/>
                  <a:gd name="T100" fmla="*/ 2147483647 w 289"/>
                  <a:gd name="T101" fmla="*/ 2147483647 h 289"/>
                  <a:gd name="T102" fmla="*/ 2147483647 w 289"/>
                  <a:gd name="T103" fmla="*/ 2147483647 h 289"/>
                  <a:gd name="T104" fmla="*/ 2147483647 w 289"/>
                  <a:gd name="T105" fmla="*/ 2147483647 h 289"/>
                  <a:gd name="T106" fmla="*/ 2147483647 w 289"/>
                  <a:gd name="T107" fmla="*/ 2147483647 h 289"/>
                  <a:gd name="T108" fmla="*/ 2147483647 w 289"/>
                  <a:gd name="T109" fmla="*/ 2147483647 h 289"/>
                  <a:gd name="T110" fmla="*/ 2147483647 w 289"/>
                  <a:gd name="T111" fmla="*/ 2147483647 h 289"/>
                  <a:gd name="T112" fmla="*/ 2147483647 w 289"/>
                  <a:gd name="T113" fmla="*/ 2147483647 h 28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9"/>
                  <a:gd name="T172" fmla="*/ 0 h 289"/>
                  <a:gd name="T173" fmla="*/ 289 w 289"/>
                  <a:gd name="T174" fmla="*/ 289 h 28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9" h="289">
                    <a:moveTo>
                      <a:pt x="0" y="137"/>
                    </a:moveTo>
                    <a:lnTo>
                      <a:pt x="7" y="114"/>
                    </a:lnTo>
                    <a:lnTo>
                      <a:pt x="20" y="76"/>
                    </a:lnTo>
                    <a:lnTo>
                      <a:pt x="24" y="72"/>
                    </a:lnTo>
                    <a:lnTo>
                      <a:pt x="29" y="68"/>
                    </a:lnTo>
                    <a:lnTo>
                      <a:pt x="32" y="67"/>
                    </a:lnTo>
                    <a:lnTo>
                      <a:pt x="31" y="67"/>
                    </a:lnTo>
                    <a:lnTo>
                      <a:pt x="34" y="64"/>
                    </a:lnTo>
                    <a:lnTo>
                      <a:pt x="36" y="63"/>
                    </a:lnTo>
                    <a:lnTo>
                      <a:pt x="36" y="59"/>
                    </a:lnTo>
                    <a:lnTo>
                      <a:pt x="44" y="39"/>
                    </a:lnTo>
                    <a:lnTo>
                      <a:pt x="45" y="39"/>
                    </a:lnTo>
                    <a:lnTo>
                      <a:pt x="46" y="38"/>
                    </a:lnTo>
                    <a:lnTo>
                      <a:pt x="47" y="36"/>
                    </a:lnTo>
                    <a:lnTo>
                      <a:pt x="48" y="35"/>
                    </a:lnTo>
                    <a:lnTo>
                      <a:pt x="48" y="34"/>
                    </a:lnTo>
                    <a:lnTo>
                      <a:pt x="52" y="30"/>
                    </a:lnTo>
                    <a:lnTo>
                      <a:pt x="53" y="10"/>
                    </a:lnTo>
                    <a:lnTo>
                      <a:pt x="58" y="3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7" y="3"/>
                    </a:lnTo>
                    <a:lnTo>
                      <a:pt x="70" y="4"/>
                    </a:lnTo>
                    <a:lnTo>
                      <a:pt x="74" y="10"/>
                    </a:lnTo>
                    <a:lnTo>
                      <a:pt x="78" y="13"/>
                    </a:lnTo>
                    <a:lnTo>
                      <a:pt x="78" y="16"/>
                    </a:lnTo>
                    <a:lnTo>
                      <a:pt x="78" y="22"/>
                    </a:lnTo>
                    <a:lnTo>
                      <a:pt x="78" y="29"/>
                    </a:lnTo>
                    <a:lnTo>
                      <a:pt x="79" y="31"/>
                    </a:lnTo>
                    <a:lnTo>
                      <a:pt x="81" y="40"/>
                    </a:lnTo>
                    <a:lnTo>
                      <a:pt x="83" y="41"/>
                    </a:lnTo>
                    <a:lnTo>
                      <a:pt x="90" y="41"/>
                    </a:lnTo>
                    <a:lnTo>
                      <a:pt x="93" y="44"/>
                    </a:lnTo>
                    <a:lnTo>
                      <a:pt x="98" y="51"/>
                    </a:lnTo>
                    <a:lnTo>
                      <a:pt x="100" y="52"/>
                    </a:lnTo>
                    <a:lnTo>
                      <a:pt x="105" y="52"/>
                    </a:lnTo>
                    <a:lnTo>
                      <a:pt x="105" y="51"/>
                    </a:lnTo>
                    <a:lnTo>
                      <a:pt x="115" y="36"/>
                    </a:lnTo>
                    <a:lnTo>
                      <a:pt x="127" y="21"/>
                    </a:lnTo>
                    <a:lnTo>
                      <a:pt x="127" y="19"/>
                    </a:lnTo>
                    <a:lnTo>
                      <a:pt x="128" y="18"/>
                    </a:lnTo>
                    <a:lnTo>
                      <a:pt x="131" y="17"/>
                    </a:lnTo>
                    <a:lnTo>
                      <a:pt x="132" y="15"/>
                    </a:lnTo>
                    <a:lnTo>
                      <a:pt x="137" y="11"/>
                    </a:lnTo>
                    <a:lnTo>
                      <a:pt x="139" y="11"/>
                    </a:lnTo>
                    <a:lnTo>
                      <a:pt x="140" y="9"/>
                    </a:lnTo>
                    <a:lnTo>
                      <a:pt x="144" y="9"/>
                    </a:lnTo>
                    <a:lnTo>
                      <a:pt x="145" y="10"/>
                    </a:lnTo>
                    <a:lnTo>
                      <a:pt x="146" y="9"/>
                    </a:lnTo>
                    <a:lnTo>
                      <a:pt x="148" y="2"/>
                    </a:lnTo>
                    <a:lnTo>
                      <a:pt x="150" y="2"/>
                    </a:lnTo>
                    <a:lnTo>
                      <a:pt x="154" y="0"/>
                    </a:lnTo>
                    <a:lnTo>
                      <a:pt x="156" y="1"/>
                    </a:lnTo>
                    <a:lnTo>
                      <a:pt x="156" y="4"/>
                    </a:lnTo>
                    <a:lnTo>
                      <a:pt x="157" y="5"/>
                    </a:lnTo>
                    <a:lnTo>
                      <a:pt x="158" y="5"/>
                    </a:lnTo>
                    <a:lnTo>
                      <a:pt x="159" y="4"/>
                    </a:lnTo>
                    <a:lnTo>
                      <a:pt x="162" y="6"/>
                    </a:lnTo>
                    <a:lnTo>
                      <a:pt x="163" y="7"/>
                    </a:lnTo>
                    <a:lnTo>
                      <a:pt x="165" y="7"/>
                    </a:lnTo>
                    <a:lnTo>
                      <a:pt x="167" y="6"/>
                    </a:lnTo>
                    <a:lnTo>
                      <a:pt x="169" y="6"/>
                    </a:lnTo>
                    <a:lnTo>
                      <a:pt x="170" y="7"/>
                    </a:lnTo>
                    <a:lnTo>
                      <a:pt x="171" y="11"/>
                    </a:lnTo>
                    <a:lnTo>
                      <a:pt x="172" y="18"/>
                    </a:lnTo>
                    <a:lnTo>
                      <a:pt x="173" y="19"/>
                    </a:lnTo>
                    <a:lnTo>
                      <a:pt x="178" y="19"/>
                    </a:lnTo>
                    <a:lnTo>
                      <a:pt x="180" y="21"/>
                    </a:lnTo>
                    <a:lnTo>
                      <a:pt x="184" y="26"/>
                    </a:lnTo>
                    <a:lnTo>
                      <a:pt x="183" y="29"/>
                    </a:lnTo>
                    <a:lnTo>
                      <a:pt x="180" y="33"/>
                    </a:lnTo>
                    <a:lnTo>
                      <a:pt x="181" y="37"/>
                    </a:lnTo>
                    <a:lnTo>
                      <a:pt x="183" y="39"/>
                    </a:lnTo>
                    <a:lnTo>
                      <a:pt x="191" y="39"/>
                    </a:lnTo>
                    <a:lnTo>
                      <a:pt x="194" y="41"/>
                    </a:lnTo>
                    <a:lnTo>
                      <a:pt x="194" y="43"/>
                    </a:lnTo>
                    <a:lnTo>
                      <a:pt x="196" y="44"/>
                    </a:lnTo>
                    <a:lnTo>
                      <a:pt x="202" y="44"/>
                    </a:lnTo>
                    <a:lnTo>
                      <a:pt x="202" y="46"/>
                    </a:lnTo>
                    <a:lnTo>
                      <a:pt x="204" y="46"/>
                    </a:lnTo>
                    <a:lnTo>
                      <a:pt x="204" y="48"/>
                    </a:lnTo>
                    <a:lnTo>
                      <a:pt x="203" y="49"/>
                    </a:lnTo>
                    <a:lnTo>
                      <a:pt x="202" y="52"/>
                    </a:lnTo>
                    <a:lnTo>
                      <a:pt x="201" y="53"/>
                    </a:lnTo>
                    <a:lnTo>
                      <a:pt x="200" y="54"/>
                    </a:lnTo>
                    <a:lnTo>
                      <a:pt x="202" y="54"/>
                    </a:lnTo>
                    <a:lnTo>
                      <a:pt x="212" y="59"/>
                    </a:lnTo>
                    <a:lnTo>
                      <a:pt x="231" y="77"/>
                    </a:lnTo>
                    <a:lnTo>
                      <a:pt x="243" y="84"/>
                    </a:lnTo>
                    <a:lnTo>
                      <a:pt x="256" y="92"/>
                    </a:lnTo>
                    <a:lnTo>
                      <a:pt x="266" y="102"/>
                    </a:lnTo>
                    <a:lnTo>
                      <a:pt x="275" y="114"/>
                    </a:lnTo>
                    <a:lnTo>
                      <a:pt x="282" y="116"/>
                    </a:lnTo>
                    <a:lnTo>
                      <a:pt x="288" y="119"/>
                    </a:lnTo>
                    <a:lnTo>
                      <a:pt x="286" y="134"/>
                    </a:lnTo>
                    <a:lnTo>
                      <a:pt x="278" y="150"/>
                    </a:lnTo>
                    <a:lnTo>
                      <a:pt x="190" y="158"/>
                    </a:lnTo>
                    <a:lnTo>
                      <a:pt x="181" y="169"/>
                    </a:lnTo>
                    <a:lnTo>
                      <a:pt x="177" y="180"/>
                    </a:lnTo>
                    <a:lnTo>
                      <a:pt x="160" y="211"/>
                    </a:lnTo>
                    <a:lnTo>
                      <a:pt x="156" y="213"/>
                    </a:lnTo>
                    <a:lnTo>
                      <a:pt x="156" y="215"/>
                    </a:lnTo>
                    <a:lnTo>
                      <a:pt x="154" y="216"/>
                    </a:lnTo>
                    <a:lnTo>
                      <a:pt x="156" y="218"/>
                    </a:lnTo>
                    <a:lnTo>
                      <a:pt x="158" y="219"/>
                    </a:lnTo>
                    <a:lnTo>
                      <a:pt x="158" y="227"/>
                    </a:lnTo>
                    <a:lnTo>
                      <a:pt x="156" y="233"/>
                    </a:lnTo>
                    <a:lnTo>
                      <a:pt x="158" y="236"/>
                    </a:lnTo>
                    <a:lnTo>
                      <a:pt x="165" y="237"/>
                    </a:lnTo>
                    <a:lnTo>
                      <a:pt x="164" y="250"/>
                    </a:lnTo>
                    <a:lnTo>
                      <a:pt x="162" y="253"/>
                    </a:lnTo>
                    <a:lnTo>
                      <a:pt x="159" y="256"/>
                    </a:lnTo>
                    <a:lnTo>
                      <a:pt x="160" y="268"/>
                    </a:lnTo>
                    <a:lnTo>
                      <a:pt x="159" y="271"/>
                    </a:lnTo>
                    <a:lnTo>
                      <a:pt x="160" y="279"/>
                    </a:lnTo>
                    <a:lnTo>
                      <a:pt x="156" y="288"/>
                    </a:lnTo>
                    <a:lnTo>
                      <a:pt x="153" y="287"/>
                    </a:lnTo>
                    <a:lnTo>
                      <a:pt x="152" y="286"/>
                    </a:lnTo>
                    <a:lnTo>
                      <a:pt x="153" y="286"/>
                    </a:lnTo>
                    <a:lnTo>
                      <a:pt x="152" y="284"/>
                    </a:lnTo>
                    <a:lnTo>
                      <a:pt x="151" y="284"/>
                    </a:lnTo>
                    <a:lnTo>
                      <a:pt x="131" y="265"/>
                    </a:lnTo>
                    <a:lnTo>
                      <a:pt x="121" y="256"/>
                    </a:lnTo>
                    <a:lnTo>
                      <a:pt x="121" y="255"/>
                    </a:lnTo>
                    <a:lnTo>
                      <a:pt x="120" y="253"/>
                    </a:lnTo>
                    <a:lnTo>
                      <a:pt x="120" y="254"/>
                    </a:lnTo>
                    <a:lnTo>
                      <a:pt x="118" y="253"/>
                    </a:lnTo>
                    <a:lnTo>
                      <a:pt x="112" y="246"/>
                    </a:lnTo>
                    <a:lnTo>
                      <a:pt x="112" y="244"/>
                    </a:lnTo>
                    <a:lnTo>
                      <a:pt x="112" y="243"/>
                    </a:lnTo>
                    <a:lnTo>
                      <a:pt x="110" y="243"/>
                    </a:lnTo>
                    <a:lnTo>
                      <a:pt x="101" y="234"/>
                    </a:lnTo>
                    <a:lnTo>
                      <a:pt x="103" y="235"/>
                    </a:lnTo>
                    <a:lnTo>
                      <a:pt x="103" y="234"/>
                    </a:lnTo>
                    <a:lnTo>
                      <a:pt x="100" y="231"/>
                    </a:lnTo>
                    <a:lnTo>
                      <a:pt x="99" y="230"/>
                    </a:lnTo>
                    <a:lnTo>
                      <a:pt x="98" y="230"/>
                    </a:lnTo>
                    <a:lnTo>
                      <a:pt x="98" y="229"/>
                    </a:lnTo>
                    <a:lnTo>
                      <a:pt x="95" y="228"/>
                    </a:lnTo>
                    <a:lnTo>
                      <a:pt x="93" y="227"/>
                    </a:lnTo>
                    <a:lnTo>
                      <a:pt x="94" y="228"/>
                    </a:lnTo>
                    <a:lnTo>
                      <a:pt x="92" y="226"/>
                    </a:lnTo>
                    <a:lnTo>
                      <a:pt x="91" y="226"/>
                    </a:lnTo>
                    <a:lnTo>
                      <a:pt x="90" y="223"/>
                    </a:lnTo>
                    <a:lnTo>
                      <a:pt x="87" y="222"/>
                    </a:lnTo>
                    <a:lnTo>
                      <a:pt x="78" y="213"/>
                    </a:lnTo>
                    <a:lnTo>
                      <a:pt x="76" y="211"/>
                    </a:lnTo>
                    <a:lnTo>
                      <a:pt x="75" y="210"/>
                    </a:lnTo>
                    <a:lnTo>
                      <a:pt x="66" y="203"/>
                    </a:lnTo>
                    <a:lnTo>
                      <a:pt x="65" y="201"/>
                    </a:lnTo>
                    <a:lnTo>
                      <a:pt x="60" y="197"/>
                    </a:lnTo>
                    <a:lnTo>
                      <a:pt x="53" y="191"/>
                    </a:lnTo>
                    <a:lnTo>
                      <a:pt x="46" y="186"/>
                    </a:lnTo>
                    <a:lnTo>
                      <a:pt x="46" y="185"/>
                    </a:lnTo>
                    <a:lnTo>
                      <a:pt x="44" y="185"/>
                    </a:lnTo>
                    <a:lnTo>
                      <a:pt x="39" y="180"/>
                    </a:lnTo>
                    <a:lnTo>
                      <a:pt x="36" y="180"/>
                    </a:lnTo>
                    <a:lnTo>
                      <a:pt x="31" y="175"/>
                    </a:lnTo>
                    <a:lnTo>
                      <a:pt x="30" y="175"/>
                    </a:lnTo>
                    <a:lnTo>
                      <a:pt x="27" y="173"/>
                    </a:lnTo>
                    <a:lnTo>
                      <a:pt x="24" y="170"/>
                    </a:lnTo>
                    <a:lnTo>
                      <a:pt x="20" y="170"/>
                    </a:lnTo>
                    <a:lnTo>
                      <a:pt x="19" y="170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6" y="167"/>
                    </a:lnTo>
                    <a:lnTo>
                      <a:pt x="12" y="166"/>
                    </a:lnTo>
                    <a:lnTo>
                      <a:pt x="9" y="167"/>
                    </a:lnTo>
                    <a:lnTo>
                      <a:pt x="5" y="165"/>
                    </a:lnTo>
                    <a:lnTo>
                      <a:pt x="5" y="163"/>
                    </a:lnTo>
                    <a:lnTo>
                      <a:pt x="5" y="150"/>
                    </a:lnTo>
                    <a:lnTo>
                      <a:pt x="0" y="137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9" name="Freeform 14"/>
              <p:cNvSpPr>
                <a:spLocks/>
              </p:cNvSpPr>
              <p:nvPr/>
            </p:nvSpPr>
            <p:spPr bwMode="auto">
              <a:xfrm>
                <a:off x="7751763" y="4295775"/>
                <a:ext cx="541337" cy="1128713"/>
              </a:xfrm>
              <a:custGeom>
                <a:avLst/>
                <a:gdLst>
                  <a:gd name="T0" fmla="*/ 2147483647 w 165"/>
                  <a:gd name="T1" fmla="*/ 2147483647 h 331"/>
                  <a:gd name="T2" fmla="*/ 2147483647 w 165"/>
                  <a:gd name="T3" fmla="*/ 2147483647 h 331"/>
                  <a:gd name="T4" fmla="*/ 2147483647 w 165"/>
                  <a:gd name="T5" fmla="*/ 2147483647 h 331"/>
                  <a:gd name="T6" fmla="*/ 2147483647 w 165"/>
                  <a:gd name="T7" fmla="*/ 2147483647 h 331"/>
                  <a:gd name="T8" fmla="*/ 2147483647 w 165"/>
                  <a:gd name="T9" fmla="*/ 2147483647 h 331"/>
                  <a:gd name="T10" fmla="*/ 2147483647 w 165"/>
                  <a:gd name="T11" fmla="*/ 2147483647 h 331"/>
                  <a:gd name="T12" fmla="*/ 2147483647 w 165"/>
                  <a:gd name="T13" fmla="*/ 2147483647 h 331"/>
                  <a:gd name="T14" fmla="*/ 2147483647 w 165"/>
                  <a:gd name="T15" fmla="*/ 2147483647 h 331"/>
                  <a:gd name="T16" fmla="*/ 2147483647 w 165"/>
                  <a:gd name="T17" fmla="*/ 2147483647 h 331"/>
                  <a:gd name="T18" fmla="*/ 2147483647 w 165"/>
                  <a:gd name="T19" fmla="*/ 2147483647 h 331"/>
                  <a:gd name="T20" fmla="*/ 2147483647 w 165"/>
                  <a:gd name="T21" fmla="*/ 2147483647 h 331"/>
                  <a:gd name="T22" fmla="*/ 2147483647 w 165"/>
                  <a:gd name="T23" fmla="*/ 2147483647 h 331"/>
                  <a:gd name="T24" fmla="*/ 2147483647 w 165"/>
                  <a:gd name="T25" fmla="*/ 2147483647 h 331"/>
                  <a:gd name="T26" fmla="*/ 2147483647 w 165"/>
                  <a:gd name="T27" fmla="*/ 2147483647 h 331"/>
                  <a:gd name="T28" fmla="*/ 2147483647 w 165"/>
                  <a:gd name="T29" fmla="*/ 2147483647 h 331"/>
                  <a:gd name="T30" fmla="*/ 2147483647 w 165"/>
                  <a:gd name="T31" fmla="*/ 2147483647 h 331"/>
                  <a:gd name="T32" fmla="*/ 2147483647 w 165"/>
                  <a:gd name="T33" fmla="*/ 2147483647 h 331"/>
                  <a:gd name="T34" fmla="*/ 2147483647 w 165"/>
                  <a:gd name="T35" fmla="*/ 2147483647 h 331"/>
                  <a:gd name="T36" fmla="*/ 2147483647 w 165"/>
                  <a:gd name="T37" fmla="*/ 2147483647 h 331"/>
                  <a:gd name="T38" fmla="*/ 2147483647 w 165"/>
                  <a:gd name="T39" fmla="*/ 2147483647 h 331"/>
                  <a:gd name="T40" fmla="*/ 2147483647 w 165"/>
                  <a:gd name="T41" fmla="*/ 2147483647 h 331"/>
                  <a:gd name="T42" fmla="*/ 2147483647 w 165"/>
                  <a:gd name="T43" fmla="*/ 2147483647 h 331"/>
                  <a:gd name="T44" fmla="*/ 2147483647 w 165"/>
                  <a:gd name="T45" fmla="*/ 2147483647 h 331"/>
                  <a:gd name="T46" fmla="*/ 2147483647 w 165"/>
                  <a:gd name="T47" fmla="*/ 2147483647 h 331"/>
                  <a:gd name="T48" fmla="*/ 2147483647 w 165"/>
                  <a:gd name="T49" fmla="*/ 2147483647 h 331"/>
                  <a:gd name="T50" fmla="*/ 2147483647 w 165"/>
                  <a:gd name="T51" fmla="*/ 2147483647 h 331"/>
                  <a:gd name="T52" fmla="*/ 2147483647 w 165"/>
                  <a:gd name="T53" fmla="*/ 2147483647 h 331"/>
                  <a:gd name="T54" fmla="*/ 2147483647 w 165"/>
                  <a:gd name="T55" fmla="*/ 2147483647 h 331"/>
                  <a:gd name="T56" fmla="*/ 2147483647 w 165"/>
                  <a:gd name="T57" fmla="*/ 2147483647 h 331"/>
                  <a:gd name="T58" fmla="*/ 2147483647 w 165"/>
                  <a:gd name="T59" fmla="*/ 2147483647 h 331"/>
                  <a:gd name="T60" fmla="*/ 2147483647 w 165"/>
                  <a:gd name="T61" fmla="*/ 2147483647 h 331"/>
                  <a:gd name="T62" fmla="*/ 2147483647 w 165"/>
                  <a:gd name="T63" fmla="*/ 2147483647 h 331"/>
                  <a:gd name="T64" fmla="*/ 2147483647 w 165"/>
                  <a:gd name="T65" fmla="*/ 2147483647 h 331"/>
                  <a:gd name="T66" fmla="*/ 2147483647 w 165"/>
                  <a:gd name="T67" fmla="*/ 2147483647 h 331"/>
                  <a:gd name="T68" fmla="*/ 2147483647 w 165"/>
                  <a:gd name="T69" fmla="*/ 2147483647 h 331"/>
                  <a:gd name="T70" fmla="*/ 2147483647 w 165"/>
                  <a:gd name="T71" fmla="*/ 2147483647 h 331"/>
                  <a:gd name="T72" fmla="*/ 2147483647 w 165"/>
                  <a:gd name="T73" fmla="*/ 2147483647 h 331"/>
                  <a:gd name="T74" fmla="*/ 2147483647 w 165"/>
                  <a:gd name="T75" fmla="*/ 2147483647 h 331"/>
                  <a:gd name="T76" fmla="*/ 2147483647 w 165"/>
                  <a:gd name="T77" fmla="*/ 2147483647 h 331"/>
                  <a:gd name="T78" fmla="*/ 2147483647 w 165"/>
                  <a:gd name="T79" fmla="*/ 2147483647 h 331"/>
                  <a:gd name="T80" fmla="*/ 2147483647 w 165"/>
                  <a:gd name="T81" fmla="*/ 2147483647 h 331"/>
                  <a:gd name="T82" fmla="*/ 2147483647 w 165"/>
                  <a:gd name="T83" fmla="*/ 2147483647 h 331"/>
                  <a:gd name="T84" fmla="*/ 2147483647 w 165"/>
                  <a:gd name="T85" fmla="*/ 2147483647 h 331"/>
                  <a:gd name="T86" fmla="*/ 2147483647 w 165"/>
                  <a:gd name="T87" fmla="*/ 2147483647 h 331"/>
                  <a:gd name="T88" fmla="*/ 2147483647 w 165"/>
                  <a:gd name="T89" fmla="*/ 2147483647 h 331"/>
                  <a:gd name="T90" fmla="*/ 2147483647 w 165"/>
                  <a:gd name="T91" fmla="*/ 2147483647 h 331"/>
                  <a:gd name="T92" fmla="*/ 2147483647 w 165"/>
                  <a:gd name="T93" fmla="*/ 2147483647 h 331"/>
                  <a:gd name="T94" fmla="*/ 2147483647 w 165"/>
                  <a:gd name="T95" fmla="*/ 2147483647 h 331"/>
                  <a:gd name="T96" fmla="*/ 2147483647 w 165"/>
                  <a:gd name="T97" fmla="*/ 2147483647 h 331"/>
                  <a:gd name="T98" fmla="*/ 2147483647 w 165"/>
                  <a:gd name="T99" fmla="*/ 2147483647 h 331"/>
                  <a:gd name="T100" fmla="*/ 2147483647 w 165"/>
                  <a:gd name="T101" fmla="*/ 2147483647 h 331"/>
                  <a:gd name="T102" fmla="*/ 2147483647 w 165"/>
                  <a:gd name="T103" fmla="*/ 2147483647 h 331"/>
                  <a:gd name="T104" fmla="*/ 2147483647 w 165"/>
                  <a:gd name="T105" fmla="*/ 2147483647 h 33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65"/>
                  <a:gd name="T160" fmla="*/ 0 h 331"/>
                  <a:gd name="T161" fmla="*/ 165 w 165"/>
                  <a:gd name="T162" fmla="*/ 331 h 33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65" h="331">
                    <a:moveTo>
                      <a:pt x="0" y="214"/>
                    </a:moveTo>
                    <a:lnTo>
                      <a:pt x="1" y="236"/>
                    </a:lnTo>
                    <a:lnTo>
                      <a:pt x="7" y="325"/>
                    </a:lnTo>
                    <a:lnTo>
                      <a:pt x="8" y="325"/>
                    </a:lnTo>
                    <a:lnTo>
                      <a:pt x="9" y="323"/>
                    </a:lnTo>
                    <a:lnTo>
                      <a:pt x="10" y="323"/>
                    </a:lnTo>
                    <a:lnTo>
                      <a:pt x="11" y="322"/>
                    </a:lnTo>
                    <a:lnTo>
                      <a:pt x="15" y="320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3"/>
                    </a:lnTo>
                    <a:lnTo>
                      <a:pt x="21" y="323"/>
                    </a:lnTo>
                    <a:lnTo>
                      <a:pt x="22" y="323"/>
                    </a:lnTo>
                    <a:lnTo>
                      <a:pt x="24" y="325"/>
                    </a:lnTo>
                    <a:lnTo>
                      <a:pt x="27" y="327"/>
                    </a:lnTo>
                    <a:lnTo>
                      <a:pt x="30" y="330"/>
                    </a:lnTo>
                    <a:lnTo>
                      <a:pt x="29" y="325"/>
                    </a:lnTo>
                    <a:lnTo>
                      <a:pt x="30" y="324"/>
                    </a:lnTo>
                    <a:lnTo>
                      <a:pt x="33" y="323"/>
                    </a:lnTo>
                    <a:lnTo>
                      <a:pt x="33" y="321"/>
                    </a:lnTo>
                    <a:lnTo>
                      <a:pt x="35" y="320"/>
                    </a:lnTo>
                    <a:lnTo>
                      <a:pt x="35" y="317"/>
                    </a:lnTo>
                    <a:lnTo>
                      <a:pt x="36" y="315"/>
                    </a:lnTo>
                    <a:lnTo>
                      <a:pt x="37" y="315"/>
                    </a:lnTo>
                    <a:lnTo>
                      <a:pt x="40" y="312"/>
                    </a:lnTo>
                    <a:lnTo>
                      <a:pt x="41" y="312"/>
                    </a:lnTo>
                    <a:lnTo>
                      <a:pt x="41" y="309"/>
                    </a:lnTo>
                    <a:lnTo>
                      <a:pt x="42" y="306"/>
                    </a:lnTo>
                    <a:lnTo>
                      <a:pt x="43" y="302"/>
                    </a:lnTo>
                    <a:lnTo>
                      <a:pt x="44" y="299"/>
                    </a:lnTo>
                    <a:lnTo>
                      <a:pt x="45" y="299"/>
                    </a:lnTo>
                    <a:lnTo>
                      <a:pt x="46" y="297"/>
                    </a:lnTo>
                    <a:lnTo>
                      <a:pt x="46" y="292"/>
                    </a:lnTo>
                    <a:lnTo>
                      <a:pt x="50" y="287"/>
                    </a:lnTo>
                    <a:lnTo>
                      <a:pt x="49" y="285"/>
                    </a:lnTo>
                    <a:lnTo>
                      <a:pt x="50" y="282"/>
                    </a:lnTo>
                    <a:lnTo>
                      <a:pt x="51" y="277"/>
                    </a:lnTo>
                    <a:lnTo>
                      <a:pt x="54" y="274"/>
                    </a:lnTo>
                    <a:lnTo>
                      <a:pt x="56" y="274"/>
                    </a:lnTo>
                    <a:lnTo>
                      <a:pt x="56" y="275"/>
                    </a:lnTo>
                    <a:lnTo>
                      <a:pt x="56" y="276"/>
                    </a:lnTo>
                    <a:lnTo>
                      <a:pt x="60" y="274"/>
                    </a:lnTo>
                    <a:lnTo>
                      <a:pt x="62" y="274"/>
                    </a:lnTo>
                    <a:lnTo>
                      <a:pt x="65" y="274"/>
                    </a:lnTo>
                    <a:lnTo>
                      <a:pt x="67" y="274"/>
                    </a:lnTo>
                    <a:lnTo>
                      <a:pt x="68" y="274"/>
                    </a:lnTo>
                    <a:lnTo>
                      <a:pt x="70" y="271"/>
                    </a:lnTo>
                    <a:lnTo>
                      <a:pt x="70" y="270"/>
                    </a:lnTo>
                    <a:lnTo>
                      <a:pt x="73" y="264"/>
                    </a:lnTo>
                    <a:lnTo>
                      <a:pt x="73" y="263"/>
                    </a:lnTo>
                    <a:lnTo>
                      <a:pt x="74" y="261"/>
                    </a:lnTo>
                    <a:lnTo>
                      <a:pt x="75" y="259"/>
                    </a:lnTo>
                    <a:lnTo>
                      <a:pt x="75" y="256"/>
                    </a:lnTo>
                    <a:lnTo>
                      <a:pt x="77" y="256"/>
                    </a:lnTo>
                    <a:lnTo>
                      <a:pt x="77" y="254"/>
                    </a:lnTo>
                    <a:lnTo>
                      <a:pt x="79" y="254"/>
                    </a:lnTo>
                    <a:lnTo>
                      <a:pt x="79" y="253"/>
                    </a:lnTo>
                    <a:lnTo>
                      <a:pt x="79" y="252"/>
                    </a:lnTo>
                    <a:lnTo>
                      <a:pt x="79" y="249"/>
                    </a:lnTo>
                    <a:lnTo>
                      <a:pt x="81" y="246"/>
                    </a:lnTo>
                    <a:lnTo>
                      <a:pt x="81" y="245"/>
                    </a:lnTo>
                    <a:lnTo>
                      <a:pt x="81" y="244"/>
                    </a:lnTo>
                    <a:lnTo>
                      <a:pt x="82" y="243"/>
                    </a:lnTo>
                    <a:lnTo>
                      <a:pt x="82" y="240"/>
                    </a:lnTo>
                    <a:lnTo>
                      <a:pt x="84" y="240"/>
                    </a:lnTo>
                    <a:lnTo>
                      <a:pt x="85" y="241"/>
                    </a:lnTo>
                    <a:lnTo>
                      <a:pt x="85" y="244"/>
                    </a:lnTo>
                    <a:lnTo>
                      <a:pt x="86" y="244"/>
                    </a:lnTo>
                    <a:lnTo>
                      <a:pt x="87" y="246"/>
                    </a:lnTo>
                    <a:lnTo>
                      <a:pt x="87" y="248"/>
                    </a:lnTo>
                    <a:lnTo>
                      <a:pt x="88" y="251"/>
                    </a:lnTo>
                    <a:lnTo>
                      <a:pt x="87" y="253"/>
                    </a:lnTo>
                    <a:lnTo>
                      <a:pt x="87" y="254"/>
                    </a:lnTo>
                    <a:lnTo>
                      <a:pt x="88" y="254"/>
                    </a:lnTo>
                    <a:lnTo>
                      <a:pt x="87" y="259"/>
                    </a:lnTo>
                    <a:lnTo>
                      <a:pt x="86" y="261"/>
                    </a:lnTo>
                    <a:lnTo>
                      <a:pt x="86" y="263"/>
                    </a:lnTo>
                    <a:lnTo>
                      <a:pt x="86" y="264"/>
                    </a:lnTo>
                    <a:lnTo>
                      <a:pt x="86" y="267"/>
                    </a:lnTo>
                    <a:lnTo>
                      <a:pt x="85" y="267"/>
                    </a:lnTo>
                    <a:lnTo>
                      <a:pt x="83" y="269"/>
                    </a:lnTo>
                    <a:lnTo>
                      <a:pt x="83" y="270"/>
                    </a:lnTo>
                    <a:lnTo>
                      <a:pt x="83" y="272"/>
                    </a:lnTo>
                    <a:lnTo>
                      <a:pt x="85" y="272"/>
                    </a:lnTo>
                    <a:lnTo>
                      <a:pt x="92" y="275"/>
                    </a:lnTo>
                    <a:lnTo>
                      <a:pt x="94" y="275"/>
                    </a:lnTo>
                    <a:lnTo>
                      <a:pt x="94" y="276"/>
                    </a:lnTo>
                    <a:lnTo>
                      <a:pt x="94" y="278"/>
                    </a:lnTo>
                    <a:lnTo>
                      <a:pt x="94" y="279"/>
                    </a:lnTo>
                    <a:lnTo>
                      <a:pt x="95" y="279"/>
                    </a:lnTo>
                    <a:lnTo>
                      <a:pt x="96" y="279"/>
                    </a:lnTo>
                    <a:lnTo>
                      <a:pt x="97" y="282"/>
                    </a:lnTo>
                    <a:lnTo>
                      <a:pt x="98" y="282"/>
                    </a:lnTo>
                    <a:lnTo>
                      <a:pt x="99" y="283"/>
                    </a:lnTo>
                    <a:lnTo>
                      <a:pt x="100" y="284"/>
                    </a:lnTo>
                    <a:lnTo>
                      <a:pt x="99" y="287"/>
                    </a:lnTo>
                    <a:lnTo>
                      <a:pt x="98" y="287"/>
                    </a:lnTo>
                    <a:lnTo>
                      <a:pt x="98" y="289"/>
                    </a:lnTo>
                    <a:lnTo>
                      <a:pt x="99" y="290"/>
                    </a:lnTo>
                    <a:lnTo>
                      <a:pt x="100" y="289"/>
                    </a:lnTo>
                    <a:lnTo>
                      <a:pt x="100" y="292"/>
                    </a:lnTo>
                    <a:lnTo>
                      <a:pt x="99" y="293"/>
                    </a:lnTo>
                    <a:lnTo>
                      <a:pt x="100" y="294"/>
                    </a:lnTo>
                    <a:lnTo>
                      <a:pt x="101" y="295"/>
                    </a:lnTo>
                    <a:lnTo>
                      <a:pt x="101" y="294"/>
                    </a:lnTo>
                    <a:lnTo>
                      <a:pt x="101" y="293"/>
                    </a:lnTo>
                    <a:lnTo>
                      <a:pt x="101" y="294"/>
                    </a:lnTo>
                    <a:lnTo>
                      <a:pt x="102" y="295"/>
                    </a:lnTo>
                    <a:lnTo>
                      <a:pt x="103" y="297"/>
                    </a:lnTo>
                    <a:lnTo>
                      <a:pt x="103" y="294"/>
                    </a:lnTo>
                    <a:lnTo>
                      <a:pt x="103" y="287"/>
                    </a:lnTo>
                    <a:lnTo>
                      <a:pt x="105" y="284"/>
                    </a:lnTo>
                    <a:lnTo>
                      <a:pt x="105" y="283"/>
                    </a:lnTo>
                    <a:lnTo>
                      <a:pt x="105" y="282"/>
                    </a:lnTo>
                    <a:lnTo>
                      <a:pt x="107" y="277"/>
                    </a:lnTo>
                    <a:lnTo>
                      <a:pt x="108" y="274"/>
                    </a:lnTo>
                    <a:lnTo>
                      <a:pt x="108" y="269"/>
                    </a:lnTo>
                    <a:lnTo>
                      <a:pt x="109" y="266"/>
                    </a:lnTo>
                    <a:lnTo>
                      <a:pt x="109" y="259"/>
                    </a:lnTo>
                    <a:lnTo>
                      <a:pt x="109" y="254"/>
                    </a:lnTo>
                    <a:lnTo>
                      <a:pt x="109" y="251"/>
                    </a:lnTo>
                    <a:lnTo>
                      <a:pt x="112" y="249"/>
                    </a:lnTo>
                    <a:lnTo>
                      <a:pt x="113" y="246"/>
                    </a:lnTo>
                    <a:lnTo>
                      <a:pt x="113" y="244"/>
                    </a:lnTo>
                    <a:lnTo>
                      <a:pt x="114" y="239"/>
                    </a:lnTo>
                    <a:lnTo>
                      <a:pt x="115" y="237"/>
                    </a:lnTo>
                    <a:lnTo>
                      <a:pt x="115" y="230"/>
                    </a:lnTo>
                    <a:lnTo>
                      <a:pt x="116" y="226"/>
                    </a:lnTo>
                    <a:lnTo>
                      <a:pt x="116" y="225"/>
                    </a:lnTo>
                    <a:lnTo>
                      <a:pt x="117" y="222"/>
                    </a:lnTo>
                    <a:lnTo>
                      <a:pt x="117" y="221"/>
                    </a:lnTo>
                    <a:lnTo>
                      <a:pt x="117" y="219"/>
                    </a:lnTo>
                    <a:lnTo>
                      <a:pt x="119" y="216"/>
                    </a:lnTo>
                    <a:lnTo>
                      <a:pt x="119" y="214"/>
                    </a:lnTo>
                    <a:lnTo>
                      <a:pt x="119" y="206"/>
                    </a:lnTo>
                    <a:lnTo>
                      <a:pt x="124" y="198"/>
                    </a:lnTo>
                    <a:lnTo>
                      <a:pt x="124" y="196"/>
                    </a:lnTo>
                    <a:lnTo>
                      <a:pt x="123" y="198"/>
                    </a:lnTo>
                    <a:lnTo>
                      <a:pt x="122" y="199"/>
                    </a:lnTo>
                    <a:lnTo>
                      <a:pt x="121" y="196"/>
                    </a:lnTo>
                    <a:lnTo>
                      <a:pt x="120" y="196"/>
                    </a:lnTo>
                    <a:lnTo>
                      <a:pt x="119" y="198"/>
                    </a:lnTo>
                    <a:lnTo>
                      <a:pt x="117" y="198"/>
                    </a:lnTo>
                    <a:lnTo>
                      <a:pt x="113" y="205"/>
                    </a:lnTo>
                    <a:lnTo>
                      <a:pt x="110" y="206"/>
                    </a:lnTo>
                    <a:lnTo>
                      <a:pt x="109" y="206"/>
                    </a:lnTo>
                    <a:lnTo>
                      <a:pt x="109" y="203"/>
                    </a:lnTo>
                    <a:lnTo>
                      <a:pt x="109" y="201"/>
                    </a:lnTo>
                    <a:lnTo>
                      <a:pt x="109" y="200"/>
                    </a:lnTo>
                    <a:lnTo>
                      <a:pt x="109" y="199"/>
                    </a:lnTo>
                    <a:lnTo>
                      <a:pt x="109" y="196"/>
                    </a:lnTo>
                    <a:lnTo>
                      <a:pt x="109" y="193"/>
                    </a:lnTo>
                    <a:lnTo>
                      <a:pt x="111" y="193"/>
                    </a:lnTo>
                    <a:lnTo>
                      <a:pt x="113" y="192"/>
                    </a:lnTo>
                    <a:lnTo>
                      <a:pt x="114" y="191"/>
                    </a:lnTo>
                    <a:lnTo>
                      <a:pt x="115" y="192"/>
                    </a:lnTo>
                    <a:lnTo>
                      <a:pt x="117" y="192"/>
                    </a:lnTo>
                    <a:lnTo>
                      <a:pt x="119" y="191"/>
                    </a:lnTo>
                    <a:lnTo>
                      <a:pt x="120" y="188"/>
                    </a:lnTo>
                    <a:lnTo>
                      <a:pt x="124" y="186"/>
                    </a:lnTo>
                    <a:lnTo>
                      <a:pt x="124" y="185"/>
                    </a:lnTo>
                    <a:lnTo>
                      <a:pt x="126" y="176"/>
                    </a:lnTo>
                    <a:lnTo>
                      <a:pt x="126" y="173"/>
                    </a:lnTo>
                    <a:lnTo>
                      <a:pt x="124" y="172"/>
                    </a:lnTo>
                    <a:lnTo>
                      <a:pt x="122" y="171"/>
                    </a:lnTo>
                    <a:lnTo>
                      <a:pt x="123" y="172"/>
                    </a:lnTo>
                    <a:lnTo>
                      <a:pt x="123" y="173"/>
                    </a:lnTo>
                    <a:lnTo>
                      <a:pt x="122" y="173"/>
                    </a:lnTo>
                    <a:lnTo>
                      <a:pt x="122" y="175"/>
                    </a:lnTo>
                    <a:lnTo>
                      <a:pt x="120" y="175"/>
                    </a:lnTo>
                    <a:lnTo>
                      <a:pt x="120" y="176"/>
                    </a:lnTo>
                    <a:lnTo>
                      <a:pt x="117" y="176"/>
                    </a:lnTo>
                    <a:lnTo>
                      <a:pt x="116" y="176"/>
                    </a:lnTo>
                    <a:lnTo>
                      <a:pt x="115" y="176"/>
                    </a:lnTo>
                    <a:lnTo>
                      <a:pt x="114" y="178"/>
                    </a:lnTo>
                    <a:lnTo>
                      <a:pt x="112" y="178"/>
                    </a:lnTo>
                    <a:lnTo>
                      <a:pt x="111" y="179"/>
                    </a:lnTo>
                    <a:lnTo>
                      <a:pt x="108" y="178"/>
                    </a:lnTo>
                    <a:lnTo>
                      <a:pt x="107" y="178"/>
                    </a:lnTo>
                    <a:lnTo>
                      <a:pt x="106" y="178"/>
                    </a:lnTo>
                    <a:lnTo>
                      <a:pt x="105" y="178"/>
                    </a:lnTo>
                    <a:lnTo>
                      <a:pt x="105" y="177"/>
                    </a:lnTo>
                    <a:lnTo>
                      <a:pt x="107" y="173"/>
                    </a:lnTo>
                    <a:lnTo>
                      <a:pt x="108" y="168"/>
                    </a:lnTo>
                    <a:lnTo>
                      <a:pt x="109" y="164"/>
                    </a:lnTo>
                    <a:lnTo>
                      <a:pt x="113" y="158"/>
                    </a:lnTo>
                    <a:lnTo>
                      <a:pt x="113" y="156"/>
                    </a:lnTo>
                    <a:lnTo>
                      <a:pt x="115" y="157"/>
                    </a:lnTo>
                    <a:lnTo>
                      <a:pt x="117" y="156"/>
                    </a:lnTo>
                    <a:lnTo>
                      <a:pt x="119" y="155"/>
                    </a:lnTo>
                    <a:lnTo>
                      <a:pt x="120" y="158"/>
                    </a:lnTo>
                    <a:lnTo>
                      <a:pt x="120" y="155"/>
                    </a:lnTo>
                    <a:lnTo>
                      <a:pt x="122" y="153"/>
                    </a:lnTo>
                    <a:lnTo>
                      <a:pt x="122" y="148"/>
                    </a:lnTo>
                    <a:lnTo>
                      <a:pt x="122" y="145"/>
                    </a:lnTo>
                    <a:lnTo>
                      <a:pt x="120" y="145"/>
                    </a:lnTo>
                    <a:lnTo>
                      <a:pt x="120" y="143"/>
                    </a:lnTo>
                    <a:lnTo>
                      <a:pt x="119" y="138"/>
                    </a:lnTo>
                    <a:lnTo>
                      <a:pt x="119" y="129"/>
                    </a:lnTo>
                    <a:lnTo>
                      <a:pt x="120" y="120"/>
                    </a:lnTo>
                    <a:lnTo>
                      <a:pt x="122" y="116"/>
                    </a:lnTo>
                    <a:lnTo>
                      <a:pt x="123" y="115"/>
                    </a:lnTo>
                    <a:lnTo>
                      <a:pt x="124" y="115"/>
                    </a:lnTo>
                    <a:lnTo>
                      <a:pt x="126" y="110"/>
                    </a:lnTo>
                    <a:lnTo>
                      <a:pt x="130" y="100"/>
                    </a:lnTo>
                    <a:lnTo>
                      <a:pt x="132" y="97"/>
                    </a:lnTo>
                    <a:lnTo>
                      <a:pt x="132" y="96"/>
                    </a:lnTo>
                    <a:lnTo>
                      <a:pt x="139" y="89"/>
                    </a:lnTo>
                    <a:lnTo>
                      <a:pt x="146" y="80"/>
                    </a:lnTo>
                    <a:lnTo>
                      <a:pt x="147" y="77"/>
                    </a:lnTo>
                    <a:lnTo>
                      <a:pt x="149" y="75"/>
                    </a:lnTo>
                    <a:lnTo>
                      <a:pt x="150" y="73"/>
                    </a:lnTo>
                    <a:lnTo>
                      <a:pt x="153" y="69"/>
                    </a:lnTo>
                    <a:lnTo>
                      <a:pt x="155" y="66"/>
                    </a:lnTo>
                    <a:lnTo>
                      <a:pt x="156" y="64"/>
                    </a:lnTo>
                    <a:lnTo>
                      <a:pt x="156" y="61"/>
                    </a:lnTo>
                    <a:lnTo>
                      <a:pt x="158" y="59"/>
                    </a:lnTo>
                    <a:lnTo>
                      <a:pt x="158" y="58"/>
                    </a:lnTo>
                    <a:lnTo>
                      <a:pt x="159" y="50"/>
                    </a:lnTo>
                    <a:lnTo>
                      <a:pt x="160" y="48"/>
                    </a:lnTo>
                    <a:lnTo>
                      <a:pt x="160" y="47"/>
                    </a:lnTo>
                    <a:lnTo>
                      <a:pt x="162" y="47"/>
                    </a:lnTo>
                    <a:lnTo>
                      <a:pt x="162" y="46"/>
                    </a:lnTo>
                    <a:lnTo>
                      <a:pt x="162" y="40"/>
                    </a:lnTo>
                    <a:lnTo>
                      <a:pt x="164" y="37"/>
                    </a:lnTo>
                    <a:lnTo>
                      <a:pt x="160" y="37"/>
                    </a:lnTo>
                    <a:lnTo>
                      <a:pt x="160" y="36"/>
                    </a:lnTo>
                    <a:lnTo>
                      <a:pt x="159" y="34"/>
                    </a:lnTo>
                    <a:lnTo>
                      <a:pt x="159" y="29"/>
                    </a:lnTo>
                    <a:lnTo>
                      <a:pt x="158" y="25"/>
                    </a:lnTo>
                    <a:lnTo>
                      <a:pt x="158" y="23"/>
                    </a:lnTo>
                    <a:lnTo>
                      <a:pt x="158" y="20"/>
                    </a:lnTo>
                    <a:lnTo>
                      <a:pt x="159" y="19"/>
                    </a:lnTo>
                    <a:lnTo>
                      <a:pt x="158" y="16"/>
                    </a:lnTo>
                    <a:lnTo>
                      <a:pt x="156" y="14"/>
                    </a:lnTo>
                    <a:lnTo>
                      <a:pt x="155" y="13"/>
                    </a:lnTo>
                    <a:lnTo>
                      <a:pt x="154" y="13"/>
                    </a:lnTo>
                    <a:lnTo>
                      <a:pt x="153" y="12"/>
                    </a:lnTo>
                    <a:lnTo>
                      <a:pt x="152" y="13"/>
                    </a:lnTo>
                    <a:lnTo>
                      <a:pt x="151" y="12"/>
                    </a:lnTo>
                    <a:lnTo>
                      <a:pt x="149" y="11"/>
                    </a:lnTo>
                    <a:lnTo>
                      <a:pt x="149" y="10"/>
                    </a:lnTo>
                    <a:lnTo>
                      <a:pt x="148" y="9"/>
                    </a:lnTo>
                    <a:lnTo>
                      <a:pt x="147" y="9"/>
                    </a:lnTo>
                    <a:lnTo>
                      <a:pt x="147" y="8"/>
                    </a:lnTo>
                    <a:lnTo>
                      <a:pt x="143" y="2"/>
                    </a:lnTo>
                    <a:lnTo>
                      <a:pt x="142" y="1"/>
                    </a:lnTo>
                    <a:lnTo>
                      <a:pt x="135" y="0"/>
                    </a:lnTo>
                    <a:lnTo>
                      <a:pt x="134" y="0"/>
                    </a:lnTo>
                    <a:lnTo>
                      <a:pt x="132" y="2"/>
                    </a:lnTo>
                    <a:lnTo>
                      <a:pt x="127" y="4"/>
                    </a:lnTo>
                    <a:lnTo>
                      <a:pt x="124" y="6"/>
                    </a:lnTo>
                    <a:lnTo>
                      <a:pt x="122" y="6"/>
                    </a:lnTo>
                    <a:lnTo>
                      <a:pt x="119" y="6"/>
                    </a:lnTo>
                    <a:lnTo>
                      <a:pt x="117" y="4"/>
                    </a:lnTo>
                    <a:lnTo>
                      <a:pt x="115" y="7"/>
                    </a:lnTo>
                    <a:lnTo>
                      <a:pt x="114" y="9"/>
                    </a:lnTo>
                    <a:lnTo>
                      <a:pt x="113" y="9"/>
                    </a:lnTo>
                    <a:lnTo>
                      <a:pt x="112" y="10"/>
                    </a:lnTo>
                    <a:lnTo>
                      <a:pt x="109" y="11"/>
                    </a:lnTo>
                    <a:lnTo>
                      <a:pt x="109" y="12"/>
                    </a:lnTo>
                    <a:lnTo>
                      <a:pt x="108" y="12"/>
                    </a:lnTo>
                    <a:lnTo>
                      <a:pt x="107" y="11"/>
                    </a:lnTo>
                    <a:lnTo>
                      <a:pt x="105" y="12"/>
                    </a:lnTo>
                    <a:lnTo>
                      <a:pt x="109" y="42"/>
                    </a:lnTo>
                    <a:lnTo>
                      <a:pt x="102" y="69"/>
                    </a:lnTo>
                    <a:lnTo>
                      <a:pt x="81" y="99"/>
                    </a:lnTo>
                    <a:lnTo>
                      <a:pt x="0" y="214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40" name="Freeform 15"/>
              <p:cNvSpPr>
                <a:spLocks/>
              </p:cNvSpPr>
              <p:nvPr/>
            </p:nvSpPr>
            <p:spPr bwMode="auto">
              <a:xfrm>
                <a:off x="6567488" y="5249863"/>
                <a:ext cx="773112" cy="423862"/>
              </a:xfrm>
              <a:custGeom>
                <a:avLst/>
                <a:gdLst>
                  <a:gd name="T0" fmla="*/ 0 w 237"/>
                  <a:gd name="T1" fmla="*/ 2147483647 h 123"/>
                  <a:gd name="T2" fmla="*/ 2147483647 w 237"/>
                  <a:gd name="T3" fmla="*/ 2147483647 h 123"/>
                  <a:gd name="T4" fmla="*/ 2147483647 w 237"/>
                  <a:gd name="T5" fmla="*/ 2147483647 h 123"/>
                  <a:gd name="T6" fmla="*/ 2147483647 w 237"/>
                  <a:gd name="T7" fmla="*/ 2147483647 h 123"/>
                  <a:gd name="T8" fmla="*/ 2147483647 w 237"/>
                  <a:gd name="T9" fmla="*/ 2147483647 h 123"/>
                  <a:gd name="T10" fmla="*/ 2147483647 w 237"/>
                  <a:gd name="T11" fmla="*/ 2147483647 h 123"/>
                  <a:gd name="T12" fmla="*/ 2147483647 w 237"/>
                  <a:gd name="T13" fmla="*/ 2147483647 h 123"/>
                  <a:gd name="T14" fmla="*/ 2147483647 w 237"/>
                  <a:gd name="T15" fmla="*/ 2147483647 h 123"/>
                  <a:gd name="T16" fmla="*/ 2147483647 w 237"/>
                  <a:gd name="T17" fmla="*/ 2147483647 h 123"/>
                  <a:gd name="T18" fmla="*/ 2147483647 w 237"/>
                  <a:gd name="T19" fmla="*/ 2147483647 h 123"/>
                  <a:gd name="T20" fmla="*/ 2147483647 w 237"/>
                  <a:gd name="T21" fmla="*/ 2147483647 h 123"/>
                  <a:gd name="T22" fmla="*/ 2147483647 w 237"/>
                  <a:gd name="T23" fmla="*/ 2147483647 h 123"/>
                  <a:gd name="T24" fmla="*/ 2147483647 w 237"/>
                  <a:gd name="T25" fmla="*/ 2147483647 h 123"/>
                  <a:gd name="T26" fmla="*/ 2147483647 w 237"/>
                  <a:gd name="T27" fmla="*/ 2147483647 h 123"/>
                  <a:gd name="T28" fmla="*/ 2147483647 w 237"/>
                  <a:gd name="T29" fmla="*/ 2147483647 h 123"/>
                  <a:gd name="T30" fmla="*/ 2147483647 w 237"/>
                  <a:gd name="T31" fmla="*/ 2147483647 h 123"/>
                  <a:gd name="T32" fmla="*/ 2147483647 w 237"/>
                  <a:gd name="T33" fmla="*/ 2147483647 h 123"/>
                  <a:gd name="T34" fmla="*/ 2147483647 w 237"/>
                  <a:gd name="T35" fmla="*/ 2147483647 h 123"/>
                  <a:gd name="T36" fmla="*/ 2147483647 w 237"/>
                  <a:gd name="T37" fmla="*/ 2147483647 h 123"/>
                  <a:gd name="T38" fmla="*/ 2147483647 w 237"/>
                  <a:gd name="T39" fmla="*/ 2147483647 h 123"/>
                  <a:gd name="T40" fmla="*/ 2147483647 w 237"/>
                  <a:gd name="T41" fmla="*/ 2147483647 h 123"/>
                  <a:gd name="T42" fmla="*/ 2147483647 w 237"/>
                  <a:gd name="T43" fmla="*/ 2147483647 h 123"/>
                  <a:gd name="T44" fmla="*/ 2147483647 w 237"/>
                  <a:gd name="T45" fmla="*/ 2147483647 h 123"/>
                  <a:gd name="T46" fmla="*/ 2147483647 w 237"/>
                  <a:gd name="T47" fmla="*/ 2147483647 h 123"/>
                  <a:gd name="T48" fmla="*/ 2147483647 w 237"/>
                  <a:gd name="T49" fmla="*/ 2147483647 h 123"/>
                  <a:gd name="T50" fmla="*/ 2147483647 w 237"/>
                  <a:gd name="T51" fmla="*/ 2147483647 h 123"/>
                  <a:gd name="T52" fmla="*/ 2147483647 w 237"/>
                  <a:gd name="T53" fmla="*/ 2147483647 h 123"/>
                  <a:gd name="T54" fmla="*/ 2147483647 w 237"/>
                  <a:gd name="T55" fmla="*/ 2147483647 h 123"/>
                  <a:gd name="T56" fmla="*/ 2147483647 w 237"/>
                  <a:gd name="T57" fmla="*/ 2147483647 h 123"/>
                  <a:gd name="T58" fmla="*/ 2147483647 w 237"/>
                  <a:gd name="T59" fmla="*/ 2147483647 h 123"/>
                  <a:gd name="T60" fmla="*/ 2147483647 w 237"/>
                  <a:gd name="T61" fmla="*/ 2147483647 h 123"/>
                  <a:gd name="T62" fmla="*/ 2147483647 w 237"/>
                  <a:gd name="T63" fmla="*/ 2147483647 h 123"/>
                  <a:gd name="T64" fmla="*/ 2147483647 w 237"/>
                  <a:gd name="T65" fmla="*/ 2147483647 h 123"/>
                  <a:gd name="T66" fmla="*/ 2147483647 w 237"/>
                  <a:gd name="T67" fmla="*/ 2147483647 h 123"/>
                  <a:gd name="T68" fmla="*/ 2147483647 w 237"/>
                  <a:gd name="T69" fmla="*/ 2147483647 h 123"/>
                  <a:gd name="T70" fmla="*/ 2147483647 w 237"/>
                  <a:gd name="T71" fmla="*/ 2147483647 h 123"/>
                  <a:gd name="T72" fmla="*/ 2147483647 w 237"/>
                  <a:gd name="T73" fmla="*/ 2147483647 h 123"/>
                  <a:gd name="T74" fmla="*/ 2147483647 w 237"/>
                  <a:gd name="T75" fmla="*/ 2147483647 h 123"/>
                  <a:gd name="T76" fmla="*/ 2147483647 w 237"/>
                  <a:gd name="T77" fmla="*/ 2147483647 h 123"/>
                  <a:gd name="T78" fmla="*/ 2147483647 w 237"/>
                  <a:gd name="T79" fmla="*/ 2147483647 h 123"/>
                  <a:gd name="T80" fmla="*/ 2147483647 w 237"/>
                  <a:gd name="T81" fmla="*/ 2147483647 h 123"/>
                  <a:gd name="T82" fmla="*/ 2147483647 w 237"/>
                  <a:gd name="T83" fmla="*/ 2147483647 h 123"/>
                  <a:gd name="T84" fmla="*/ 2147483647 w 237"/>
                  <a:gd name="T85" fmla="*/ 2147483647 h 123"/>
                  <a:gd name="T86" fmla="*/ 2147483647 w 237"/>
                  <a:gd name="T87" fmla="*/ 2147483647 h 123"/>
                  <a:gd name="T88" fmla="*/ 2147483647 w 237"/>
                  <a:gd name="T89" fmla="*/ 0 h 123"/>
                  <a:gd name="T90" fmla="*/ 2147483647 w 237"/>
                  <a:gd name="T91" fmla="*/ 2147483647 h 123"/>
                  <a:gd name="T92" fmla="*/ 2147483647 w 237"/>
                  <a:gd name="T93" fmla="*/ 2147483647 h 123"/>
                  <a:gd name="T94" fmla="*/ 2147483647 w 237"/>
                  <a:gd name="T95" fmla="*/ 2147483647 h 123"/>
                  <a:gd name="T96" fmla="*/ 2147483647 w 237"/>
                  <a:gd name="T97" fmla="*/ 2147483647 h 123"/>
                  <a:gd name="T98" fmla="*/ 2147483647 w 237"/>
                  <a:gd name="T99" fmla="*/ 2147483647 h 123"/>
                  <a:gd name="T100" fmla="*/ 2147483647 w 237"/>
                  <a:gd name="T101" fmla="*/ 2147483647 h 123"/>
                  <a:gd name="T102" fmla="*/ 2147483647 w 237"/>
                  <a:gd name="T103" fmla="*/ 2147483647 h 123"/>
                  <a:gd name="T104" fmla="*/ 2147483647 w 237"/>
                  <a:gd name="T105" fmla="*/ 2147483647 h 123"/>
                  <a:gd name="T106" fmla="*/ 2147483647 w 237"/>
                  <a:gd name="T107" fmla="*/ 2147483647 h 12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7"/>
                  <a:gd name="T163" fmla="*/ 0 h 123"/>
                  <a:gd name="T164" fmla="*/ 237 w 237"/>
                  <a:gd name="T165" fmla="*/ 123 h 12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7" h="123">
                    <a:moveTo>
                      <a:pt x="1" y="42"/>
                    </a:moveTo>
                    <a:lnTo>
                      <a:pt x="0" y="53"/>
                    </a:lnTo>
                    <a:lnTo>
                      <a:pt x="0" y="54"/>
                    </a:lnTo>
                    <a:lnTo>
                      <a:pt x="1" y="57"/>
                    </a:lnTo>
                    <a:lnTo>
                      <a:pt x="1" y="61"/>
                    </a:lnTo>
                    <a:lnTo>
                      <a:pt x="3" y="62"/>
                    </a:lnTo>
                    <a:lnTo>
                      <a:pt x="3" y="63"/>
                    </a:lnTo>
                    <a:lnTo>
                      <a:pt x="1" y="66"/>
                    </a:lnTo>
                    <a:lnTo>
                      <a:pt x="2" y="76"/>
                    </a:lnTo>
                    <a:lnTo>
                      <a:pt x="3" y="77"/>
                    </a:lnTo>
                    <a:lnTo>
                      <a:pt x="5" y="77"/>
                    </a:lnTo>
                    <a:lnTo>
                      <a:pt x="5" y="78"/>
                    </a:lnTo>
                    <a:lnTo>
                      <a:pt x="7" y="76"/>
                    </a:lnTo>
                    <a:lnTo>
                      <a:pt x="8" y="77"/>
                    </a:lnTo>
                    <a:lnTo>
                      <a:pt x="11" y="84"/>
                    </a:lnTo>
                    <a:lnTo>
                      <a:pt x="14" y="84"/>
                    </a:lnTo>
                    <a:lnTo>
                      <a:pt x="16" y="88"/>
                    </a:lnTo>
                    <a:lnTo>
                      <a:pt x="20" y="91"/>
                    </a:lnTo>
                    <a:lnTo>
                      <a:pt x="21" y="89"/>
                    </a:lnTo>
                    <a:lnTo>
                      <a:pt x="22" y="92"/>
                    </a:lnTo>
                    <a:lnTo>
                      <a:pt x="25" y="93"/>
                    </a:lnTo>
                    <a:lnTo>
                      <a:pt x="26" y="96"/>
                    </a:lnTo>
                    <a:lnTo>
                      <a:pt x="28" y="97"/>
                    </a:lnTo>
                    <a:lnTo>
                      <a:pt x="29" y="102"/>
                    </a:lnTo>
                    <a:lnTo>
                      <a:pt x="31" y="102"/>
                    </a:lnTo>
                    <a:lnTo>
                      <a:pt x="33" y="104"/>
                    </a:lnTo>
                    <a:lnTo>
                      <a:pt x="34" y="119"/>
                    </a:lnTo>
                    <a:lnTo>
                      <a:pt x="36" y="122"/>
                    </a:lnTo>
                    <a:lnTo>
                      <a:pt x="37" y="122"/>
                    </a:lnTo>
                    <a:lnTo>
                      <a:pt x="45" y="102"/>
                    </a:lnTo>
                    <a:lnTo>
                      <a:pt x="46" y="102"/>
                    </a:lnTo>
                    <a:lnTo>
                      <a:pt x="47" y="101"/>
                    </a:lnTo>
                    <a:lnTo>
                      <a:pt x="48" y="99"/>
                    </a:lnTo>
                    <a:lnTo>
                      <a:pt x="49" y="98"/>
                    </a:lnTo>
                    <a:lnTo>
                      <a:pt x="49" y="97"/>
                    </a:lnTo>
                    <a:lnTo>
                      <a:pt x="53" y="93"/>
                    </a:lnTo>
                    <a:lnTo>
                      <a:pt x="54" y="73"/>
                    </a:lnTo>
                    <a:lnTo>
                      <a:pt x="58" y="66"/>
                    </a:lnTo>
                    <a:lnTo>
                      <a:pt x="60" y="65"/>
                    </a:lnTo>
                    <a:lnTo>
                      <a:pt x="61" y="65"/>
                    </a:lnTo>
                    <a:lnTo>
                      <a:pt x="68" y="66"/>
                    </a:lnTo>
                    <a:lnTo>
                      <a:pt x="71" y="67"/>
                    </a:lnTo>
                    <a:lnTo>
                      <a:pt x="75" y="73"/>
                    </a:lnTo>
                    <a:lnTo>
                      <a:pt x="79" y="76"/>
                    </a:lnTo>
                    <a:lnTo>
                      <a:pt x="79" y="79"/>
                    </a:lnTo>
                    <a:lnTo>
                      <a:pt x="79" y="85"/>
                    </a:lnTo>
                    <a:lnTo>
                      <a:pt x="79" y="92"/>
                    </a:lnTo>
                    <a:lnTo>
                      <a:pt x="80" y="94"/>
                    </a:lnTo>
                    <a:lnTo>
                      <a:pt x="82" y="103"/>
                    </a:lnTo>
                    <a:lnTo>
                      <a:pt x="84" y="104"/>
                    </a:lnTo>
                    <a:lnTo>
                      <a:pt x="91" y="104"/>
                    </a:lnTo>
                    <a:lnTo>
                      <a:pt x="95" y="107"/>
                    </a:lnTo>
                    <a:lnTo>
                      <a:pt x="99" y="114"/>
                    </a:lnTo>
                    <a:lnTo>
                      <a:pt x="101" y="114"/>
                    </a:lnTo>
                    <a:lnTo>
                      <a:pt x="106" y="114"/>
                    </a:lnTo>
                    <a:lnTo>
                      <a:pt x="116" y="99"/>
                    </a:lnTo>
                    <a:lnTo>
                      <a:pt x="128" y="84"/>
                    </a:lnTo>
                    <a:lnTo>
                      <a:pt x="129" y="82"/>
                    </a:lnTo>
                    <a:lnTo>
                      <a:pt x="129" y="81"/>
                    </a:lnTo>
                    <a:lnTo>
                      <a:pt x="132" y="80"/>
                    </a:lnTo>
                    <a:lnTo>
                      <a:pt x="133" y="78"/>
                    </a:lnTo>
                    <a:lnTo>
                      <a:pt x="138" y="74"/>
                    </a:lnTo>
                    <a:lnTo>
                      <a:pt x="140" y="74"/>
                    </a:lnTo>
                    <a:lnTo>
                      <a:pt x="141" y="72"/>
                    </a:lnTo>
                    <a:lnTo>
                      <a:pt x="146" y="72"/>
                    </a:lnTo>
                    <a:lnTo>
                      <a:pt x="146" y="73"/>
                    </a:lnTo>
                    <a:lnTo>
                      <a:pt x="148" y="72"/>
                    </a:lnTo>
                    <a:lnTo>
                      <a:pt x="149" y="65"/>
                    </a:lnTo>
                    <a:lnTo>
                      <a:pt x="151" y="65"/>
                    </a:lnTo>
                    <a:lnTo>
                      <a:pt x="156" y="63"/>
                    </a:lnTo>
                    <a:lnTo>
                      <a:pt x="157" y="64"/>
                    </a:lnTo>
                    <a:lnTo>
                      <a:pt x="158" y="67"/>
                    </a:lnTo>
                    <a:lnTo>
                      <a:pt x="158" y="68"/>
                    </a:lnTo>
                    <a:lnTo>
                      <a:pt x="159" y="68"/>
                    </a:lnTo>
                    <a:lnTo>
                      <a:pt x="160" y="67"/>
                    </a:lnTo>
                    <a:lnTo>
                      <a:pt x="163" y="69"/>
                    </a:lnTo>
                    <a:lnTo>
                      <a:pt x="164" y="70"/>
                    </a:lnTo>
                    <a:lnTo>
                      <a:pt x="166" y="70"/>
                    </a:lnTo>
                    <a:lnTo>
                      <a:pt x="168" y="69"/>
                    </a:lnTo>
                    <a:lnTo>
                      <a:pt x="171" y="69"/>
                    </a:lnTo>
                    <a:lnTo>
                      <a:pt x="171" y="70"/>
                    </a:lnTo>
                    <a:lnTo>
                      <a:pt x="172" y="74"/>
                    </a:lnTo>
                    <a:lnTo>
                      <a:pt x="173" y="81"/>
                    </a:lnTo>
                    <a:lnTo>
                      <a:pt x="175" y="82"/>
                    </a:lnTo>
                    <a:lnTo>
                      <a:pt x="180" y="82"/>
                    </a:lnTo>
                    <a:lnTo>
                      <a:pt x="182" y="84"/>
                    </a:lnTo>
                    <a:lnTo>
                      <a:pt x="185" y="89"/>
                    </a:lnTo>
                    <a:lnTo>
                      <a:pt x="184" y="92"/>
                    </a:lnTo>
                    <a:lnTo>
                      <a:pt x="182" y="96"/>
                    </a:lnTo>
                    <a:lnTo>
                      <a:pt x="183" y="100"/>
                    </a:lnTo>
                    <a:lnTo>
                      <a:pt x="184" y="102"/>
                    </a:lnTo>
                    <a:lnTo>
                      <a:pt x="192" y="102"/>
                    </a:lnTo>
                    <a:lnTo>
                      <a:pt x="196" y="104"/>
                    </a:lnTo>
                    <a:lnTo>
                      <a:pt x="196" y="106"/>
                    </a:lnTo>
                    <a:lnTo>
                      <a:pt x="198" y="107"/>
                    </a:lnTo>
                    <a:lnTo>
                      <a:pt x="204" y="107"/>
                    </a:lnTo>
                    <a:lnTo>
                      <a:pt x="204" y="109"/>
                    </a:lnTo>
                    <a:lnTo>
                      <a:pt x="205" y="109"/>
                    </a:lnTo>
                    <a:lnTo>
                      <a:pt x="205" y="111"/>
                    </a:lnTo>
                    <a:lnTo>
                      <a:pt x="204" y="112"/>
                    </a:lnTo>
                    <a:lnTo>
                      <a:pt x="204" y="114"/>
                    </a:lnTo>
                    <a:lnTo>
                      <a:pt x="236" y="112"/>
                    </a:lnTo>
                    <a:lnTo>
                      <a:pt x="234" y="64"/>
                    </a:lnTo>
                    <a:lnTo>
                      <a:pt x="232" y="53"/>
                    </a:lnTo>
                    <a:lnTo>
                      <a:pt x="219" y="53"/>
                    </a:lnTo>
                    <a:lnTo>
                      <a:pt x="205" y="46"/>
                    </a:lnTo>
                    <a:lnTo>
                      <a:pt x="202" y="45"/>
                    </a:lnTo>
                    <a:lnTo>
                      <a:pt x="199" y="43"/>
                    </a:lnTo>
                    <a:lnTo>
                      <a:pt x="192" y="41"/>
                    </a:lnTo>
                    <a:lnTo>
                      <a:pt x="189" y="43"/>
                    </a:lnTo>
                    <a:lnTo>
                      <a:pt x="186" y="47"/>
                    </a:lnTo>
                    <a:lnTo>
                      <a:pt x="187" y="56"/>
                    </a:lnTo>
                    <a:lnTo>
                      <a:pt x="183" y="57"/>
                    </a:lnTo>
                    <a:lnTo>
                      <a:pt x="184" y="60"/>
                    </a:lnTo>
                    <a:lnTo>
                      <a:pt x="181" y="59"/>
                    </a:lnTo>
                    <a:lnTo>
                      <a:pt x="165" y="59"/>
                    </a:lnTo>
                    <a:lnTo>
                      <a:pt x="164" y="58"/>
                    </a:lnTo>
                    <a:lnTo>
                      <a:pt x="163" y="56"/>
                    </a:lnTo>
                    <a:lnTo>
                      <a:pt x="158" y="53"/>
                    </a:lnTo>
                    <a:lnTo>
                      <a:pt x="157" y="50"/>
                    </a:lnTo>
                    <a:lnTo>
                      <a:pt x="156" y="50"/>
                    </a:lnTo>
                    <a:lnTo>
                      <a:pt x="154" y="50"/>
                    </a:lnTo>
                    <a:lnTo>
                      <a:pt x="152" y="49"/>
                    </a:lnTo>
                    <a:lnTo>
                      <a:pt x="152" y="48"/>
                    </a:lnTo>
                    <a:lnTo>
                      <a:pt x="150" y="47"/>
                    </a:lnTo>
                    <a:lnTo>
                      <a:pt x="148" y="47"/>
                    </a:lnTo>
                    <a:lnTo>
                      <a:pt x="146" y="46"/>
                    </a:lnTo>
                    <a:lnTo>
                      <a:pt x="144" y="42"/>
                    </a:lnTo>
                    <a:lnTo>
                      <a:pt x="142" y="42"/>
                    </a:lnTo>
                    <a:lnTo>
                      <a:pt x="141" y="36"/>
                    </a:lnTo>
                    <a:lnTo>
                      <a:pt x="141" y="28"/>
                    </a:lnTo>
                    <a:lnTo>
                      <a:pt x="140" y="16"/>
                    </a:lnTo>
                    <a:lnTo>
                      <a:pt x="128" y="1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2" y="4"/>
                    </a:lnTo>
                    <a:lnTo>
                      <a:pt x="107" y="4"/>
                    </a:lnTo>
                    <a:lnTo>
                      <a:pt x="104" y="4"/>
                    </a:lnTo>
                    <a:lnTo>
                      <a:pt x="102" y="5"/>
                    </a:lnTo>
                    <a:lnTo>
                      <a:pt x="104" y="7"/>
                    </a:lnTo>
                    <a:lnTo>
                      <a:pt x="102" y="8"/>
                    </a:lnTo>
                    <a:lnTo>
                      <a:pt x="102" y="9"/>
                    </a:lnTo>
                    <a:lnTo>
                      <a:pt x="98" y="14"/>
                    </a:lnTo>
                    <a:lnTo>
                      <a:pt x="92" y="17"/>
                    </a:lnTo>
                    <a:lnTo>
                      <a:pt x="86" y="19"/>
                    </a:lnTo>
                    <a:lnTo>
                      <a:pt x="83" y="20"/>
                    </a:lnTo>
                    <a:lnTo>
                      <a:pt x="75" y="20"/>
                    </a:lnTo>
                    <a:lnTo>
                      <a:pt x="74" y="20"/>
                    </a:lnTo>
                    <a:lnTo>
                      <a:pt x="74" y="19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61" y="20"/>
                    </a:lnTo>
                    <a:lnTo>
                      <a:pt x="52" y="20"/>
                    </a:lnTo>
                    <a:lnTo>
                      <a:pt x="51" y="21"/>
                    </a:lnTo>
                    <a:lnTo>
                      <a:pt x="51" y="20"/>
                    </a:lnTo>
                    <a:lnTo>
                      <a:pt x="46" y="21"/>
                    </a:lnTo>
                    <a:lnTo>
                      <a:pt x="36" y="25"/>
                    </a:lnTo>
                    <a:lnTo>
                      <a:pt x="26" y="31"/>
                    </a:lnTo>
                    <a:lnTo>
                      <a:pt x="25" y="31"/>
                    </a:lnTo>
                    <a:lnTo>
                      <a:pt x="20" y="34"/>
                    </a:lnTo>
                    <a:lnTo>
                      <a:pt x="19" y="34"/>
                    </a:lnTo>
                    <a:lnTo>
                      <a:pt x="1" y="42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41" name="Freeform 16"/>
              <p:cNvSpPr>
                <a:spLocks/>
              </p:cNvSpPr>
              <p:nvPr/>
            </p:nvSpPr>
            <p:spPr bwMode="auto">
              <a:xfrm>
                <a:off x="7432675" y="4308475"/>
                <a:ext cx="676275" cy="717550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2147483647 w 208"/>
                  <a:gd name="T5" fmla="*/ 2147483647 h 209"/>
                  <a:gd name="T6" fmla="*/ 2147483647 w 208"/>
                  <a:gd name="T7" fmla="*/ 2147483647 h 209"/>
                  <a:gd name="T8" fmla="*/ 2147483647 w 208"/>
                  <a:gd name="T9" fmla="*/ 2147483647 h 209"/>
                  <a:gd name="T10" fmla="*/ 2147483647 w 208"/>
                  <a:gd name="T11" fmla="*/ 2147483647 h 209"/>
                  <a:gd name="T12" fmla="*/ 2147483647 w 208"/>
                  <a:gd name="T13" fmla="*/ 2147483647 h 209"/>
                  <a:gd name="T14" fmla="*/ 2147483647 w 208"/>
                  <a:gd name="T15" fmla="*/ 2147483647 h 209"/>
                  <a:gd name="T16" fmla="*/ 2147483647 w 208"/>
                  <a:gd name="T17" fmla="*/ 2147483647 h 209"/>
                  <a:gd name="T18" fmla="*/ 2147483647 w 208"/>
                  <a:gd name="T19" fmla="*/ 2147483647 h 209"/>
                  <a:gd name="T20" fmla="*/ 2147483647 w 208"/>
                  <a:gd name="T21" fmla="*/ 2147483647 h 209"/>
                  <a:gd name="T22" fmla="*/ 2147483647 w 208"/>
                  <a:gd name="T23" fmla="*/ 2147483647 h 209"/>
                  <a:gd name="T24" fmla="*/ 2147483647 w 208"/>
                  <a:gd name="T25" fmla="*/ 2147483647 h 209"/>
                  <a:gd name="T26" fmla="*/ 2147483647 w 208"/>
                  <a:gd name="T27" fmla="*/ 2147483647 h 209"/>
                  <a:gd name="T28" fmla="*/ 2147483647 w 208"/>
                  <a:gd name="T29" fmla="*/ 2147483647 h 209"/>
                  <a:gd name="T30" fmla="*/ 2147483647 w 208"/>
                  <a:gd name="T31" fmla="*/ 2147483647 h 209"/>
                  <a:gd name="T32" fmla="*/ 2147483647 w 208"/>
                  <a:gd name="T33" fmla="*/ 2147483647 h 209"/>
                  <a:gd name="T34" fmla="*/ 2147483647 w 208"/>
                  <a:gd name="T35" fmla="*/ 2147483647 h 209"/>
                  <a:gd name="T36" fmla="*/ 2147483647 w 208"/>
                  <a:gd name="T37" fmla="*/ 2147483647 h 209"/>
                  <a:gd name="T38" fmla="*/ 2147483647 w 208"/>
                  <a:gd name="T39" fmla="*/ 2147483647 h 209"/>
                  <a:gd name="T40" fmla="*/ 2147483647 w 208"/>
                  <a:gd name="T41" fmla="*/ 2147483647 h 209"/>
                  <a:gd name="T42" fmla="*/ 2147483647 w 208"/>
                  <a:gd name="T43" fmla="*/ 2147483647 h 209"/>
                  <a:gd name="T44" fmla="*/ 2147483647 w 208"/>
                  <a:gd name="T45" fmla="*/ 2147483647 h 209"/>
                  <a:gd name="T46" fmla="*/ 2147483647 w 208"/>
                  <a:gd name="T47" fmla="*/ 0 h 209"/>
                  <a:gd name="T48" fmla="*/ 2147483647 w 208"/>
                  <a:gd name="T49" fmla="*/ 0 h 209"/>
                  <a:gd name="T50" fmla="*/ 2147483647 w 208"/>
                  <a:gd name="T51" fmla="*/ 2147483647 h 209"/>
                  <a:gd name="T52" fmla="*/ 2147483647 w 208"/>
                  <a:gd name="T53" fmla="*/ 2147483647 h 209"/>
                  <a:gd name="T54" fmla="*/ 2147483647 w 208"/>
                  <a:gd name="T55" fmla="*/ 2147483647 h 209"/>
                  <a:gd name="T56" fmla="*/ 2147483647 w 208"/>
                  <a:gd name="T57" fmla="*/ 2147483647 h 209"/>
                  <a:gd name="T58" fmla="*/ 2147483647 w 208"/>
                  <a:gd name="T59" fmla="*/ 2147483647 h 209"/>
                  <a:gd name="T60" fmla="*/ 2147483647 w 208"/>
                  <a:gd name="T61" fmla="*/ 2147483647 h 209"/>
                  <a:gd name="T62" fmla="*/ 2147483647 w 208"/>
                  <a:gd name="T63" fmla="*/ 2147483647 h 209"/>
                  <a:gd name="T64" fmla="*/ 2147483647 w 208"/>
                  <a:gd name="T65" fmla="*/ 2147483647 h 209"/>
                  <a:gd name="T66" fmla="*/ 2147483647 w 208"/>
                  <a:gd name="T67" fmla="*/ 2147483647 h 209"/>
                  <a:gd name="T68" fmla="*/ 0 w 208"/>
                  <a:gd name="T69" fmla="*/ 2147483647 h 20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08"/>
                  <a:gd name="T106" fmla="*/ 0 h 209"/>
                  <a:gd name="T107" fmla="*/ 208 w 208"/>
                  <a:gd name="T108" fmla="*/ 209 h 20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08" h="209">
                    <a:moveTo>
                      <a:pt x="0" y="70"/>
                    </a:moveTo>
                    <a:lnTo>
                      <a:pt x="1" y="65"/>
                    </a:lnTo>
                    <a:lnTo>
                      <a:pt x="3" y="63"/>
                    </a:lnTo>
                    <a:lnTo>
                      <a:pt x="10" y="57"/>
                    </a:lnTo>
                    <a:lnTo>
                      <a:pt x="13" y="55"/>
                    </a:lnTo>
                    <a:lnTo>
                      <a:pt x="19" y="50"/>
                    </a:lnTo>
                    <a:lnTo>
                      <a:pt x="22" y="50"/>
                    </a:lnTo>
                    <a:lnTo>
                      <a:pt x="24" y="49"/>
                    </a:lnTo>
                    <a:lnTo>
                      <a:pt x="25" y="48"/>
                    </a:lnTo>
                    <a:lnTo>
                      <a:pt x="28" y="46"/>
                    </a:lnTo>
                    <a:lnTo>
                      <a:pt x="32" y="43"/>
                    </a:lnTo>
                    <a:lnTo>
                      <a:pt x="39" y="40"/>
                    </a:lnTo>
                    <a:lnTo>
                      <a:pt x="41" y="38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8" y="34"/>
                    </a:lnTo>
                    <a:lnTo>
                      <a:pt x="66" y="33"/>
                    </a:lnTo>
                    <a:lnTo>
                      <a:pt x="72" y="31"/>
                    </a:lnTo>
                    <a:lnTo>
                      <a:pt x="74" y="30"/>
                    </a:lnTo>
                    <a:lnTo>
                      <a:pt x="79" y="30"/>
                    </a:lnTo>
                    <a:lnTo>
                      <a:pt x="81" y="29"/>
                    </a:lnTo>
                    <a:lnTo>
                      <a:pt x="91" y="27"/>
                    </a:lnTo>
                    <a:lnTo>
                      <a:pt x="95" y="26"/>
                    </a:lnTo>
                    <a:lnTo>
                      <a:pt x="100" y="25"/>
                    </a:lnTo>
                    <a:lnTo>
                      <a:pt x="104" y="23"/>
                    </a:lnTo>
                    <a:lnTo>
                      <a:pt x="108" y="22"/>
                    </a:lnTo>
                    <a:lnTo>
                      <a:pt x="109" y="21"/>
                    </a:lnTo>
                    <a:lnTo>
                      <a:pt x="114" y="19"/>
                    </a:lnTo>
                    <a:lnTo>
                      <a:pt x="115" y="19"/>
                    </a:lnTo>
                    <a:lnTo>
                      <a:pt x="117" y="18"/>
                    </a:lnTo>
                    <a:lnTo>
                      <a:pt x="122" y="12"/>
                    </a:lnTo>
                    <a:lnTo>
                      <a:pt x="124" y="11"/>
                    </a:lnTo>
                    <a:lnTo>
                      <a:pt x="125" y="10"/>
                    </a:lnTo>
                    <a:lnTo>
                      <a:pt x="125" y="9"/>
                    </a:lnTo>
                    <a:lnTo>
                      <a:pt x="128" y="9"/>
                    </a:lnTo>
                    <a:lnTo>
                      <a:pt x="131" y="8"/>
                    </a:lnTo>
                    <a:lnTo>
                      <a:pt x="134" y="6"/>
                    </a:lnTo>
                    <a:lnTo>
                      <a:pt x="135" y="6"/>
                    </a:lnTo>
                    <a:lnTo>
                      <a:pt x="139" y="6"/>
                    </a:lnTo>
                    <a:lnTo>
                      <a:pt x="140" y="6"/>
                    </a:lnTo>
                    <a:lnTo>
                      <a:pt x="142" y="6"/>
                    </a:lnTo>
                    <a:lnTo>
                      <a:pt x="146" y="7"/>
                    </a:lnTo>
                    <a:lnTo>
                      <a:pt x="147" y="6"/>
                    </a:lnTo>
                    <a:lnTo>
                      <a:pt x="148" y="6"/>
                    </a:lnTo>
                    <a:lnTo>
                      <a:pt x="149" y="6"/>
                    </a:lnTo>
                    <a:lnTo>
                      <a:pt x="150" y="6"/>
                    </a:lnTo>
                    <a:lnTo>
                      <a:pt x="154" y="2"/>
                    </a:lnTo>
                    <a:lnTo>
                      <a:pt x="157" y="0"/>
                    </a:lnTo>
                    <a:lnTo>
                      <a:pt x="159" y="0"/>
                    </a:lnTo>
                    <a:lnTo>
                      <a:pt x="165" y="0"/>
                    </a:lnTo>
                    <a:lnTo>
                      <a:pt x="169" y="0"/>
                    </a:lnTo>
                    <a:lnTo>
                      <a:pt x="178" y="2"/>
                    </a:lnTo>
                    <a:lnTo>
                      <a:pt x="182" y="4"/>
                    </a:lnTo>
                    <a:lnTo>
                      <a:pt x="191" y="4"/>
                    </a:lnTo>
                    <a:lnTo>
                      <a:pt x="201" y="6"/>
                    </a:lnTo>
                    <a:lnTo>
                      <a:pt x="204" y="6"/>
                    </a:lnTo>
                    <a:lnTo>
                      <a:pt x="207" y="37"/>
                    </a:lnTo>
                    <a:lnTo>
                      <a:pt x="201" y="64"/>
                    </a:lnTo>
                    <a:lnTo>
                      <a:pt x="180" y="93"/>
                    </a:lnTo>
                    <a:lnTo>
                      <a:pt x="98" y="208"/>
                    </a:lnTo>
                    <a:lnTo>
                      <a:pt x="39" y="124"/>
                    </a:lnTo>
                    <a:lnTo>
                      <a:pt x="28" y="107"/>
                    </a:lnTo>
                    <a:lnTo>
                      <a:pt x="26" y="111"/>
                    </a:lnTo>
                    <a:lnTo>
                      <a:pt x="18" y="108"/>
                    </a:lnTo>
                    <a:lnTo>
                      <a:pt x="15" y="106"/>
                    </a:lnTo>
                    <a:lnTo>
                      <a:pt x="12" y="106"/>
                    </a:lnTo>
                    <a:lnTo>
                      <a:pt x="5" y="106"/>
                    </a:lnTo>
                    <a:lnTo>
                      <a:pt x="3" y="76"/>
                    </a:lnTo>
                    <a:lnTo>
                      <a:pt x="1" y="75"/>
                    </a:lnTo>
                    <a:lnTo>
                      <a:pt x="0" y="70"/>
                    </a:lnTo>
                  </a:path>
                </a:pathLst>
              </a:custGeom>
              <a:solidFill>
                <a:schemeClr val="tx1">
                  <a:lumMod val="95000"/>
                </a:schemeClr>
              </a:solid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7" name="52 Grupo"/>
            <p:cNvGrpSpPr>
              <a:grpSpLocks/>
            </p:cNvGrpSpPr>
            <p:nvPr/>
          </p:nvGrpSpPr>
          <p:grpSpPr bwMode="auto">
            <a:xfrm>
              <a:off x="3071813" y="1416050"/>
              <a:ext cx="2732087" cy="3190875"/>
              <a:chOff x="3071813" y="1416050"/>
              <a:chExt cx="2732087" cy="3190875"/>
            </a:xfrm>
          </p:grpSpPr>
          <p:sp>
            <p:nvSpPr>
              <p:cNvPr id="16428" name="Freeform 6"/>
              <p:cNvSpPr>
                <a:spLocks/>
              </p:cNvSpPr>
              <p:nvPr/>
            </p:nvSpPr>
            <p:spPr bwMode="auto">
              <a:xfrm>
                <a:off x="4233863" y="2020888"/>
                <a:ext cx="936625" cy="1562100"/>
              </a:xfrm>
              <a:custGeom>
                <a:avLst/>
                <a:gdLst>
                  <a:gd name="T0" fmla="*/ 2147483647 w 285"/>
                  <a:gd name="T1" fmla="*/ 2147483647 h 457"/>
                  <a:gd name="T2" fmla="*/ 2147483647 w 285"/>
                  <a:gd name="T3" fmla="*/ 2147483647 h 457"/>
                  <a:gd name="T4" fmla="*/ 2147483647 w 285"/>
                  <a:gd name="T5" fmla="*/ 2147483647 h 457"/>
                  <a:gd name="T6" fmla="*/ 2147483647 w 285"/>
                  <a:gd name="T7" fmla="*/ 2147483647 h 457"/>
                  <a:gd name="T8" fmla="*/ 2147483647 w 285"/>
                  <a:gd name="T9" fmla="*/ 2147483647 h 457"/>
                  <a:gd name="T10" fmla="*/ 2147483647 w 285"/>
                  <a:gd name="T11" fmla="*/ 2147483647 h 457"/>
                  <a:gd name="T12" fmla="*/ 2147483647 w 285"/>
                  <a:gd name="T13" fmla="*/ 2147483647 h 457"/>
                  <a:gd name="T14" fmla="*/ 2147483647 w 285"/>
                  <a:gd name="T15" fmla="*/ 2147483647 h 457"/>
                  <a:gd name="T16" fmla="*/ 2147483647 w 285"/>
                  <a:gd name="T17" fmla="*/ 2147483647 h 457"/>
                  <a:gd name="T18" fmla="*/ 2147483647 w 285"/>
                  <a:gd name="T19" fmla="*/ 2147483647 h 457"/>
                  <a:gd name="T20" fmla="*/ 2147483647 w 285"/>
                  <a:gd name="T21" fmla="*/ 2147483647 h 457"/>
                  <a:gd name="T22" fmla="*/ 2147483647 w 285"/>
                  <a:gd name="T23" fmla="*/ 2147483647 h 457"/>
                  <a:gd name="T24" fmla="*/ 2147483647 w 285"/>
                  <a:gd name="T25" fmla="*/ 2147483647 h 457"/>
                  <a:gd name="T26" fmla="*/ 2147483647 w 285"/>
                  <a:gd name="T27" fmla="*/ 2147483647 h 457"/>
                  <a:gd name="T28" fmla="*/ 2147483647 w 285"/>
                  <a:gd name="T29" fmla="*/ 2147483647 h 457"/>
                  <a:gd name="T30" fmla="*/ 2147483647 w 285"/>
                  <a:gd name="T31" fmla="*/ 2147483647 h 457"/>
                  <a:gd name="T32" fmla="*/ 2147483647 w 285"/>
                  <a:gd name="T33" fmla="*/ 2147483647 h 457"/>
                  <a:gd name="T34" fmla="*/ 2147483647 w 285"/>
                  <a:gd name="T35" fmla="*/ 2147483647 h 457"/>
                  <a:gd name="T36" fmla="*/ 2147483647 w 285"/>
                  <a:gd name="T37" fmla="*/ 2147483647 h 457"/>
                  <a:gd name="T38" fmla="*/ 2147483647 w 285"/>
                  <a:gd name="T39" fmla="*/ 2147483647 h 457"/>
                  <a:gd name="T40" fmla="*/ 2147483647 w 285"/>
                  <a:gd name="T41" fmla="*/ 2147483647 h 457"/>
                  <a:gd name="T42" fmla="*/ 2147483647 w 285"/>
                  <a:gd name="T43" fmla="*/ 2147483647 h 457"/>
                  <a:gd name="T44" fmla="*/ 2147483647 w 285"/>
                  <a:gd name="T45" fmla="*/ 2147483647 h 457"/>
                  <a:gd name="T46" fmla="*/ 2147483647 w 285"/>
                  <a:gd name="T47" fmla="*/ 2147483647 h 457"/>
                  <a:gd name="T48" fmla="*/ 2147483647 w 285"/>
                  <a:gd name="T49" fmla="*/ 2147483647 h 457"/>
                  <a:gd name="T50" fmla="*/ 2147483647 w 285"/>
                  <a:gd name="T51" fmla="*/ 2147483647 h 457"/>
                  <a:gd name="T52" fmla="*/ 2147483647 w 285"/>
                  <a:gd name="T53" fmla="*/ 2147483647 h 457"/>
                  <a:gd name="T54" fmla="*/ 2147483647 w 285"/>
                  <a:gd name="T55" fmla="*/ 2147483647 h 457"/>
                  <a:gd name="T56" fmla="*/ 2147483647 w 285"/>
                  <a:gd name="T57" fmla="*/ 2147483647 h 457"/>
                  <a:gd name="T58" fmla="*/ 2147483647 w 285"/>
                  <a:gd name="T59" fmla="*/ 2147483647 h 457"/>
                  <a:gd name="T60" fmla="*/ 2147483647 w 285"/>
                  <a:gd name="T61" fmla="*/ 2147483647 h 457"/>
                  <a:gd name="T62" fmla="*/ 2147483647 w 285"/>
                  <a:gd name="T63" fmla="*/ 2147483647 h 457"/>
                  <a:gd name="T64" fmla="*/ 2147483647 w 285"/>
                  <a:gd name="T65" fmla="*/ 2147483647 h 457"/>
                  <a:gd name="T66" fmla="*/ 2147483647 w 285"/>
                  <a:gd name="T67" fmla="*/ 2147483647 h 457"/>
                  <a:gd name="T68" fmla="*/ 2147483647 w 285"/>
                  <a:gd name="T69" fmla="*/ 2147483647 h 457"/>
                  <a:gd name="T70" fmla="*/ 2147483647 w 285"/>
                  <a:gd name="T71" fmla="*/ 2147483647 h 457"/>
                  <a:gd name="T72" fmla="*/ 2147483647 w 285"/>
                  <a:gd name="T73" fmla="*/ 2147483647 h 457"/>
                  <a:gd name="T74" fmla="*/ 2147483647 w 285"/>
                  <a:gd name="T75" fmla="*/ 2147483647 h 457"/>
                  <a:gd name="T76" fmla="*/ 2147483647 w 285"/>
                  <a:gd name="T77" fmla="*/ 2147483647 h 457"/>
                  <a:gd name="T78" fmla="*/ 2147483647 w 285"/>
                  <a:gd name="T79" fmla="*/ 2147483647 h 457"/>
                  <a:gd name="T80" fmla="*/ 2147483647 w 285"/>
                  <a:gd name="T81" fmla="*/ 2147483647 h 457"/>
                  <a:gd name="T82" fmla="*/ 2147483647 w 285"/>
                  <a:gd name="T83" fmla="*/ 2147483647 h 457"/>
                  <a:gd name="T84" fmla="*/ 2147483647 w 285"/>
                  <a:gd name="T85" fmla="*/ 2147483647 h 457"/>
                  <a:gd name="T86" fmla="*/ 2147483647 w 285"/>
                  <a:gd name="T87" fmla="*/ 2147483647 h 457"/>
                  <a:gd name="T88" fmla="*/ 2147483647 w 285"/>
                  <a:gd name="T89" fmla="*/ 2147483647 h 457"/>
                  <a:gd name="T90" fmla="*/ 2147483647 w 285"/>
                  <a:gd name="T91" fmla="*/ 2147483647 h 457"/>
                  <a:gd name="T92" fmla="*/ 2147483647 w 285"/>
                  <a:gd name="T93" fmla="*/ 2147483647 h 457"/>
                  <a:gd name="T94" fmla="*/ 2147483647 w 285"/>
                  <a:gd name="T95" fmla="*/ 2147483647 h 45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85"/>
                  <a:gd name="T145" fmla="*/ 0 h 457"/>
                  <a:gd name="T146" fmla="*/ 285 w 285"/>
                  <a:gd name="T147" fmla="*/ 457 h 45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85" h="457">
                    <a:moveTo>
                      <a:pt x="284" y="175"/>
                    </a:moveTo>
                    <a:lnTo>
                      <a:pt x="278" y="181"/>
                    </a:lnTo>
                    <a:lnTo>
                      <a:pt x="274" y="188"/>
                    </a:lnTo>
                    <a:lnTo>
                      <a:pt x="268" y="183"/>
                    </a:lnTo>
                    <a:lnTo>
                      <a:pt x="263" y="177"/>
                    </a:lnTo>
                    <a:lnTo>
                      <a:pt x="252" y="182"/>
                    </a:lnTo>
                    <a:lnTo>
                      <a:pt x="248" y="200"/>
                    </a:lnTo>
                    <a:lnTo>
                      <a:pt x="247" y="209"/>
                    </a:lnTo>
                    <a:lnTo>
                      <a:pt x="236" y="213"/>
                    </a:lnTo>
                    <a:lnTo>
                      <a:pt x="227" y="214"/>
                    </a:lnTo>
                    <a:lnTo>
                      <a:pt x="225" y="216"/>
                    </a:lnTo>
                    <a:lnTo>
                      <a:pt x="220" y="222"/>
                    </a:lnTo>
                    <a:lnTo>
                      <a:pt x="214" y="226"/>
                    </a:lnTo>
                    <a:lnTo>
                      <a:pt x="214" y="228"/>
                    </a:lnTo>
                    <a:lnTo>
                      <a:pt x="215" y="241"/>
                    </a:lnTo>
                    <a:lnTo>
                      <a:pt x="219" y="241"/>
                    </a:lnTo>
                    <a:lnTo>
                      <a:pt x="221" y="242"/>
                    </a:lnTo>
                    <a:lnTo>
                      <a:pt x="223" y="239"/>
                    </a:lnTo>
                    <a:lnTo>
                      <a:pt x="223" y="235"/>
                    </a:lnTo>
                    <a:lnTo>
                      <a:pt x="224" y="235"/>
                    </a:lnTo>
                    <a:lnTo>
                      <a:pt x="230" y="237"/>
                    </a:lnTo>
                    <a:lnTo>
                      <a:pt x="233" y="237"/>
                    </a:lnTo>
                    <a:lnTo>
                      <a:pt x="236" y="240"/>
                    </a:lnTo>
                    <a:lnTo>
                      <a:pt x="237" y="264"/>
                    </a:lnTo>
                    <a:lnTo>
                      <a:pt x="233" y="265"/>
                    </a:lnTo>
                    <a:lnTo>
                      <a:pt x="230" y="275"/>
                    </a:lnTo>
                    <a:lnTo>
                      <a:pt x="227" y="277"/>
                    </a:lnTo>
                    <a:lnTo>
                      <a:pt x="221" y="272"/>
                    </a:lnTo>
                    <a:lnTo>
                      <a:pt x="217" y="273"/>
                    </a:lnTo>
                    <a:lnTo>
                      <a:pt x="215" y="275"/>
                    </a:lnTo>
                    <a:lnTo>
                      <a:pt x="212" y="279"/>
                    </a:lnTo>
                    <a:lnTo>
                      <a:pt x="207" y="281"/>
                    </a:lnTo>
                    <a:lnTo>
                      <a:pt x="196" y="295"/>
                    </a:lnTo>
                    <a:lnTo>
                      <a:pt x="190" y="299"/>
                    </a:lnTo>
                    <a:lnTo>
                      <a:pt x="194" y="308"/>
                    </a:lnTo>
                    <a:lnTo>
                      <a:pt x="198" y="313"/>
                    </a:lnTo>
                    <a:lnTo>
                      <a:pt x="198" y="318"/>
                    </a:lnTo>
                    <a:lnTo>
                      <a:pt x="207" y="320"/>
                    </a:lnTo>
                    <a:lnTo>
                      <a:pt x="211" y="330"/>
                    </a:lnTo>
                    <a:lnTo>
                      <a:pt x="209" y="335"/>
                    </a:lnTo>
                    <a:lnTo>
                      <a:pt x="214" y="337"/>
                    </a:lnTo>
                    <a:lnTo>
                      <a:pt x="211" y="349"/>
                    </a:lnTo>
                    <a:lnTo>
                      <a:pt x="211" y="350"/>
                    </a:lnTo>
                    <a:lnTo>
                      <a:pt x="215" y="353"/>
                    </a:lnTo>
                    <a:lnTo>
                      <a:pt x="216" y="353"/>
                    </a:lnTo>
                    <a:lnTo>
                      <a:pt x="223" y="363"/>
                    </a:lnTo>
                    <a:lnTo>
                      <a:pt x="230" y="367"/>
                    </a:lnTo>
                    <a:lnTo>
                      <a:pt x="231" y="366"/>
                    </a:lnTo>
                    <a:lnTo>
                      <a:pt x="234" y="367"/>
                    </a:lnTo>
                    <a:lnTo>
                      <a:pt x="236" y="371"/>
                    </a:lnTo>
                    <a:lnTo>
                      <a:pt x="237" y="373"/>
                    </a:lnTo>
                    <a:lnTo>
                      <a:pt x="232" y="373"/>
                    </a:lnTo>
                    <a:lnTo>
                      <a:pt x="230" y="376"/>
                    </a:lnTo>
                    <a:lnTo>
                      <a:pt x="232" y="378"/>
                    </a:lnTo>
                    <a:lnTo>
                      <a:pt x="243" y="383"/>
                    </a:lnTo>
                    <a:lnTo>
                      <a:pt x="242" y="387"/>
                    </a:lnTo>
                    <a:lnTo>
                      <a:pt x="253" y="390"/>
                    </a:lnTo>
                    <a:lnTo>
                      <a:pt x="255" y="389"/>
                    </a:lnTo>
                    <a:lnTo>
                      <a:pt x="259" y="392"/>
                    </a:lnTo>
                    <a:lnTo>
                      <a:pt x="259" y="395"/>
                    </a:lnTo>
                    <a:lnTo>
                      <a:pt x="257" y="398"/>
                    </a:lnTo>
                    <a:lnTo>
                      <a:pt x="250" y="399"/>
                    </a:lnTo>
                    <a:lnTo>
                      <a:pt x="247" y="399"/>
                    </a:lnTo>
                    <a:lnTo>
                      <a:pt x="246" y="401"/>
                    </a:lnTo>
                    <a:lnTo>
                      <a:pt x="236" y="398"/>
                    </a:lnTo>
                    <a:lnTo>
                      <a:pt x="230" y="395"/>
                    </a:lnTo>
                    <a:lnTo>
                      <a:pt x="220" y="401"/>
                    </a:lnTo>
                    <a:lnTo>
                      <a:pt x="217" y="404"/>
                    </a:lnTo>
                    <a:lnTo>
                      <a:pt x="216" y="410"/>
                    </a:lnTo>
                    <a:lnTo>
                      <a:pt x="217" y="418"/>
                    </a:lnTo>
                    <a:lnTo>
                      <a:pt x="221" y="419"/>
                    </a:lnTo>
                    <a:lnTo>
                      <a:pt x="221" y="426"/>
                    </a:lnTo>
                    <a:lnTo>
                      <a:pt x="219" y="428"/>
                    </a:lnTo>
                    <a:lnTo>
                      <a:pt x="217" y="430"/>
                    </a:lnTo>
                    <a:lnTo>
                      <a:pt x="217" y="433"/>
                    </a:lnTo>
                    <a:lnTo>
                      <a:pt x="219" y="441"/>
                    </a:lnTo>
                    <a:lnTo>
                      <a:pt x="219" y="443"/>
                    </a:lnTo>
                    <a:lnTo>
                      <a:pt x="220" y="447"/>
                    </a:lnTo>
                    <a:lnTo>
                      <a:pt x="221" y="449"/>
                    </a:lnTo>
                    <a:lnTo>
                      <a:pt x="219" y="455"/>
                    </a:lnTo>
                    <a:lnTo>
                      <a:pt x="217" y="456"/>
                    </a:lnTo>
                    <a:lnTo>
                      <a:pt x="216" y="454"/>
                    </a:lnTo>
                    <a:lnTo>
                      <a:pt x="214" y="453"/>
                    </a:lnTo>
                    <a:lnTo>
                      <a:pt x="213" y="451"/>
                    </a:lnTo>
                    <a:lnTo>
                      <a:pt x="210" y="453"/>
                    </a:lnTo>
                    <a:lnTo>
                      <a:pt x="208" y="456"/>
                    </a:lnTo>
                    <a:lnTo>
                      <a:pt x="204" y="455"/>
                    </a:lnTo>
                    <a:lnTo>
                      <a:pt x="198" y="450"/>
                    </a:lnTo>
                    <a:lnTo>
                      <a:pt x="190" y="439"/>
                    </a:lnTo>
                    <a:lnTo>
                      <a:pt x="186" y="432"/>
                    </a:lnTo>
                    <a:lnTo>
                      <a:pt x="185" y="432"/>
                    </a:lnTo>
                    <a:lnTo>
                      <a:pt x="182" y="433"/>
                    </a:lnTo>
                    <a:lnTo>
                      <a:pt x="175" y="433"/>
                    </a:lnTo>
                    <a:lnTo>
                      <a:pt x="173" y="434"/>
                    </a:lnTo>
                    <a:lnTo>
                      <a:pt x="170" y="436"/>
                    </a:lnTo>
                    <a:lnTo>
                      <a:pt x="167" y="435"/>
                    </a:lnTo>
                    <a:lnTo>
                      <a:pt x="165" y="435"/>
                    </a:lnTo>
                    <a:lnTo>
                      <a:pt x="164" y="433"/>
                    </a:lnTo>
                    <a:lnTo>
                      <a:pt x="164" y="430"/>
                    </a:lnTo>
                    <a:lnTo>
                      <a:pt x="164" y="428"/>
                    </a:lnTo>
                    <a:lnTo>
                      <a:pt x="163" y="426"/>
                    </a:lnTo>
                    <a:lnTo>
                      <a:pt x="163" y="424"/>
                    </a:lnTo>
                    <a:lnTo>
                      <a:pt x="162" y="424"/>
                    </a:lnTo>
                    <a:lnTo>
                      <a:pt x="159" y="425"/>
                    </a:lnTo>
                    <a:lnTo>
                      <a:pt x="157" y="426"/>
                    </a:lnTo>
                    <a:lnTo>
                      <a:pt x="156" y="426"/>
                    </a:lnTo>
                    <a:lnTo>
                      <a:pt x="155" y="425"/>
                    </a:lnTo>
                    <a:lnTo>
                      <a:pt x="154" y="421"/>
                    </a:lnTo>
                    <a:lnTo>
                      <a:pt x="153" y="419"/>
                    </a:lnTo>
                    <a:lnTo>
                      <a:pt x="150" y="417"/>
                    </a:lnTo>
                    <a:lnTo>
                      <a:pt x="144" y="417"/>
                    </a:lnTo>
                    <a:lnTo>
                      <a:pt x="137" y="413"/>
                    </a:lnTo>
                    <a:lnTo>
                      <a:pt x="133" y="413"/>
                    </a:lnTo>
                    <a:lnTo>
                      <a:pt x="131" y="412"/>
                    </a:lnTo>
                    <a:lnTo>
                      <a:pt x="127" y="411"/>
                    </a:lnTo>
                    <a:lnTo>
                      <a:pt x="121" y="409"/>
                    </a:lnTo>
                    <a:lnTo>
                      <a:pt x="111" y="406"/>
                    </a:lnTo>
                    <a:lnTo>
                      <a:pt x="92" y="410"/>
                    </a:lnTo>
                    <a:lnTo>
                      <a:pt x="87" y="411"/>
                    </a:lnTo>
                    <a:lnTo>
                      <a:pt x="85" y="413"/>
                    </a:lnTo>
                    <a:lnTo>
                      <a:pt x="81" y="420"/>
                    </a:lnTo>
                    <a:lnTo>
                      <a:pt x="81" y="422"/>
                    </a:lnTo>
                    <a:lnTo>
                      <a:pt x="79" y="428"/>
                    </a:lnTo>
                    <a:lnTo>
                      <a:pt x="76" y="436"/>
                    </a:lnTo>
                    <a:lnTo>
                      <a:pt x="72" y="442"/>
                    </a:lnTo>
                    <a:lnTo>
                      <a:pt x="71" y="439"/>
                    </a:lnTo>
                    <a:lnTo>
                      <a:pt x="67" y="438"/>
                    </a:lnTo>
                    <a:lnTo>
                      <a:pt x="62" y="436"/>
                    </a:lnTo>
                    <a:lnTo>
                      <a:pt x="57" y="436"/>
                    </a:lnTo>
                    <a:lnTo>
                      <a:pt x="48" y="437"/>
                    </a:lnTo>
                    <a:lnTo>
                      <a:pt x="47" y="437"/>
                    </a:lnTo>
                    <a:lnTo>
                      <a:pt x="46" y="436"/>
                    </a:lnTo>
                    <a:lnTo>
                      <a:pt x="41" y="430"/>
                    </a:lnTo>
                    <a:lnTo>
                      <a:pt x="38" y="421"/>
                    </a:lnTo>
                    <a:lnTo>
                      <a:pt x="35" y="418"/>
                    </a:lnTo>
                    <a:lnTo>
                      <a:pt x="33" y="413"/>
                    </a:lnTo>
                    <a:lnTo>
                      <a:pt x="31" y="411"/>
                    </a:lnTo>
                    <a:lnTo>
                      <a:pt x="27" y="406"/>
                    </a:lnTo>
                    <a:lnTo>
                      <a:pt x="25" y="403"/>
                    </a:lnTo>
                    <a:lnTo>
                      <a:pt x="24" y="401"/>
                    </a:lnTo>
                    <a:lnTo>
                      <a:pt x="23" y="398"/>
                    </a:lnTo>
                    <a:lnTo>
                      <a:pt x="25" y="395"/>
                    </a:lnTo>
                    <a:lnTo>
                      <a:pt x="27" y="391"/>
                    </a:lnTo>
                    <a:lnTo>
                      <a:pt x="32" y="391"/>
                    </a:lnTo>
                    <a:lnTo>
                      <a:pt x="33" y="391"/>
                    </a:lnTo>
                    <a:lnTo>
                      <a:pt x="33" y="388"/>
                    </a:lnTo>
                    <a:lnTo>
                      <a:pt x="28" y="380"/>
                    </a:lnTo>
                    <a:lnTo>
                      <a:pt x="26" y="378"/>
                    </a:lnTo>
                    <a:lnTo>
                      <a:pt x="26" y="375"/>
                    </a:lnTo>
                    <a:lnTo>
                      <a:pt x="32" y="363"/>
                    </a:lnTo>
                    <a:lnTo>
                      <a:pt x="35" y="358"/>
                    </a:lnTo>
                    <a:lnTo>
                      <a:pt x="37" y="353"/>
                    </a:lnTo>
                    <a:lnTo>
                      <a:pt x="36" y="348"/>
                    </a:lnTo>
                    <a:lnTo>
                      <a:pt x="36" y="341"/>
                    </a:lnTo>
                    <a:lnTo>
                      <a:pt x="35" y="328"/>
                    </a:lnTo>
                    <a:lnTo>
                      <a:pt x="40" y="315"/>
                    </a:lnTo>
                    <a:lnTo>
                      <a:pt x="41" y="308"/>
                    </a:lnTo>
                    <a:lnTo>
                      <a:pt x="30" y="292"/>
                    </a:lnTo>
                    <a:lnTo>
                      <a:pt x="26" y="285"/>
                    </a:lnTo>
                    <a:lnTo>
                      <a:pt x="20" y="280"/>
                    </a:lnTo>
                    <a:lnTo>
                      <a:pt x="18" y="268"/>
                    </a:lnTo>
                    <a:lnTo>
                      <a:pt x="3" y="200"/>
                    </a:lnTo>
                    <a:lnTo>
                      <a:pt x="0" y="181"/>
                    </a:lnTo>
                    <a:lnTo>
                      <a:pt x="58" y="77"/>
                    </a:lnTo>
                    <a:lnTo>
                      <a:pt x="62" y="68"/>
                    </a:lnTo>
                    <a:lnTo>
                      <a:pt x="77" y="53"/>
                    </a:lnTo>
                    <a:lnTo>
                      <a:pt x="86" y="24"/>
                    </a:lnTo>
                    <a:lnTo>
                      <a:pt x="97" y="10"/>
                    </a:lnTo>
                    <a:lnTo>
                      <a:pt x="101" y="11"/>
                    </a:lnTo>
                    <a:lnTo>
                      <a:pt x="117" y="0"/>
                    </a:lnTo>
                    <a:lnTo>
                      <a:pt x="135" y="8"/>
                    </a:lnTo>
                    <a:lnTo>
                      <a:pt x="135" y="6"/>
                    </a:lnTo>
                    <a:lnTo>
                      <a:pt x="139" y="7"/>
                    </a:lnTo>
                    <a:lnTo>
                      <a:pt x="140" y="6"/>
                    </a:lnTo>
                    <a:lnTo>
                      <a:pt x="155" y="9"/>
                    </a:lnTo>
                    <a:lnTo>
                      <a:pt x="170" y="9"/>
                    </a:lnTo>
                    <a:lnTo>
                      <a:pt x="170" y="11"/>
                    </a:lnTo>
                    <a:lnTo>
                      <a:pt x="177" y="11"/>
                    </a:lnTo>
                    <a:lnTo>
                      <a:pt x="186" y="23"/>
                    </a:lnTo>
                    <a:lnTo>
                      <a:pt x="188" y="22"/>
                    </a:lnTo>
                    <a:lnTo>
                      <a:pt x="190" y="31"/>
                    </a:lnTo>
                    <a:lnTo>
                      <a:pt x="194" y="31"/>
                    </a:lnTo>
                    <a:lnTo>
                      <a:pt x="197" y="35"/>
                    </a:lnTo>
                    <a:lnTo>
                      <a:pt x="203" y="37"/>
                    </a:lnTo>
                    <a:lnTo>
                      <a:pt x="206" y="44"/>
                    </a:lnTo>
                    <a:lnTo>
                      <a:pt x="221" y="55"/>
                    </a:lnTo>
                    <a:lnTo>
                      <a:pt x="223" y="62"/>
                    </a:lnTo>
                    <a:lnTo>
                      <a:pt x="230" y="69"/>
                    </a:lnTo>
                    <a:lnTo>
                      <a:pt x="234" y="85"/>
                    </a:lnTo>
                    <a:lnTo>
                      <a:pt x="252" y="118"/>
                    </a:lnTo>
                    <a:lnTo>
                      <a:pt x="251" y="120"/>
                    </a:lnTo>
                    <a:lnTo>
                      <a:pt x="257" y="140"/>
                    </a:lnTo>
                    <a:lnTo>
                      <a:pt x="261" y="144"/>
                    </a:lnTo>
                    <a:lnTo>
                      <a:pt x="276" y="161"/>
                    </a:lnTo>
                    <a:lnTo>
                      <a:pt x="284" y="175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9" name="Freeform 7"/>
              <p:cNvSpPr>
                <a:spLocks/>
              </p:cNvSpPr>
              <p:nvPr/>
            </p:nvSpPr>
            <p:spPr bwMode="auto">
              <a:xfrm>
                <a:off x="4868863" y="2614613"/>
                <a:ext cx="628650" cy="1363662"/>
              </a:xfrm>
              <a:custGeom>
                <a:avLst/>
                <a:gdLst>
                  <a:gd name="T0" fmla="*/ 2147483647 w 195"/>
                  <a:gd name="T1" fmla="*/ 2147483647 h 402"/>
                  <a:gd name="T2" fmla="*/ 2147483647 w 195"/>
                  <a:gd name="T3" fmla="*/ 2147483647 h 402"/>
                  <a:gd name="T4" fmla="*/ 2147483647 w 195"/>
                  <a:gd name="T5" fmla="*/ 2147483647 h 402"/>
                  <a:gd name="T6" fmla="*/ 2147483647 w 195"/>
                  <a:gd name="T7" fmla="*/ 2147483647 h 402"/>
                  <a:gd name="T8" fmla="*/ 2147483647 w 195"/>
                  <a:gd name="T9" fmla="*/ 2147483647 h 402"/>
                  <a:gd name="T10" fmla="*/ 2147483647 w 195"/>
                  <a:gd name="T11" fmla="*/ 2147483647 h 402"/>
                  <a:gd name="T12" fmla="*/ 2147483647 w 195"/>
                  <a:gd name="T13" fmla="*/ 2147483647 h 402"/>
                  <a:gd name="T14" fmla="*/ 2147483647 w 195"/>
                  <a:gd name="T15" fmla="*/ 2147483647 h 402"/>
                  <a:gd name="T16" fmla="*/ 2147483647 w 195"/>
                  <a:gd name="T17" fmla="*/ 2147483647 h 402"/>
                  <a:gd name="T18" fmla="*/ 2147483647 w 195"/>
                  <a:gd name="T19" fmla="*/ 2147483647 h 402"/>
                  <a:gd name="T20" fmla="*/ 2147483647 w 195"/>
                  <a:gd name="T21" fmla="*/ 2147483647 h 402"/>
                  <a:gd name="T22" fmla="*/ 2147483647 w 195"/>
                  <a:gd name="T23" fmla="*/ 2147483647 h 402"/>
                  <a:gd name="T24" fmla="*/ 2147483647 w 195"/>
                  <a:gd name="T25" fmla="*/ 2147483647 h 402"/>
                  <a:gd name="T26" fmla="*/ 2147483647 w 195"/>
                  <a:gd name="T27" fmla="*/ 2147483647 h 402"/>
                  <a:gd name="T28" fmla="*/ 2147483647 w 195"/>
                  <a:gd name="T29" fmla="*/ 2147483647 h 402"/>
                  <a:gd name="T30" fmla="*/ 2147483647 w 195"/>
                  <a:gd name="T31" fmla="*/ 2147483647 h 402"/>
                  <a:gd name="T32" fmla="*/ 2147483647 w 195"/>
                  <a:gd name="T33" fmla="*/ 2147483647 h 402"/>
                  <a:gd name="T34" fmla="*/ 2147483647 w 195"/>
                  <a:gd name="T35" fmla="*/ 2147483647 h 402"/>
                  <a:gd name="T36" fmla="*/ 2147483647 w 195"/>
                  <a:gd name="T37" fmla="*/ 2147483647 h 402"/>
                  <a:gd name="T38" fmla="*/ 2147483647 w 195"/>
                  <a:gd name="T39" fmla="*/ 2147483647 h 402"/>
                  <a:gd name="T40" fmla="*/ 2147483647 w 195"/>
                  <a:gd name="T41" fmla="*/ 2147483647 h 402"/>
                  <a:gd name="T42" fmla="*/ 2147483647 w 195"/>
                  <a:gd name="T43" fmla="*/ 2147483647 h 402"/>
                  <a:gd name="T44" fmla="*/ 2147483647 w 195"/>
                  <a:gd name="T45" fmla="*/ 2147483647 h 402"/>
                  <a:gd name="T46" fmla="*/ 2147483647 w 195"/>
                  <a:gd name="T47" fmla="*/ 2147483647 h 402"/>
                  <a:gd name="T48" fmla="*/ 2147483647 w 195"/>
                  <a:gd name="T49" fmla="*/ 2147483647 h 402"/>
                  <a:gd name="T50" fmla="*/ 2147483647 w 195"/>
                  <a:gd name="T51" fmla="*/ 2147483647 h 402"/>
                  <a:gd name="T52" fmla="*/ 2147483647 w 195"/>
                  <a:gd name="T53" fmla="*/ 2147483647 h 402"/>
                  <a:gd name="T54" fmla="*/ 2147483647 w 195"/>
                  <a:gd name="T55" fmla="*/ 2147483647 h 402"/>
                  <a:gd name="T56" fmla="*/ 2147483647 w 195"/>
                  <a:gd name="T57" fmla="*/ 2147483647 h 402"/>
                  <a:gd name="T58" fmla="*/ 2147483647 w 195"/>
                  <a:gd name="T59" fmla="*/ 2147483647 h 402"/>
                  <a:gd name="T60" fmla="*/ 2147483647 w 195"/>
                  <a:gd name="T61" fmla="*/ 2147483647 h 402"/>
                  <a:gd name="T62" fmla="*/ 2147483647 w 195"/>
                  <a:gd name="T63" fmla="*/ 2147483647 h 402"/>
                  <a:gd name="T64" fmla="*/ 2147483647 w 195"/>
                  <a:gd name="T65" fmla="*/ 2147483647 h 402"/>
                  <a:gd name="T66" fmla="*/ 2147483647 w 195"/>
                  <a:gd name="T67" fmla="*/ 2147483647 h 402"/>
                  <a:gd name="T68" fmla="*/ 2147483647 w 195"/>
                  <a:gd name="T69" fmla="*/ 2147483647 h 402"/>
                  <a:gd name="T70" fmla="*/ 2147483647 w 195"/>
                  <a:gd name="T71" fmla="*/ 2147483647 h 402"/>
                  <a:gd name="T72" fmla="*/ 2147483647 w 195"/>
                  <a:gd name="T73" fmla="*/ 2147483647 h 402"/>
                  <a:gd name="T74" fmla="*/ 2147483647 w 195"/>
                  <a:gd name="T75" fmla="*/ 2147483647 h 402"/>
                  <a:gd name="T76" fmla="*/ 2147483647 w 195"/>
                  <a:gd name="T77" fmla="*/ 2147483647 h 402"/>
                  <a:gd name="T78" fmla="*/ 2147483647 w 195"/>
                  <a:gd name="T79" fmla="*/ 2147483647 h 402"/>
                  <a:gd name="T80" fmla="*/ 2147483647 w 195"/>
                  <a:gd name="T81" fmla="*/ 2147483647 h 402"/>
                  <a:gd name="T82" fmla="*/ 2147483647 w 195"/>
                  <a:gd name="T83" fmla="*/ 2147483647 h 402"/>
                  <a:gd name="T84" fmla="*/ 2147483647 w 195"/>
                  <a:gd name="T85" fmla="*/ 2147483647 h 402"/>
                  <a:gd name="T86" fmla="*/ 2147483647 w 195"/>
                  <a:gd name="T87" fmla="*/ 2147483647 h 402"/>
                  <a:gd name="T88" fmla="*/ 2147483647 w 195"/>
                  <a:gd name="T89" fmla="*/ 2147483647 h 402"/>
                  <a:gd name="T90" fmla="*/ 2147483647 w 195"/>
                  <a:gd name="T91" fmla="*/ 2147483647 h 402"/>
                  <a:gd name="T92" fmla="*/ 2147483647 w 195"/>
                  <a:gd name="T93" fmla="*/ 2147483647 h 402"/>
                  <a:gd name="T94" fmla="*/ 2147483647 w 195"/>
                  <a:gd name="T95" fmla="*/ 2147483647 h 402"/>
                  <a:gd name="T96" fmla="*/ 2147483647 w 195"/>
                  <a:gd name="T97" fmla="*/ 2147483647 h 402"/>
                  <a:gd name="T98" fmla="*/ 2147483647 w 195"/>
                  <a:gd name="T99" fmla="*/ 2147483647 h 402"/>
                  <a:gd name="T100" fmla="*/ 2147483647 w 195"/>
                  <a:gd name="T101" fmla="*/ 2147483647 h 40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5"/>
                  <a:gd name="T154" fmla="*/ 0 h 402"/>
                  <a:gd name="T155" fmla="*/ 195 w 195"/>
                  <a:gd name="T156" fmla="*/ 402 h 40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5" h="402">
                    <a:moveTo>
                      <a:pt x="0" y="125"/>
                    </a:moveTo>
                    <a:lnTo>
                      <a:pt x="6" y="121"/>
                    </a:lnTo>
                    <a:lnTo>
                      <a:pt x="16" y="107"/>
                    </a:lnTo>
                    <a:lnTo>
                      <a:pt x="22" y="105"/>
                    </a:lnTo>
                    <a:lnTo>
                      <a:pt x="24" y="101"/>
                    </a:lnTo>
                    <a:lnTo>
                      <a:pt x="27" y="99"/>
                    </a:lnTo>
                    <a:lnTo>
                      <a:pt x="30" y="98"/>
                    </a:lnTo>
                    <a:lnTo>
                      <a:pt x="36" y="102"/>
                    </a:lnTo>
                    <a:lnTo>
                      <a:pt x="40" y="101"/>
                    </a:lnTo>
                    <a:lnTo>
                      <a:pt x="43" y="91"/>
                    </a:lnTo>
                    <a:lnTo>
                      <a:pt x="46" y="90"/>
                    </a:lnTo>
                    <a:lnTo>
                      <a:pt x="45" y="65"/>
                    </a:lnTo>
                    <a:lnTo>
                      <a:pt x="43" y="63"/>
                    </a:lnTo>
                    <a:lnTo>
                      <a:pt x="40" y="63"/>
                    </a:lnTo>
                    <a:lnTo>
                      <a:pt x="33" y="60"/>
                    </a:lnTo>
                    <a:lnTo>
                      <a:pt x="33" y="64"/>
                    </a:lnTo>
                    <a:lnTo>
                      <a:pt x="30" y="67"/>
                    </a:lnTo>
                    <a:lnTo>
                      <a:pt x="28" y="67"/>
                    </a:lnTo>
                    <a:lnTo>
                      <a:pt x="24" y="67"/>
                    </a:lnTo>
                    <a:lnTo>
                      <a:pt x="24" y="54"/>
                    </a:lnTo>
                    <a:lnTo>
                      <a:pt x="24" y="52"/>
                    </a:lnTo>
                    <a:lnTo>
                      <a:pt x="29" y="48"/>
                    </a:lnTo>
                    <a:lnTo>
                      <a:pt x="34" y="42"/>
                    </a:lnTo>
                    <a:lnTo>
                      <a:pt x="36" y="39"/>
                    </a:lnTo>
                    <a:lnTo>
                      <a:pt x="46" y="39"/>
                    </a:lnTo>
                    <a:lnTo>
                      <a:pt x="56" y="34"/>
                    </a:lnTo>
                    <a:lnTo>
                      <a:pt x="57" y="25"/>
                    </a:lnTo>
                    <a:lnTo>
                      <a:pt x="62" y="8"/>
                    </a:lnTo>
                    <a:lnTo>
                      <a:pt x="73" y="3"/>
                    </a:lnTo>
                    <a:lnTo>
                      <a:pt x="77" y="9"/>
                    </a:lnTo>
                    <a:lnTo>
                      <a:pt x="84" y="14"/>
                    </a:lnTo>
                    <a:lnTo>
                      <a:pt x="88" y="6"/>
                    </a:lnTo>
                    <a:lnTo>
                      <a:pt x="94" y="0"/>
                    </a:lnTo>
                    <a:lnTo>
                      <a:pt x="101" y="10"/>
                    </a:lnTo>
                    <a:lnTo>
                      <a:pt x="90" y="23"/>
                    </a:lnTo>
                    <a:lnTo>
                      <a:pt x="94" y="30"/>
                    </a:lnTo>
                    <a:lnTo>
                      <a:pt x="99" y="34"/>
                    </a:lnTo>
                    <a:lnTo>
                      <a:pt x="101" y="48"/>
                    </a:lnTo>
                    <a:lnTo>
                      <a:pt x="105" y="59"/>
                    </a:lnTo>
                    <a:lnTo>
                      <a:pt x="107" y="61"/>
                    </a:lnTo>
                    <a:lnTo>
                      <a:pt x="107" y="62"/>
                    </a:lnTo>
                    <a:lnTo>
                      <a:pt x="107" y="69"/>
                    </a:lnTo>
                    <a:lnTo>
                      <a:pt x="103" y="72"/>
                    </a:lnTo>
                    <a:lnTo>
                      <a:pt x="102" y="77"/>
                    </a:lnTo>
                    <a:lnTo>
                      <a:pt x="109" y="80"/>
                    </a:lnTo>
                    <a:lnTo>
                      <a:pt x="110" y="82"/>
                    </a:lnTo>
                    <a:lnTo>
                      <a:pt x="112" y="83"/>
                    </a:lnTo>
                    <a:lnTo>
                      <a:pt x="112" y="85"/>
                    </a:lnTo>
                    <a:lnTo>
                      <a:pt x="109" y="88"/>
                    </a:lnTo>
                    <a:lnTo>
                      <a:pt x="107" y="98"/>
                    </a:lnTo>
                    <a:lnTo>
                      <a:pt x="109" y="100"/>
                    </a:lnTo>
                    <a:lnTo>
                      <a:pt x="114" y="100"/>
                    </a:lnTo>
                    <a:lnTo>
                      <a:pt x="125" y="103"/>
                    </a:lnTo>
                    <a:lnTo>
                      <a:pt x="123" y="110"/>
                    </a:lnTo>
                    <a:lnTo>
                      <a:pt x="126" y="113"/>
                    </a:lnTo>
                    <a:lnTo>
                      <a:pt x="126" y="122"/>
                    </a:lnTo>
                    <a:lnTo>
                      <a:pt x="127" y="129"/>
                    </a:lnTo>
                    <a:lnTo>
                      <a:pt x="130" y="129"/>
                    </a:lnTo>
                    <a:lnTo>
                      <a:pt x="133" y="131"/>
                    </a:lnTo>
                    <a:lnTo>
                      <a:pt x="134" y="132"/>
                    </a:lnTo>
                    <a:lnTo>
                      <a:pt x="139" y="139"/>
                    </a:lnTo>
                    <a:lnTo>
                      <a:pt x="141" y="140"/>
                    </a:lnTo>
                    <a:lnTo>
                      <a:pt x="143" y="151"/>
                    </a:lnTo>
                    <a:lnTo>
                      <a:pt x="150" y="150"/>
                    </a:lnTo>
                    <a:lnTo>
                      <a:pt x="155" y="150"/>
                    </a:lnTo>
                    <a:lnTo>
                      <a:pt x="160" y="157"/>
                    </a:lnTo>
                    <a:lnTo>
                      <a:pt x="161" y="158"/>
                    </a:lnTo>
                    <a:lnTo>
                      <a:pt x="164" y="156"/>
                    </a:lnTo>
                    <a:lnTo>
                      <a:pt x="165" y="155"/>
                    </a:lnTo>
                    <a:lnTo>
                      <a:pt x="168" y="153"/>
                    </a:lnTo>
                    <a:lnTo>
                      <a:pt x="171" y="153"/>
                    </a:lnTo>
                    <a:lnTo>
                      <a:pt x="177" y="153"/>
                    </a:lnTo>
                    <a:lnTo>
                      <a:pt x="182" y="155"/>
                    </a:lnTo>
                    <a:lnTo>
                      <a:pt x="183" y="161"/>
                    </a:lnTo>
                    <a:lnTo>
                      <a:pt x="183" y="188"/>
                    </a:lnTo>
                    <a:lnTo>
                      <a:pt x="184" y="193"/>
                    </a:lnTo>
                    <a:lnTo>
                      <a:pt x="185" y="200"/>
                    </a:lnTo>
                    <a:lnTo>
                      <a:pt x="194" y="201"/>
                    </a:lnTo>
                    <a:lnTo>
                      <a:pt x="194" y="206"/>
                    </a:lnTo>
                    <a:lnTo>
                      <a:pt x="179" y="221"/>
                    </a:lnTo>
                    <a:lnTo>
                      <a:pt x="160" y="237"/>
                    </a:lnTo>
                    <a:lnTo>
                      <a:pt x="158" y="237"/>
                    </a:lnTo>
                    <a:lnTo>
                      <a:pt x="154" y="240"/>
                    </a:lnTo>
                    <a:lnTo>
                      <a:pt x="152" y="239"/>
                    </a:lnTo>
                    <a:lnTo>
                      <a:pt x="148" y="239"/>
                    </a:lnTo>
                    <a:lnTo>
                      <a:pt x="147" y="239"/>
                    </a:lnTo>
                    <a:lnTo>
                      <a:pt x="146" y="242"/>
                    </a:lnTo>
                    <a:lnTo>
                      <a:pt x="142" y="244"/>
                    </a:lnTo>
                    <a:lnTo>
                      <a:pt x="142" y="249"/>
                    </a:lnTo>
                    <a:lnTo>
                      <a:pt x="142" y="252"/>
                    </a:lnTo>
                    <a:lnTo>
                      <a:pt x="142" y="254"/>
                    </a:lnTo>
                    <a:lnTo>
                      <a:pt x="142" y="259"/>
                    </a:lnTo>
                    <a:lnTo>
                      <a:pt x="143" y="260"/>
                    </a:lnTo>
                    <a:lnTo>
                      <a:pt x="142" y="262"/>
                    </a:lnTo>
                    <a:lnTo>
                      <a:pt x="137" y="262"/>
                    </a:lnTo>
                    <a:lnTo>
                      <a:pt x="132" y="262"/>
                    </a:lnTo>
                    <a:lnTo>
                      <a:pt x="129" y="265"/>
                    </a:lnTo>
                    <a:lnTo>
                      <a:pt x="126" y="269"/>
                    </a:lnTo>
                    <a:lnTo>
                      <a:pt x="121" y="269"/>
                    </a:lnTo>
                    <a:lnTo>
                      <a:pt x="120" y="272"/>
                    </a:lnTo>
                    <a:lnTo>
                      <a:pt x="120" y="274"/>
                    </a:lnTo>
                    <a:lnTo>
                      <a:pt x="118" y="277"/>
                    </a:lnTo>
                    <a:lnTo>
                      <a:pt x="115" y="277"/>
                    </a:lnTo>
                    <a:lnTo>
                      <a:pt x="112" y="277"/>
                    </a:lnTo>
                    <a:lnTo>
                      <a:pt x="106" y="280"/>
                    </a:lnTo>
                    <a:lnTo>
                      <a:pt x="105" y="284"/>
                    </a:lnTo>
                    <a:lnTo>
                      <a:pt x="106" y="285"/>
                    </a:lnTo>
                    <a:lnTo>
                      <a:pt x="112" y="286"/>
                    </a:lnTo>
                    <a:lnTo>
                      <a:pt x="113" y="293"/>
                    </a:lnTo>
                    <a:lnTo>
                      <a:pt x="115" y="299"/>
                    </a:lnTo>
                    <a:lnTo>
                      <a:pt x="114" y="303"/>
                    </a:lnTo>
                    <a:lnTo>
                      <a:pt x="111" y="310"/>
                    </a:lnTo>
                    <a:lnTo>
                      <a:pt x="111" y="319"/>
                    </a:lnTo>
                    <a:lnTo>
                      <a:pt x="113" y="326"/>
                    </a:lnTo>
                    <a:lnTo>
                      <a:pt x="114" y="327"/>
                    </a:lnTo>
                    <a:lnTo>
                      <a:pt x="115" y="327"/>
                    </a:lnTo>
                    <a:lnTo>
                      <a:pt x="120" y="332"/>
                    </a:lnTo>
                    <a:lnTo>
                      <a:pt x="122" y="335"/>
                    </a:lnTo>
                    <a:lnTo>
                      <a:pt x="123" y="335"/>
                    </a:lnTo>
                    <a:lnTo>
                      <a:pt x="124" y="337"/>
                    </a:lnTo>
                    <a:lnTo>
                      <a:pt x="122" y="338"/>
                    </a:lnTo>
                    <a:lnTo>
                      <a:pt x="121" y="347"/>
                    </a:lnTo>
                    <a:lnTo>
                      <a:pt x="114" y="348"/>
                    </a:lnTo>
                    <a:lnTo>
                      <a:pt x="111" y="353"/>
                    </a:lnTo>
                    <a:lnTo>
                      <a:pt x="109" y="353"/>
                    </a:lnTo>
                    <a:lnTo>
                      <a:pt x="103" y="351"/>
                    </a:lnTo>
                    <a:lnTo>
                      <a:pt x="101" y="351"/>
                    </a:lnTo>
                    <a:lnTo>
                      <a:pt x="100" y="351"/>
                    </a:lnTo>
                    <a:lnTo>
                      <a:pt x="97" y="351"/>
                    </a:lnTo>
                    <a:lnTo>
                      <a:pt x="96" y="351"/>
                    </a:lnTo>
                    <a:lnTo>
                      <a:pt x="94" y="353"/>
                    </a:lnTo>
                    <a:lnTo>
                      <a:pt x="93" y="354"/>
                    </a:lnTo>
                    <a:lnTo>
                      <a:pt x="90" y="363"/>
                    </a:lnTo>
                    <a:lnTo>
                      <a:pt x="90" y="383"/>
                    </a:lnTo>
                    <a:lnTo>
                      <a:pt x="88" y="385"/>
                    </a:lnTo>
                    <a:lnTo>
                      <a:pt x="86" y="386"/>
                    </a:lnTo>
                    <a:lnTo>
                      <a:pt x="80" y="383"/>
                    </a:lnTo>
                    <a:lnTo>
                      <a:pt x="77" y="384"/>
                    </a:lnTo>
                    <a:lnTo>
                      <a:pt x="75" y="388"/>
                    </a:lnTo>
                    <a:lnTo>
                      <a:pt x="77" y="389"/>
                    </a:lnTo>
                    <a:lnTo>
                      <a:pt x="79" y="395"/>
                    </a:lnTo>
                    <a:lnTo>
                      <a:pt x="75" y="398"/>
                    </a:lnTo>
                    <a:lnTo>
                      <a:pt x="75" y="397"/>
                    </a:lnTo>
                    <a:lnTo>
                      <a:pt x="63" y="396"/>
                    </a:lnTo>
                    <a:lnTo>
                      <a:pt x="63" y="401"/>
                    </a:lnTo>
                    <a:lnTo>
                      <a:pt x="50" y="400"/>
                    </a:lnTo>
                    <a:lnTo>
                      <a:pt x="48" y="396"/>
                    </a:lnTo>
                    <a:lnTo>
                      <a:pt x="48" y="353"/>
                    </a:lnTo>
                    <a:lnTo>
                      <a:pt x="48" y="347"/>
                    </a:lnTo>
                    <a:lnTo>
                      <a:pt x="44" y="339"/>
                    </a:lnTo>
                    <a:lnTo>
                      <a:pt x="41" y="334"/>
                    </a:lnTo>
                    <a:lnTo>
                      <a:pt x="39" y="328"/>
                    </a:lnTo>
                    <a:lnTo>
                      <a:pt x="39" y="317"/>
                    </a:lnTo>
                    <a:lnTo>
                      <a:pt x="40" y="312"/>
                    </a:lnTo>
                    <a:lnTo>
                      <a:pt x="39" y="304"/>
                    </a:lnTo>
                    <a:lnTo>
                      <a:pt x="37" y="300"/>
                    </a:lnTo>
                    <a:lnTo>
                      <a:pt x="30" y="288"/>
                    </a:lnTo>
                    <a:lnTo>
                      <a:pt x="27" y="282"/>
                    </a:lnTo>
                    <a:lnTo>
                      <a:pt x="29" y="281"/>
                    </a:lnTo>
                    <a:lnTo>
                      <a:pt x="30" y="275"/>
                    </a:lnTo>
                    <a:lnTo>
                      <a:pt x="29" y="273"/>
                    </a:lnTo>
                    <a:lnTo>
                      <a:pt x="29" y="269"/>
                    </a:lnTo>
                    <a:lnTo>
                      <a:pt x="29" y="267"/>
                    </a:lnTo>
                    <a:lnTo>
                      <a:pt x="26" y="259"/>
                    </a:lnTo>
                    <a:lnTo>
                      <a:pt x="27" y="256"/>
                    </a:lnTo>
                    <a:lnTo>
                      <a:pt x="28" y="254"/>
                    </a:lnTo>
                    <a:lnTo>
                      <a:pt x="30" y="252"/>
                    </a:lnTo>
                    <a:lnTo>
                      <a:pt x="31" y="245"/>
                    </a:lnTo>
                    <a:lnTo>
                      <a:pt x="26" y="244"/>
                    </a:lnTo>
                    <a:lnTo>
                      <a:pt x="26" y="236"/>
                    </a:lnTo>
                    <a:lnTo>
                      <a:pt x="26" y="230"/>
                    </a:lnTo>
                    <a:lnTo>
                      <a:pt x="29" y="226"/>
                    </a:lnTo>
                    <a:lnTo>
                      <a:pt x="40" y="221"/>
                    </a:lnTo>
                    <a:lnTo>
                      <a:pt x="45" y="224"/>
                    </a:lnTo>
                    <a:lnTo>
                      <a:pt x="56" y="226"/>
                    </a:lnTo>
                    <a:lnTo>
                      <a:pt x="56" y="225"/>
                    </a:lnTo>
                    <a:lnTo>
                      <a:pt x="60" y="225"/>
                    </a:lnTo>
                    <a:lnTo>
                      <a:pt x="66" y="224"/>
                    </a:lnTo>
                    <a:lnTo>
                      <a:pt x="68" y="221"/>
                    </a:lnTo>
                    <a:lnTo>
                      <a:pt x="69" y="218"/>
                    </a:lnTo>
                    <a:lnTo>
                      <a:pt x="64" y="215"/>
                    </a:lnTo>
                    <a:lnTo>
                      <a:pt x="62" y="216"/>
                    </a:lnTo>
                    <a:lnTo>
                      <a:pt x="51" y="213"/>
                    </a:lnTo>
                    <a:lnTo>
                      <a:pt x="52" y="209"/>
                    </a:lnTo>
                    <a:lnTo>
                      <a:pt x="42" y="204"/>
                    </a:lnTo>
                    <a:lnTo>
                      <a:pt x="40" y="202"/>
                    </a:lnTo>
                    <a:lnTo>
                      <a:pt x="41" y="198"/>
                    </a:lnTo>
                    <a:lnTo>
                      <a:pt x="46" y="198"/>
                    </a:lnTo>
                    <a:lnTo>
                      <a:pt x="46" y="197"/>
                    </a:lnTo>
                    <a:lnTo>
                      <a:pt x="43" y="193"/>
                    </a:lnTo>
                    <a:lnTo>
                      <a:pt x="41" y="192"/>
                    </a:lnTo>
                    <a:lnTo>
                      <a:pt x="39" y="193"/>
                    </a:lnTo>
                    <a:lnTo>
                      <a:pt x="33" y="188"/>
                    </a:lnTo>
                    <a:lnTo>
                      <a:pt x="26" y="179"/>
                    </a:lnTo>
                    <a:lnTo>
                      <a:pt x="24" y="178"/>
                    </a:lnTo>
                    <a:lnTo>
                      <a:pt x="21" y="176"/>
                    </a:lnTo>
                    <a:lnTo>
                      <a:pt x="20" y="175"/>
                    </a:lnTo>
                    <a:lnTo>
                      <a:pt x="24" y="163"/>
                    </a:lnTo>
                    <a:lnTo>
                      <a:pt x="19" y="161"/>
                    </a:lnTo>
                    <a:lnTo>
                      <a:pt x="20" y="155"/>
                    </a:lnTo>
                    <a:lnTo>
                      <a:pt x="16" y="146"/>
                    </a:lnTo>
                    <a:lnTo>
                      <a:pt x="8" y="144"/>
                    </a:lnTo>
                    <a:lnTo>
                      <a:pt x="7" y="139"/>
                    </a:lnTo>
                    <a:lnTo>
                      <a:pt x="3" y="133"/>
                    </a:lnTo>
                    <a:lnTo>
                      <a:pt x="0" y="125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0" name="Freeform 8"/>
              <p:cNvSpPr>
                <a:spLocks/>
              </p:cNvSpPr>
              <p:nvPr/>
            </p:nvSpPr>
            <p:spPr bwMode="auto">
              <a:xfrm>
                <a:off x="4603750" y="3565525"/>
                <a:ext cx="949325" cy="990600"/>
              </a:xfrm>
              <a:custGeom>
                <a:avLst/>
                <a:gdLst>
                  <a:gd name="T0" fmla="*/ 2147483647 w 290"/>
                  <a:gd name="T1" fmla="*/ 2147483647 h 291"/>
                  <a:gd name="T2" fmla="*/ 2147483647 w 290"/>
                  <a:gd name="T3" fmla="*/ 2147483647 h 291"/>
                  <a:gd name="T4" fmla="*/ 2147483647 w 290"/>
                  <a:gd name="T5" fmla="*/ 2147483647 h 291"/>
                  <a:gd name="T6" fmla="*/ 2147483647 w 290"/>
                  <a:gd name="T7" fmla="*/ 2147483647 h 291"/>
                  <a:gd name="T8" fmla="*/ 2147483647 w 290"/>
                  <a:gd name="T9" fmla="*/ 2147483647 h 291"/>
                  <a:gd name="T10" fmla="*/ 2147483647 w 290"/>
                  <a:gd name="T11" fmla="*/ 2147483647 h 291"/>
                  <a:gd name="T12" fmla="*/ 2147483647 w 290"/>
                  <a:gd name="T13" fmla="*/ 2147483647 h 291"/>
                  <a:gd name="T14" fmla="*/ 2147483647 w 290"/>
                  <a:gd name="T15" fmla="*/ 2147483647 h 291"/>
                  <a:gd name="T16" fmla="*/ 2147483647 w 290"/>
                  <a:gd name="T17" fmla="*/ 2147483647 h 291"/>
                  <a:gd name="T18" fmla="*/ 2147483647 w 290"/>
                  <a:gd name="T19" fmla="*/ 2147483647 h 291"/>
                  <a:gd name="T20" fmla="*/ 2147483647 w 290"/>
                  <a:gd name="T21" fmla="*/ 2147483647 h 291"/>
                  <a:gd name="T22" fmla="*/ 2147483647 w 290"/>
                  <a:gd name="T23" fmla="*/ 2147483647 h 291"/>
                  <a:gd name="T24" fmla="*/ 2147483647 w 290"/>
                  <a:gd name="T25" fmla="*/ 2147483647 h 291"/>
                  <a:gd name="T26" fmla="*/ 2147483647 w 290"/>
                  <a:gd name="T27" fmla="*/ 2147483647 h 291"/>
                  <a:gd name="T28" fmla="*/ 2147483647 w 290"/>
                  <a:gd name="T29" fmla="*/ 2147483647 h 291"/>
                  <a:gd name="T30" fmla="*/ 2147483647 w 290"/>
                  <a:gd name="T31" fmla="*/ 2147483647 h 291"/>
                  <a:gd name="T32" fmla="*/ 2147483647 w 290"/>
                  <a:gd name="T33" fmla="*/ 2147483647 h 291"/>
                  <a:gd name="T34" fmla="*/ 2147483647 w 290"/>
                  <a:gd name="T35" fmla="*/ 2147483647 h 291"/>
                  <a:gd name="T36" fmla="*/ 2147483647 w 290"/>
                  <a:gd name="T37" fmla="*/ 2147483647 h 291"/>
                  <a:gd name="T38" fmla="*/ 2147483647 w 290"/>
                  <a:gd name="T39" fmla="*/ 2147483647 h 291"/>
                  <a:gd name="T40" fmla="*/ 2147483647 w 290"/>
                  <a:gd name="T41" fmla="*/ 2147483647 h 291"/>
                  <a:gd name="T42" fmla="*/ 2147483647 w 290"/>
                  <a:gd name="T43" fmla="*/ 2147483647 h 291"/>
                  <a:gd name="T44" fmla="*/ 2147483647 w 290"/>
                  <a:gd name="T45" fmla="*/ 2147483647 h 291"/>
                  <a:gd name="T46" fmla="*/ 2147483647 w 290"/>
                  <a:gd name="T47" fmla="*/ 2147483647 h 291"/>
                  <a:gd name="T48" fmla="*/ 2147483647 w 290"/>
                  <a:gd name="T49" fmla="*/ 2147483647 h 291"/>
                  <a:gd name="T50" fmla="*/ 2147483647 w 290"/>
                  <a:gd name="T51" fmla="*/ 2147483647 h 291"/>
                  <a:gd name="T52" fmla="*/ 2147483647 w 290"/>
                  <a:gd name="T53" fmla="*/ 2147483647 h 291"/>
                  <a:gd name="T54" fmla="*/ 2147483647 w 290"/>
                  <a:gd name="T55" fmla="*/ 2147483647 h 291"/>
                  <a:gd name="T56" fmla="*/ 2147483647 w 290"/>
                  <a:gd name="T57" fmla="*/ 2147483647 h 291"/>
                  <a:gd name="T58" fmla="*/ 2147483647 w 290"/>
                  <a:gd name="T59" fmla="*/ 2147483647 h 291"/>
                  <a:gd name="T60" fmla="*/ 2147483647 w 290"/>
                  <a:gd name="T61" fmla="*/ 2147483647 h 291"/>
                  <a:gd name="T62" fmla="*/ 2147483647 w 290"/>
                  <a:gd name="T63" fmla="*/ 2147483647 h 291"/>
                  <a:gd name="T64" fmla="*/ 2147483647 w 290"/>
                  <a:gd name="T65" fmla="*/ 2147483647 h 291"/>
                  <a:gd name="T66" fmla="*/ 2147483647 w 290"/>
                  <a:gd name="T67" fmla="*/ 2147483647 h 291"/>
                  <a:gd name="T68" fmla="*/ 2147483647 w 290"/>
                  <a:gd name="T69" fmla="*/ 2147483647 h 291"/>
                  <a:gd name="T70" fmla="*/ 2147483647 w 290"/>
                  <a:gd name="T71" fmla="*/ 2147483647 h 291"/>
                  <a:gd name="T72" fmla="*/ 2147483647 w 290"/>
                  <a:gd name="T73" fmla="*/ 2147483647 h 291"/>
                  <a:gd name="T74" fmla="*/ 2147483647 w 290"/>
                  <a:gd name="T75" fmla="*/ 2147483647 h 291"/>
                  <a:gd name="T76" fmla="*/ 2147483647 w 290"/>
                  <a:gd name="T77" fmla="*/ 2147483647 h 291"/>
                  <a:gd name="T78" fmla="*/ 2147483647 w 290"/>
                  <a:gd name="T79" fmla="*/ 2147483647 h 291"/>
                  <a:gd name="T80" fmla="*/ 2147483647 w 290"/>
                  <a:gd name="T81" fmla="*/ 2147483647 h 291"/>
                  <a:gd name="T82" fmla="*/ 2147483647 w 290"/>
                  <a:gd name="T83" fmla="*/ 2147483647 h 291"/>
                  <a:gd name="T84" fmla="*/ 2147483647 w 290"/>
                  <a:gd name="T85" fmla="*/ 2147483647 h 291"/>
                  <a:gd name="T86" fmla="*/ 2147483647 w 290"/>
                  <a:gd name="T87" fmla="*/ 2147483647 h 291"/>
                  <a:gd name="T88" fmla="*/ 2147483647 w 290"/>
                  <a:gd name="T89" fmla="*/ 2147483647 h 291"/>
                  <a:gd name="T90" fmla="*/ 2147483647 w 290"/>
                  <a:gd name="T91" fmla="*/ 2147483647 h 291"/>
                  <a:gd name="T92" fmla="*/ 2147483647 w 290"/>
                  <a:gd name="T93" fmla="*/ 2147483647 h 291"/>
                  <a:gd name="T94" fmla="*/ 2147483647 w 290"/>
                  <a:gd name="T95" fmla="*/ 2147483647 h 291"/>
                  <a:gd name="T96" fmla="*/ 2147483647 w 290"/>
                  <a:gd name="T97" fmla="*/ 2147483647 h 291"/>
                  <a:gd name="T98" fmla="*/ 2147483647 w 290"/>
                  <a:gd name="T99" fmla="*/ 2147483647 h 291"/>
                  <a:gd name="T100" fmla="*/ 2147483647 w 290"/>
                  <a:gd name="T101" fmla="*/ 2147483647 h 291"/>
                  <a:gd name="T102" fmla="*/ 2147483647 w 290"/>
                  <a:gd name="T103" fmla="*/ 0 h 291"/>
                  <a:gd name="T104" fmla="*/ 2147483647 w 290"/>
                  <a:gd name="T105" fmla="*/ 2147483647 h 291"/>
                  <a:gd name="T106" fmla="*/ 2147483647 w 290"/>
                  <a:gd name="T107" fmla="*/ 2147483647 h 291"/>
                  <a:gd name="T108" fmla="*/ 2147483647 w 290"/>
                  <a:gd name="T109" fmla="*/ 2147483647 h 291"/>
                  <a:gd name="T110" fmla="*/ 2147483647 w 290"/>
                  <a:gd name="T111" fmla="*/ 2147483647 h 291"/>
                  <a:gd name="T112" fmla="*/ 2147483647 w 290"/>
                  <a:gd name="T113" fmla="*/ 2147483647 h 291"/>
                  <a:gd name="T114" fmla="*/ 2147483647 w 290"/>
                  <a:gd name="T115" fmla="*/ 2147483647 h 291"/>
                  <a:gd name="T116" fmla="*/ 2147483647 w 290"/>
                  <a:gd name="T117" fmla="*/ 2147483647 h 29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90"/>
                  <a:gd name="T178" fmla="*/ 0 h 291"/>
                  <a:gd name="T179" fmla="*/ 290 w 290"/>
                  <a:gd name="T180" fmla="*/ 291 h 29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90" h="291">
                    <a:moveTo>
                      <a:pt x="0" y="118"/>
                    </a:moveTo>
                    <a:lnTo>
                      <a:pt x="1" y="120"/>
                    </a:lnTo>
                    <a:lnTo>
                      <a:pt x="4" y="120"/>
                    </a:lnTo>
                    <a:lnTo>
                      <a:pt x="7" y="123"/>
                    </a:lnTo>
                    <a:lnTo>
                      <a:pt x="8" y="125"/>
                    </a:lnTo>
                    <a:lnTo>
                      <a:pt x="9" y="143"/>
                    </a:lnTo>
                    <a:lnTo>
                      <a:pt x="10" y="146"/>
                    </a:lnTo>
                    <a:lnTo>
                      <a:pt x="10" y="149"/>
                    </a:lnTo>
                    <a:lnTo>
                      <a:pt x="16" y="157"/>
                    </a:lnTo>
                    <a:lnTo>
                      <a:pt x="18" y="157"/>
                    </a:lnTo>
                    <a:lnTo>
                      <a:pt x="20" y="158"/>
                    </a:lnTo>
                    <a:lnTo>
                      <a:pt x="22" y="160"/>
                    </a:lnTo>
                    <a:lnTo>
                      <a:pt x="25" y="160"/>
                    </a:lnTo>
                    <a:lnTo>
                      <a:pt x="28" y="163"/>
                    </a:lnTo>
                    <a:lnTo>
                      <a:pt x="31" y="164"/>
                    </a:lnTo>
                    <a:lnTo>
                      <a:pt x="40" y="172"/>
                    </a:lnTo>
                    <a:lnTo>
                      <a:pt x="42" y="178"/>
                    </a:lnTo>
                    <a:lnTo>
                      <a:pt x="44" y="181"/>
                    </a:lnTo>
                    <a:lnTo>
                      <a:pt x="47" y="180"/>
                    </a:lnTo>
                    <a:lnTo>
                      <a:pt x="47" y="176"/>
                    </a:lnTo>
                    <a:lnTo>
                      <a:pt x="47" y="174"/>
                    </a:lnTo>
                    <a:lnTo>
                      <a:pt x="53" y="177"/>
                    </a:lnTo>
                    <a:lnTo>
                      <a:pt x="56" y="177"/>
                    </a:lnTo>
                    <a:lnTo>
                      <a:pt x="57" y="174"/>
                    </a:lnTo>
                    <a:lnTo>
                      <a:pt x="64" y="168"/>
                    </a:lnTo>
                    <a:lnTo>
                      <a:pt x="67" y="164"/>
                    </a:lnTo>
                    <a:lnTo>
                      <a:pt x="68" y="156"/>
                    </a:lnTo>
                    <a:lnTo>
                      <a:pt x="71" y="157"/>
                    </a:lnTo>
                    <a:lnTo>
                      <a:pt x="73" y="161"/>
                    </a:lnTo>
                    <a:lnTo>
                      <a:pt x="76" y="163"/>
                    </a:lnTo>
                    <a:lnTo>
                      <a:pt x="78" y="163"/>
                    </a:lnTo>
                    <a:lnTo>
                      <a:pt x="79" y="165"/>
                    </a:lnTo>
                    <a:lnTo>
                      <a:pt x="80" y="168"/>
                    </a:lnTo>
                    <a:lnTo>
                      <a:pt x="81" y="173"/>
                    </a:lnTo>
                    <a:lnTo>
                      <a:pt x="80" y="178"/>
                    </a:lnTo>
                    <a:lnTo>
                      <a:pt x="76" y="183"/>
                    </a:lnTo>
                    <a:lnTo>
                      <a:pt x="74" y="184"/>
                    </a:lnTo>
                    <a:lnTo>
                      <a:pt x="74" y="188"/>
                    </a:lnTo>
                    <a:lnTo>
                      <a:pt x="77" y="193"/>
                    </a:lnTo>
                    <a:lnTo>
                      <a:pt x="80" y="195"/>
                    </a:lnTo>
                    <a:lnTo>
                      <a:pt x="81" y="196"/>
                    </a:lnTo>
                    <a:lnTo>
                      <a:pt x="81" y="198"/>
                    </a:lnTo>
                    <a:lnTo>
                      <a:pt x="81" y="206"/>
                    </a:lnTo>
                    <a:lnTo>
                      <a:pt x="80" y="209"/>
                    </a:lnTo>
                    <a:lnTo>
                      <a:pt x="80" y="219"/>
                    </a:lnTo>
                    <a:lnTo>
                      <a:pt x="75" y="229"/>
                    </a:lnTo>
                    <a:lnTo>
                      <a:pt x="73" y="232"/>
                    </a:lnTo>
                    <a:lnTo>
                      <a:pt x="71" y="237"/>
                    </a:lnTo>
                    <a:lnTo>
                      <a:pt x="70" y="239"/>
                    </a:lnTo>
                    <a:lnTo>
                      <a:pt x="72" y="242"/>
                    </a:lnTo>
                    <a:lnTo>
                      <a:pt x="75" y="242"/>
                    </a:lnTo>
                    <a:lnTo>
                      <a:pt x="77" y="242"/>
                    </a:lnTo>
                    <a:lnTo>
                      <a:pt x="80" y="244"/>
                    </a:lnTo>
                    <a:lnTo>
                      <a:pt x="82" y="248"/>
                    </a:lnTo>
                    <a:lnTo>
                      <a:pt x="89" y="249"/>
                    </a:lnTo>
                    <a:lnTo>
                      <a:pt x="96" y="249"/>
                    </a:lnTo>
                    <a:lnTo>
                      <a:pt x="100" y="249"/>
                    </a:lnTo>
                    <a:lnTo>
                      <a:pt x="104" y="257"/>
                    </a:lnTo>
                    <a:lnTo>
                      <a:pt x="110" y="262"/>
                    </a:lnTo>
                    <a:lnTo>
                      <a:pt x="112" y="262"/>
                    </a:lnTo>
                    <a:lnTo>
                      <a:pt x="117" y="265"/>
                    </a:lnTo>
                    <a:lnTo>
                      <a:pt x="119" y="268"/>
                    </a:lnTo>
                    <a:lnTo>
                      <a:pt x="121" y="269"/>
                    </a:lnTo>
                    <a:lnTo>
                      <a:pt x="125" y="270"/>
                    </a:lnTo>
                    <a:lnTo>
                      <a:pt x="130" y="269"/>
                    </a:lnTo>
                    <a:lnTo>
                      <a:pt x="131" y="267"/>
                    </a:lnTo>
                    <a:lnTo>
                      <a:pt x="133" y="262"/>
                    </a:lnTo>
                    <a:lnTo>
                      <a:pt x="135" y="260"/>
                    </a:lnTo>
                    <a:lnTo>
                      <a:pt x="142" y="257"/>
                    </a:lnTo>
                    <a:lnTo>
                      <a:pt x="146" y="257"/>
                    </a:lnTo>
                    <a:lnTo>
                      <a:pt x="148" y="259"/>
                    </a:lnTo>
                    <a:lnTo>
                      <a:pt x="152" y="257"/>
                    </a:lnTo>
                    <a:lnTo>
                      <a:pt x="154" y="259"/>
                    </a:lnTo>
                    <a:lnTo>
                      <a:pt x="156" y="261"/>
                    </a:lnTo>
                    <a:lnTo>
                      <a:pt x="159" y="262"/>
                    </a:lnTo>
                    <a:lnTo>
                      <a:pt x="170" y="271"/>
                    </a:lnTo>
                    <a:lnTo>
                      <a:pt x="173" y="271"/>
                    </a:lnTo>
                    <a:lnTo>
                      <a:pt x="178" y="272"/>
                    </a:lnTo>
                    <a:lnTo>
                      <a:pt x="182" y="272"/>
                    </a:lnTo>
                    <a:lnTo>
                      <a:pt x="183" y="273"/>
                    </a:lnTo>
                    <a:lnTo>
                      <a:pt x="186" y="271"/>
                    </a:lnTo>
                    <a:lnTo>
                      <a:pt x="186" y="269"/>
                    </a:lnTo>
                    <a:lnTo>
                      <a:pt x="187" y="265"/>
                    </a:lnTo>
                    <a:lnTo>
                      <a:pt x="188" y="264"/>
                    </a:lnTo>
                    <a:lnTo>
                      <a:pt x="194" y="267"/>
                    </a:lnTo>
                    <a:lnTo>
                      <a:pt x="198" y="270"/>
                    </a:lnTo>
                    <a:lnTo>
                      <a:pt x="203" y="273"/>
                    </a:lnTo>
                    <a:lnTo>
                      <a:pt x="206" y="272"/>
                    </a:lnTo>
                    <a:lnTo>
                      <a:pt x="207" y="272"/>
                    </a:lnTo>
                    <a:lnTo>
                      <a:pt x="208" y="272"/>
                    </a:lnTo>
                    <a:lnTo>
                      <a:pt x="210" y="272"/>
                    </a:lnTo>
                    <a:lnTo>
                      <a:pt x="211" y="275"/>
                    </a:lnTo>
                    <a:lnTo>
                      <a:pt x="213" y="275"/>
                    </a:lnTo>
                    <a:lnTo>
                      <a:pt x="214" y="272"/>
                    </a:lnTo>
                    <a:lnTo>
                      <a:pt x="215" y="267"/>
                    </a:lnTo>
                    <a:lnTo>
                      <a:pt x="214" y="265"/>
                    </a:lnTo>
                    <a:lnTo>
                      <a:pt x="215" y="263"/>
                    </a:lnTo>
                    <a:lnTo>
                      <a:pt x="218" y="259"/>
                    </a:lnTo>
                    <a:lnTo>
                      <a:pt x="220" y="257"/>
                    </a:lnTo>
                    <a:lnTo>
                      <a:pt x="224" y="257"/>
                    </a:lnTo>
                    <a:lnTo>
                      <a:pt x="224" y="259"/>
                    </a:lnTo>
                    <a:lnTo>
                      <a:pt x="225" y="259"/>
                    </a:lnTo>
                    <a:lnTo>
                      <a:pt x="228" y="257"/>
                    </a:lnTo>
                    <a:lnTo>
                      <a:pt x="229" y="264"/>
                    </a:lnTo>
                    <a:lnTo>
                      <a:pt x="230" y="264"/>
                    </a:lnTo>
                    <a:lnTo>
                      <a:pt x="234" y="276"/>
                    </a:lnTo>
                    <a:lnTo>
                      <a:pt x="243" y="290"/>
                    </a:lnTo>
                    <a:lnTo>
                      <a:pt x="245" y="284"/>
                    </a:lnTo>
                    <a:lnTo>
                      <a:pt x="245" y="282"/>
                    </a:lnTo>
                    <a:lnTo>
                      <a:pt x="247" y="282"/>
                    </a:lnTo>
                    <a:lnTo>
                      <a:pt x="249" y="280"/>
                    </a:lnTo>
                    <a:lnTo>
                      <a:pt x="253" y="282"/>
                    </a:lnTo>
                    <a:lnTo>
                      <a:pt x="255" y="285"/>
                    </a:lnTo>
                    <a:lnTo>
                      <a:pt x="256" y="287"/>
                    </a:lnTo>
                    <a:lnTo>
                      <a:pt x="259" y="287"/>
                    </a:lnTo>
                    <a:lnTo>
                      <a:pt x="261" y="287"/>
                    </a:lnTo>
                    <a:lnTo>
                      <a:pt x="263" y="287"/>
                    </a:lnTo>
                    <a:lnTo>
                      <a:pt x="265" y="288"/>
                    </a:lnTo>
                    <a:lnTo>
                      <a:pt x="266" y="287"/>
                    </a:lnTo>
                    <a:lnTo>
                      <a:pt x="268" y="288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5" y="290"/>
                    </a:lnTo>
                    <a:lnTo>
                      <a:pt x="276" y="290"/>
                    </a:lnTo>
                    <a:lnTo>
                      <a:pt x="278" y="288"/>
                    </a:lnTo>
                    <a:lnTo>
                      <a:pt x="279" y="286"/>
                    </a:lnTo>
                    <a:lnTo>
                      <a:pt x="279" y="280"/>
                    </a:lnTo>
                    <a:lnTo>
                      <a:pt x="277" y="277"/>
                    </a:lnTo>
                    <a:lnTo>
                      <a:pt x="278" y="275"/>
                    </a:lnTo>
                    <a:lnTo>
                      <a:pt x="282" y="273"/>
                    </a:lnTo>
                    <a:lnTo>
                      <a:pt x="283" y="272"/>
                    </a:lnTo>
                    <a:lnTo>
                      <a:pt x="285" y="272"/>
                    </a:lnTo>
                    <a:lnTo>
                      <a:pt x="286" y="269"/>
                    </a:lnTo>
                    <a:lnTo>
                      <a:pt x="286" y="267"/>
                    </a:lnTo>
                    <a:lnTo>
                      <a:pt x="282" y="264"/>
                    </a:lnTo>
                    <a:lnTo>
                      <a:pt x="281" y="263"/>
                    </a:lnTo>
                    <a:lnTo>
                      <a:pt x="281" y="260"/>
                    </a:lnTo>
                    <a:lnTo>
                      <a:pt x="280" y="259"/>
                    </a:lnTo>
                    <a:lnTo>
                      <a:pt x="282" y="253"/>
                    </a:lnTo>
                    <a:lnTo>
                      <a:pt x="286" y="249"/>
                    </a:lnTo>
                    <a:lnTo>
                      <a:pt x="289" y="247"/>
                    </a:lnTo>
                    <a:lnTo>
                      <a:pt x="289" y="244"/>
                    </a:lnTo>
                    <a:lnTo>
                      <a:pt x="289" y="240"/>
                    </a:lnTo>
                    <a:lnTo>
                      <a:pt x="288" y="239"/>
                    </a:lnTo>
                    <a:lnTo>
                      <a:pt x="287" y="237"/>
                    </a:lnTo>
                    <a:lnTo>
                      <a:pt x="287" y="232"/>
                    </a:lnTo>
                    <a:lnTo>
                      <a:pt x="288" y="231"/>
                    </a:lnTo>
                    <a:lnTo>
                      <a:pt x="288" y="230"/>
                    </a:lnTo>
                    <a:lnTo>
                      <a:pt x="285" y="229"/>
                    </a:lnTo>
                    <a:lnTo>
                      <a:pt x="275" y="226"/>
                    </a:lnTo>
                    <a:lnTo>
                      <a:pt x="280" y="225"/>
                    </a:lnTo>
                    <a:lnTo>
                      <a:pt x="282" y="218"/>
                    </a:lnTo>
                    <a:lnTo>
                      <a:pt x="281" y="212"/>
                    </a:lnTo>
                    <a:lnTo>
                      <a:pt x="287" y="208"/>
                    </a:lnTo>
                    <a:lnTo>
                      <a:pt x="287" y="204"/>
                    </a:lnTo>
                    <a:lnTo>
                      <a:pt x="280" y="200"/>
                    </a:lnTo>
                    <a:lnTo>
                      <a:pt x="285" y="191"/>
                    </a:lnTo>
                    <a:lnTo>
                      <a:pt x="258" y="194"/>
                    </a:lnTo>
                    <a:lnTo>
                      <a:pt x="259" y="192"/>
                    </a:lnTo>
                    <a:lnTo>
                      <a:pt x="247" y="194"/>
                    </a:lnTo>
                    <a:lnTo>
                      <a:pt x="238" y="191"/>
                    </a:lnTo>
                    <a:lnTo>
                      <a:pt x="234" y="192"/>
                    </a:lnTo>
                    <a:lnTo>
                      <a:pt x="228" y="191"/>
                    </a:lnTo>
                    <a:lnTo>
                      <a:pt x="224" y="191"/>
                    </a:lnTo>
                    <a:lnTo>
                      <a:pt x="220" y="189"/>
                    </a:lnTo>
                    <a:lnTo>
                      <a:pt x="217" y="185"/>
                    </a:lnTo>
                    <a:lnTo>
                      <a:pt x="216" y="178"/>
                    </a:lnTo>
                    <a:lnTo>
                      <a:pt x="213" y="171"/>
                    </a:lnTo>
                    <a:lnTo>
                      <a:pt x="204" y="165"/>
                    </a:lnTo>
                    <a:lnTo>
                      <a:pt x="199" y="164"/>
                    </a:lnTo>
                    <a:lnTo>
                      <a:pt x="200" y="166"/>
                    </a:lnTo>
                    <a:lnTo>
                      <a:pt x="201" y="170"/>
                    </a:lnTo>
                    <a:lnTo>
                      <a:pt x="201" y="173"/>
                    </a:lnTo>
                    <a:lnTo>
                      <a:pt x="175" y="162"/>
                    </a:lnTo>
                    <a:lnTo>
                      <a:pt x="165" y="158"/>
                    </a:lnTo>
                    <a:lnTo>
                      <a:pt x="164" y="157"/>
                    </a:lnTo>
                    <a:lnTo>
                      <a:pt x="163" y="154"/>
                    </a:lnTo>
                    <a:lnTo>
                      <a:pt x="165" y="145"/>
                    </a:lnTo>
                    <a:lnTo>
                      <a:pt x="169" y="143"/>
                    </a:lnTo>
                    <a:lnTo>
                      <a:pt x="170" y="143"/>
                    </a:lnTo>
                    <a:lnTo>
                      <a:pt x="171" y="134"/>
                    </a:lnTo>
                    <a:lnTo>
                      <a:pt x="165" y="128"/>
                    </a:lnTo>
                    <a:lnTo>
                      <a:pt x="165" y="125"/>
                    </a:lnTo>
                    <a:lnTo>
                      <a:pt x="163" y="124"/>
                    </a:lnTo>
                    <a:lnTo>
                      <a:pt x="157" y="125"/>
                    </a:lnTo>
                    <a:lnTo>
                      <a:pt x="157" y="124"/>
                    </a:lnTo>
                    <a:lnTo>
                      <a:pt x="155" y="122"/>
                    </a:lnTo>
                    <a:lnTo>
                      <a:pt x="155" y="119"/>
                    </a:lnTo>
                    <a:lnTo>
                      <a:pt x="155" y="118"/>
                    </a:lnTo>
                    <a:lnTo>
                      <a:pt x="143" y="117"/>
                    </a:lnTo>
                    <a:lnTo>
                      <a:pt x="143" y="122"/>
                    </a:lnTo>
                    <a:lnTo>
                      <a:pt x="131" y="120"/>
                    </a:lnTo>
                    <a:lnTo>
                      <a:pt x="129" y="116"/>
                    </a:lnTo>
                    <a:lnTo>
                      <a:pt x="129" y="100"/>
                    </a:lnTo>
                    <a:lnTo>
                      <a:pt x="129" y="73"/>
                    </a:lnTo>
                    <a:lnTo>
                      <a:pt x="128" y="67"/>
                    </a:lnTo>
                    <a:lnTo>
                      <a:pt x="124" y="59"/>
                    </a:lnTo>
                    <a:lnTo>
                      <a:pt x="121" y="54"/>
                    </a:lnTo>
                    <a:lnTo>
                      <a:pt x="119" y="49"/>
                    </a:lnTo>
                    <a:lnTo>
                      <a:pt x="119" y="37"/>
                    </a:lnTo>
                    <a:lnTo>
                      <a:pt x="120" y="32"/>
                    </a:lnTo>
                    <a:lnTo>
                      <a:pt x="119" y="24"/>
                    </a:lnTo>
                    <a:lnTo>
                      <a:pt x="117" y="21"/>
                    </a:lnTo>
                    <a:lnTo>
                      <a:pt x="110" y="9"/>
                    </a:lnTo>
                    <a:lnTo>
                      <a:pt x="107" y="3"/>
                    </a:lnTo>
                    <a:lnTo>
                      <a:pt x="106" y="2"/>
                    </a:lnTo>
                    <a:lnTo>
                      <a:pt x="106" y="1"/>
                    </a:lnTo>
                    <a:lnTo>
                      <a:pt x="104" y="0"/>
                    </a:lnTo>
                    <a:lnTo>
                      <a:pt x="103" y="1"/>
                    </a:lnTo>
                    <a:lnTo>
                      <a:pt x="104" y="4"/>
                    </a:lnTo>
                    <a:lnTo>
                      <a:pt x="106" y="6"/>
                    </a:lnTo>
                    <a:lnTo>
                      <a:pt x="104" y="9"/>
                    </a:lnTo>
                    <a:lnTo>
                      <a:pt x="102" y="10"/>
                    </a:lnTo>
                    <a:lnTo>
                      <a:pt x="96" y="14"/>
                    </a:lnTo>
                    <a:lnTo>
                      <a:pt x="94" y="16"/>
                    </a:lnTo>
                    <a:lnTo>
                      <a:pt x="91" y="24"/>
                    </a:lnTo>
                    <a:lnTo>
                      <a:pt x="91" y="28"/>
                    </a:lnTo>
                    <a:lnTo>
                      <a:pt x="89" y="33"/>
                    </a:lnTo>
                    <a:lnTo>
                      <a:pt x="80" y="32"/>
                    </a:lnTo>
                    <a:lnTo>
                      <a:pt x="79" y="33"/>
                    </a:lnTo>
                    <a:lnTo>
                      <a:pt x="78" y="35"/>
                    </a:lnTo>
                    <a:lnTo>
                      <a:pt x="78" y="40"/>
                    </a:lnTo>
                    <a:lnTo>
                      <a:pt x="81" y="51"/>
                    </a:lnTo>
                    <a:lnTo>
                      <a:pt x="81" y="52"/>
                    </a:lnTo>
                    <a:lnTo>
                      <a:pt x="67" y="67"/>
                    </a:lnTo>
                    <a:lnTo>
                      <a:pt x="62" y="74"/>
                    </a:lnTo>
                    <a:lnTo>
                      <a:pt x="46" y="95"/>
                    </a:lnTo>
                    <a:lnTo>
                      <a:pt x="43" y="97"/>
                    </a:lnTo>
                    <a:lnTo>
                      <a:pt x="34" y="101"/>
                    </a:lnTo>
                    <a:lnTo>
                      <a:pt x="26" y="102"/>
                    </a:lnTo>
                    <a:lnTo>
                      <a:pt x="20" y="103"/>
                    </a:lnTo>
                    <a:lnTo>
                      <a:pt x="13" y="105"/>
                    </a:lnTo>
                    <a:lnTo>
                      <a:pt x="9" y="109"/>
                    </a:lnTo>
                    <a:lnTo>
                      <a:pt x="8" y="110"/>
                    </a:lnTo>
                    <a:lnTo>
                      <a:pt x="5" y="112"/>
                    </a:lnTo>
                    <a:lnTo>
                      <a:pt x="1" y="116"/>
                    </a:lnTo>
                    <a:lnTo>
                      <a:pt x="0" y="118"/>
                    </a:lnTo>
                  </a:path>
                </a:pathLst>
              </a:custGeom>
              <a:solidFill>
                <a:srgbClr val="7F7F7F">
                  <a:alpha val="98038"/>
                </a:srgb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1" name="Freeform 9"/>
              <p:cNvSpPr>
                <a:spLocks/>
              </p:cNvSpPr>
              <p:nvPr/>
            </p:nvSpPr>
            <p:spPr bwMode="auto">
              <a:xfrm>
                <a:off x="5106988" y="2646363"/>
                <a:ext cx="696912" cy="1625600"/>
              </a:xfrm>
              <a:custGeom>
                <a:avLst/>
                <a:gdLst>
                  <a:gd name="T0" fmla="*/ 2147483647 w 211"/>
                  <a:gd name="T1" fmla="*/ 2147483647 h 476"/>
                  <a:gd name="T2" fmla="*/ 2147483647 w 211"/>
                  <a:gd name="T3" fmla="*/ 2147483647 h 476"/>
                  <a:gd name="T4" fmla="*/ 2147483647 w 211"/>
                  <a:gd name="T5" fmla="*/ 2147483647 h 476"/>
                  <a:gd name="T6" fmla="*/ 2147483647 w 211"/>
                  <a:gd name="T7" fmla="*/ 2147483647 h 476"/>
                  <a:gd name="T8" fmla="*/ 2147483647 w 211"/>
                  <a:gd name="T9" fmla="*/ 2147483647 h 476"/>
                  <a:gd name="T10" fmla="*/ 2147483647 w 211"/>
                  <a:gd name="T11" fmla="*/ 2147483647 h 476"/>
                  <a:gd name="T12" fmla="*/ 2147483647 w 211"/>
                  <a:gd name="T13" fmla="*/ 2147483647 h 476"/>
                  <a:gd name="T14" fmla="*/ 2147483647 w 211"/>
                  <a:gd name="T15" fmla="*/ 2147483647 h 476"/>
                  <a:gd name="T16" fmla="*/ 2147483647 w 211"/>
                  <a:gd name="T17" fmla="*/ 2147483647 h 476"/>
                  <a:gd name="T18" fmla="*/ 2147483647 w 211"/>
                  <a:gd name="T19" fmla="*/ 2147483647 h 476"/>
                  <a:gd name="T20" fmla="*/ 2147483647 w 211"/>
                  <a:gd name="T21" fmla="*/ 2147483647 h 476"/>
                  <a:gd name="T22" fmla="*/ 2147483647 w 211"/>
                  <a:gd name="T23" fmla="*/ 2147483647 h 476"/>
                  <a:gd name="T24" fmla="*/ 2147483647 w 211"/>
                  <a:gd name="T25" fmla="*/ 2147483647 h 476"/>
                  <a:gd name="T26" fmla="*/ 2147483647 w 211"/>
                  <a:gd name="T27" fmla="*/ 2147483647 h 476"/>
                  <a:gd name="T28" fmla="*/ 2147483647 w 211"/>
                  <a:gd name="T29" fmla="*/ 2147483647 h 476"/>
                  <a:gd name="T30" fmla="*/ 2147483647 w 211"/>
                  <a:gd name="T31" fmla="*/ 2147483647 h 476"/>
                  <a:gd name="T32" fmla="*/ 2147483647 w 211"/>
                  <a:gd name="T33" fmla="*/ 2147483647 h 476"/>
                  <a:gd name="T34" fmla="*/ 2147483647 w 211"/>
                  <a:gd name="T35" fmla="*/ 2147483647 h 476"/>
                  <a:gd name="T36" fmla="*/ 2147483647 w 211"/>
                  <a:gd name="T37" fmla="*/ 2147483647 h 476"/>
                  <a:gd name="T38" fmla="*/ 2147483647 w 211"/>
                  <a:gd name="T39" fmla="*/ 2147483647 h 476"/>
                  <a:gd name="T40" fmla="*/ 2147483647 w 211"/>
                  <a:gd name="T41" fmla="*/ 2147483647 h 476"/>
                  <a:gd name="T42" fmla="*/ 2147483647 w 211"/>
                  <a:gd name="T43" fmla="*/ 2147483647 h 476"/>
                  <a:gd name="T44" fmla="*/ 2147483647 w 211"/>
                  <a:gd name="T45" fmla="*/ 2147483647 h 476"/>
                  <a:gd name="T46" fmla="*/ 2147483647 w 211"/>
                  <a:gd name="T47" fmla="*/ 2147483647 h 476"/>
                  <a:gd name="T48" fmla="*/ 2147483647 w 211"/>
                  <a:gd name="T49" fmla="*/ 2147483647 h 476"/>
                  <a:gd name="T50" fmla="*/ 2147483647 w 211"/>
                  <a:gd name="T51" fmla="*/ 2147483647 h 476"/>
                  <a:gd name="T52" fmla="*/ 2147483647 w 211"/>
                  <a:gd name="T53" fmla="*/ 2147483647 h 476"/>
                  <a:gd name="T54" fmla="*/ 0 w 211"/>
                  <a:gd name="T55" fmla="*/ 2147483647 h 476"/>
                  <a:gd name="T56" fmla="*/ 0 w 211"/>
                  <a:gd name="T57" fmla="*/ 2147483647 h 476"/>
                  <a:gd name="T58" fmla="*/ 2147483647 w 211"/>
                  <a:gd name="T59" fmla="*/ 2147483647 h 476"/>
                  <a:gd name="T60" fmla="*/ 2147483647 w 211"/>
                  <a:gd name="T61" fmla="*/ 2147483647 h 476"/>
                  <a:gd name="T62" fmla="*/ 2147483647 w 211"/>
                  <a:gd name="T63" fmla="*/ 2147483647 h 476"/>
                  <a:gd name="T64" fmla="*/ 2147483647 w 211"/>
                  <a:gd name="T65" fmla="*/ 2147483647 h 476"/>
                  <a:gd name="T66" fmla="*/ 2147483647 w 211"/>
                  <a:gd name="T67" fmla="*/ 2147483647 h 476"/>
                  <a:gd name="T68" fmla="*/ 2147483647 w 211"/>
                  <a:gd name="T69" fmla="*/ 2147483647 h 476"/>
                  <a:gd name="T70" fmla="*/ 2147483647 w 211"/>
                  <a:gd name="T71" fmla="*/ 2147483647 h 476"/>
                  <a:gd name="T72" fmla="*/ 2147483647 w 211"/>
                  <a:gd name="T73" fmla="*/ 2147483647 h 476"/>
                  <a:gd name="T74" fmla="*/ 2147483647 w 211"/>
                  <a:gd name="T75" fmla="*/ 2147483647 h 476"/>
                  <a:gd name="T76" fmla="*/ 2147483647 w 211"/>
                  <a:gd name="T77" fmla="*/ 2147483647 h 476"/>
                  <a:gd name="T78" fmla="*/ 2147483647 w 211"/>
                  <a:gd name="T79" fmla="*/ 2147483647 h 476"/>
                  <a:gd name="T80" fmla="*/ 2147483647 w 211"/>
                  <a:gd name="T81" fmla="*/ 2147483647 h 476"/>
                  <a:gd name="T82" fmla="*/ 2147483647 w 211"/>
                  <a:gd name="T83" fmla="*/ 2147483647 h 476"/>
                  <a:gd name="T84" fmla="*/ 2147483647 w 211"/>
                  <a:gd name="T85" fmla="*/ 2147483647 h 476"/>
                  <a:gd name="T86" fmla="*/ 2147483647 w 211"/>
                  <a:gd name="T87" fmla="*/ 2147483647 h 476"/>
                  <a:gd name="T88" fmla="*/ 2147483647 w 211"/>
                  <a:gd name="T89" fmla="*/ 2147483647 h 476"/>
                  <a:gd name="T90" fmla="*/ 2147483647 w 211"/>
                  <a:gd name="T91" fmla="*/ 2147483647 h 476"/>
                  <a:gd name="T92" fmla="*/ 2147483647 w 211"/>
                  <a:gd name="T93" fmla="*/ 2147483647 h 476"/>
                  <a:gd name="T94" fmla="*/ 2147483647 w 211"/>
                  <a:gd name="T95" fmla="*/ 2147483647 h 476"/>
                  <a:gd name="T96" fmla="*/ 2147483647 w 211"/>
                  <a:gd name="T97" fmla="*/ 2147483647 h 476"/>
                  <a:gd name="T98" fmla="*/ 2147483647 w 211"/>
                  <a:gd name="T99" fmla="*/ 2147483647 h 476"/>
                  <a:gd name="T100" fmla="*/ 2147483647 w 211"/>
                  <a:gd name="T101" fmla="*/ 2147483647 h 476"/>
                  <a:gd name="T102" fmla="*/ 2147483647 w 211"/>
                  <a:gd name="T103" fmla="*/ 2147483647 h 476"/>
                  <a:gd name="T104" fmla="*/ 2147483647 w 211"/>
                  <a:gd name="T105" fmla="*/ 2147483647 h 476"/>
                  <a:gd name="T106" fmla="*/ 2147483647 w 211"/>
                  <a:gd name="T107" fmla="*/ 2147483647 h 476"/>
                  <a:gd name="T108" fmla="*/ 2147483647 w 211"/>
                  <a:gd name="T109" fmla="*/ 2147483647 h 476"/>
                  <a:gd name="T110" fmla="*/ 2147483647 w 211"/>
                  <a:gd name="T111" fmla="*/ 2147483647 h 476"/>
                  <a:gd name="T112" fmla="*/ 2147483647 w 211"/>
                  <a:gd name="T113" fmla="*/ 2147483647 h 476"/>
                  <a:gd name="T114" fmla="*/ 2147483647 w 211"/>
                  <a:gd name="T115" fmla="*/ 2147483647 h 476"/>
                  <a:gd name="T116" fmla="*/ 2147483647 w 211"/>
                  <a:gd name="T117" fmla="*/ 2147483647 h 476"/>
                  <a:gd name="T118" fmla="*/ 2147483647 w 211"/>
                  <a:gd name="T119" fmla="*/ 2147483647 h 47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11"/>
                  <a:gd name="T181" fmla="*/ 0 h 476"/>
                  <a:gd name="T182" fmla="*/ 211 w 211"/>
                  <a:gd name="T183" fmla="*/ 476 h 47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11" h="476">
                    <a:moveTo>
                      <a:pt x="210" y="146"/>
                    </a:moveTo>
                    <a:lnTo>
                      <a:pt x="208" y="163"/>
                    </a:lnTo>
                    <a:lnTo>
                      <a:pt x="207" y="167"/>
                    </a:lnTo>
                    <a:lnTo>
                      <a:pt x="207" y="172"/>
                    </a:lnTo>
                    <a:lnTo>
                      <a:pt x="204" y="189"/>
                    </a:lnTo>
                    <a:lnTo>
                      <a:pt x="201" y="195"/>
                    </a:lnTo>
                    <a:lnTo>
                      <a:pt x="195" y="207"/>
                    </a:lnTo>
                    <a:lnTo>
                      <a:pt x="187" y="225"/>
                    </a:lnTo>
                    <a:lnTo>
                      <a:pt x="183" y="240"/>
                    </a:lnTo>
                    <a:lnTo>
                      <a:pt x="182" y="240"/>
                    </a:lnTo>
                    <a:lnTo>
                      <a:pt x="178" y="243"/>
                    </a:lnTo>
                    <a:lnTo>
                      <a:pt x="177" y="243"/>
                    </a:lnTo>
                    <a:lnTo>
                      <a:pt x="173" y="253"/>
                    </a:lnTo>
                    <a:lnTo>
                      <a:pt x="173" y="255"/>
                    </a:lnTo>
                    <a:lnTo>
                      <a:pt x="173" y="262"/>
                    </a:lnTo>
                    <a:lnTo>
                      <a:pt x="172" y="271"/>
                    </a:lnTo>
                    <a:lnTo>
                      <a:pt x="170" y="271"/>
                    </a:lnTo>
                    <a:lnTo>
                      <a:pt x="165" y="276"/>
                    </a:lnTo>
                    <a:lnTo>
                      <a:pt x="168" y="283"/>
                    </a:lnTo>
                    <a:lnTo>
                      <a:pt x="172" y="286"/>
                    </a:lnTo>
                    <a:lnTo>
                      <a:pt x="173" y="293"/>
                    </a:lnTo>
                    <a:lnTo>
                      <a:pt x="168" y="319"/>
                    </a:lnTo>
                    <a:lnTo>
                      <a:pt x="169" y="321"/>
                    </a:lnTo>
                    <a:lnTo>
                      <a:pt x="170" y="326"/>
                    </a:lnTo>
                    <a:lnTo>
                      <a:pt x="170" y="328"/>
                    </a:lnTo>
                    <a:lnTo>
                      <a:pt x="171" y="353"/>
                    </a:lnTo>
                    <a:lnTo>
                      <a:pt x="170" y="355"/>
                    </a:lnTo>
                    <a:lnTo>
                      <a:pt x="176" y="391"/>
                    </a:lnTo>
                    <a:lnTo>
                      <a:pt x="177" y="394"/>
                    </a:lnTo>
                    <a:lnTo>
                      <a:pt x="177" y="395"/>
                    </a:lnTo>
                    <a:lnTo>
                      <a:pt x="178" y="397"/>
                    </a:lnTo>
                    <a:lnTo>
                      <a:pt x="178" y="399"/>
                    </a:lnTo>
                    <a:lnTo>
                      <a:pt x="178" y="402"/>
                    </a:lnTo>
                    <a:lnTo>
                      <a:pt x="179" y="404"/>
                    </a:lnTo>
                    <a:lnTo>
                      <a:pt x="178" y="405"/>
                    </a:lnTo>
                    <a:lnTo>
                      <a:pt x="179" y="407"/>
                    </a:lnTo>
                    <a:lnTo>
                      <a:pt x="180" y="417"/>
                    </a:lnTo>
                    <a:lnTo>
                      <a:pt x="179" y="417"/>
                    </a:lnTo>
                    <a:lnTo>
                      <a:pt x="178" y="417"/>
                    </a:lnTo>
                    <a:lnTo>
                      <a:pt x="177" y="420"/>
                    </a:lnTo>
                    <a:lnTo>
                      <a:pt x="176" y="425"/>
                    </a:lnTo>
                    <a:lnTo>
                      <a:pt x="177" y="427"/>
                    </a:lnTo>
                    <a:lnTo>
                      <a:pt x="177" y="429"/>
                    </a:lnTo>
                    <a:lnTo>
                      <a:pt x="176" y="431"/>
                    </a:lnTo>
                    <a:lnTo>
                      <a:pt x="174" y="431"/>
                    </a:lnTo>
                    <a:lnTo>
                      <a:pt x="173" y="432"/>
                    </a:lnTo>
                    <a:lnTo>
                      <a:pt x="172" y="432"/>
                    </a:lnTo>
                    <a:lnTo>
                      <a:pt x="170" y="434"/>
                    </a:lnTo>
                    <a:lnTo>
                      <a:pt x="169" y="439"/>
                    </a:lnTo>
                    <a:lnTo>
                      <a:pt x="170" y="439"/>
                    </a:lnTo>
                    <a:lnTo>
                      <a:pt x="169" y="442"/>
                    </a:lnTo>
                    <a:lnTo>
                      <a:pt x="167" y="448"/>
                    </a:lnTo>
                    <a:lnTo>
                      <a:pt x="170" y="453"/>
                    </a:lnTo>
                    <a:lnTo>
                      <a:pt x="172" y="453"/>
                    </a:lnTo>
                    <a:lnTo>
                      <a:pt x="172" y="452"/>
                    </a:lnTo>
                    <a:lnTo>
                      <a:pt x="174" y="452"/>
                    </a:lnTo>
                    <a:lnTo>
                      <a:pt x="174" y="457"/>
                    </a:lnTo>
                    <a:lnTo>
                      <a:pt x="175" y="461"/>
                    </a:lnTo>
                    <a:lnTo>
                      <a:pt x="176" y="467"/>
                    </a:lnTo>
                    <a:lnTo>
                      <a:pt x="176" y="470"/>
                    </a:lnTo>
                    <a:lnTo>
                      <a:pt x="178" y="472"/>
                    </a:lnTo>
                    <a:lnTo>
                      <a:pt x="178" y="475"/>
                    </a:lnTo>
                    <a:lnTo>
                      <a:pt x="175" y="475"/>
                    </a:lnTo>
                    <a:lnTo>
                      <a:pt x="171" y="472"/>
                    </a:lnTo>
                    <a:lnTo>
                      <a:pt x="164" y="467"/>
                    </a:lnTo>
                    <a:lnTo>
                      <a:pt x="162" y="463"/>
                    </a:lnTo>
                    <a:lnTo>
                      <a:pt x="160" y="462"/>
                    </a:lnTo>
                    <a:lnTo>
                      <a:pt x="158" y="458"/>
                    </a:lnTo>
                    <a:lnTo>
                      <a:pt x="157" y="457"/>
                    </a:lnTo>
                    <a:lnTo>
                      <a:pt x="154" y="457"/>
                    </a:lnTo>
                    <a:lnTo>
                      <a:pt x="153" y="455"/>
                    </a:lnTo>
                    <a:lnTo>
                      <a:pt x="151" y="455"/>
                    </a:lnTo>
                    <a:lnTo>
                      <a:pt x="149" y="458"/>
                    </a:lnTo>
                    <a:lnTo>
                      <a:pt x="147" y="461"/>
                    </a:lnTo>
                    <a:lnTo>
                      <a:pt x="144" y="460"/>
                    </a:lnTo>
                    <a:lnTo>
                      <a:pt x="143" y="460"/>
                    </a:lnTo>
                    <a:lnTo>
                      <a:pt x="138" y="460"/>
                    </a:lnTo>
                    <a:lnTo>
                      <a:pt x="137" y="461"/>
                    </a:lnTo>
                    <a:lnTo>
                      <a:pt x="137" y="460"/>
                    </a:lnTo>
                    <a:lnTo>
                      <a:pt x="134" y="460"/>
                    </a:lnTo>
                    <a:lnTo>
                      <a:pt x="130" y="460"/>
                    </a:lnTo>
                    <a:lnTo>
                      <a:pt x="129" y="460"/>
                    </a:lnTo>
                    <a:lnTo>
                      <a:pt x="102" y="462"/>
                    </a:lnTo>
                    <a:lnTo>
                      <a:pt x="103" y="461"/>
                    </a:lnTo>
                    <a:lnTo>
                      <a:pt x="92" y="463"/>
                    </a:lnTo>
                    <a:lnTo>
                      <a:pt x="83" y="460"/>
                    </a:lnTo>
                    <a:lnTo>
                      <a:pt x="78" y="461"/>
                    </a:lnTo>
                    <a:lnTo>
                      <a:pt x="72" y="460"/>
                    </a:lnTo>
                    <a:lnTo>
                      <a:pt x="68" y="460"/>
                    </a:lnTo>
                    <a:lnTo>
                      <a:pt x="64" y="457"/>
                    </a:lnTo>
                    <a:lnTo>
                      <a:pt x="61" y="454"/>
                    </a:lnTo>
                    <a:lnTo>
                      <a:pt x="60" y="447"/>
                    </a:lnTo>
                    <a:lnTo>
                      <a:pt x="58" y="439"/>
                    </a:lnTo>
                    <a:lnTo>
                      <a:pt x="48" y="434"/>
                    </a:lnTo>
                    <a:lnTo>
                      <a:pt x="44" y="433"/>
                    </a:lnTo>
                    <a:lnTo>
                      <a:pt x="45" y="434"/>
                    </a:lnTo>
                    <a:lnTo>
                      <a:pt x="46" y="439"/>
                    </a:lnTo>
                    <a:lnTo>
                      <a:pt x="45" y="442"/>
                    </a:lnTo>
                    <a:lnTo>
                      <a:pt x="20" y="431"/>
                    </a:lnTo>
                    <a:lnTo>
                      <a:pt x="10" y="427"/>
                    </a:lnTo>
                    <a:lnTo>
                      <a:pt x="9" y="426"/>
                    </a:lnTo>
                    <a:lnTo>
                      <a:pt x="7" y="423"/>
                    </a:lnTo>
                    <a:lnTo>
                      <a:pt x="10" y="414"/>
                    </a:lnTo>
                    <a:lnTo>
                      <a:pt x="13" y="412"/>
                    </a:lnTo>
                    <a:lnTo>
                      <a:pt x="14" y="412"/>
                    </a:lnTo>
                    <a:lnTo>
                      <a:pt x="15" y="403"/>
                    </a:lnTo>
                    <a:lnTo>
                      <a:pt x="10" y="397"/>
                    </a:lnTo>
                    <a:lnTo>
                      <a:pt x="10" y="394"/>
                    </a:lnTo>
                    <a:lnTo>
                      <a:pt x="8" y="393"/>
                    </a:lnTo>
                    <a:lnTo>
                      <a:pt x="2" y="394"/>
                    </a:lnTo>
                    <a:lnTo>
                      <a:pt x="1" y="393"/>
                    </a:lnTo>
                    <a:lnTo>
                      <a:pt x="0" y="391"/>
                    </a:lnTo>
                    <a:lnTo>
                      <a:pt x="0" y="388"/>
                    </a:lnTo>
                    <a:lnTo>
                      <a:pt x="4" y="384"/>
                    </a:lnTo>
                    <a:lnTo>
                      <a:pt x="2" y="379"/>
                    </a:lnTo>
                    <a:lnTo>
                      <a:pt x="0" y="377"/>
                    </a:lnTo>
                    <a:lnTo>
                      <a:pt x="2" y="374"/>
                    </a:lnTo>
                    <a:lnTo>
                      <a:pt x="5" y="372"/>
                    </a:lnTo>
                    <a:lnTo>
                      <a:pt x="11" y="376"/>
                    </a:lnTo>
                    <a:lnTo>
                      <a:pt x="12" y="374"/>
                    </a:lnTo>
                    <a:lnTo>
                      <a:pt x="14" y="373"/>
                    </a:lnTo>
                    <a:lnTo>
                      <a:pt x="14" y="353"/>
                    </a:lnTo>
                    <a:lnTo>
                      <a:pt x="18" y="344"/>
                    </a:lnTo>
                    <a:lnTo>
                      <a:pt x="19" y="342"/>
                    </a:lnTo>
                    <a:lnTo>
                      <a:pt x="21" y="341"/>
                    </a:lnTo>
                    <a:lnTo>
                      <a:pt x="22" y="341"/>
                    </a:lnTo>
                    <a:lnTo>
                      <a:pt x="25" y="341"/>
                    </a:lnTo>
                    <a:lnTo>
                      <a:pt x="26" y="341"/>
                    </a:lnTo>
                    <a:lnTo>
                      <a:pt x="28" y="341"/>
                    </a:lnTo>
                    <a:lnTo>
                      <a:pt x="33" y="342"/>
                    </a:lnTo>
                    <a:lnTo>
                      <a:pt x="36" y="342"/>
                    </a:lnTo>
                    <a:lnTo>
                      <a:pt x="39" y="338"/>
                    </a:lnTo>
                    <a:lnTo>
                      <a:pt x="46" y="336"/>
                    </a:lnTo>
                    <a:lnTo>
                      <a:pt x="47" y="327"/>
                    </a:lnTo>
                    <a:lnTo>
                      <a:pt x="48" y="326"/>
                    </a:lnTo>
                    <a:lnTo>
                      <a:pt x="48" y="325"/>
                    </a:lnTo>
                    <a:lnTo>
                      <a:pt x="47" y="324"/>
                    </a:lnTo>
                    <a:lnTo>
                      <a:pt x="45" y="321"/>
                    </a:lnTo>
                    <a:lnTo>
                      <a:pt x="40" y="317"/>
                    </a:lnTo>
                    <a:lnTo>
                      <a:pt x="39" y="316"/>
                    </a:lnTo>
                    <a:lnTo>
                      <a:pt x="37" y="316"/>
                    </a:lnTo>
                    <a:lnTo>
                      <a:pt x="36" y="309"/>
                    </a:lnTo>
                    <a:lnTo>
                      <a:pt x="36" y="300"/>
                    </a:lnTo>
                    <a:lnTo>
                      <a:pt x="39" y="293"/>
                    </a:lnTo>
                    <a:lnTo>
                      <a:pt x="40" y="288"/>
                    </a:lnTo>
                    <a:lnTo>
                      <a:pt x="38" y="283"/>
                    </a:lnTo>
                    <a:lnTo>
                      <a:pt x="37" y="276"/>
                    </a:lnTo>
                    <a:lnTo>
                      <a:pt x="31" y="275"/>
                    </a:lnTo>
                    <a:lnTo>
                      <a:pt x="29" y="274"/>
                    </a:lnTo>
                    <a:lnTo>
                      <a:pt x="31" y="270"/>
                    </a:lnTo>
                    <a:lnTo>
                      <a:pt x="37" y="266"/>
                    </a:lnTo>
                    <a:lnTo>
                      <a:pt x="39" y="266"/>
                    </a:lnTo>
                    <a:lnTo>
                      <a:pt x="40" y="267"/>
                    </a:lnTo>
                    <a:lnTo>
                      <a:pt x="43" y="266"/>
                    </a:lnTo>
                    <a:lnTo>
                      <a:pt x="45" y="264"/>
                    </a:lnTo>
                    <a:lnTo>
                      <a:pt x="45" y="262"/>
                    </a:lnTo>
                    <a:lnTo>
                      <a:pt x="46" y="259"/>
                    </a:lnTo>
                    <a:lnTo>
                      <a:pt x="50" y="258"/>
                    </a:lnTo>
                    <a:lnTo>
                      <a:pt x="54" y="255"/>
                    </a:lnTo>
                    <a:lnTo>
                      <a:pt x="57" y="252"/>
                    </a:lnTo>
                    <a:lnTo>
                      <a:pt x="62" y="251"/>
                    </a:lnTo>
                    <a:lnTo>
                      <a:pt x="67" y="251"/>
                    </a:lnTo>
                    <a:lnTo>
                      <a:pt x="67" y="250"/>
                    </a:lnTo>
                    <a:lnTo>
                      <a:pt x="67" y="249"/>
                    </a:lnTo>
                    <a:lnTo>
                      <a:pt x="67" y="244"/>
                    </a:lnTo>
                    <a:lnTo>
                      <a:pt x="67" y="242"/>
                    </a:lnTo>
                    <a:lnTo>
                      <a:pt x="67" y="239"/>
                    </a:lnTo>
                    <a:lnTo>
                      <a:pt x="67" y="234"/>
                    </a:lnTo>
                    <a:lnTo>
                      <a:pt x="71" y="232"/>
                    </a:lnTo>
                    <a:lnTo>
                      <a:pt x="71" y="228"/>
                    </a:lnTo>
                    <a:lnTo>
                      <a:pt x="73" y="228"/>
                    </a:lnTo>
                    <a:lnTo>
                      <a:pt x="77" y="228"/>
                    </a:lnTo>
                    <a:lnTo>
                      <a:pt x="79" y="230"/>
                    </a:lnTo>
                    <a:lnTo>
                      <a:pt x="83" y="227"/>
                    </a:lnTo>
                    <a:lnTo>
                      <a:pt x="85" y="227"/>
                    </a:lnTo>
                    <a:lnTo>
                      <a:pt x="104" y="210"/>
                    </a:lnTo>
                    <a:lnTo>
                      <a:pt x="119" y="196"/>
                    </a:lnTo>
                    <a:lnTo>
                      <a:pt x="119" y="190"/>
                    </a:lnTo>
                    <a:lnTo>
                      <a:pt x="109" y="190"/>
                    </a:lnTo>
                    <a:lnTo>
                      <a:pt x="109" y="183"/>
                    </a:lnTo>
                    <a:lnTo>
                      <a:pt x="107" y="178"/>
                    </a:lnTo>
                    <a:lnTo>
                      <a:pt x="107" y="151"/>
                    </a:lnTo>
                    <a:lnTo>
                      <a:pt x="107" y="145"/>
                    </a:lnTo>
                    <a:lnTo>
                      <a:pt x="102" y="143"/>
                    </a:lnTo>
                    <a:lnTo>
                      <a:pt x="96" y="143"/>
                    </a:lnTo>
                    <a:lnTo>
                      <a:pt x="93" y="143"/>
                    </a:lnTo>
                    <a:lnTo>
                      <a:pt x="90" y="145"/>
                    </a:lnTo>
                    <a:lnTo>
                      <a:pt x="89" y="146"/>
                    </a:lnTo>
                    <a:lnTo>
                      <a:pt x="86" y="148"/>
                    </a:lnTo>
                    <a:lnTo>
                      <a:pt x="85" y="147"/>
                    </a:lnTo>
                    <a:lnTo>
                      <a:pt x="80" y="140"/>
                    </a:lnTo>
                    <a:lnTo>
                      <a:pt x="75" y="140"/>
                    </a:lnTo>
                    <a:lnTo>
                      <a:pt x="68" y="141"/>
                    </a:lnTo>
                    <a:lnTo>
                      <a:pt x="66" y="130"/>
                    </a:lnTo>
                    <a:lnTo>
                      <a:pt x="64" y="129"/>
                    </a:lnTo>
                    <a:lnTo>
                      <a:pt x="59" y="122"/>
                    </a:lnTo>
                    <a:lnTo>
                      <a:pt x="58" y="121"/>
                    </a:lnTo>
                    <a:lnTo>
                      <a:pt x="55" y="119"/>
                    </a:lnTo>
                    <a:lnTo>
                      <a:pt x="52" y="119"/>
                    </a:lnTo>
                    <a:lnTo>
                      <a:pt x="50" y="112"/>
                    </a:lnTo>
                    <a:lnTo>
                      <a:pt x="51" y="103"/>
                    </a:lnTo>
                    <a:lnTo>
                      <a:pt x="48" y="100"/>
                    </a:lnTo>
                    <a:lnTo>
                      <a:pt x="50" y="93"/>
                    </a:lnTo>
                    <a:lnTo>
                      <a:pt x="39" y="89"/>
                    </a:lnTo>
                    <a:lnTo>
                      <a:pt x="34" y="89"/>
                    </a:lnTo>
                    <a:lnTo>
                      <a:pt x="32" y="88"/>
                    </a:lnTo>
                    <a:lnTo>
                      <a:pt x="33" y="78"/>
                    </a:lnTo>
                    <a:lnTo>
                      <a:pt x="37" y="74"/>
                    </a:lnTo>
                    <a:lnTo>
                      <a:pt x="37" y="73"/>
                    </a:lnTo>
                    <a:lnTo>
                      <a:pt x="35" y="72"/>
                    </a:lnTo>
                    <a:lnTo>
                      <a:pt x="33" y="69"/>
                    </a:lnTo>
                    <a:lnTo>
                      <a:pt x="27" y="67"/>
                    </a:lnTo>
                    <a:lnTo>
                      <a:pt x="28" y="62"/>
                    </a:lnTo>
                    <a:lnTo>
                      <a:pt x="31" y="59"/>
                    </a:lnTo>
                    <a:lnTo>
                      <a:pt x="32" y="52"/>
                    </a:lnTo>
                    <a:lnTo>
                      <a:pt x="31" y="52"/>
                    </a:lnTo>
                    <a:lnTo>
                      <a:pt x="31" y="51"/>
                    </a:lnTo>
                    <a:lnTo>
                      <a:pt x="30" y="49"/>
                    </a:lnTo>
                    <a:lnTo>
                      <a:pt x="26" y="38"/>
                    </a:lnTo>
                    <a:lnTo>
                      <a:pt x="24" y="24"/>
                    </a:lnTo>
                    <a:lnTo>
                      <a:pt x="18" y="20"/>
                    </a:lnTo>
                    <a:lnTo>
                      <a:pt x="15" y="13"/>
                    </a:lnTo>
                    <a:lnTo>
                      <a:pt x="26" y="0"/>
                    </a:lnTo>
                    <a:lnTo>
                      <a:pt x="27" y="2"/>
                    </a:lnTo>
                    <a:lnTo>
                      <a:pt x="36" y="7"/>
                    </a:lnTo>
                    <a:lnTo>
                      <a:pt x="45" y="20"/>
                    </a:lnTo>
                    <a:lnTo>
                      <a:pt x="47" y="39"/>
                    </a:lnTo>
                    <a:lnTo>
                      <a:pt x="51" y="62"/>
                    </a:lnTo>
                    <a:lnTo>
                      <a:pt x="60" y="76"/>
                    </a:lnTo>
                    <a:lnTo>
                      <a:pt x="67" y="99"/>
                    </a:lnTo>
                    <a:lnTo>
                      <a:pt x="79" y="114"/>
                    </a:lnTo>
                    <a:lnTo>
                      <a:pt x="97" y="120"/>
                    </a:lnTo>
                    <a:lnTo>
                      <a:pt x="97" y="122"/>
                    </a:lnTo>
                    <a:lnTo>
                      <a:pt x="102" y="127"/>
                    </a:lnTo>
                    <a:lnTo>
                      <a:pt x="109" y="126"/>
                    </a:lnTo>
                    <a:lnTo>
                      <a:pt x="127" y="137"/>
                    </a:lnTo>
                    <a:lnTo>
                      <a:pt x="130" y="137"/>
                    </a:lnTo>
                    <a:lnTo>
                      <a:pt x="132" y="142"/>
                    </a:lnTo>
                    <a:lnTo>
                      <a:pt x="160" y="141"/>
                    </a:lnTo>
                    <a:lnTo>
                      <a:pt x="177" y="147"/>
                    </a:lnTo>
                    <a:lnTo>
                      <a:pt x="185" y="156"/>
                    </a:lnTo>
                    <a:lnTo>
                      <a:pt x="195" y="157"/>
                    </a:lnTo>
                    <a:lnTo>
                      <a:pt x="210" y="146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2" name="Freeform 10"/>
              <p:cNvSpPr>
                <a:spLocks/>
              </p:cNvSpPr>
              <p:nvPr/>
            </p:nvSpPr>
            <p:spPr bwMode="auto">
              <a:xfrm>
                <a:off x="4146550" y="3408363"/>
                <a:ext cx="804863" cy="1198562"/>
              </a:xfrm>
              <a:custGeom>
                <a:avLst/>
                <a:gdLst>
                  <a:gd name="T0" fmla="*/ 2147483647 w 247"/>
                  <a:gd name="T1" fmla="*/ 2147483647 h 351"/>
                  <a:gd name="T2" fmla="*/ 2147483647 w 247"/>
                  <a:gd name="T3" fmla="*/ 2147483647 h 351"/>
                  <a:gd name="T4" fmla="*/ 2147483647 w 247"/>
                  <a:gd name="T5" fmla="*/ 2147483647 h 351"/>
                  <a:gd name="T6" fmla="*/ 2147483647 w 247"/>
                  <a:gd name="T7" fmla="*/ 2147483647 h 351"/>
                  <a:gd name="T8" fmla="*/ 2147483647 w 247"/>
                  <a:gd name="T9" fmla="*/ 2147483647 h 351"/>
                  <a:gd name="T10" fmla="*/ 2147483647 w 247"/>
                  <a:gd name="T11" fmla="*/ 2147483647 h 351"/>
                  <a:gd name="T12" fmla="*/ 2147483647 w 247"/>
                  <a:gd name="T13" fmla="*/ 2147483647 h 351"/>
                  <a:gd name="T14" fmla="*/ 2147483647 w 247"/>
                  <a:gd name="T15" fmla="*/ 2147483647 h 351"/>
                  <a:gd name="T16" fmla="*/ 2147483647 w 247"/>
                  <a:gd name="T17" fmla="*/ 2147483647 h 351"/>
                  <a:gd name="T18" fmla="*/ 2147483647 w 247"/>
                  <a:gd name="T19" fmla="*/ 2147483647 h 351"/>
                  <a:gd name="T20" fmla="*/ 2147483647 w 247"/>
                  <a:gd name="T21" fmla="*/ 2147483647 h 351"/>
                  <a:gd name="T22" fmla="*/ 2147483647 w 247"/>
                  <a:gd name="T23" fmla="*/ 2147483647 h 351"/>
                  <a:gd name="T24" fmla="*/ 2147483647 w 247"/>
                  <a:gd name="T25" fmla="*/ 2147483647 h 351"/>
                  <a:gd name="T26" fmla="*/ 2147483647 w 247"/>
                  <a:gd name="T27" fmla="*/ 2147483647 h 351"/>
                  <a:gd name="T28" fmla="*/ 2147483647 w 247"/>
                  <a:gd name="T29" fmla="*/ 2147483647 h 351"/>
                  <a:gd name="T30" fmla="*/ 2147483647 w 247"/>
                  <a:gd name="T31" fmla="*/ 2147483647 h 351"/>
                  <a:gd name="T32" fmla="*/ 2147483647 w 247"/>
                  <a:gd name="T33" fmla="*/ 2147483647 h 351"/>
                  <a:gd name="T34" fmla="*/ 2147483647 w 247"/>
                  <a:gd name="T35" fmla="*/ 2147483647 h 351"/>
                  <a:gd name="T36" fmla="*/ 2147483647 w 247"/>
                  <a:gd name="T37" fmla="*/ 2147483647 h 351"/>
                  <a:gd name="T38" fmla="*/ 2147483647 w 247"/>
                  <a:gd name="T39" fmla="*/ 2147483647 h 351"/>
                  <a:gd name="T40" fmla="*/ 2147483647 w 247"/>
                  <a:gd name="T41" fmla="*/ 2147483647 h 351"/>
                  <a:gd name="T42" fmla="*/ 2147483647 w 247"/>
                  <a:gd name="T43" fmla="*/ 2147483647 h 351"/>
                  <a:gd name="T44" fmla="*/ 2147483647 w 247"/>
                  <a:gd name="T45" fmla="*/ 2147483647 h 351"/>
                  <a:gd name="T46" fmla="*/ 2147483647 w 247"/>
                  <a:gd name="T47" fmla="*/ 2147483647 h 351"/>
                  <a:gd name="T48" fmla="*/ 2147483647 w 247"/>
                  <a:gd name="T49" fmla="*/ 2147483647 h 351"/>
                  <a:gd name="T50" fmla="*/ 2147483647 w 247"/>
                  <a:gd name="T51" fmla="*/ 2147483647 h 351"/>
                  <a:gd name="T52" fmla="*/ 2147483647 w 247"/>
                  <a:gd name="T53" fmla="*/ 2147483647 h 351"/>
                  <a:gd name="T54" fmla="*/ 2147483647 w 247"/>
                  <a:gd name="T55" fmla="*/ 2147483647 h 351"/>
                  <a:gd name="T56" fmla="*/ 2147483647 w 247"/>
                  <a:gd name="T57" fmla="*/ 2147483647 h 351"/>
                  <a:gd name="T58" fmla="*/ 2147483647 w 247"/>
                  <a:gd name="T59" fmla="*/ 2147483647 h 351"/>
                  <a:gd name="T60" fmla="*/ 2147483647 w 247"/>
                  <a:gd name="T61" fmla="*/ 2147483647 h 351"/>
                  <a:gd name="T62" fmla="*/ 2147483647 w 247"/>
                  <a:gd name="T63" fmla="*/ 2147483647 h 351"/>
                  <a:gd name="T64" fmla="*/ 2147483647 w 247"/>
                  <a:gd name="T65" fmla="*/ 2147483647 h 351"/>
                  <a:gd name="T66" fmla="*/ 2147483647 w 247"/>
                  <a:gd name="T67" fmla="*/ 2147483647 h 351"/>
                  <a:gd name="T68" fmla="*/ 2147483647 w 247"/>
                  <a:gd name="T69" fmla="*/ 2147483647 h 351"/>
                  <a:gd name="T70" fmla="*/ 2147483647 w 247"/>
                  <a:gd name="T71" fmla="*/ 2147483647 h 351"/>
                  <a:gd name="T72" fmla="*/ 2147483647 w 247"/>
                  <a:gd name="T73" fmla="*/ 2147483647 h 351"/>
                  <a:gd name="T74" fmla="*/ 2147483647 w 247"/>
                  <a:gd name="T75" fmla="*/ 2147483647 h 351"/>
                  <a:gd name="T76" fmla="*/ 2147483647 w 247"/>
                  <a:gd name="T77" fmla="*/ 2147483647 h 351"/>
                  <a:gd name="T78" fmla="*/ 2147483647 w 247"/>
                  <a:gd name="T79" fmla="*/ 2147483647 h 351"/>
                  <a:gd name="T80" fmla="*/ 2147483647 w 247"/>
                  <a:gd name="T81" fmla="*/ 2147483647 h 351"/>
                  <a:gd name="T82" fmla="*/ 2147483647 w 247"/>
                  <a:gd name="T83" fmla="*/ 2147483647 h 351"/>
                  <a:gd name="T84" fmla="*/ 2147483647 w 247"/>
                  <a:gd name="T85" fmla="*/ 2147483647 h 351"/>
                  <a:gd name="T86" fmla="*/ 2147483647 w 247"/>
                  <a:gd name="T87" fmla="*/ 2147483647 h 351"/>
                  <a:gd name="T88" fmla="*/ 2147483647 w 247"/>
                  <a:gd name="T89" fmla="*/ 2147483647 h 351"/>
                  <a:gd name="T90" fmla="*/ 2147483647 w 247"/>
                  <a:gd name="T91" fmla="*/ 2147483647 h 351"/>
                  <a:gd name="T92" fmla="*/ 2147483647 w 247"/>
                  <a:gd name="T93" fmla="*/ 2147483647 h 351"/>
                  <a:gd name="T94" fmla="*/ 2147483647 w 247"/>
                  <a:gd name="T95" fmla="*/ 2147483647 h 351"/>
                  <a:gd name="T96" fmla="*/ 2147483647 w 247"/>
                  <a:gd name="T97" fmla="*/ 2147483647 h 351"/>
                  <a:gd name="T98" fmla="*/ 2147483647 w 247"/>
                  <a:gd name="T99" fmla="*/ 2147483647 h 351"/>
                  <a:gd name="T100" fmla="*/ 2147483647 w 247"/>
                  <a:gd name="T101" fmla="*/ 2147483647 h 351"/>
                  <a:gd name="T102" fmla="*/ 2147483647 w 247"/>
                  <a:gd name="T103" fmla="*/ 2147483647 h 351"/>
                  <a:gd name="T104" fmla="*/ 2147483647 w 247"/>
                  <a:gd name="T105" fmla="*/ 2147483647 h 351"/>
                  <a:gd name="T106" fmla="*/ 2147483647 w 247"/>
                  <a:gd name="T107" fmla="*/ 2147483647 h 351"/>
                  <a:gd name="T108" fmla="*/ 2147483647 w 247"/>
                  <a:gd name="T109" fmla="*/ 2147483647 h 351"/>
                  <a:gd name="T110" fmla="*/ 2147483647 w 247"/>
                  <a:gd name="T111" fmla="*/ 2147483647 h 351"/>
                  <a:gd name="T112" fmla="*/ 2147483647 w 247"/>
                  <a:gd name="T113" fmla="*/ 2147483647 h 351"/>
                  <a:gd name="T114" fmla="*/ 2147483647 w 247"/>
                  <a:gd name="T115" fmla="*/ 2147483647 h 351"/>
                  <a:gd name="T116" fmla="*/ 2147483647 w 247"/>
                  <a:gd name="T117" fmla="*/ 2147483647 h 351"/>
                  <a:gd name="T118" fmla="*/ 2147483647 w 247"/>
                  <a:gd name="T119" fmla="*/ 2147483647 h 351"/>
                  <a:gd name="T120" fmla="*/ 2147483647 w 247"/>
                  <a:gd name="T121" fmla="*/ 2147483647 h 35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47"/>
                  <a:gd name="T184" fmla="*/ 0 h 351"/>
                  <a:gd name="T185" fmla="*/ 247 w 247"/>
                  <a:gd name="T186" fmla="*/ 351 h 35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47" h="351">
                    <a:moveTo>
                      <a:pt x="0" y="216"/>
                    </a:moveTo>
                    <a:lnTo>
                      <a:pt x="1" y="223"/>
                    </a:lnTo>
                    <a:lnTo>
                      <a:pt x="2" y="234"/>
                    </a:lnTo>
                    <a:lnTo>
                      <a:pt x="22" y="234"/>
                    </a:lnTo>
                    <a:lnTo>
                      <a:pt x="25" y="234"/>
                    </a:lnTo>
                    <a:lnTo>
                      <a:pt x="25" y="229"/>
                    </a:lnTo>
                    <a:lnTo>
                      <a:pt x="18" y="225"/>
                    </a:lnTo>
                    <a:lnTo>
                      <a:pt x="18" y="207"/>
                    </a:lnTo>
                    <a:lnTo>
                      <a:pt x="19" y="206"/>
                    </a:lnTo>
                    <a:lnTo>
                      <a:pt x="37" y="211"/>
                    </a:lnTo>
                    <a:lnTo>
                      <a:pt x="36" y="220"/>
                    </a:lnTo>
                    <a:lnTo>
                      <a:pt x="29" y="224"/>
                    </a:lnTo>
                    <a:lnTo>
                      <a:pt x="31" y="231"/>
                    </a:lnTo>
                    <a:lnTo>
                      <a:pt x="29" y="231"/>
                    </a:lnTo>
                    <a:lnTo>
                      <a:pt x="29" y="232"/>
                    </a:lnTo>
                    <a:lnTo>
                      <a:pt x="29" y="236"/>
                    </a:lnTo>
                    <a:lnTo>
                      <a:pt x="29" y="254"/>
                    </a:lnTo>
                    <a:lnTo>
                      <a:pt x="32" y="251"/>
                    </a:lnTo>
                    <a:lnTo>
                      <a:pt x="33" y="243"/>
                    </a:lnTo>
                    <a:lnTo>
                      <a:pt x="33" y="241"/>
                    </a:lnTo>
                    <a:lnTo>
                      <a:pt x="35" y="234"/>
                    </a:lnTo>
                    <a:lnTo>
                      <a:pt x="37" y="223"/>
                    </a:lnTo>
                    <a:lnTo>
                      <a:pt x="38" y="223"/>
                    </a:lnTo>
                    <a:lnTo>
                      <a:pt x="41" y="224"/>
                    </a:lnTo>
                    <a:lnTo>
                      <a:pt x="46" y="225"/>
                    </a:lnTo>
                    <a:lnTo>
                      <a:pt x="46" y="226"/>
                    </a:lnTo>
                    <a:lnTo>
                      <a:pt x="49" y="228"/>
                    </a:lnTo>
                    <a:lnTo>
                      <a:pt x="46" y="236"/>
                    </a:lnTo>
                    <a:lnTo>
                      <a:pt x="43" y="250"/>
                    </a:lnTo>
                    <a:lnTo>
                      <a:pt x="43" y="261"/>
                    </a:lnTo>
                    <a:lnTo>
                      <a:pt x="51" y="263"/>
                    </a:lnTo>
                    <a:lnTo>
                      <a:pt x="54" y="262"/>
                    </a:lnTo>
                    <a:lnTo>
                      <a:pt x="54" y="261"/>
                    </a:lnTo>
                    <a:lnTo>
                      <a:pt x="56" y="259"/>
                    </a:lnTo>
                    <a:lnTo>
                      <a:pt x="58" y="254"/>
                    </a:lnTo>
                    <a:lnTo>
                      <a:pt x="58" y="251"/>
                    </a:lnTo>
                    <a:lnTo>
                      <a:pt x="58" y="247"/>
                    </a:lnTo>
                    <a:lnTo>
                      <a:pt x="58" y="242"/>
                    </a:lnTo>
                    <a:lnTo>
                      <a:pt x="63" y="236"/>
                    </a:lnTo>
                    <a:lnTo>
                      <a:pt x="65" y="236"/>
                    </a:lnTo>
                    <a:lnTo>
                      <a:pt x="73" y="236"/>
                    </a:lnTo>
                    <a:lnTo>
                      <a:pt x="77" y="238"/>
                    </a:lnTo>
                    <a:lnTo>
                      <a:pt x="79" y="238"/>
                    </a:lnTo>
                    <a:lnTo>
                      <a:pt x="83" y="241"/>
                    </a:lnTo>
                    <a:lnTo>
                      <a:pt x="83" y="246"/>
                    </a:lnTo>
                    <a:lnTo>
                      <a:pt x="82" y="249"/>
                    </a:lnTo>
                    <a:lnTo>
                      <a:pt x="78" y="258"/>
                    </a:lnTo>
                    <a:lnTo>
                      <a:pt x="76" y="266"/>
                    </a:lnTo>
                    <a:lnTo>
                      <a:pt x="75" y="269"/>
                    </a:lnTo>
                    <a:lnTo>
                      <a:pt x="75" y="272"/>
                    </a:lnTo>
                    <a:lnTo>
                      <a:pt x="73" y="277"/>
                    </a:lnTo>
                    <a:lnTo>
                      <a:pt x="72" y="278"/>
                    </a:lnTo>
                    <a:lnTo>
                      <a:pt x="70" y="278"/>
                    </a:lnTo>
                    <a:lnTo>
                      <a:pt x="69" y="277"/>
                    </a:lnTo>
                    <a:lnTo>
                      <a:pt x="63" y="280"/>
                    </a:lnTo>
                    <a:lnTo>
                      <a:pt x="57" y="289"/>
                    </a:lnTo>
                    <a:lnTo>
                      <a:pt x="53" y="288"/>
                    </a:lnTo>
                    <a:lnTo>
                      <a:pt x="50" y="289"/>
                    </a:lnTo>
                    <a:lnTo>
                      <a:pt x="48" y="287"/>
                    </a:lnTo>
                    <a:lnTo>
                      <a:pt x="46" y="289"/>
                    </a:lnTo>
                    <a:lnTo>
                      <a:pt x="48" y="295"/>
                    </a:lnTo>
                    <a:lnTo>
                      <a:pt x="48" y="299"/>
                    </a:lnTo>
                    <a:lnTo>
                      <a:pt x="45" y="297"/>
                    </a:lnTo>
                    <a:lnTo>
                      <a:pt x="44" y="296"/>
                    </a:lnTo>
                    <a:lnTo>
                      <a:pt x="44" y="297"/>
                    </a:lnTo>
                    <a:lnTo>
                      <a:pt x="45" y="301"/>
                    </a:lnTo>
                    <a:lnTo>
                      <a:pt x="44" y="304"/>
                    </a:lnTo>
                    <a:lnTo>
                      <a:pt x="44" y="307"/>
                    </a:lnTo>
                    <a:lnTo>
                      <a:pt x="46" y="309"/>
                    </a:lnTo>
                    <a:lnTo>
                      <a:pt x="43" y="314"/>
                    </a:lnTo>
                    <a:lnTo>
                      <a:pt x="41" y="311"/>
                    </a:lnTo>
                    <a:lnTo>
                      <a:pt x="40" y="315"/>
                    </a:lnTo>
                    <a:lnTo>
                      <a:pt x="38" y="314"/>
                    </a:lnTo>
                    <a:lnTo>
                      <a:pt x="35" y="317"/>
                    </a:lnTo>
                    <a:lnTo>
                      <a:pt x="36" y="319"/>
                    </a:lnTo>
                    <a:lnTo>
                      <a:pt x="33" y="324"/>
                    </a:lnTo>
                    <a:lnTo>
                      <a:pt x="31" y="334"/>
                    </a:lnTo>
                    <a:lnTo>
                      <a:pt x="30" y="337"/>
                    </a:lnTo>
                    <a:lnTo>
                      <a:pt x="35" y="338"/>
                    </a:lnTo>
                    <a:lnTo>
                      <a:pt x="45" y="337"/>
                    </a:lnTo>
                    <a:lnTo>
                      <a:pt x="46" y="341"/>
                    </a:lnTo>
                    <a:lnTo>
                      <a:pt x="46" y="342"/>
                    </a:lnTo>
                    <a:lnTo>
                      <a:pt x="64" y="345"/>
                    </a:lnTo>
                    <a:lnTo>
                      <a:pt x="67" y="350"/>
                    </a:lnTo>
                    <a:lnTo>
                      <a:pt x="75" y="349"/>
                    </a:lnTo>
                    <a:lnTo>
                      <a:pt x="78" y="347"/>
                    </a:lnTo>
                    <a:lnTo>
                      <a:pt x="86" y="350"/>
                    </a:lnTo>
                    <a:lnTo>
                      <a:pt x="90" y="350"/>
                    </a:lnTo>
                    <a:lnTo>
                      <a:pt x="90" y="346"/>
                    </a:lnTo>
                    <a:lnTo>
                      <a:pt x="89" y="337"/>
                    </a:lnTo>
                    <a:lnTo>
                      <a:pt x="91" y="333"/>
                    </a:lnTo>
                    <a:lnTo>
                      <a:pt x="96" y="335"/>
                    </a:lnTo>
                    <a:lnTo>
                      <a:pt x="102" y="335"/>
                    </a:lnTo>
                    <a:lnTo>
                      <a:pt x="106" y="335"/>
                    </a:lnTo>
                    <a:lnTo>
                      <a:pt x="107" y="331"/>
                    </a:lnTo>
                    <a:lnTo>
                      <a:pt x="114" y="330"/>
                    </a:lnTo>
                    <a:lnTo>
                      <a:pt x="116" y="324"/>
                    </a:lnTo>
                    <a:lnTo>
                      <a:pt x="117" y="324"/>
                    </a:lnTo>
                    <a:lnTo>
                      <a:pt x="118" y="325"/>
                    </a:lnTo>
                    <a:lnTo>
                      <a:pt x="119" y="330"/>
                    </a:lnTo>
                    <a:lnTo>
                      <a:pt x="120" y="330"/>
                    </a:lnTo>
                    <a:lnTo>
                      <a:pt x="122" y="324"/>
                    </a:lnTo>
                    <a:lnTo>
                      <a:pt x="122" y="317"/>
                    </a:lnTo>
                    <a:lnTo>
                      <a:pt x="120" y="314"/>
                    </a:lnTo>
                    <a:lnTo>
                      <a:pt x="118" y="314"/>
                    </a:lnTo>
                    <a:lnTo>
                      <a:pt x="114" y="309"/>
                    </a:lnTo>
                    <a:lnTo>
                      <a:pt x="112" y="307"/>
                    </a:lnTo>
                    <a:lnTo>
                      <a:pt x="108" y="304"/>
                    </a:lnTo>
                    <a:lnTo>
                      <a:pt x="101" y="297"/>
                    </a:lnTo>
                    <a:lnTo>
                      <a:pt x="99" y="293"/>
                    </a:lnTo>
                    <a:lnTo>
                      <a:pt x="99" y="280"/>
                    </a:lnTo>
                    <a:lnTo>
                      <a:pt x="99" y="276"/>
                    </a:lnTo>
                    <a:lnTo>
                      <a:pt x="103" y="269"/>
                    </a:lnTo>
                    <a:lnTo>
                      <a:pt x="108" y="264"/>
                    </a:lnTo>
                    <a:lnTo>
                      <a:pt x="116" y="261"/>
                    </a:lnTo>
                    <a:lnTo>
                      <a:pt x="119" y="257"/>
                    </a:lnTo>
                    <a:lnTo>
                      <a:pt x="122" y="255"/>
                    </a:lnTo>
                    <a:lnTo>
                      <a:pt x="125" y="249"/>
                    </a:lnTo>
                    <a:lnTo>
                      <a:pt x="128" y="250"/>
                    </a:lnTo>
                    <a:lnTo>
                      <a:pt x="129" y="250"/>
                    </a:lnTo>
                    <a:lnTo>
                      <a:pt x="133" y="247"/>
                    </a:lnTo>
                    <a:lnTo>
                      <a:pt x="137" y="245"/>
                    </a:lnTo>
                    <a:lnTo>
                      <a:pt x="139" y="244"/>
                    </a:lnTo>
                    <a:lnTo>
                      <a:pt x="142" y="243"/>
                    </a:lnTo>
                    <a:lnTo>
                      <a:pt x="143" y="241"/>
                    </a:lnTo>
                    <a:lnTo>
                      <a:pt x="145" y="240"/>
                    </a:lnTo>
                    <a:lnTo>
                      <a:pt x="148" y="235"/>
                    </a:lnTo>
                    <a:lnTo>
                      <a:pt x="150" y="234"/>
                    </a:lnTo>
                    <a:lnTo>
                      <a:pt x="151" y="234"/>
                    </a:lnTo>
                    <a:lnTo>
                      <a:pt x="156" y="241"/>
                    </a:lnTo>
                    <a:lnTo>
                      <a:pt x="162" y="244"/>
                    </a:lnTo>
                    <a:lnTo>
                      <a:pt x="162" y="246"/>
                    </a:lnTo>
                    <a:lnTo>
                      <a:pt x="163" y="249"/>
                    </a:lnTo>
                    <a:lnTo>
                      <a:pt x="165" y="251"/>
                    </a:lnTo>
                    <a:lnTo>
                      <a:pt x="170" y="256"/>
                    </a:lnTo>
                    <a:lnTo>
                      <a:pt x="171" y="259"/>
                    </a:lnTo>
                    <a:lnTo>
                      <a:pt x="170" y="264"/>
                    </a:lnTo>
                    <a:lnTo>
                      <a:pt x="171" y="266"/>
                    </a:lnTo>
                    <a:lnTo>
                      <a:pt x="175" y="268"/>
                    </a:lnTo>
                    <a:lnTo>
                      <a:pt x="178" y="271"/>
                    </a:lnTo>
                    <a:lnTo>
                      <a:pt x="181" y="273"/>
                    </a:lnTo>
                    <a:lnTo>
                      <a:pt x="182" y="274"/>
                    </a:lnTo>
                    <a:lnTo>
                      <a:pt x="186" y="271"/>
                    </a:lnTo>
                    <a:lnTo>
                      <a:pt x="188" y="271"/>
                    </a:lnTo>
                    <a:lnTo>
                      <a:pt x="190" y="271"/>
                    </a:lnTo>
                    <a:lnTo>
                      <a:pt x="194" y="274"/>
                    </a:lnTo>
                    <a:lnTo>
                      <a:pt x="199" y="277"/>
                    </a:lnTo>
                    <a:lnTo>
                      <a:pt x="203" y="282"/>
                    </a:lnTo>
                    <a:lnTo>
                      <a:pt x="206" y="284"/>
                    </a:lnTo>
                    <a:lnTo>
                      <a:pt x="211" y="284"/>
                    </a:lnTo>
                    <a:lnTo>
                      <a:pt x="214" y="279"/>
                    </a:lnTo>
                    <a:lnTo>
                      <a:pt x="215" y="277"/>
                    </a:lnTo>
                    <a:lnTo>
                      <a:pt x="220" y="266"/>
                    </a:lnTo>
                    <a:lnTo>
                      <a:pt x="220" y="256"/>
                    </a:lnTo>
                    <a:lnTo>
                      <a:pt x="221" y="254"/>
                    </a:lnTo>
                    <a:lnTo>
                      <a:pt x="222" y="245"/>
                    </a:lnTo>
                    <a:lnTo>
                      <a:pt x="221" y="243"/>
                    </a:lnTo>
                    <a:lnTo>
                      <a:pt x="220" y="242"/>
                    </a:lnTo>
                    <a:lnTo>
                      <a:pt x="218" y="240"/>
                    </a:lnTo>
                    <a:lnTo>
                      <a:pt x="214" y="235"/>
                    </a:lnTo>
                    <a:lnTo>
                      <a:pt x="214" y="231"/>
                    </a:lnTo>
                    <a:lnTo>
                      <a:pt x="216" y="230"/>
                    </a:lnTo>
                    <a:lnTo>
                      <a:pt x="220" y="226"/>
                    </a:lnTo>
                    <a:lnTo>
                      <a:pt x="221" y="220"/>
                    </a:lnTo>
                    <a:lnTo>
                      <a:pt x="220" y="216"/>
                    </a:lnTo>
                    <a:lnTo>
                      <a:pt x="220" y="212"/>
                    </a:lnTo>
                    <a:lnTo>
                      <a:pt x="218" y="210"/>
                    </a:lnTo>
                    <a:lnTo>
                      <a:pt x="216" y="210"/>
                    </a:lnTo>
                    <a:lnTo>
                      <a:pt x="214" y="208"/>
                    </a:lnTo>
                    <a:lnTo>
                      <a:pt x="211" y="204"/>
                    </a:lnTo>
                    <a:lnTo>
                      <a:pt x="208" y="203"/>
                    </a:lnTo>
                    <a:lnTo>
                      <a:pt x="207" y="211"/>
                    </a:lnTo>
                    <a:lnTo>
                      <a:pt x="204" y="216"/>
                    </a:lnTo>
                    <a:lnTo>
                      <a:pt x="197" y="221"/>
                    </a:lnTo>
                    <a:lnTo>
                      <a:pt x="196" y="224"/>
                    </a:lnTo>
                    <a:lnTo>
                      <a:pt x="193" y="224"/>
                    </a:lnTo>
                    <a:lnTo>
                      <a:pt x="188" y="221"/>
                    </a:lnTo>
                    <a:lnTo>
                      <a:pt x="187" y="223"/>
                    </a:lnTo>
                    <a:lnTo>
                      <a:pt x="187" y="227"/>
                    </a:lnTo>
                    <a:lnTo>
                      <a:pt x="184" y="229"/>
                    </a:lnTo>
                    <a:lnTo>
                      <a:pt x="182" y="226"/>
                    </a:lnTo>
                    <a:lnTo>
                      <a:pt x="180" y="219"/>
                    </a:lnTo>
                    <a:lnTo>
                      <a:pt x="172" y="211"/>
                    </a:lnTo>
                    <a:lnTo>
                      <a:pt x="168" y="210"/>
                    </a:lnTo>
                    <a:lnTo>
                      <a:pt x="165" y="207"/>
                    </a:lnTo>
                    <a:lnTo>
                      <a:pt x="162" y="207"/>
                    </a:lnTo>
                    <a:lnTo>
                      <a:pt x="160" y="205"/>
                    </a:lnTo>
                    <a:lnTo>
                      <a:pt x="159" y="204"/>
                    </a:lnTo>
                    <a:lnTo>
                      <a:pt x="157" y="204"/>
                    </a:lnTo>
                    <a:lnTo>
                      <a:pt x="151" y="196"/>
                    </a:lnTo>
                    <a:lnTo>
                      <a:pt x="150" y="193"/>
                    </a:lnTo>
                    <a:lnTo>
                      <a:pt x="149" y="190"/>
                    </a:lnTo>
                    <a:lnTo>
                      <a:pt x="148" y="173"/>
                    </a:lnTo>
                    <a:lnTo>
                      <a:pt x="148" y="170"/>
                    </a:lnTo>
                    <a:lnTo>
                      <a:pt x="144" y="168"/>
                    </a:lnTo>
                    <a:lnTo>
                      <a:pt x="141" y="167"/>
                    </a:lnTo>
                    <a:lnTo>
                      <a:pt x="140" y="165"/>
                    </a:lnTo>
                    <a:lnTo>
                      <a:pt x="141" y="163"/>
                    </a:lnTo>
                    <a:lnTo>
                      <a:pt x="145" y="159"/>
                    </a:lnTo>
                    <a:lnTo>
                      <a:pt x="148" y="158"/>
                    </a:lnTo>
                    <a:lnTo>
                      <a:pt x="149" y="156"/>
                    </a:lnTo>
                    <a:lnTo>
                      <a:pt x="154" y="153"/>
                    </a:lnTo>
                    <a:lnTo>
                      <a:pt x="160" y="150"/>
                    </a:lnTo>
                    <a:lnTo>
                      <a:pt x="167" y="150"/>
                    </a:lnTo>
                    <a:lnTo>
                      <a:pt x="174" y="148"/>
                    </a:lnTo>
                    <a:lnTo>
                      <a:pt x="184" y="145"/>
                    </a:lnTo>
                    <a:lnTo>
                      <a:pt x="186" y="143"/>
                    </a:lnTo>
                    <a:lnTo>
                      <a:pt x="203" y="121"/>
                    </a:lnTo>
                    <a:lnTo>
                      <a:pt x="207" y="115"/>
                    </a:lnTo>
                    <a:lnTo>
                      <a:pt x="221" y="100"/>
                    </a:lnTo>
                    <a:lnTo>
                      <a:pt x="222" y="98"/>
                    </a:lnTo>
                    <a:lnTo>
                      <a:pt x="218" y="87"/>
                    </a:lnTo>
                    <a:lnTo>
                      <a:pt x="218" y="82"/>
                    </a:lnTo>
                    <a:lnTo>
                      <a:pt x="220" y="80"/>
                    </a:lnTo>
                    <a:lnTo>
                      <a:pt x="220" y="79"/>
                    </a:lnTo>
                    <a:lnTo>
                      <a:pt x="229" y="80"/>
                    </a:lnTo>
                    <a:lnTo>
                      <a:pt x="231" y="75"/>
                    </a:lnTo>
                    <a:lnTo>
                      <a:pt x="231" y="72"/>
                    </a:lnTo>
                    <a:lnTo>
                      <a:pt x="234" y="64"/>
                    </a:lnTo>
                    <a:lnTo>
                      <a:pt x="236" y="61"/>
                    </a:lnTo>
                    <a:lnTo>
                      <a:pt x="242" y="57"/>
                    </a:lnTo>
                    <a:lnTo>
                      <a:pt x="244" y="56"/>
                    </a:lnTo>
                    <a:lnTo>
                      <a:pt x="246" y="53"/>
                    </a:lnTo>
                    <a:lnTo>
                      <a:pt x="244" y="52"/>
                    </a:lnTo>
                    <a:lnTo>
                      <a:pt x="244" y="51"/>
                    </a:lnTo>
                    <a:lnTo>
                      <a:pt x="243" y="48"/>
                    </a:lnTo>
                    <a:lnTo>
                      <a:pt x="244" y="47"/>
                    </a:lnTo>
                    <a:lnTo>
                      <a:pt x="242" y="45"/>
                    </a:lnTo>
                    <a:lnTo>
                      <a:pt x="240" y="47"/>
                    </a:lnTo>
                    <a:lnTo>
                      <a:pt x="238" y="49"/>
                    </a:lnTo>
                    <a:lnTo>
                      <a:pt x="234" y="49"/>
                    </a:lnTo>
                    <a:lnTo>
                      <a:pt x="227" y="44"/>
                    </a:lnTo>
                    <a:lnTo>
                      <a:pt x="220" y="33"/>
                    </a:lnTo>
                    <a:lnTo>
                      <a:pt x="216" y="26"/>
                    </a:lnTo>
                    <a:lnTo>
                      <a:pt x="214" y="26"/>
                    </a:lnTo>
                    <a:lnTo>
                      <a:pt x="212" y="27"/>
                    </a:lnTo>
                    <a:lnTo>
                      <a:pt x="205" y="27"/>
                    </a:lnTo>
                    <a:lnTo>
                      <a:pt x="203" y="28"/>
                    </a:lnTo>
                    <a:lnTo>
                      <a:pt x="200" y="30"/>
                    </a:lnTo>
                    <a:lnTo>
                      <a:pt x="197" y="29"/>
                    </a:lnTo>
                    <a:lnTo>
                      <a:pt x="195" y="29"/>
                    </a:lnTo>
                    <a:lnTo>
                      <a:pt x="193" y="27"/>
                    </a:lnTo>
                    <a:lnTo>
                      <a:pt x="193" y="24"/>
                    </a:lnTo>
                    <a:lnTo>
                      <a:pt x="193" y="21"/>
                    </a:lnTo>
                    <a:lnTo>
                      <a:pt x="193" y="20"/>
                    </a:lnTo>
                    <a:lnTo>
                      <a:pt x="193" y="18"/>
                    </a:lnTo>
                    <a:lnTo>
                      <a:pt x="191" y="18"/>
                    </a:lnTo>
                    <a:lnTo>
                      <a:pt x="189" y="19"/>
                    </a:lnTo>
                    <a:lnTo>
                      <a:pt x="187" y="19"/>
                    </a:lnTo>
                    <a:lnTo>
                      <a:pt x="186" y="19"/>
                    </a:lnTo>
                    <a:lnTo>
                      <a:pt x="185" y="19"/>
                    </a:lnTo>
                    <a:lnTo>
                      <a:pt x="184" y="14"/>
                    </a:lnTo>
                    <a:lnTo>
                      <a:pt x="183" y="13"/>
                    </a:lnTo>
                    <a:lnTo>
                      <a:pt x="180" y="11"/>
                    </a:lnTo>
                    <a:lnTo>
                      <a:pt x="174" y="11"/>
                    </a:lnTo>
                    <a:lnTo>
                      <a:pt x="167" y="6"/>
                    </a:lnTo>
                    <a:lnTo>
                      <a:pt x="163" y="6"/>
                    </a:lnTo>
                    <a:lnTo>
                      <a:pt x="161" y="6"/>
                    </a:lnTo>
                    <a:lnTo>
                      <a:pt x="157" y="5"/>
                    </a:lnTo>
                    <a:lnTo>
                      <a:pt x="152" y="3"/>
                    </a:lnTo>
                    <a:lnTo>
                      <a:pt x="141" y="0"/>
                    </a:lnTo>
                    <a:lnTo>
                      <a:pt x="122" y="4"/>
                    </a:lnTo>
                    <a:lnTo>
                      <a:pt x="118" y="5"/>
                    </a:lnTo>
                    <a:lnTo>
                      <a:pt x="115" y="6"/>
                    </a:lnTo>
                    <a:lnTo>
                      <a:pt x="118" y="11"/>
                    </a:lnTo>
                    <a:lnTo>
                      <a:pt x="122" y="21"/>
                    </a:lnTo>
                    <a:lnTo>
                      <a:pt x="126" y="27"/>
                    </a:lnTo>
                    <a:lnTo>
                      <a:pt x="131" y="38"/>
                    </a:lnTo>
                    <a:lnTo>
                      <a:pt x="132" y="53"/>
                    </a:lnTo>
                    <a:lnTo>
                      <a:pt x="131" y="65"/>
                    </a:lnTo>
                    <a:lnTo>
                      <a:pt x="129" y="67"/>
                    </a:lnTo>
                    <a:lnTo>
                      <a:pt x="125" y="67"/>
                    </a:lnTo>
                    <a:lnTo>
                      <a:pt x="120" y="67"/>
                    </a:lnTo>
                    <a:lnTo>
                      <a:pt x="115" y="67"/>
                    </a:lnTo>
                    <a:lnTo>
                      <a:pt x="110" y="68"/>
                    </a:lnTo>
                    <a:lnTo>
                      <a:pt x="106" y="71"/>
                    </a:lnTo>
                    <a:lnTo>
                      <a:pt x="102" y="68"/>
                    </a:lnTo>
                    <a:lnTo>
                      <a:pt x="90" y="67"/>
                    </a:lnTo>
                    <a:lnTo>
                      <a:pt x="82" y="65"/>
                    </a:lnTo>
                    <a:lnTo>
                      <a:pt x="75" y="65"/>
                    </a:lnTo>
                    <a:lnTo>
                      <a:pt x="68" y="64"/>
                    </a:lnTo>
                    <a:lnTo>
                      <a:pt x="60" y="65"/>
                    </a:lnTo>
                    <a:lnTo>
                      <a:pt x="58" y="67"/>
                    </a:lnTo>
                    <a:lnTo>
                      <a:pt x="58" y="73"/>
                    </a:lnTo>
                    <a:lnTo>
                      <a:pt x="57" y="74"/>
                    </a:lnTo>
                    <a:lnTo>
                      <a:pt x="48" y="82"/>
                    </a:lnTo>
                    <a:lnTo>
                      <a:pt x="46" y="84"/>
                    </a:lnTo>
                    <a:lnTo>
                      <a:pt x="42" y="91"/>
                    </a:lnTo>
                    <a:lnTo>
                      <a:pt x="40" y="92"/>
                    </a:lnTo>
                    <a:lnTo>
                      <a:pt x="31" y="96"/>
                    </a:lnTo>
                    <a:lnTo>
                      <a:pt x="30" y="98"/>
                    </a:lnTo>
                    <a:lnTo>
                      <a:pt x="26" y="110"/>
                    </a:lnTo>
                    <a:lnTo>
                      <a:pt x="28" y="117"/>
                    </a:lnTo>
                    <a:lnTo>
                      <a:pt x="26" y="125"/>
                    </a:lnTo>
                    <a:lnTo>
                      <a:pt x="29" y="128"/>
                    </a:lnTo>
                    <a:lnTo>
                      <a:pt x="29" y="130"/>
                    </a:lnTo>
                    <a:lnTo>
                      <a:pt x="20" y="131"/>
                    </a:lnTo>
                    <a:lnTo>
                      <a:pt x="18" y="133"/>
                    </a:lnTo>
                    <a:lnTo>
                      <a:pt x="18" y="137"/>
                    </a:lnTo>
                    <a:lnTo>
                      <a:pt x="11" y="140"/>
                    </a:lnTo>
                    <a:lnTo>
                      <a:pt x="10" y="142"/>
                    </a:lnTo>
                    <a:lnTo>
                      <a:pt x="7" y="154"/>
                    </a:lnTo>
                    <a:lnTo>
                      <a:pt x="7" y="164"/>
                    </a:lnTo>
                    <a:lnTo>
                      <a:pt x="6" y="167"/>
                    </a:lnTo>
                    <a:lnTo>
                      <a:pt x="3" y="172"/>
                    </a:lnTo>
                    <a:lnTo>
                      <a:pt x="0" y="216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3" name="Freeform 19"/>
              <p:cNvSpPr>
                <a:spLocks/>
              </p:cNvSpPr>
              <p:nvPr/>
            </p:nvSpPr>
            <p:spPr bwMode="auto">
              <a:xfrm>
                <a:off x="3071813" y="1416050"/>
                <a:ext cx="1363662" cy="1812925"/>
              </a:xfrm>
              <a:custGeom>
                <a:avLst/>
                <a:gdLst>
                  <a:gd name="T0" fmla="*/ 2147483647 w 417"/>
                  <a:gd name="T1" fmla="*/ 0 h 532"/>
                  <a:gd name="T2" fmla="*/ 2147483647 w 417"/>
                  <a:gd name="T3" fmla="*/ 2147483647 h 532"/>
                  <a:gd name="T4" fmla="*/ 2147483647 w 417"/>
                  <a:gd name="T5" fmla="*/ 2147483647 h 532"/>
                  <a:gd name="T6" fmla="*/ 2147483647 w 417"/>
                  <a:gd name="T7" fmla="*/ 2147483647 h 532"/>
                  <a:gd name="T8" fmla="*/ 2147483647 w 417"/>
                  <a:gd name="T9" fmla="*/ 2147483647 h 532"/>
                  <a:gd name="T10" fmla="*/ 2147483647 w 417"/>
                  <a:gd name="T11" fmla="*/ 2147483647 h 532"/>
                  <a:gd name="T12" fmla="*/ 2147483647 w 417"/>
                  <a:gd name="T13" fmla="*/ 2147483647 h 532"/>
                  <a:gd name="T14" fmla="*/ 2147483647 w 417"/>
                  <a:gd name="T15" fmla="*/ 2147483647 h 532"/>
                  <a:gd name="T16" fmla="*/ 2147483647 w 417"/>
                  <a:gd name="T17" fmla="*/ 2147483647 h 532"/>
                  <a:gd name="T18" fmla="*/ 2147483647 w 417"/>
                  <a:gd name="T19" fmla="*/ 2147483647 h 532"/>
                  <a:gd name="T20" fmla="*/ 2147483647 w 417"/>
                  <a:gd name="T21" fmla="*/ 2147483647 h 532"/>
                  <a:gd name="T22" fmla="*/ 0 w 417"/>
                  <a:gd name="T23" fmla="*/ 2147483647 h 532"/>
                  <a:gd name="T24" fmla="*/ 2147483647 w 417"/>
                  <a:gd name="T25" fmla="*/ 2147483647 h 532"/>
                  <a:gd name="T26" fmla="*/ 2147483647 w 417"/>
                  <a:gd name="T27" fmla="*/ 2147483647 h 532"/>
                  <a:gd name="T28" fmla="*/ 2147483647 w 417"/>
                  <a:gd name="T29" fmla="*/ 2147483647 h 532"/>
                  <a:gd name="T30" fmla="*/ 2147483647 w 417"/>
                  <a:gd name="T31" fmla="*/ 2147483647 h 532"/>
                  <a:gd name="T32" fmla="*/ 2147483647 w 417"/>
                  <a:gd name="T33" fmla="*/ 2147483647 h 532"/>
                  <a:gd name="T34" fmla="*/ 2147483647 w 417"/>
                  <a:gd name="T35" fmla="*/ 2147483647 h 532"/>
                  <a:gd name="T36" fmla="*/ 2147483647 w 417"/>
                  <a:gd name="T37" fmla="*/ 2147483647 h 532"/>
                  <a:gd name="T38" fmla="*/ 2147483647 w 417"/>
                  <a:gd name="T39" fmla="*/ 2147483647 h 532"/>
                  <a:gd name="T40" fmla="*/ 2147483647 w 417"/>
                  <a:gd name="T41" fmla="*/ 2147483647 h 532"/>
                  <a:gd name="T42" fmla="*/ 2147483647 w 417"/>
                  <a:gd name="T43" fmla="*/ 2147483647 h 532"/>
                  <a:gd name="T44" fmla="*/ 2147483647 w 417"/>
                  <a:gd name="T45" fmla="*/ 2147483647 h 532"/>
                  <a:gd name="T46" fmla="*/ 2147483647 w 417"/>
                  <a:gd name="T47" fmla="*/ 2147483647 h 532"/>
                  <a:gd name="T48" fmla="*/ 2147483647 w 417"/>
                  <a:gd name="T49" fmla="*/ 2147483647 h 532"/>
                  <a:gd name="T50" fmla="*/ 2147483647 w 417"/>
                  <a:gd name="T51" fmla="*/ 2147483647 h 532"/>
                  <a:gd name="T52" fmla="*/ 2147483647 w 417"/>
                  <a:gd name="T53" fmla="*/ 2147483647 h 532"/>
                  <a:gd name="T54" fmla="*/ 2147483647 w 417"/>
                  <a:gd name="T55" fmla="*/ 2147483647 h 532"/>
                  <a:gd name="T56" fmla="*/ 2147483647 w 417"/>
                  <a:gd name="T57" fmla="*/ 2147483647 h 532"/>
                  <a:gd name="T58" fmla="*/ 2147483647 w 417"/>
                  <a:gd name="T59" fmla="*/ 2147483647 h 532"/>
                  <a:gd name="T60" fmla="*/ 2147483647 w 417"/>
                  <a:gd name="T61" fmla="*/ 2147483647 h 532"/>
                  <a:gd name="T62" fmla="*/ 2147483647 w 417"/>
                  <a:gd name="T63" fmla="*/ 2147483647 h 532"/>
                  <a:gd name="T64" fmla="*/ 2147483647 w 417"/>
                  <a:gd name="T65" fmla="*/ 2147483647 h 532"/>
                  <a:gd name="T66" fmla="*/ 2147483647 w 417"/>
                  <a:gd name="T67" fmla="*/ 2147483647 h 532"/>
                  <a:gd name="T68" fmla="*/ 2147483647 w 417"/>
                  <a:gd name="T69" fmla="*/ 2147483647 h 532"/>
                  <a:gd name="T70" fmla="*/ 2147483647 w 417"/>
                  <a:gd name="T71" fmla="*/ 2147483647 h 532"/>
                  <a:gd name="T72" fmla="*/ 2147483647 w 417"/>
                  <a:gd name="T73" fmla="*/ 2147483647 h 532"/>
                  <a:gd name="T74" fmla="*/ 2147483647 w 417"/>
                  <a:gd name="T75" fmla="*/ 2147483647 h 532"/>
                  <a:gd name="T76" fmla="*/ 2147483647 w 417"/>
                  <a:gd name="T77" fmla="*/ 2147483647 h 532"/>
                  <a:gd name="T78" fmla="*/ 2147483647 w 417"/>
                  <a:gd name="T79" fmla="*/ 2147483647 h 532"/>
                  <a:gd name="T80" fmla="*/ 2147483647 w 417"/>
                  <a:gd name="T81" fmla="*/ 2147483647 h 532"/>
                  <a:gd name="T82" fmla="*/ 2147483647 w 417"/>
                  <a:gd name="T83" fmla="*/ 2147483647 h 532"/>
                  <a:gd name="T84" fmla="*/ 2147483647 w 417"/>
                  <a:gd name="T85" fmla="*/ 2147483647 h 532"/>
                  <a:gd name="T86" fmla="*/ 2147483647 w 417"/>
                  <a:gd name="T87" fmla="*/ 2147483647 h 532"/>
                  <a:gd name="T88" fmla="*/ 2147483647 w 417"/>
                  <a:gd name="T89" fmla="*/ 2147483647 h 532"/>
                  <a:gd name="T90" fmla="*/ 2147483647 w 417"/>
                  <a:gd name="T91" fmla="*/ 2147483647 h 532"/>
                  <a:gd name="T92" fmla="*/ 2147483647 w 417"/>
                  <a:gd name="T93" fmla="*/ 2147483647 h 532"/>
                  <a:gd name="T94" fmla="*/ 2147483647 w 417"/>
                  <a:gd name="T95" fmla="*/ 2147483647 h 532"/>
                  <a:gd name="T96" fmla="*/ 2147483647 w 417"/>
                  <a:gd name="T97" fmla="*/ 2147483647 h 532"/>
                  <a:gd name="T98" fmla="*/ 2147483647 w 417"/>
                  <a:gd name="T99" fmla="*/ 2147483647 h 532"/>
                  <a:gd name="T100" fmla="*/ 2147483647 w 417"/>
                  <a:gd name="T101" fmla="*/ 2147483647 h 532"/>
                  <a:gd name="T102" fmla="*/ 2147483647 w 417"/>
                  <a:gd name="T103" fmla="*/ 2147483647 h 532"/>
                  <a:gd name="T104" fmla="*/ 2147483647 w 417"/>
                  <a:gd name="T105" fmla="*/ 2147483647 h 532"/>
                  <a:gd name="T106" fmla="*/ 2147483647 w 417"/>
                  <a:gd name="T107" fmla="*/ 2147483647 h 532"/>
                  <a:gd name="T108" fmla="*/ 2147483647 w 417"/>
                  <a:gd name="T109" fmla="*/ 2147483647 h 53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17"/>
                  <a:gd name="T166" fmla="*/ 0 h 532"/>
                  <a:gd name="T167" fmla="*/ 417 w 417"/>
                  <a:gd name="T168" fmla="*/ 532 h 53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17" h="532">
                    <a:moveTo>
                      <a:pt x="193" y="6"/>
                    </a:moveTo>
                    <a:lnTo>
                      <a:pt x="141" y="3"/>
                    </a:lnTo>
                    <a:lnTo>
                      <a:pt x="79" y="0"/>
                    </a:lnTo>
                    <a:lnTo>
                      <a:pt x="78" y="38"/>
                    </a:lnTo>
                    <a:lnTo>
                      <a:pt x="33" y="35"/>
                    </a:lnTo>
                    <a:lnTo>
                      <a:pt x="28" y="44"/>
                    </a:lnTo>
                    <a:lnTo>
                      <a:pt x="32" y="43"/>
                    </a:lnTo>
                    <a:lnTo>
                      <a:pt x="33" y="57"/>
                    </a:lnTo>
                    <a:lnTo>
                      <a:pt x="39" y="95"/>
                    </a:lnTo>
                    <a:lnTo>
                      <a:pt x="45" y="113"/>
                    </a:lnTo>
                    <a:lnTo>
                      <a:pt x="48" y="140"/>
                    </a:lnTo>
                    <a:lnTo>
                      <a:pt x="42" y="201"/>
                    </a:lnTo>
                    <a:lnTo>
                      <a:pt x="36" y="199"/>
                    </a:lnTo>
                    <a:lnTo>
                      <a:pt x="38" y="212"/>
                    </a:lnTo>
                    <a:lnTo>
                      <a:pt x="39" y="230"/>
                    </a:lnTo>
                    <a:lnTo>
                      <a:pt x="42" y="247"/>
                    </a:lnTo>
                    <a:lnTo>
                      <a:pt x="41" y="256"/>
                    </a:lnTo>
                    <a:lnTo>
                      <a:pt x="38" y="264"/>
                    </a:lnTo>
                    <a:lnTo>
                      <a:pt x="41" y="273"/>
                    </a:lnTo>
                    <a:lnTo>
                      <a:pt x="40" y="280"/>
                    </a:lnTo>
                    <a:lnTo>
                      <a:pt x="40" y="285"/>
                    </a:lnTo>
                    <a:lnTo>
                      <a:pt x="41" y="292"/>
                    </a:lnTo>
                    <a:lnTo>
                      <a:pt x="41" y="294"/>
                    </a:lnTo>
                    <a:lnTo>
                      <a:pt x="35" y="300"/>
                    </a:lnTo>
                    <a:lnTo>
                      <a:pt x="27" y="295"/>
                    </a:lnTo>
                    <a:lnTo>
                      <a:pt x="22" y="294"/>
                    </a:lnTo>
                    <a:lnTo>
                      <a:pt x="14" y="295"/>
                    </a:lnTo>
                    <a:lnTo>
                      <a:pt x="11" y="294"/>
                    </a:lnTo>
                    <a:lnTo>
                      <a:pt x="9" y="293"/>
                    </a:lnTo>
                    <a:lnTo>
                      <a:pt x="7" y="292"/>
                    </a:lnTo>
                    <a:lnTo>
                      <a:pt x="6" y="293"/>
                    </a:lnTo>
                    <a:lnTo>
                      <a:pt x="5" y="294"/>
                    </a:lnTo>
                    <a:lnTo>
                      <a:pt x="1" y="297"/>
                    </a:lnTo>
                    <a:lnTo>
                      <a:pt x="0" y="298"/>
                    </a:lnTo>
                    <a:lnTo>
                      <a:pt x="0" y="301"/>
                    </a:lnTo>
                    <a:lnTo>
                      <a:pt x="0" y="305"/>
                    </a:lnTo>
                    <a:lnTo>
                      <a:pt x="4" y="313"/>
                    </a:lnTo>
                    <a:lnTo>
                      <a:pt x="5" y="316"/>
                    </a:lnTo>
                    <a:lnTo>
                      <a:pt x="6" y="318"/>
                    </a:lnTo>
                    <a:lnTo>
                      <a:pt x="8" y="318"/>
                    </a:lnTo>
                    <a:lnTo>
                      <a:pt x="11" y="320"/>
                    </a:lnTo>
                    <a:lnTo>
                      <a:pt x="12" y="325"/>
                    </a:lnTo>
                    <a:lnTo>
                      <a:pt x="16" y="337"/>
                    </a:lnTo>
                    <a:lnTo>
                      <a:pt x="24" y="346"/>
                    </a:lnTo>
                    <a:lnTo>
                      <a:pt x="24" y="351"/>
                    </a:lnTo>
                    <a:lnTo>
                      <a:pt x="25" y="354"/>
                    </a:lnTo>
                    <a:lnTo>
                      <a:pt x="30" y="358"/>
                    </a:lnTo>
                    <a:lnTo>
                      <a:pt x="32" y="366"/>
                    </a:lnTo>
                    <a:lnTo>
                      <a:pt x="35" y="376"/>
                    </a:lnTo>
                    <a:lnTo>
                      <a:pt x="31" y="379"/>
                    </a:lnTo>
                    <a:lnTo>
                      <a:pt x="28" y="384"/>
                    </a:lnTo>
                    <a:lnTo>
                      <a:pt x="27" y="386"/>
                    </a:lnTo>
                    <a:lnTo>
                      <a:pt x="27" y="392"/>
                    </a:lnTo>
                    <a:lnTo>
                      <a:pt x="30" y="397"/>
                    </a:lnTo>
                    <a:lnTo>
                      <a:pt x="35" y="400"/>
                    </a:lnTo>
                    <a:lnTo>
                      <a:pt x="39" y="405"/>
                    </a:lnTo>
                    <a:lnTo>
                      <a:pt x="46" y="399"/>
                    </a:lnTo>
                    <a:lnTo>
                      <a:pt x="48" y="400"/>
                    </a:lnTo>
                    <a:lnTo>
                      <a:pt x="49" y="401"/>
                    </a:lnTo>
                    <a:lnTo>
                      <a:pt x="52" y="400"/>
                    </a:lnTo>
                    <a:lnTo>
                      <a:pt x="55" y="401"/>
                    </a:lnTo>
                    <a:lnTo>
                      <a:pt x="60" y="406"/>
                    </a:lnTo>
                    <a:lnTo>
                      <a:pt x="66" y="409"/>
                    </a:lnTo>
                    <a:lnTo>
                      <a:pt x="68" y="414"/>
                    </a:lnTo>
                    <a:lnTo>
                      <a:pt x="69" y="420"/>
                    </a:lnTo>
                    <a:lnTo>
                      <a:pt x="72" y="425"/>
                    </a:lnTo>
                    <a:lnTo>
                      <a:pt x="74" y="436"/>
                    </a:lnTo>
                    <a:lnTo>
                      <a:pt x="77" y="444"/>
                    </a:lnTo>
                    <a:lnTo>
                      <a:pt x="80" y="459"/>
                    </a:lnTo>
                    <a:lnTo>
                      <a:pt x="80" y="466"/>
                    </a:lnTo>
                    <a:lnTo>
                      <a:pt x="81" y="477"/>
                    </a:lnTo>
                    <a:lnTo>
                      <a:pt x="84" y="480"/>
                    </a:lnTo>
                    <a:lnTo>
                      <a:pt x="85" y="481"/>
                    </a:lnTo>
                    <a:lnTo>
                      <a:pt x="87" y="483"/>
                    </a:lnTo>
                    <a:lnTo>
                      <a:pt x="91" y="483"/>
                    </a:lnTo>
                    <a:lnTo>
                      <a:pt x="99" y="486"/>
                    </a:lnTo>
                    <a:lnTo>
                      <a:pt x="105" y="486"/>
                    </a:lnTo>
                    <a:lnTo>
                      <a:pt x="108" y="486"/>
                    </a:lnTo>
                    <a:lnTo>
                      <a:pt x="112" y="489"/>
                    </a:lnTo>
                    <a:lnTo>
                      <a:pt x="113" y="493"/>
                    </a:lnTo>
                    <a:lnTo>
                      <a:pt x="114" y="503"/>
                    </a:lnTo>
                    <a:lnTo>
                      <a:pt x="115" y="506"/>
                    </a:lnTo>
                    <a:lnTo>
                      <a:pt x="120" y="508"/>
                    </a:lnTo>
                    <a:lnTo>
                      <a:pt x="127" y="518"/>
                    </a:lnTo>
                    <a:lnTo>
                      <a:pt x="130" y="522"/>
                    </a:lnTo>
                    <a:lnTo>
                      <a:pt x="131" y="530"/>
                    </a:lnTo>
                    <a:lnTo>
                      <a:pt x="142" y="531"/>
                    </a:lnTo>
                    <a:lnTo>
                      <a:pt x="147" y="530"/>
                    </a:lnTo>
                    <a:lnTo>
                      <a:pt x="150" y="531"/>
                    </a:lnTo>
                    <a:lnTo>
                      <a:pt x="154" y="531"/>
                    </a:lnTo>
                    <a:lnTo>
                      <a:pt x="164" y="529"/>
                    </a:lnTo>
                    <a:lnTo>
                      <a:pt x="170" y="526"/>
                    </a:lnTo>
                    <a:lnTo>
                      <a:pt x="171" y="501"/>
                    </a:lnTo>
                    <a:lnTo>
                      <a:pt x="173" y="498"/>
                    </a:lnTo>
                    <a:lnTo>
                      <a:pt x="177" y="495"/>
                    </a:lnTo>
                    <a:lnTo>
                      <a:pt x="179" y="491"/>
                    </a:lnTo>
                    <a:lnTo>
                      <a:pt x="179" y="488"/>
                    </a:lnTo>
                    <a:lnTo>
                      <a:pt x="177" y="478"/>
                    </a:lnTo>
                    <a:lnTo>
                      <a:pt x="177" y="474"/>
                    </a:lnTo>
                    <a:lnTo>
                      <a:pt x="178" y="473"/>
                    </a:lnTo>
                    <a:lnTo>
                      <a:pt x="180" y="472"/>
                    </a:lnTo>
                    <a:lnTo>
                      <a:pt x="184" y="472"/>
                    </a:lnTo>
                    <a:lnTo>
                      <a:pt x="190" y="471"/>
                    </a:lnTo>
                    <a:lnTo>
                      <a:pt x="194" y="470"/>
                    </a:lnTo>
                    <a:lnTo>
                      <a:pt x="194" y="465"/>
                    </a:lnTo>
                    <a:lnTo>
                      <a:pt x="193" y="452"/>
                    </a:lnTo>
                    <a:lnTo>
                      <a:pt x="198" y="446"/>
                    </a:lnTo>
                    <a:lnTo>
                      <a:pt x="201" y="442"/>
                    </a:lnTo>
                    <a:lnTo>
                      <a:pt x="203" y="444"/>
                    </a:lnTo>
                    <a:lnTo>
                      <a:pt x="206" y="444"/>
                    </a:lnTo>
                    <a:lnTo>
                      <a:pt x="208" y="438"/>
                    </a:lnTo>
                    <a:lnTo>
                      <a:pt x="211" y="436"/>
                    </a:lnTo>
                    <a:lnTo>
                      <a:pt x="215" y="437"/>
                    </a:lnTo>
                    <a:lnTo>
                      <a:pt x="221" y="446"/>
                    </a:lnTo>
                    <a:lnTo>
                      <a:pt x="223" y="447"/>
                    </a:lnTo>
                    <a:lnTo>
                      <a:pt x="231" y="452"/>
                    </a:lnTo>
                    <a:lnTo>
                      <a:pt x="236" y="452"/>
                    </a:lnTo>
                    <a:lnTo>
                      <a:pt x="238" y="455"/>
                    </a:lnTo>
                    <a:lnTo>
                      <a:pt x="250" y="467"/>
                    </a:lnTo>
                    <a:lnTo>
                      <a:pt x="254" y="470"/>
                    </a:lnTo>
                    <a:lnTo>
                      <a:pt x="263" y="473"/>
                    </a:lnTo>
                    <a:lnTo>
                      <a:pt x="264" y="472"/>
                    </a:lnTo>
                    <a:lnTo>
                      <a:pt x="266" y="469"/>
                    </a:lnTo>
                    <a:lnTo>
                      <a:pt x="268" y="467"/>
                    </a:lnTo>
                    <a:lnTo>
                      <a:pt x="273" y="467"/>
                    </a:lnTo>
                    <a:lnTo>
                      <a:pt x="276" y="469"/>
                    </a:lnTo>
                    <a:lnTo>
                      <a:pt x="280" y="473"/>
                    </a:lnTo>
                    <a:lnTo>
                      <a:pt x="290" y="469"/>
                    </a:lnTo>
                    <a:lnTo>
                      <a:pt x="292" y="468"/>
                    </a:lnTo>
                    <a:lnTo>
                      <a:pt x="305" y="473"/>
                    </a:lnTo>
                    <a:lnTo>
                      <a:pt x="305" y="474"/>
                    </a:lnTo>
                    <a:lnTo>
                      <a:pt x="309" y="481"/>
                    </a:lnTo>
                    <a:lnTo>
                      <a:pt x="317" y="482"/>
                    </a:lnTo>
                    <a:lnTo>
                      <a:pt x="326" y="467"/>
                    </a:lnTo>
                    <a:lnTo>
                      <a:pt x="330" y="459"/>
                    </a:lnTo>
                    <a:lnTo>
                      <a:pt x="339" y="452"/>
                    </a:lnTo>
                    <a:lnTo>
                      <a:pt x="353" y="451"/>
                    </a:lnTo>
                    <a:lnTo>
                      <a:pt x="358" y="453"/>
                    </a:lnTo>
                    <a:lnTo>
                      <a:pt x="378" y="457"/>
                    </a:lnTo>
                    <a:lnTo>
                      <a:pt x="376" y="446"/>
                    </a:lnTo>
                    <a:lnTo>
                      <a:pt x="361" y="377"/>
                    </a:lnTo>
                    <a:lnTo>
                      <a:pt x="358" y="358"/>
                    </a:lnTo>
                    <a:lnTo>
                      <a:pt x="416" y="254"/>
                    </a:lnTo>
                    <a:lnTo>
                      <a:pt x="401" y="248"/>
                    </a:lnTo>
                    <a:lnTo>
                      <a:pt x="391" y="239"/>
                    </a:lnTo>
                    <a:lnTo>
                      <a:pt x="376" y="231"/>
                    </a:lnTo>
                    <a:lnTo>
                      <a:pt x="372" y="227"/>
                    </a:lnTo>
                    <a:lnTo>
                      <a:pt x="359" y="224"/>
                    </a:lnTo>
                    <a:lnTo>
                      <a:pt x="350" y="217"/>
                    </a:lnTo>
                    <a:lnTo>
                      <a:pt x="342" y="206"/>
                    </a:lnTo>
                    <a:lnTo>
                      <a:pt x="324" y="194"/>
                    </a:lnTo>
                    <a:lnTo>
                      <a:pt x="313" y="163"/>
                    </a:lnTo>
                    <a:lnTo>
                      <a:pt x="311" y="141"/>
                    </a:lnTo>
                    <a:lnTo>
                      <a:pt x="300" y="118"/>
                    </a:lnTo>
                    <a:lnTo>
                      <a:pt x="294" y="108"/>
                    </a:lnTo>
                    <a:lnTo>
                      <a:pt x="293" y="104"/>
                    </a:lnTo>
                    <a:lnTo>
                      <a:pt x="268" y="88"/>
                    </a:lnTo>
                    <a:lnTo>
                      <a:pt x="252" y="67"/>
                    </a:lnTo>
                    <a:lnTo>
                      <a:pt x="243" y="61"/>
                    </a:lnTo>
                    <a:lnTo>
                      <a:pt x="227" y="41"/>
                    </a:lnTo>
                    <a:lnTo>
                      <a:pt x="219" y="38"/>
                    </a:lnTo>
                    <a:lnTo>
                      <a:pt x="213" y="31"/>
                    </a:lnTo>
                    <a:lnTo>
                      <a:pt x="200" y="9"/>
                    </a:lnTo>
                    <a:lnTo>
                      <a:pt x="194" y="9"/>
                    </a:lnTo>
                    <a:lnTo>
                      <a:pt x="193" y="6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34" name="Freeform 20"/>
              <p:cNvSpPr>
                <a:spLocks/>
              </p:cNvSpPr>
              <p:nvPr/>
            </p:nvSpPr>
            <p:spPr bwMode="auto">
              <a:xfrm>
                <a:off x="3487738" y="2898775"/>
                <a:ext cx="1090612" cy="1355725"/>
              </a:xfrm>
              <a:custGeom>
                <a:avLst/>
                <a:gdLst>
                  <a:gd name="T0" fmla="*/ 2147483647 w 333"/>
                  <a:gd name="T1" fmla="*/ 2147483647 h 398"/>
                  <a:gd name="T2" fmla="*/ 2147483647 w 333"/>
                  <a:gd name="T3" fmla="*/ 2147483647 h 398"/>
                  <a:gd name="T4" fmla="*/ 2147483647 w 333"/>
                  <a:gd name="T5" fmla="*/ 2147483647 h 398"/>
                  <a:gd name="T6" fmla="*/ 2147483647 w 333"/>
                  <a:gd name="T7" fmla="*/ 2147483647 h 398"/>
                  <a:gd name="T8" fmla="*/ 2147483647 w 333"/>
                  <a:gd name="T9" fmla="*/ 2147483647 h 398"/>
                  <a:gd name="T10" fmla="*/ 2147483647 w 333"/>
                  <a:gd name="T11" fmla="*/ 2147483647 h 398"/>
                  <a:gd name="T12" fmla="*/ 2147483647 w 333"/>
                  <a:gd name="T13" fmla="*/ 2147483647 h 398"/>
                  <a:gd name="T14" fmla="*/ 2147483647 w 333"/>
                  <a:gd name="T15" fmla="*/ 2147483647 h 398"/>
                  <a:gd name="T16" fmla="*/ 2147483647 w 333"/>
                  <a:gd name="T17" fmla="*/ 2147483647 h 398"/>
                  <a:gd name="T18" fmla="*/ 2147483647 w 333"/>
                  <a:gd name="T19" fmla="*/ 2147483647 h 398"/>
                  <a:gd name="T20" fmla="*/ 2147483647 w 333"/>
                  <a:gd name="T21" fmla="*/ 2147483647 h 398"/>
                  <a:gd name="T22" fmla="*/ 2147483647 w 333"/>
                  <a:gd name="T23" fmla="*/ 2147483647 h 398"/>
                  <a:gd name="T24" fmla="*/ 2147483647 w 333"/>
                  <a:gd name="T25" fmla="*/ 2147483647 h 398"/>
                  <a:gd name="T26" fmla="*/ 2147483647 w 333"/>
                  <a:gd name="T27" fmla="*/ 2147483647 h 398"/>
                  <a:gd name="T28" fmla="*/ 2147483647 w 333"/>
                  <a:gd name="T29" fmla="*/ 2147483647 h 398"/>
                  <a:gd name="T30" fmla="*/ 2147483647 w 333"/>
                  <a:gd name="T31" fmla="*/ 2147483647 h 398"/>
                  <a:gd name="T32" fmla="*/ 2147483647 w 333"/>
                  <a:gd name="T33" fmla="*/ 2147483647 h 398"/>
                  <a:gd name="T34" fmla="*/ 2147483647 w 333"/>
                  <a:gd name="T35" fmla="*/ 2147483647 h 398"/>
                  <a:gd name="T36" fmla="*/ 2147483647 w 333"/>
                  <a:gd name="T37" fmla="*/ 2147483647 h 398"/>
                  <a:gd name="T38" fmla="*/ 2147483647 w 333"/>
                  <a:gd name="T39" fmla="*/ 2147483647 h 398"/>
                  <a:gd name="T40" fmla="*/ 2147483647 w 333"/>
                  <a:gd name="T41" fmla="*/ 2147483647 h 398"/>
                  <a:gd name="T42" fmla="*/ 2147483647 w 333"/>
                  <a:gd name="T43" fmla="*/ 2147483647 h 398"/>
                  <a:gd name="T44" fmla="*/ 2147483647 w 333"/>
                  <a:gd name="T45" fmla="*/ 2147483647 h 398"/>
                  <a:gd name="T46" fmla="*/ 2147483647 w 333"/>
                  <a:gd name="T47" fmla="*/ 2147483647 h 398"/>
                  <a:gd name="T48" fmla="*/ 2147483647 w 333"/>
                  <a:gd name="T49" fmla="*/ 2147483647 h 398"/>
                  <a:gd name="T50" fmla="*/ 2147483647 w 333"/>
                  <a:gd name="T51" fmla="*/ 2147483647 h 398"/>
                  <a:gd name="T52" fmla="*/ 2147483647 w 333"/>
                  <a:gd name="T53" fmla="*/ 2147483647 h 398"/>
                  <a:gd name="T54" fmla="*/ 2147483647 w 333"/>
                  <a:gd name="T55" fmla="*/ 2147483647 h 398"/>
                  <a:gd name="T56" fmla="*/ 2147483647 w 333"/>
                  <a:gd name="T57" fmla="*/ 2147483647 h 398"/>
                  <a:gd name="T58" fmla="*/ 2147483647 w 333"/>
                  <a:gd name="T59" fmla="*/ 2147483647 h 398"/>
                  <a:gd name="T60" fmla="*/ 2147483647 w 333"/>
                  <a:gd name="T61" fmla="*/ 2147483647 h 398"/>
                  <a:gd name="T62" fmla="*/ 2147483647 w 333"/>
                  <a:gd name="T63" fmla="*/ 2147483647 h 398"/>
                  <a:gd name="T64" fmla="*/ 2147483647 w 333"/>
                  <a:gd name="T65" fmla="*/ 2147483647 h 398"/>
                  <a:gd name="T66" fmla="*/ 2147483647 w 333"/>
                  <a:gd name="T67" fmla="*/ 2147483647 h 398"/>
                  <a:gd name="T68" fmla="*/ 2147483647 w 333"/>
                  <a:gd name="T69" fmla="*/ 2147483647 h 398"/>
                  <a:gd name="T70" fmla="*/ 2147483647 w 333"/>
                  <a:gd name="T71" fmla="*/ 2147483647 h 398"/>
                  <a:gd name="T72" fmla="*/ 2147483647 w 333"/>
                  <a:gd name="T73" fmla="*/ 2147483647 h 398"/>
                  <a:gd name="T74" fmla="*/ 2147483647 w 333"/>
                  <a:gd name="T75" fmla="*/ 2147483647 h 398"/>
                  <a:gd name="T76" fmla="*/ 2147483647 w 333"/>
                  <a:gd name="T77" fmla="*/ 2147483647 h 398"/>
                  <a:gd name="T78" fmla="*/ 2147483647 w 333"/>
                  <a:gd name="T79" fmla="*/ 2147483647 h 398"/>
                  <a:gd name="T80" fmla="*/ 2147483647 w 333"/>
                  <a:gd name="T81" fmla="*/ 2147483647 h 398"/>
                  <a:gd name="T82" fmla="*/ 2147483647 w 333"/>
                  <a:gd name="T83" fmla="*/ 2147483647 h 398"/>
                  <a:gd name="T84" fmla="*/ 2147483647 w 333"/>
                  <a:gd name="T85" fmla="*/ 2147483647 h 398"/>
                  <a:gd name="T86" fmla="*/ 2147483647 w 333"/>
                  <a:gd name="T87" fmla="*/ 2147483647 h 398"/>
                  <a:gd name="T88" fmla="*/ 2147483647 w 333"/>
                  <a:gd name="T89" fmla="*/ 2147483647 h 398"/>
                  <a:gd name="T90" fmla="*/ 2147483647 w 333"/>
                  <a:gd name="T91" fmla="*/ 2147483647 h 398"/>
                  <a:gd name="T92" fmla="*/ 2147483647 w 333"/>
                  <a:gd name="T93" fmla="*/ 0 h 398"/>
                  <a:gd name="T94" fmla="*/ 2147483647 w 333"/>
                  <a:gd name="T95" fmla="*/ 2147483647 h 398"/>
                  <a:gd name="T96" fmla="*/ 2147483647 w 333"/>
                  <a:gd name="T97" fmla="*/ 2147483647 h 398"/>
                  <a:gd name="T98" fmla="*/ 2147483647 w 333"/>
                  <a:gd name="T99" fmla="*/ 2147483647 h 398"/>
                  <a:gd name="T100" fmla="*/ 2147483647 w 333"/>
                  <a:gd name="T101" fmla="*/ 2147483647 h 398"/>
                  <a:gd name="T102" fmla="*/ 2147483647 w 333"/>
                  <a:gd name="T103" fmla="*/ 2147483647 h 398"/>
                  <a:gd name="T104" fmla="*/ 2147483647 w 333"/>
                  <a:gd name="T105" fmla="*/ 2147483647 h 398"/>
                  <a:gd name="T106" fmla="*/ 2147483647 w 333"/>
                  <a:gd name="T107" fmla="*/ 2147483647 h 398"/>
                  <a:gd name="T108" fmla="*/ 2147483647 w 333"/>
                  <a:gd name="T109" fmla="*/ 2147483647 h 39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33"/>
                  <a:gd name="T166" fmla="*/ 0 h 398"/>
                  <a:gd name="T167" fmla="*/ 333 w 333"/>
                  <a:gd name="T168" fmla="*/ 398 h 39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33" h="398">
                    <a:moveTo>
                      <a:pt x="0" y="127"/>
                    </a:moveTo>
                    <a:lnTo>
                      <a:pt x="1" y="134"/>
                    </a:lnTo>
                    <a:lnTo>
                      <a:pt x="1" y="142"/>
                    </a:lnTo>
                    <a:lnTo>
                      <a:pt x="5" y="151"/>
                    </a:lnTo>
                    <a:lnTo>
                      <a:pt x="7" y="160"/>
                    </a:lnTo>
                    <a:lnTo>
                      <a:pt x="10" y="163"/>
                    </a:lnTo>
                    <a:lnTo>
                      <a:pt x="12" y="164"/>
                    </a:lnTo>
                    <a:lnTo>
                      <a:pt x="14" y="165"/>
                    </a:lnTo>
                    <a:lnTo>
                      <a:pt x="16" y="165"/>
                    </a:lnTo>
                    <a:lnTo>
                      <a:pt x="20" y="170"/>
                    </a:lnTo>
                    <a:lnTo>
                      <a:pt x="23" y="175"/>
                    </a:lnTo>
                    <a:lnTo>
                      <a:pt x="25" y="180"/>
                    </a:lnTo>
                    <a:lnTo>
                      <a:pt x="28" y="185"/>
                    </a:lnTo>
                    <a:lnTo>
                      <a:pt x="31" y="192"/>
                    </a:lnTo>
                    <a:lnTo>
                      <a:pt x="31" y="195"/>
                    </a:lnTo>
                    <a:lnTo>
                      <a:pt x="33" y="200"/>
                    </a:lnTo>
                    <a:lnTo>
                      <a:pt x="37" y="208"/>
                    </a:lnTo>
                    <a:lnTo>
                      <a:pt x="40" y="212"/>
                    </a:lnTo>
                    <a:lnTo>
                      <a:pt x="45" y="210"/>
                    </a:lnTo>
                    <a:lnTo>
                      <a:pt x="47" y="208"/>
                    </a:lnTo>
                    <a:lnTo>
                      <a:pt x="51" y="208"/>
                    </a:lnTo>
                    <a:lnTo>
                      <a:pt x="52" y="208"/>
                    </a:lnTo>
                    <a:lnTo>
                      <a:pt x="56" y="207"/>
                    </a:lnTo>
                    <a:lnTo>
                      <a:pt x="60" y="205"/>
                    </a:lnTo>
                    <a:lnTo>
                      <a:pt x="64" y="208"/>
                    </a:lnTo>
                    <a:lnTo>
                      <a:pt x="65" y="209"/>
                    </a:lnTo>
                    <a:lnTo>
                      <a:pt x="69" y="217"/>
                    </a:lnTo>
                    <a:lnTo>
                      <a:pt x="71" y="219"/>
                    </a:lnTo>
                    <a:lnTo>
                      <a:pt x="77" y="234"/>
                    </a:lnTo>
                    <a:lnTo>
                      <a:pt x="77" y="238"/>
                    </a:lnTo>
                    <a:lnTo>
                      <a:pt x="79" y="243"/>
                    </a:lnTo>
                    <a:lnTo>
                      <a:pt x="78" y="250"/>
                    </a:lnTo>
                    <a:lnTo>
                      <a:pt x="80" y="260"/>
                    </a:lnTo>
                    <a:lnTo>
                      <a:pt x="83" y="265"/>
                    </a:lnTo>
                    <a:lnTo>
                      <a:pt x="87" y="273"/>
                    </a:lnTo>
                    <a:lnTo>
                      <a:pt x="88" y="283"/>
                    </a:lnTo>
                    <a:lnTo>
                      <a:pt x="89" y="285"/>
                    </a:lnTo>
                    <a:lnTo>
                      <a:pt x="91" y="288"/>
                    </a:lnTo>
                    <a:lnTo>
                      <a:pt x="92" y="291"/>
                    </a:lnTo>
                    <a:lnTo>
                      <a:pt x="94" y="293"/>
                    </a:lnTo>
                    <a:lnTo>
                      <a:pt x="97" y="299"/>
                    </a:lnTo>
                    <a:lnTo>
                      <a:pt x="98" y="304"/>
                    </a:lnTo>
                    <a:lnTo>
                      <a:pt x="100" y="307"/>
                    </a:lnTo>
                    <a:lnTo>
                      <a:pt x="100" y="309"/>
                    </a:lnTo>
                    <a:lnTo>
                      <a:pt x="101" y="311"/>
                    </a:lnTo>
                    <a:lnTo>
                      <a:pt x="106" y="311"/>
                    </a:lnTo>
                    <a:lnTo>
                      <a:pt x="111" y="311"/>
                    </a:lnTo>
                    <a:lnTo>
                      <a:pt x="113" y="316"/>
                    </a:lnTo>
                    <a:lnTo>
                      <a:pt x="113" y="321"/>
                    </a:lnTo>
                    <a:lnTo>
                      <a:pt x="113" y="329"/>
                    </a:lnTo>
                    <a:lnTo>
                      <a:pt x="113" y="331"/>
                    </a:lnTo>
                    <a:lnTo>
                      <a:pt x="138" y="335"/>
                    </a:lnTo>
                    <a:lnTo>
                      <a:pt x="137" y="339"/>
                    </a:lnTo>
                    <a:lnTo>
                      <a:pt x="138" y="340"/>
                    </a:lnTo>
                    <a:lnTo>
                      <a:pt x="144" y="353"/>
                    </a:lnTo>
                    <a:lnTo>
                      <a:pt x="140" y="357"/>
                    </a:lnTo>
                    <a:lnTo>
                      <a:pt x="138" y="360"/>
                    </a:lnTo>
                    <a:lnTo>
                      <a:pt x="138" y="363"/>
                    </a:lnTo>
                    <a:lnTo>
                      <a:pt x="140" y="364"/>
                    </a:lnTo>
                    <a:lnTo>
                      <a:pt x="145" y="364"/>
                    </a:lnTo>
                    <a:lnTo>
                      <a:pt x="147" y="364"/>
                    </a:lnTo>
                    <a:lnTo>
                      <a:pt x="150" y="361"/>
                    </a:lnTo>
                    <a:lnTo>
                      <a:pt x="155" y="358"/>
                    </a:lnTo>
                    <a:lnTo>
                      <a:pt x="161" y="357"/>
                    </a:lnTo>
                    <a:lnTo>
                      <a:pt x="165" y="359"/>
                    </a:lnTo>
                    <a:lnTo>
                      <a:pt x="169" y="361"/>
                    </a:lnTo>
                    <a:lnTo>
                      <a:pt x="170" y="372"/>
                    </a:lnTo>
                    <a:lnTo>
                      <a:pt x="172" y="375"/>
                    </a:lnTo>
                    <a:lnTo>
                      <a:pt x="176" y="377"/>
                    </a:lnTo>
                    <a:lnTo>
                      <a:pt x="181" y="379"/>
                    </a:lnTo>
                    <a:lnTo>
                      <a:pt x="186" y="379"/>
                    </a:lnTo>
                    <a:lnTo>
                      <a:pt x="187" y="379"/>
                    </a:lnTo>
                    <a:lnTo>
                      <a:pt x="189" y="379"/>
                    </a:lnTo>
                    <a:lnTo>
                      <a:pt x="191" y="378"/>
                    </a:lnTo>
                    <a:lnTo>
                      <a:pt x="194" y="397"/>
                    </a:lnTo>
                    <a:lnTo>
                      <a:pt x="202" y="382"/>
                    </a:lnTo>
                    <a:lnTo>
                      <a:pt x="201" y="372"/>
                    </a:lnTo>
                    <a:lnTo>
                      <a:pt x="200" y="364"/>
                    </a:lnTo>
                    <a:lnTo>
                      <a:pt x="203" y="320"/>
                    </a:lnTo>
                    <a:lnTo>
                      <a:pt x="206" y="315"/>
                    </a:lnTo>
                    <a:lnTo>
                      <a:pt x="206" y="312"/>
                    </a:lnTo>
                    <a:lnTo>
                      <a:pt x="206" y="302"/>
                    </a:lnTo>
                    <a:lnTo>
                      <a:pt x="210" y="290"/>
                    </a:lnTo>
                    <a:lnTo>
                      <a:pt x="211" y="288"/>
                    </a:lnTo>
                    <a:lnTo>
                      <a:pt x="218" y="285"/>
                    </a:lnTo>
                    <a:lnTo>
                      <a:pt x="218" y="281"/>
                    </a:lnTo>
                    <a:lnTo>
                      <a:pt x="220" y="279"/>
                    </a:lnTo>
                    <a:lnTo>
                      <a:pt x="229" y="278"/>
                    </a:lnTo>
                    <a:lnTo>
                      <a:pt x="229" y="276"/>
                    </a:lnTo>
                    <a:lnTo>
                      <a:pt x="226" y="273"/>
                    </a:lnTo>
                    <a:lnTo>
                      <a:pt x="228" y="266"/>
                    </a:lnTo>
                    <a:lnTo>
                      <a:pt x="226" y="258"/>
                    </a:lnTo>
                    <a:lnTo>
                      <a:pt x="230" y="246"/>
                    </a:lnTo>
                    <a:lnTo>
                      <a:pt x="231" y="244"/>
                    </a:lnTo>
                    <a:lnTo>
                      <a:pt x="240" y="240"/>
                    </a:lnTo>
                    <a:lnTo>
                      <a:pt x="243" y="239"/>
                    </a:lnTo>
                    <a:lnTo>
                      <a:pt x="246" y="232"/>
                    </a:lnTo>
                    <a:lnTo>
                      <a:pt x="248" y="230"/>
                    </a:lnTo>
                    <a:lnTo>
                      <a:pt x="257" y="223"/>
                    </a:lnTo>
                    <a:lnTo>
                      <a:pt x="258" y="221"/>
                    </a:lnTo>
                    <a:lnTo>
                      <a:pt x="258" y="215"/>
                    </a:lnTo>
                    <a:lnTo>
                      <a:pt x="260" y="213"/>
                    </a:lnTo>
                    <a:lnTo>
                      <a:pt x="268" y="212"/>
                    </a:lnTo>
                    <a:lnTo>
                      <a:pt x="275" y="213"/>
                    </a:lnTo>
                    <a:lnTo>
                      <a:pt x="283" y="213"/>
                    </a:lnTo>
                    <a:lnTo>
                      <a:pt x="290" y="215"/>
                    </a:lnTo>
                    <a:lnTo>
                      <a:pt x="302" y="216"/>
                    </a:lnTo>
                    <a:lnTo>
                      <a:pt x="306" y="219"/>
                    </a:lnTo>
                    <a:lnTo>
                      <a:pt x="310" y="216"/>
                    </a:lnTo>
                    <a:lnTo>
                      <a:pt x="315" y="215"/>
                    </a:lnTo>
                    <a:lnTo>
                      <a:pt x="321" y="215"/>
                    </a:lnTo>
                    <a:lnTo>
                      <a:pt x="326" y="215"/>
                    </a:lnTo>
                    <a:lnTo>
                      <a:pt x="330" y="215"/>
                    </a:lnTo>
                    <a:lnTo>
                      <a:pt x="332" y="213"/>
                    </a:lnTo>
                    <a:lnTo>
                      <a:pt x="332" y="201"/>
                    </a:lnTo>
                    <a:lnTo>
                      <a:pt x="331" y="186"/>
                    </a:lnTo>
                    <a:lnTo>
                      <a:pt x="326" y="175"/>
                    </a:lnTo>
                    <a:lnTo>
                      <a:pt x="323" y="170"/>
                    </a:lnTo>
                    <a:lnTo>
                      <a:pt x="318" y="160"/>
                    </a:lnTo>
                    <a:lnTo>
                      <a:pt x="315" y="155"/>
                    </a:lnTo>
                    <a:lnTo>
                      <a:pt x="312" y="162"/>
                    </a:lnTo>
                    <a:lnTo>
                      <a:pt x="312" y="164"/>
                    </a:lnTo>
                    <a:lnTo>
                      <a:pt x="310" y="170"/>
                    </a:lnTo>
                    <a:lnTo>
                      <a:pt x="306" y="178"/>
                    </a:lnTo>
                    <a:lnTo>
                      <a:pt x="303" y="184"/>
                    </a:lnTo>
                    <a:lnTo>
                      <a:pt x="302" y="181"/>
                    </a:lnTo>
                    <a:lnTo>
                      <a:pt x="298" y="180"/>
                    </a:lnTo>
                    <a:lnTo>
                      <a:pt x="293" y="178"/>
                    </a:lnTo>
                    <a:lnTo>
                      <a:pt x="288" y="178"/>
                    </a:lnTo>
                    <a:lnTo>
                      <a:pt x="279" y="179"/>
                    </a:lnTo>
                    <a:lnTo>
                      <a:pt x="277" y="179"/>
                    </a:lnTo>
                    <a:lnTo>
                      <a:pt x="277" y="178"/>
                    </a:lnTo>
                    <a:lnTo>
                      <a:pt x="271" y="172"/>
                    </a:lnTo>
                    <a:lnTo>
                      <a:pt x="269" y="163"/>
                    </a:lnTo>
                    <a:lnTo>
                      <a:pt x="266" y="160"/>
                    </a:lnTo>
                    <a:lnTo>
                      <a:pt x="264" y="155"/>
                    </a:lnTo>
                    <a:lnTo>
                      <a:pt x="262" y="152"/>
                    </a:lnTo>
                    <a:lnTo>
                      <a:pt x="258" y="147"/>
                    </a:lnTo>
                    <a:lnTo>
                      <a:pt x="256" y="145"/>
                    </a:lnTo>
                    <a:lnTo>
                      <a:pt x="255" y="143"/>
                    </a:lnTo>
                    <a:lnTo>
                      <a:pt x="254" y="140"/>
                    </a:lnTo>
                    <a:lnTo>
                      <a:pt x="256" y="137"/>
                    </a:lnTo>
                    <a:lnTo>
                      <a:pt x="258" y="133"/>
                    </a:lnTo>
                    <a:lnTo>
                      <a:pt x="262" y="133"/>
                    </a:lnTo>
                    <a:lnTo>
                      <a:pt x="264" y="133"/>
                    </a:lnTo>
                    <a:lnTo>
                      <a:pt x="264" y="130"/>
                    </a:lnTo>
                    <a:lnTo>
                      <a:pt x="259" y="122"/>
                    </a:lnTo>
                    <a:lnTo>
                      <a:pt x="258" y="122"/>
                    </a:lnTo>
                    <a:lnTo>
                      <a:pt x="257" y="120"/>
                    </a:lnTo>
                    <a:lnTo>
                      <a:pt x="257" y="117"/>
                    </a:lnTo>
                    <a:lnTo>
                      <a:pt x="263" y="105"/>
                    </a:lnTo>
                    <a:lnTo>
                      <a:pt x="265" y="99"/>
                    </a:lnTo>
                    <a:lnTo>
                      <a:pt x="268" y="94"/>
                    </a:lnTo>
                    <a:lnTo>
                      <a:pt x="267" y="89"/>
                    </a:lnTo>
                    <a:lnTo>
                      <a:pt x="267" y="83"/>
                    </a:lnTo>
                    <a:lnTo>
                      <a:pt x="266" y="70"/>
                    </a:lnTo>
                    <a:lnTo>
                      <a:pt x="271" y="57"/>
                    </a:lnTo>
                    <a:lnTo>
                      <a:pt x="271" y="50"/>
                    </a:lnTo>
                    <a:lnTo>
                      <a:pt x="260" y="34"/>
                    </a:lnTo>
                    <a:lnTo>
                      <a:pt x="257" y="26"/>
                    </a:lnTo>
                    <a:lnTo>
                      <a:pt x="251" y="21"/>
                    </a:lnTo>
                    <a:lnTo>
                      <a:pt x="231" y="17"/>
                    </a:lnTo>
                    <a:lnTo>
                      <a:pt x="226" y="15"/>
                    </a:lnTo>
                    <a:lnTo>
                      <a:pt x="212" y="16"/>
                    </a:lnTo>
                    <a:lnTo>
                      <a:pt x="203" y="23"/>
                    </a:lnTo>
                    <a:lnTo>
                      <a:pt x="199" y="31"/>
                    </a:lnTo>
                    <a:lnTo>
                      <a:pt x="189" y="46"/>
                    </a:lnTo>
                    <a:lnTo>
                      <a:pt x="182" y="45"/>
                    </a:lnTo>
                    <a:lnTo>
                      <a:pt x="178" y="38"/>
                    </a:lnTo>
                    <a:lnTo>
                      <a:pt x="178" y="37"/>
                    </a:lnTo>
                    <a:lnTo>
                      <a:pt x="165" y="32"/>
                    </a:lnTo>
                    <a:lnTo>
                      <a:pt x="163" y="33"/>
                    </a:lnTo>
                    <a:lnTo>
                      <a:pt x="153" y="37"/>
                    </a:lnTo>
                    <a:lnTo>
                      <a:pt x="149" y="33"/>
                    </a:lnTo>
                    <a:lnTo>
                      <a:pt x="146" y="31"/>
                    </a:lnTo>
                    <a:lnTo>
                      <a:pt x="141" y="31"/>
                    </a:lnTo>
                    <a:lnTo>
                      <a:pt x="139" y="33"/>
                    </a:lnTo>
                    <a:lnTo>
                      <a:pt x="137" y="37"/>
                    </a:lnTo>
                    <a:lnTo>
                      <a:pt x="136" y="37"/>
                    </a:lnTo>
                    <a:lnTo>
                      <a:pt x="127" y="34"/>
                    </a:lnTo>
                    <a:lnTo>
                      <a:pt x="123" y="31"/>
                    </a:lnTo>
                    <a:lnTo>
                      <a:pt x="111" y="19"/>
                    </a:lnTo>
                    <a:lnTo>
                      <a:pt x="109" y="16"/>
                    </a:lnTo>
                    <a:lnTo>
                      <a:pt x="104" y="16"/>
                    </a:lnTo>
                    <a:lnTo>
                      <a:pt x="96" y="11"/>
                    </a:lnTo>
                    <a:lnTo>
                      <a:pt x="94" y="10"/>
                    </a:lnTo>
                    <a:lnTo>
                      <a:pt x="88" y="1"/>
                    </a:lnTo>
                    <a:lnTo>
                      <a:pt x="85" y="0"/>
                    </a:lnTo>
                    <a:lnTo>
                      <a:pt x="84" y="0"/>
                    </a:lnTo>
                    <a:lnTo>
                      <a:pt x="81" y="2"/>
                    </a:lnTo>
                    <a:lnTo>
                      <a:pt x="79" y="8"/>
                    </a:lnTo>
                    <a:lnTo>
                      <a:pt x="76" y="8"/>
                    </a:lnTo>
                    <a:lnTo>
                      <a:pt x="74" y="6"/>
                    </a:lnTo>
                    <a:lnTo>
                      <a:pt x="71" y="10"/>
                    </a:lnTo>
                    <a:lnTo>
                      <a:pt x="66" y="16"/>
                    </a:lnTo>
                    <a:lnTo>
                      <a:pt x="68" y="29"/>
                    </a:lnTo>
                    <a:lnTo>
                      <a:pt x="67" y="34"/>
                    </a:lnTo>
                    <a:lnTo>
                      <a:pt x="64" y="35"/>
                    </a:lnTo>
                    <a:lnTo>
                      <a:pt x="57" y="37"/>
                    </a:lnTo>
                    <a:lnTo>
                      <a:pt x="53" y="37"/>
                    </a:lnTo>
                    <a:lnTo>
                      <a:pt x="51" y="37"/>
                    </a:lnTo>
                    <a:lnTo>
                      <a:pt x="50" y="38"/>
                    </a:lnTo>
                    <a:lnTo>
                      <a:pt x="50" y="42"/>
                    </a:lnTo>
                    <a:lnTo>
                      <a:pt x="52" y="52"/>
                    </a:lnTo>
                    <a:lnTo>
                      <a:pt x="52" y="55"/>
                    </a:lnTo>
                    <a:lnTo>
                      <a:pt x="50" y="59"/>
                    </a:lnTo>
                    <a:lnTo>
                      <a:pt x="46" y="62"/>
                    </a:lnTo>
                    <a:lnTo>
                      <a:pt x="45" y="65"/>
                    </a:lnTo>
                    <a:lnTo>
                      <a:pt x="43" y="89"/>
                    </a:lnTo>
                    <a:lnTo>
                      <a:pt x="37" y="93"/>
                    </a:lnTo>
                    <a:lnTo>
                      <a:pt x="27" y="95"/>
                    </a:lnTo>
                    <a:lnTo>
                      <a:pt x="24" y="95"/>
                    </a:lnTo>
                    <a:lnTo>
                      <a:pt x="20" y="94"/>
                    </a:lnTo>
                    <a:lnTo>
                      <a:pt x="15" y="94"/>
                    </a:lnTo>
                    <a:lnTo>
                      <a:pt x="4" y="94"/>
                    </a:lnTo>
                    <a:lnTo>
                      <a:pt x="4" y="98"/>
                    </a:lnTo>
                    <a:lnTo>
                      <a:pt x="4" y="105"/>
                    </a:lnTo>
                    <a:lnTo>
                      <a:pt x="3" y="111"/>
                    </a:lnTo>
                    <a:lnTo>
                      <a:pt x="2" y="115"/>
                    </a:lnTo>
                    <a:lnTo>
                      <a:pt x="1" y="120"/>
                    </a:lnTo>
                    <a:lnTo>
                      <a:pt x="0" y="127"/>
                    </a:lnTo>
                  </a:path>
                </a:pathLst>
              </a:custGeom>
              <a:solidFill>
                <a:schemeClr val="bg1">
                  <a:lumMod val="50000"/>
                  <a:lumOff val="50000"/>
                  <a:alpha val="98038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3779838" y="4111625"/>
              <a:ext cx="1447800" cy="1409700"/>
              <a:chOff x="2379" y="2590"/>
              <a:chExt cx="912" cy="888"/>
            </a:xfrm>
          </p:grpSpPr>
          <p:sp>
            <p:nvSpPr>
              <p:cNvPr id="16423" name="Freeform 22"/>
              <p:cNvSpPr>
                <a:spLocks/>
              </p:cNvSpPr>
              <p:nvPr/>
            </p:nvSpPr>
            <p:spPr bwMode="auto">
              <a:xfrm>
                <a:off x="2813" y="2648"/>
                <a:ext cx="169" cy="156"/>
              </a:xfrm>
              <a:custGeom>
                <a:avLst/>
                <a:gdLst>
                  <a:gd name="T0" fmla="*/ 0 w 83"/>
                  <a:gd name="T1" fmla="*/ 2147483647 h 73"/>
                  <a:gd name="T2" fmla="*/ 2147483647 w 83"/>
                  <a:gd name="T3" fmla="*/ 2147483647 h 73"/>
                  <a:gd name="T4" fmla="*/ 2147483647 w 83"/>
                  <a:gd name="T5" fmla="*/ 2147483647 h 73"/>
                  <a:gd name="T6" fmla="*/ 2147483647 w 83"/>
                  <a:gd name="T7" fmla="*/ 2147483647 h 73"/>
                  <a:gd name="T8" fmla="*/ 2147483647 w 83"/>
                  <a:gd name="T9" fmla="*/ 2147483647 h 73"/>
                  <a:gd name="T10" fmla="*/ 2147483647 w 83"/>
                  <a:gd name="T11" fmla="*/ 2147483647 h 73"/>
                  <a:gd name="T12" fmla="*/ 2147483647 w 83"/>
                  <a:gd name="T13" fmla="*/ 2147483647 h 73"/>
                  <a:gd name="T14" fmla="*/ 2147483647 w 83"/>
                  <a:gd name="T15" fmla="*/ 2147483647 h 73"/>
                  <a:gd name="T16" fmla="*/ 2147483647 w 83"/>
                  <a:gd name="T17" fmla="*/ 2147483647 h 73"/>
                  <a:gd name="T18" fmla="*/ 2147483647 w 83"/>
                  <a:gd name="T19" fmla="*/ 2147483647 h 73"/>
                  <a:gd name="T20" fmla="*/ 2147483647 w 83"/>
                  <a:gd name="T21" fmla="*/ 2147483647 h 73"/>
                  <a:gd name="T22" fmla="*/ 2147483647 w 83"/>
                  <a:gd name="T23" fmla="*/ 2147483647 h 73"/>
                  <a:gd name="T24" fmla="*/ 2147483647 w 83"/>
                  <a:gd name="T25" fmla="*/ 2147483647 h 73"/>
                  <a:gd name="T26" fmla="*/ 2147483647 w 83"/>
                  <a:gd name="T27" fmla="*/ 2147483647 h 73"/>
                  <a:gd name="T28" fmla="*/ 2147483647 w 83"/>
                  <a:gd name="T29" fmla="*/ 2147483647 h 73"/>
                  <a:gd name="T30" fmla="*/ 2147483647 w 83"/>
                  <a:gd name="T31" fmla="*/ 2147483647 h 73"/>
                  <a:gd name="T32" fmla="*/ 2147483647 w 83"/>
                  <a:gd name="T33" fmla="*/ 2147483647 h 73"/>
                  <a:gd name="T34" fmla="*/ 2147483647 w 83"/>
                  <a:gd name="T35" fmla="*/ 0 h 73"/>
                  <a:gd name="T36" fmla="*/ 2147483647 w 83"/>
                  <a:gd name="T37" fmla="*/ 2147483647 h 73"/>
                  <a:gd name="T38" fmla="*/ 2147483647 w 83"/>
                  <a:gd name="T39" fmla="*/ 2147483647 h 73"/>
                  <a:gd name="T40" fmla="*/ 2147483647 w 83"/>
                  <a:gd name="T41" fmla="*/ 2147483647 h 73"/>
                  <a:gd name="T42" fmla="*/ 2147483647 w 83"/>
                  <a:gd name="T43" fmla="*/ 2147483647 h 73"/>
                  <a:gd name="T44" fmla="*/ 2147483647 w 83"/>
                  <a:gd name="T45" fmla="*/ 2147483647 h 73"/>
                  <a:gd name="T46" fmla="*/ 2147483647 w 83"/>
                  <a:gd name="T47" fmla="*/ 2147483647 h 73"/>
                  <a:gd name="T48" fmla="*/ 2147483647 w 83"/>
                  <a:gd name="T49" fmla="*/ 2147483647 h 73"/>
                  <a:gd name="T50" fmla="*/ 2147483647 w 83"/>
                  <a:gd name="T51" fmla="*/ 2147483647 h 73"/>
                  <a:gd name="T52" fmla="*/ 2147483647 w 83"/>
                  <a:gd name="T53" fmla="*/ 2147483647 h 73"/>
                  <a:gd name="T54" fmla="*/ 2147483647 w 83"/>
                  <a:gd name="T55" fmla="*/ 2147483647 h 73"/>
                  <a:gd name="T56" fmla="*/ 2147483647 w 83"/>
                  <a:gd name="T57" fmla="*/ 2147483647 h 73"/>
                  <a:gd name="T58" fmla="*/ 2147483647 w 83"/>
                  <a:gd name="T59" fmla="*/ 2147483647 h 73"/>
                  <a:gd name="T60" fmla="*/ 2147483647 w 83"/>
                  <a:gd name="T61" fmla="*/ 2147483647 h 73"/>
                  <a:gd name="T62" fmla="*/ 2147483647 w 83"/>
                  <a:gd name="T63" fmla="*/ 2147483647 h 73"/>
                  <a:gd name="T64" fmla="*/ 2147483647 w 83"/>
                  <a:gd name="T65" fmla="*/ 2147483647 h 73"/>
                  <a:gd name="T66" fmla="*/ 2147483647 w 83"/>
                  <a:gd name="T67" fmla="*/ 2147483647 h 73"/>
                  <a:gd name="T68" fmla="*/ 2147483647 w 83"/>
                  <a:gd name="T69" fmla="*/ 2147483647 h 73"/>
                  <a:gd name="T70" fmla="*/ 2147483647 w 83"/>
                  <a:gd name="T71" fmla="*/ 2147483647 h 73"/>
                  <a:gd name="T72" fmla="*/ 2147483647 w 83"/>
                  <a:gd name="T73" fmla="*/ 2147483647 h 73"/>
                  <a:gd name="T74" fmla="*/ 2147483647 w 83"/>
                  <a:gd name="T75" fmla="*/ 2147483647 h 73"/>
                  <a:gd name="T76" fmla="*/ 2147483647 w 83"/>
                  <a:gd name="T77" fmla="*/ 2147483647 h 73"/>
                  <a:gd name="T78" fmla="*/ 2147483647 w 83"/>
                  <a:gd name="T79" fmla="*/ 2147483647 h 73"/>
                  <a:gd name="T80" fmla="*/ 2147483647 w 83"/>
                  <a:gd name="T81" fmla="*/ 2147483647 h 73"/>
                  <a:gd name="T82" fmla="*/ 2147483647 w 83"/>
                  <a:gd name="T83" fmla="*/ 2147483647 h 73"/>
                  <a:gd name="T84" fmla="*/ 2147483647 w 83"/>
                  <a:gd name="T85" fmla="*/ 2147483647 h 73"/>
                  <a:gd name="T86" fmla="*/ 2147483647 w 83"/>
                  <a:gd name="T87" fmla="*/ 2147483647 h 73"/>
                  <a:gd name="T88" fmla="*/ 2147483647 w 83"/>
                  <a:gd name="T89" fmla="*/ 2147483647 h 73"/>
                  <a:gd name="T90" fmla="*/ 2147483647 w 83"/>
                  <a:gd name="T91" fmla="*/ 2147483647 h 73"/>
                  <a:gd name="T92" fmla="*/ 2147483647 w 83"/>
                  <a:gd name="T93" fmla="*/ 2147483647 h 73"/>
                  <a:gd name="T94" fmla="*/ 2147483647 w 83"/>
                  <a:gd name="T95" fmla="*/ 2147483647 h 73"/>
                  <a:gd name="T96" fmla="*/ 0 w 83"/>
                  <a:gd name="T97" fmla="*/ 2147483647 h 73"/>
                  <a:gd name="T98" fmla="*/ 0 w 83"/>
                  <a:gd name="T99" fmla="*/ 2147483647 h 7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3"/>
                  <a:gd name="T151" fmla="*/ 0 h 73"/>
                  <a:gd name="T152" fmla="*/ 83 w 83"/>
                  <a:gd name="T153" fmla="*/ 73 h 7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3" h="73">
                    <a:moveTo>
                      <a:pt x="0" y="46"/>
                    </a:moveTo>
                    <a:lnTo>
                      <a:pt x="1" y="42"/>
                    </a:lnTo>
                    <a:lnTo>
                      <a:pt x="4" y="35"/>
                    </a:lnTo>
                    <a:lnTo>
                      <a:pt x="9" y="30"/>
                    </a:lnTo>
                    <a:lnTo>
                      <a:pt x="17" y="27"/>
                    </a:lnTo>
                    <a:lnTo>
                      <a:pt x="20" y="23"/>
                    </a:lnTo>
                    <a:lnTo>
                      <a:pt x="23" y="21"/>
                    </a:lnTo>
                    <a:lnTo>
                      <a:pt x="27" y="15"/>
                    </a:lnTo>
                    <a:lnTo>
                      <a:pt x="29" y="16"/>
                    </a:lnTo>
                    <a:lnTo>
                      <a:pt x="30" y="16"/>
                    </a:lnTo>
                    <a:lnTo>
                      <a:pt x="34" y="13"/>
                    </a:lnTo>
                    <a:lnTo>
                      <a:pt x="38" y="11"/>
                    </a:lnTo>
                    <a:lnTo>
                      <a:pt x="40" y="10"/>
                    </a:lnTo>
                    <a:lnTo>
                      <a:pt x="44" y="9"/>
                    </a:lnTo>
                    <a:lnTo>
                      <a:pt x="44" y="8"/>
                    </a:lnTo>
                    <a:lnTo>
                      <a:pt x="46" y="6"/>
                    </a:lnTo>
                    <a:lnTo>
                      <a:pt x="50" y="1"/>
                    </a:lnTo>
                    <a:lnTo>
                      <a:pt x="51" y="0"/>
                    </a:lnTo>
                    <a:lnTo>
                      <a:pt x="52" y="1"/>
                    </a:lnTo>
                    <a:lnTo>
                      <a:pt x="57" y="7"/>
                    </a:lnTo>
                    <a:lnTo>
                      <a:pt x="63" y="10"/>
                    </a:lnTo>
                    <a:lnTo>
                      <a:pt x="63" y="13"/>
                    </a:lnTo>
                    <a:lnTo>
                      <a:pt x="65" y="15"/>
                    </a:lnTo>
                    <a:lnTo>
                      <a:pt x="67" y="18"/>
                    </a:lnTo>
                    <a:lnTo>
                      <a:pt x="71" y="23"/>
                    </a:lnTo>
                    <a:lnTo>
                      <a:pt x="72" y="26"/>
                    </a:lnTo>
                    <a:lnTo>
                      <a:pt x="71" y="30"/>
                    </a:lnTo>
                    <a:lnTo>
                      <a:pt x="73" y="33"/>
                    </a:lnTo>
                    <a:lnTo>
                      <a:pt x="76" y="34"/>
                    </a:lnTo>
                    <a:lnTo>
                      <a:pt x="79" y="38"/>
                    </a:lnTo>
                    <a:lnTo>
                      <a:pt x="82" y="39"/>
                    </a:lnTo>
                    <a:lnTo>
                      <a:pt x="80" y="42"/>
                    </a:lnTo>
                    <a:lnTo>
                      <a:pt x="80" y="45"/>
                    </a:lnTo>
                    <a:lnTo>
                      <a:pt x="75" y="48"/>
                    </a:lnTo>
                    <a:lnTo>
                      <a:pt x="68" y="52"/>
                    </a:lnTo>
                    <a:lnTo>
                      <a:pt x="67" y="55"/>
                    </a:lnTo>
                    <a:lnTo>
                      <a:pt x="65" y="57"/>
                    </a:lnTo>
                    <a:lnTo>
                      <a:pt x="54" y="68"/>
                    </a:lnTo>
                    <a:lnTo>
                      <a:pt x="43" y="67"/>
                    </a:lnTo>
                    <a:lnTo>
                      <a:pt x="39" y="66"/>
                    </a:lnTo>
                    <a:lnTo>
                      <a:pt x="29" y="61"/>
                    </a:lnTo>
                    <a:lnTo>
                      <a:pt x="24" y="60"/>
                    </a:lnTo>
                    <a:lnTo>
                      <a:pt x="19" y="59"/>
                    </a:lnTo>
                    <a:lnTo>
                      <a:pt x="16" y="61"/>
                    </a:lnTo>
                    <a:lnTo>
                      <a:pt x="13" y="68"/>
                    </a:lnTo>
                    <a:lnTo>
                      <a:pt x="13" y="72"/>
                    </a:lnTo>
                    <a:lnTo>
                      <a:pt x="9" y="69"/>
                    </a:lnTo>
                    <a:lnTo>
                      <a:pt x="3" y="63"/>
                    </a:lnTo>
                    <a:lnTo>
                      <a:pt x="0" y="59"/>
                    </a:lnTo>
                    <a:lnTo>
                      <a:pt x="0" y="46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4" name="Freeform 23"/>
              <p:cNvSpPr>
                <a:spLocks/>
              </p:cNvSpPr>
              <p:nvPr/>
            </p:nvSpPr>
            <p:spPr bwMode="auto">
              <a:xfrm>
                <a:off x="2953" y="2761"/>
                <a:ext cx="338" cy="361"/>
              </a:xfrm>
              <a:custGeom>
                <a:avLst/>
                <a:gdLst>
                  <a:gd name="T0" fmla="*/ 2147483647 w 164"/>
                  <a:gd name="T1" fmla="*/ 2147483647 h 169"/>
                  <a:gd name="T2" fmla="*/ 2147483647 w 164"/>
                  <a:gd name="T3" fmla="*/ 2147483647 h 169"/>
                  <a:gd name="T4" fmla="*/ 2147483647 w 164"/>
                  <a:gd name="T5" fmla="*/ 2147483647 h 169"/>
                  <a:gd name="T6" fmla="*/ 2147483647 w 164"/>
                  <a:gd name="T7" fmla="*/ 2147483647 h 169"/>
                  <a:gd name="T8" fmla="*/ 2147483647 w 164"/>
                  <a:gd name="T9" fmla="*/ 2147483647 h 169"/>
                  <a:gd name="T10" fmla="*/ 2147483647 w 164"/>
                  <a:gd name="T11" fmla="*/ 2147483647 h 169"/>
                  <a:gd name="T12" fmla="*/ 2147483647 w 164"/>
                  <a:gd name="T13" fmla="*/ 2147483647 h 169"/>
                  <a:gd name="T14" fmla="*/ 2147483647 w 164"/>
                  <a:gd name="T15" fmla="*/ 2147483647 h 169"/>
                  <a:gd name="T16" fmla="*/ 2147483647 w 164"/>
                  <a:gd name="T17" fmla="*/ 2147483647 h 169"/>
                  <a:gd name="T18" fmla="*/ 2147483647 w 164"/>
                  <a:gd name="T19" fmla="*/ 2147483647 h 169"/>
                  <a:gd name="T20" fmla="*/ 2147483647 w 164"/>
                  <a:gd name="T21" fmla="*/ 0 h 169"/>
                  <a:gd name="T22" fmla="*/ 2147483647 w 164"/>
                  <a:gd name="T23" fmla="*/ 2147483647 h 169"/>
                  <a:gd name="T24" fmla="*/ 2147483647 w 164"/>
                  <a:gd name="T25" fmla="*/ 2147483647 h 169"/>
                  <a:gd name="T26" fmla="*/ 2147483647 w 164"/>
                  <a:gd name="T27" fmla="*/ 2147483647 h 169"/>
                  <a:gd name="T28" fmla="*/ 2147483647 w 164"/>
                  <a:gd name="T29" fmla="*/ 2147483647 h 169"/>
                  <a:gd name="T30" fmla="*/ 2147483647 w 164"/>
                  <a:gd name="T31" fmla="*/ 2147483647 h 169"/>
                  <a:gd name="T32" fmla="*/ 2147483647 w 164"/>
                  <a:gd name="T33" fmla="*/ 2147483647 h 169"/>
                  <a:gd name="T34" fmla="*/ 2147483647 w 164"/>
                  <a:gd name="T35" fmla="*/ 2147483647 h 169"/>
                  <a:gd name="T36" fmla="*/ 2147483647 w 164"/>
                  <a:gd name="T37" fmla="*/ 2147483647 h 169"/>
                  <a:gd name="T38" fmla="*/ 2147483647 w 164"/>
                  <a:gd name="T39" fmla="*/ 2147483647 h 169"/>
                  <a:gd name="T40" fmla="*/ 2147483647 w 164"/>
                  <a:gd name="T41" fmla="*/ 2147483647 h 169"/>
                  <a:gd name="T42" fmla="*/ 2147483647 w 164"/>
                  <a:gd name="T43" fmla="*/ 2147483647 h 169"/>
                  <a:gd name="T44" fmla="*/ 2147483647 w 164"/>
                  <a:gd name="T45" fmla="*/ 2147483647 h 169"/>
                  <a:gd name="T46" fmla="*/ 2147483647 w 164"/>
                  <a:gd name="T47" fmla="*/ 2147483647 h 169"/>
                  <a:gd name="T48" fmla="*/ 2147483647 w 164"/>
                  <a:gd name="T49" fmla="*/ 2147483647 h 169"/>
                  <a:gd name="T50" fmla="*/ 2147483647 w 164"/>
                  <a:gd name="T51" fmla="*/ 2147483647 h 169"/>
                  <a:gd name="T52" fmla="*/ 2147483647 w 164"/>
                  <a:gd name="T53" fmla="*/ 2147483647 h 169"/>
                  <a:gd name="T54" fmla="*/ 2147483647 w 164"/>
                  <a:gd name="T55" fmla="*/ 2147483647 h 169"/>
                  <a:gd name="T56" fmla="*/ 2147483647 w 164"/>
                  <a:gd name="T57" fmla="*/ 2147483647 h 169"/>
                  <a:gd name="T58" fmla="*/ 2147483647 w 164"/>
                  <a:gd name="T59" fmla="*/ 2147483647 h 169"/>
                  <a:gd name="T60" fmla="*/ 2147483647 w 164"/>
                  <a:gd name="T61" fmla="*/ 2147483647 h 169"/>
                  <a:gd name="T62" fmla="*/ 2147483647 w 164"/>
                  <a:gd name="T63" fmla="*/ 2147483647 h 169"/>
                  <a:gd name="T64" fmla="*/ 2147483647 w 164"/>
                  <a:gd name="T65" fmla="*/ 2147483647 h 169"/>
                  <a:gd name="T66" fmla="*/ 2147483647 w 164"/>
                  <a:gd name="T67" fmla="*/ 2147483647 h 169"/>
                  <a:gd name="T68" fmla="*/ 2147483647 w 164"/>
                  <a:gd name="T69" fmla="*/ 2147483647 h 169"/>
                  <a:gd name="T70" fmla="*/ 2147483647 w 164"/>
                  <a:gd name="T71" fmla="*/ 2147483647 h 169"/>
                  <a:gd name="T72" fmla="*/ 2147483647 w 164"/>
                  <a:gd name="T73" fmla="*/ 2147483647 h 169"/>
                  <a:gd name="T74" fmla="*/ 2147483647 w 164"/>
                  <a:gd name="T75" fmla="*/ 2147483647 h 169"/>
                  <a:gd name="T76" fmla="*/ 2147483647 w 164"/>
                  <a:gd name="T77" fmla="*/ 2147483647 h 169"/>
                  <a:gd name="T78" fmla="*/ 2147483647 w 164"/>
                  <a:gd name="T79" fmla="*/ 2147483647 h 169"/>
                  <a:gd name="T80" fmla="*/ 2147483647 w 164"/>
                  <a:gd name="T81" fmla="*/ 2147483647 h 169"/>
                  <a:gd name="T82" fmla="*/ 2147483647 w 164"/>
                  <a:gd name="T83" fmla="*/ 2147483647 h 169"/>
                  <a:gd name="T84" fmla="*/ 2147483647 w 164"/>
                  <a:gd name="T85" fmla="*/ 2147483647 h 169"/>
                  <a:gd name="T86" fmla="*/ 2147483647 w 164"/>
                  <a:gd name="T87" fmla="*/ 2147483647 h 169"/>
                  <a:gd name="T88" fmla="*/ 2147483647 w 164"/>
                  <a:gd name="T89" fmla="*/ 2147483647 h 169"/>
                  <a:gd name="T90" fmla="*/ 2147483647 w 164"/>
                  <a:gd name="T91" fmla="*/ 2147483647 h 169"/>
                  <a:gd name="T92" fmla="*/ 2147483647 w 164"/>
                  <a:gd name="T93" fmla="*/ 2147483647 h 169"/>
                  <a:gd name="T94" fmla="*/ 2147483647 w 164"/>
                  <a:gd name="T95" fmla="*/ 2147483647 h 169"/>
                  <a:gd name="T96" fmla="*/ 2147483647 w 164"/>
                  <a:gd name="T97" fmla="*/ 2147483647 h 169"/>
                  <a:gd name="T98" fmla="*/ 2147483647 w 164"/>
                  <a:gd name="T99" fmla="*/ 2147483647 h 169"/>
                  <a:gd name="T100" fmla="*/ 2147483647 w 164"/>
                  <a:gd name="T101" fmla="*/ 2147483647 h 169"/>
                  <a:gd name="T102" fmla="*/ 2147483647 w 164"/>
                  <a:gd name="T103" fmla="*/ 2147483647 h 169"/>
                  <a:gd name="T104" fmla="*/ 2147483647 w 164"/>
                  <a:gd name="T105" fmla="*/ 2147483647 h 169"/>
                  <a:gd name="T106" fmla="*/ 2147483647 w 164"/>
                  <a:gd name="T107" fmla="*/ 2147483647 h 169"/>
                  <a:gd name="T108" fmla="*/ 2147483647 w 164"/>
                  <a:gd name="T109" fmla="*/ 2147483647 h 169"/>
                  <a:gd name="T110" fmla="*/ 2147483647 w 164"/>
                  <a:gd name="T111" fmla="*/ 2147483647 h 169"/>
                  <a:gd name="T112" fmla="*/ 2147483647 w 164"/>
                  <a:gd name="T113" fmla="*/ 2147483647 h 169"/>
                  <a:gd name="T114" fmla="*/ 2147483647 w 164"/>
                  <a:gd name="T115" fmla="*/ 2147483647 h 169"/>
                  <a:gd name="T116" fmla="*/ 2147483647 w 164"/>
                  <a:gd name="T117" fmla="*/ 2147483647 h 169"/>
                  <a:gd name="T118" fmla="*/ 0 w 164"/>
                  <a:gd name="T119" fmla="*/ 2147483647 h 16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64"/>
                  <a:gd name="T181" fmla="*/ 0 h 169"/>
                  <a:gd name="T182" fmla="*/ 164 w 164"/>
                  <a:gd name="T183" fmla="*/ 169 h 16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64" h="169">
                    <a:moveTo>
                      <a:pt x="0" y="120"/>
                    </a:moveTo>
                    <a:lnTo>
                      <a:pt x="2" y="120"/>
                    </a:lnTo>
                    <a:lnTo>
                      <a:pt x="8" y="108"/>
                    </a:lnTo>
                    <a:lnTo>
                      <a:pt x="11" y="106"/>
                    </a:lnTo>
                    <a:lnTo>
                      <a:pt x="10" y="98"/>
                    </a:lnTo>
                    <a:lnTo>
                      <a:pt x="8" y="98"/>
                    </a:lnTo>
                    <a:lnTo>
                      <a:pt x="5" y="94"/>
                    </a:lnTo>
                    <a:lnTo>
                      <a:pt x="1" y="88"/>
                    </a:lnTo>
                    <a:lnTo>
                      <a:pt x="3" y="84"/>
                    </a:lnTo>
                    <a:lnTo>
                      <a:pt x="5" y="82"/>
                    </a:lnTo>
                    <a:lnTo>
                      <a:pt x="12" y="71"/>
                    </a:lnTo>
                    <a:lnTo>
                      <a:pt x="12" y="68"/>
                    </a:lnTo>
                    <a:lnTo>
                      <a:pt x="14" y="67"/>
                    </a:lnTo>
                    <a:lnTo>
                      <a:pt x="18" y="62"/>
                    </a:lnTo>
                    <a:lnTo>
                      <a:pt x="21" y="57"/>
                    </a:lnTo>
                    <a:lnTo>
                      <a:pt x="22" y="54"/>
                    </a:lnTo>
                    <a:lnTo>
                      <a:pt x="24" y="53"/>
                    </a:lnTo>
                    <a:lnTo>
                      <a:pt x="24" y="48"/>
                    </a:lnTo>
                    <a:lnTo>
                      <a:pt x="26" y="46"/>
                    </a:lnTo>
                    <a:lnTo>
                      <a:pt x="29" y="47"/>
                    </a:lnTo>
                    <a:lnTo>
                      <a:pt x="29" y="45"/>
                    </a:lnTo>
                    <a:lnTo>
                      <a:pt x="33" y="45"/>
                    </a:lnTo>
                    <a:lnTo>
                      <a:pt x="39" y="36"/>
                    </a:lnTo>
                    <a:lnTo>
                      <a:pt x="35" y="29"/>
                    </a:lnTo>
                    <a:lnTo>
                      <a:pt x="31" y="24"/>
                    </a:lnTo>
                    <a:lnTo>
                      <a:pt x="33" y="21"/>
                    </a:lnTo>
                    <a:lnTo>
                      <a:pt x="35" y="17"/>
                    </a:lnTo>
                    <a:lnTo>
                      <a:pt x="37" y="14"/>
                    </a:lnTo>
                    <a:lnTo>
                      <a:pt x="39" y="12"/>
                    </a:lnTo>
                    <a:lnTo>
                      <a:pt x="40" y="10"/>
                    </a:lnTo>
                    <a:lnTo>
                      <a:pt x="36" y="7"/>
                    </a:lnTo>
                    <a:lnTo>
                      <a:pt x="36" y="6"/>
                    </a:lnTo>
                    <a:lnTo>
                      <a:pt x="44" y="0"/>
                    </a:lnTo>
                    <a:lnTo>
                      <a:pt x="45" y="2"/>
                    </a:lnTo>
                    <a:lnTo>
                      <a:pt x="48" y="2"/>
                    </a:lnTo>
                    <a:lnTo>
                      <a:pt x="50" y="3"/>
                    </a:lnTo>
                    <a:lnTo>
                      <a:pt x="54" y="4"/>
                    </a:lnTo>
                    <a:lnTo>
                      <a:pt x="56" y="9"/>
                    </a:lnTo>
                    <a:lnTo>
                      <a:pt x="63" y="9"/>
                    </a:lnTo>
                    <a:lnTo>
                      <a:pt x="69" y="10"/>
                    </a:lnTo>
                    <a:lnTo>
                      <a:pt x="73" y="9"/>
                    </a:lnTo>
                    <a:lnTo>
                      <a:pt x="78" y="18"/>
                    </a:lnTo>
                    <a:lnTo>
                      <a:pt x="83" y="22"/>
                    </a:lnTo>
                    <a:lnTo>
                      <a:pt x="86" y="22"/>
                    </a:lnTo>
                    <a:lnTo>
                      <a:pt x="90" y="26"/>
                    </a:lnTo>
                    <a:lnTo>
                      <a:pt x="93" y="29"/>
                    </a:lnTo>
                    <a:lnTo>
                      <a:pt x="95" y="30"/>
                    </a:lnTo>
                    <a:lnTo>
                      <a:pt x="99" y="31"/>
                    </a:lnTo>
                    <a:lnTo>
                      <a:pt x="103" y="30"/>
                    </a:lnTo>
                    <a:lnTo>
                      <a:pt x="105" y="28"/>
                    </a:lnTo>
                    <a:lnTo>
                      <a:pt x="106" y="22"/>
                    </a:lnTo>
                    <a:lnTo>
                      <a:pt x="108" y="21"/>
                    </a:lnTo>
                    <a:lnTo>
                      <a:pt x="116" y="17"/>
                    </a:lnTo>
                    <a:lnTo>
                      <a:pt x="119" y="18"/>
                    </a:lnTo>
                    <a:lnTo>
                      <a:pt x="122" y="19"/>
                    </a:lnTo>
                    <a:lnTo>
                      <a:pt x="125" y="18"/>
                    </a:lnTo>
                    <a:lnTo>
                      <a:pt x="127" y="19"/>
                    </a:lnTo>
                    <a:lnTo>
                      <a:pt x="129" y="21"/>
                    </a:lnTo>
                    <a:lnTo>
                      <a:pt x="132" y="23"/>
                    </a:lnTo>
                    <a:lnTo>
                      <a:pt x="143" y="32"/>
                    </a:lnTo>
                    <a:lnTo>
                      <a:pt x="146" y="32"/>
                    </a:lnTo>
                    <a:lnTo>
                      <a:pt x="152" y="33"/>
                    </a:lnTo>
                    <a:lnTo>
                      <a:pt x="155" y="33"/>
                    </a:lnTo>
                    <a:lnTo>
                      <a:pt x="156" y="34"/>
                    </a:lnTo>
                    <a:lnTo>
                      <a:pt x="156" y="39"/>
                    </a:lnTo>
                    <a:lnTo>
                      <a:pt x="158" y="39"/>
                    </a:lnTo>
                    <a:lnTo>
                      <a:pt x="158" y="45"/>
                    </a:lnTo>
                    <a:lnTo>
                      <a:pt x="159" y="47"/>
                    </a:lnTo>
                    <a:lnTo>
                      <a:pt x="163" y="47"/>
                    </a:lnTo>
                    <a:lnTo>
                      <a:pt x="163" y="52"/>
                    </a:lnTo>
                    <a:lnTo>
                      <a:pt x="159" y="54"/>
                    </a:lnTo>
                    <a:lnTo>
                      <a:pt x="159" y="57"/>
                    </a:lnTo>
                    <a:lnTo>
                      <a:pt x="154" y="59"/>
                    </a:lnTo>
                    <a:lnTo>
                      <a:pt x="150" y="57"/>
                    </a:lnTo>
                    <a:lnTo>
                      <a:pt x="148" y="56"/>
                    </a:lnTo>
                    <a:lnTo>
                      <a:pt x="148" y="54"/>
                    </a:lnTo>
                    <a:lnTo>
                      <a:pt x="143" y="54"/>
                    </a:lnTo>
                    <a:lnTo>
                      <a:pt x="142" y="58"/>
                    </a:lnTo>
                    <a:lnTo>
                      <a:pt x="139" y="67"/>
                    </a:lnTo>
                    <a:lnTo>
                      <a:pt x="139" y="70"/>
                    </a:lnTo>
                    <a:lnTo>
                      <a:pt x="139" y="74"/>
                    </a:lnTo>
                    <a:lnTo>
                      <a:pt x="137" y="76"/>
                    </a:lnTo>
                    <a:lnTo>
                      <a:pt x="135" y="77"/>
                    </a:lnTo>
                    <a:lnTo>
                      <a:pt x="133" y="77"/>
                    </a:lnTo>
                    <a:lnTo>
                      <a:pt x="133" y="75"/>
                    </a:lnTo>
                    <a:lnTo>
                      <a:pt x="131" y="75"/>
                    </a:lnTo>
                    <a:lnTo>
                      <a:pt x="127" y="74"/>
                    </a:lnTo>
                    <a:lnTo>
                      <a:pt x="123" y="72"/>
                    </a:lnTo>
                    <a:lnTo>
                      <a:pt x="122" y="73"/>
                    </a:lnTo>
                    <a:lnTo>
                      <a:pt x="121" y="78"/>
                    </a:lnTo>
                    <a:lnTo>
                      <a:pt x="120" y="80"/>
                    </a:lnTo>
                    <a:lnTo>
                      <a:pt x="119" y="81"/>
                    </a:lnTo>
                    <a:lnTo>
                      <a:pt x="114" y="80"/>
                    </a:lnTo>
                    <a:lnTo>
                      <a:pt x="113" y="78"/>
                    </a:lnTo>
                    <a:lnTo>
                      <a:pt x="110" y="78"/>
                    </a:lnTo>
                    <a:lnTo>
                      <a:pt x="109" y="77"/>
                    </a:lnTo>
                    <a:lnTo>
                      <a:pt x="108" y="78"/>
                    </a:lnTo>
                    <a:lnTo>
                      <a:pt x="107" y="83"/>
                    </a:lnTo>
                    <a:lnTo>
                      <a:pt x="106" y="84"/>
                    </a:lnTo>
                    <a:lnTo>
                      <a:pt x="104" y="92"/>
                    </a:lnTo>
                    <a:lnTo>
                      <a:pt x="105" y="99"/>
                    </a:lnTo>
                    <a:lnTo>
                      <a:pt x="108" y="106"/>
                    </a:lnTo>
                    <a:lnTo>
                      <a:pt x="110" y="107"/>
                    </a:lnTo>
                    <a:lnTo>
                      <a:pt x="111" y="122"/>
                    </a:lnTo>
                    <a:lnTo>
                      <a:pt x="113" y="125"/>
                    </a:lnTo>
                    <a:lnTo>
                      <a:pt x="114" y="126"/>
                    </a:lnTo>
                    <a:lnTo>
                      <a:pt x="116" y="130"/>
                    </a:lnTo>
                    <a:lnTo>
                      <a:pt x="123" y="135"/>
                    </a:lnTo>
                    <a:lnTo>
                      <a:pt x="123" y="137"/>
                    </a:lnTo>
                    <a:lnTo>
                      <a:pt x="127" y="142"/>
                    </a:lnTo>
                    <a:lnTo>
                      <a:pt x="129" y="144"/>
                    </a:lnTo>
                    <a:lnTo>
                      <a:pt x="131" y="147"/>
                    </a:lnTo>
                    <a:lnTo>
                      <a:pt x="129" y="150"/>
                    </a:lnTo>
                    <a:lnTo>
                      <a:pt x="129" y="153"/>
                    </a:lnTo>
                    <a:lnTo>
                      <a:pt x="127" y="154"/>
                    </a:lnTo>
                    <a:lnTo>
                      <a:pt x="128" y="155"/>
                    </a:lnTo>
                    <a:lnTo>
                      <a:pt x="125" y="159"/>
                    </a:lnTo>
                    <a:lnTo>
                      <a:pt x="122" y="165"/>
                    </a:lnTo>
                    <a:lnTo>
                      <a:pt x="119" y="167"/>
                    </a:lnTo>
                    <a:lnTo>
                      <a:pt x="114" y="168"/>
                    </a:lnTo>
                    <a:lnTo>
                      <a:pt x="112" y="168"/>
                    </a:lnTo>
                    <a:lnTo>
                      <a:pt x="111" y="168"/>
                    </a:lnTo>
                    <a:lnTo>
                      <a:pt x="109" y="167"/>
                    </a:lnTo>
                    <a:lnTo>
                      <a:pt x="107" y="168"/>
                    </a:lnTo>
                    <a:lnTo>
                      <a:pt x="101" y="168"/>
                    </a:lnTo>
                    <a:lnTo>
                      <a:pt x="99" y="168"/>
                    </a:lnTo>
                    <a:lnTo>
                      <a:pt x="97" y="168"/>
                    </a:lnTo>
                    <a:lnTo>
                      <a:pt x="96" y="168"/>
                    </a:lnTo>
                    <a:lnTo>
                      <a:pt x="95" y="167"/>
                    </a:lnTo>
                    <a:lnTo>
                      <a:pt x="90" y="166"/>
                    </a:lnTo>
                    <a:lnTo>
                      <a:pt x="86" y="168"/>
                    </a:lnTo>
                    <a:lnTo>
                      <a:pt x="84" y="168"/>
                    </a:lnTo>
                    <a:lnTo>
                      <a:pt x="82" y="167"/>
                    </a:lnTo>
                    <a:lnTo>
                      <a:pt x="83" y="165"/>
                    </a:lnTo>
                    <a:lnTo>
                      <a:pt x="86" y="164"/>
                    </a:lnTo>
                    <a:lnTo>
                      <a:pt x="87" y="161"/>
                    </a:lnTo>
                    <a:lnTo>
                      <a:pt x="86" y="157"/>
                    </a:lnTo>
                    <a:lnTo>
                      <a:pt x="84" y="155"/>
                    </a:lnTo>
                    <a:lnTo>
                      <a:pt x="80" y="154"/>
                    </a:lnTo>
                    <a:lnTo>
                      <a:pt x="76" y="155"/>
                    </a:lnTo>
                    <a:lnTo>
                      <a:pt x="74" y="155"/>
                    </a:lnTo>
                    <a:lnTo>
                      <a:pt x="73" y="157"/>
                    </a:lnTo>
                    <a:lnTo>
                      <a:pt x="69" y="154"/>
                    </a:lnTo>
                    <a:lnTo>
                      <a:pt x="67" y="158"/>
                    </a:lnTo>
                    <a:lnTo>
                      <a:pt x="66" y="158"/>
                    </a:lnTo>
                    <a:lnTo>
                      <a:pt x="63" y="158"/>
                    </a:lnTo>
                    <a:lnTo>
                      <a:pt x="61" y="158"/>
                    </a:lnTo>
                    <a:lnTo>
                      <a:pt x="59" y="158"/>
                    </a:lnTo>
                    <a:lnTo>
                      <a:pt x="58" y="158"/>
                    </a:lnTo>
                    <a:lnTo>
                      <a:pt x="57" y="157"/>
                    </a:lnTo>
                    <a:lnTo>
                      <a:pt x="57" y="158"/>
                    </a:lnTo>
                    <a:lnTo>
                      <a:pt x="56" y="158"/>
                    </a:lnTo>
                    <a:lnTo>
                      <a:pt x="55" y="158"/>
                    </a:lnTo>
                    <a:lnTo>
                      <a:pt x="51" y="155"/>
                    </a:lnTo>
                    <a:lnTo>
                      <a:pt x="50" y="150"/>
                    </a:lnTo>
                    <a:lnTo>
                      <a:pt x="48" y="131"/>
                    </a:lnTo>
                    <a:lnTo>
                      <a:pt x="46" y="131"/>
                    </a:lnTo>
                    <a:lnTo>
                      <a:pt x="44" y="132"/>
                    </a:lnTo>
                    <a:lnTo>
                      <a:pt x="40" y="130"/>
                    </a:lnTo>
                    <a:lnTo>
                      <a:pt x="39" y="129"/>
                    </a:lnTo>
                    <a:lnTo>
                      <a:pt x="37" y="130"/>
                    </a:lnTo>
                    <a:lnTo>
                      <a:pt x="36" y="134"/>
                    </a:lnTo>
                    <a:lnTo>
                      <a:pt x="34" y="135"/>
                    </a:lnTo>
                    <a:lnTo>
                      <a:pt x="33" y="137"/>
                    </a:lnTo>
                    <a:lnTo>
                      <a:pt x="29" y="139"/>
                    </a:lnTo>
                    <a:lnTo>
                      <a:pt x="28" y="139"/>
                    </a:lnTo>
                    <a:lnTo>
                      <a:pt x="25" y="138"/>
                    </a:lnTo>
                    <a:lnTo>
                      <a:pt x="24" y="138"/>
                    </a:lnTo>
                    <a:lnTo>
                      <a:pt x="22" y="137"/>
                    </a:lnTo>
                    <a:lnTo>
                      <a:pt x="16" y="136"/>
                    </a:lnTo>
                    <a:lnTo>
                      <a:pt x="14" y="131"/>
                    </a:lnTo>
                    <a:lnTo>
                      <a:pt x="15" y="128"/>
                    </a:lnTo>
                    <a:lnTo>
                      <a:pt x="13" y="126"/>
                    </a:lnTo>
                    <a:lnTo>
                      <a:pt x="14" y="123"/>
                    </a:lnTo>
                    <a:lnTo>
                      <a:pt x="9" y="121"/>
                    </a:lnTo>
                    <a:lnTo>
                      <a:pt x="9" y="124"/>
                    </a:lnTo>
                    <a:lnTo>
                      <a:pt x="7" y="123"/>
                    </a:lnTo>
                    <a:lnTo>
                      <a:pt x="5" y="120"/>
                    </a:lnTo>
                    <a:lnTo>
                      <a:pt x="2" y="121"/>
                    </a:lnTo>
                    <a:lnTo>
                      <a:pt x="0" y="120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5" name="Freeform 24"/>
              <p:cNvSpPr>
                <a:spLocks/>
              </p:cNvSpPr>
              <p:nvPr/>
            </p:nvSpPr>
            <p:spPr bwMode="auto">
              <a:xfrm>
                <a:off x="2667" y="3018"/>
                <a:ext cx="614" cy="460"/>
              </a:xfrm>
              <a:custGeom>
                <a:avLst/>
                <a:gdLst>
                  <a:gd name="T0" fmla="*/ 2147483647 w 297"/>
                  <a:gd name="T1" fmla="*/ 2147483647 h 213"/>
                  <a:gd name="T2" fmla="*/ 2147483647 w 297"/>
                  <a:gd name="T3" fmla="*/ 2147483647 h 213"/>
                  <a:gd name="T4" fmla="*/ 2147483647 w 297"/>
                  <a:gd name="T5" fmla="*/ 2147483647 h 213"/>
                  <a:gd name="T6" fmla="*/ 2147483647 w 297"/>
                  <a:gd name="T7" fmla="*/ 2147483647 h 213"/>
                  <a:gd name="T8" fmla="*/ 2147483647 w 297"/>
                  <a:gd name="T9" fmla="*/ 2147483647 h 213"/>
                  <a:gd name="T10" fmla="*/ 2147483647 w 297"/>
                  <a:gd name="T11" fmla="*/ 2147483647 h 213"/>
                  <a:gd name="T12" fmla="*/ 2147483647 w 297"/>
                  <a:gd name="T13" fmla="*/ 2147483647 h 213"/>
                  <a:gd name="T14" fmla="*/ 2147483647 w 297"/>
                  <a:gd name="T15" fmla="*/ 2147483647 h 213"/>
                  <a:gd name="T16" fmla="*/ 2147483647 w 297"/>
                  <a:gd name="T17" fmla="*/ 2147483647 h 213"/>
                  <a:gd name="T18" fmla="*/ 2147483647 w 297"/>
                  <a:gd name="T19" fmla="*/ 2147483647 h 213"/>
                  <a:gd name="T20" fmla="*/ 2147483647 w 297"/>
                  <a:gd name="T21" fmla="*/ 2147483647 h 213"/>
                  <a:gd name="T22" fmla="*/ 2147483647 w 297"/>
                  <a:gd name="T23" fmla="*/ 2147483647 h 213"/>
                  <a:gd name="T24" fmla="*/ 2147483647 w 297"/>
                  <a:gd name="T25" fmla="*/ 2147483647 h 213"/>
                  <a:gd name="T26" fmla="*/ 2147483647 w 297"/>
                  <a:gd name="T27" fmla="*/ 2147483647 h 213"/>
                  <a:gd name="T28" fmla="*/ 2147483647 w 297"/>
                  <a:gd name="T29" fmla="*/ 2147483647 h 213"/>
                  <a:gd name="T30" fmla="*/ 2147483647 w 297"/>
                  <a:gd name="T31" fmla="*/ 2147483647 h 213"/>
                  <a:gd name="T32" fmla="*/ 2147483647 w 297"/>
                  <a:gd name="T33" fmla="*/ 2147483647 h 213"/>
                  <a:gd name="T34" fmla="*/ 2147483647 w 297"/>
                  <a:gd name="T35" fmla="*/ 2147483647 h 213"/>
                  <a:gd name="T36" fmla="*/ 2147483647 w 297"/>
                  <a:gd name="T37" fmla="*/ 2147483647 h 213"/>
                  <a:gd name="T38" fmla="*/ 2147483647 w 297"/>
                  <a:gd name="T39" fmla="*/ 2147483647 h 213"/>
                  <a:gd name="T40" fmla="*/ 2147483647 w 297"/>
                  <a:gd name="T41" fmla="*/ 2147483647 h 213"/>
                  <a:gd name="T42" fmla="*/ 2147483647 w 297"/>
                  <a:gd name="T43" fmla="*/ 2147483647 h 213"/>
                  <a:gd name="T44" fmla="*/ 2147483647 w 297"/>
                  <a:gd name="T45" fmla="*/ 2147483647 h 213"/>
                  <a:gd name="T46" fmla="*/ 2147483647 w 297"/>
                  <a:gd name="T47" fmla="*/ 2147483647 h 213"/>
                  <a:gd name="T48" fmla="*/ 2147483647 w 297"/>
                  <a:gd name="T49" fmla="*/ 2147483647 h 213"/>
                  <a:gd name="T50" fmla="*/ 2147483647 w 297"/>
                  <a:gd name="T51" fmla="*/ 2147483647 h 213"/>
                  <a:gd name="T52" fmla="*/ 2147483647 w 297"/>
                  <a:gd name="T53" fmla="*/ 2147483647 h 213"/>
                  <a:gd name="T54" fmla="*/ 2147483647 w 297"/>
                  <a:gd name="T55" fmla="*/ 2147483647 h 213"/>
                  <a:gd name="T56" fmla="*/ 2147483647 w 297"/>
                  <a:gd name="T57" fmla="*/ 2147483647 h 213"/>
                  <a:gd name="T58" fmla="*/ 2147483647 w 297"/>
                  <a:gd name="T59" fmla="*/ 2147483647 h 213"/>
                  <a:gd name="T60" fmla="*/ 2147483647 w 297"/>
                  <a:gd name="T61" fmla="*/ 2147483647 h 213"/>
                  <a:gd name="T62" fmla="*/ 2147483647 w 297"/>
                  <a:gd name="T63" fmla="*/ 2147483647 h 213"/>
                  <a:gd name="T64" fmla="*/ 2147483647 w 297"/>
                  <a:gd name="T65" fmla="*/ 2147483647 h 213"/>
                  <a:gd name="T66" fmla="*/ 2147483647 w 297"/>
                  <a:gd name="T67" fmla="*/ 2147483647 h 213"/>
                  <a:gd name="T68" fmla="*/ 2147483647 w 297"/>
                  <a:gd name="T69" fmla="*/ 2147483647 h 213"/>
                  <a:gd name="T70" fmla="*/ 2147483647 w 297"/>
                  <a:gd name="T71" fmla="*/ 2147483647 h 213"/>
                  <a:gd name="T72" fmla="*/ 2147483647 w 297"/>
                  <a:gd name="T73" fmla="*/ 2147483647 h 213"/>
                  <a:gd name="T74" fmla="*/ 2147483647 w 297"/>
                  <a:gd name="T75" fmla="*/ 2147483647 h 213"/>
                  <a:gd name="T76" fmla="*/ 2147483647 w 297"/>
                  <a:gd name="T77" fmla="*/ 0 h 213"/>
                  <a:gd name="T78" fmla="*/ 2147483647 w 297"/>
                  <a:gd name="T79" fmla="*/ 2147483647 h 213"/>
                  <a:gd name="T80" fmla="*/ 2147483647 w 297"/>
                  <a:gd name="T81" fmla="*/ 2147483647 h 213"/>
                  <a:gd name="T82" fmla="*/ 2147483647 w 297"/>
                  <a:gd name="T83" fmla="*/ 2147483647 h 213"/>
                  <a:gd name="T84" fmla="*/ 2147483647 w 297"/>
                  <a:gd name="T85" fmla="*/ 2147483647 h 213"/>
                  <a:gd name="T86" fmla="*/ 2147483647 w 297"/>
                  <a:gd name="T87" fmla="*/ 2147483647 h 213"/>
                  <a:gd name="T88" fmla="*/ 2147483647 w 297"/>
                  <a:gd name="T89" fmla="*/ 2147483647 h 213"/>
                  <a:gd name="T90" fmla="*/ 2147483647 w 297"/>
                  <a:gd name="T91" fmla="*/ 2147483647 h 213"/>
                  <a:gd name="T92" fmla="*/ 2147483647 w 297"/>
                  <a:gd name="T93" fmla="*/ 2147483647 h 213"/>
                  <a:gd name="T94" fmla="*/ 2147483647 w 297"/>
                  <a:gd name="T95" fmla="*/ 2147483647 h 213"/>
                  <a:gd name="T96" fmla="*/ 2147483647 w 297"/>
                  <a:gd name="T97" fmla="*/ 2147483647 h 213"/>
                  <a:gd name="T98" fmla="*/ 2147483647 w 297"/>
                  <a:gd name="T99" fmla="*/ 2147483647 h 213"/>
                  <a:gd name="T100" fmla="*/ 2147483647 w 297"/>
                  <a:gd name="T101" fmla="*/ 2147483647 h 213"/>
                  <a:gd name="T102" fmla="*/ 2147483647 w 297"/>
                  <a:gd name="T103" fmla="*/ 2147483647 h 213"/>
                  <a:gd name="T104" fmla="*/ 2147483647 w 297"/>
                  <a:gd name="T105" fmla="*/ 2147483647 h 213"/>
                  <a:gd name="T106" fmla="*/ 2147483647 w 297"/>
                  <a:gd name="T107" fmla="*/ 2147483647 h 213"/>
                  <a:gd name="T108" fmla="*/ 2147483647 w 297"/>
                  <a:gd name="T109" fmla="*/ 2147483647 h 213"/>
                  <a:gd name="T110" fmla="*/ 2147483647 w 297"/>
                  <a:gd name="T111" fmla="*/ 2147483647 h 213"/>
                  <a:gd name="T112" fmla="*/ 0 w 297"/>
                  <a:gd name="T113" fmla="*/ 2147483647 h 21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97"/>
                  <a:gd name="T172" fmla="*/ 0 h 213"/>
                  <a:gd name="T173" fmla="*/ 297 w 297"/>
                  <a:gd name="T174" fmla="*/ 213 h 21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97" h="213">
                    <a:moveTo>
                      <a:pt x="0" y="152"/>
                    </a:moveTo>
                    <a:lnTo>
                      <a:pt x="0" y="152"/>
                    </a:lnTo>
                    <a:lnTo>
                      <a:pt x="1" y="152"/>
                    </a:lnTo>
                    <a:lnTo>
                      <a:pt x="5" y="154"/>
                    </a:lnTo>
                    <a:lnTo>
                      <a:pt x="8" y="158"/>
                    </a:lnTo>
                    <a:lnTo>
                      <a:pt x="9" y="160"/>
                    </a:lnTo>
                    <a:lnTo>
                      <a:pt x="12" y="164"/>
                    </a:lnTo>
                    <a:lnTo>
                      <a:pt x="12" y="166"/>
                    </a:lnTo>
                    <a:lnTo>
                      <a:pt x="14" y="169"/>
                    </a:lnTo>
                    <a:lnTo>
                      <a:pt x="14" y="173"/>
                    </a:lnTo>
                    <a:lnTo>
                      <a:pt x="16" y="175"/>
                    </a:lnTo>
                    <a:lnTo>
                      <a:pt x="18" y="176"/>
                    </a:lnTo>
                    <a:lnTo>
                      <a:pt x="24" y="179"/>
                    </a:lnTo>
                    <a:lnTo>
                      <a:pt x="25" y="179"/>
                    </a:lnTo>
                    <a:lnTo>
                      <a:pt x="25" y="180"/>
                    </a:lnTo>
                    <a:lnTo>
                      <a:pt x="26" y="180"/>
                    </a:lnTo>
                    <a:lnTo>
                      <a:pt x="28" y="180"/>
                    </a:lnTo>
                    <a:lnTo>
                      <a:pt x="30" y="181"/>
                    </a:lnTo>
                    <a:lnTo>
                      <a:pt x="33" y="183"/>
                    </a:lnTo>
                    <a:lnTo>
                      <a:pt x="37" y="184"/>
                    </a:lnTo>
                    <a:lnTo>
                      <a:pt x="39" y="184"/>
                    </a:lnTo>
                    <a:lnTo>
                      <a:pt x="41" y="185"/>
                    </a:lnTo>
                    <a:lnTo>
                      <a:pt x="43" y="186"/>
                    </a:lnTo>
                    <a:lnTo>
                      <a:pt x="45" y="186"/>
                    </a:lnTo>
                    <a:lnTo>
                      <a:pt x="46" y="186"/>
                    </a:lnTo>
                    <a:lnTo>
                      <a:pt x="50" y="188"/>
                    </a:lnTo>
                    <a:lnTo>
                      <a:pt x="54" y="190"/>
                    </a:lnTo>
                    <a:lnTo>
                      <a:pt x="55" y="191"/>
                    </a:lnTo>
                    <a:lnTo>
                      <a:pt x="60" y="193"/>
                    </a:lnTo>
                    <a:lnTo>
                      <a:pt x="62" y="195"/>
                    </a:lnTo>
                    <a:lnTo>
                      <a:pt x="65" y="196"/>
                    </a:lnTo>
                    <a:lnTo>
                      <a:pt x="67" y="197"/>
                    </a:lnTo>
                    <a:lnTo>
                      <a:pt x="72" y="199"/>
                    </a:lnTo>
                    <a:lnTo>
                      <a:pt x="73" y="199"/>
                    </a:lnTo>
                    <a:lnTo>
                      <a:pt x="76" y="199"/>
                    </a:lnTo>
                    <a:lnTo>
                      <a:pt x="78" y="200"/>
                    </a:lnTo>
                    <a:lnTo>
                      <a:pt x="81" y="200"/>
                    </a:lnTo>
                    <a:lnTo>
                      <a:pt x="83" y="201"/>
                    </a:lnTo>
                    <a:lnTo>
                      <a:pt x="87" y="203"/>
                    </a:lnTo>
                    <a:lnTo>
                      <a:pt x="89" y="203"/>
                    </a:lnTo>
                    <a:lnTo>
                      <a:pt x="105" y="207"/>
                    </a:lnTo>
                    <a:lnTo>
                      <a:pt x="108" y="209"/>
                    </a:lnTo>
                    <a:lnTo>
                      <a:pt x="113" y="212"/>
                    </a:lnTo>
                    <a:lnTo>
                      <a:pt x="115" y="212"/>
                    </a:lnTo>
                    <a:lnTo>
                      <a:pt x="119" y="208"/>
                    </a:lnTo>
                    <a:lnTo>
                      <a:pt x="119" y="207"/>
                    </a:lnTo>
                    <a:lnTo>
                      <a:pt x="121" y="207"/>
                    </a:lnTo>
                    <a:lnTo>
                      <a:pt x="122" y="206"/>
                    </a:lnTo>
                    <a:lnTo>
                      <a:pt x="123" y="206"/>
                    </a:lnTo>
                    <a:lnTo>
                      <a:pt x="125" y="206"/>
                    </a:lnTo>
                    <a:lnTo>
                      <a:pt x="127" y="207"/>
                    </a:lnTo>
                    <a:lnTo>
                      <a:pt x="129" y="207"/>
                    </a:lnTo>
                    <a:lnTo>
                      <a:pt x="133" y="209"/>
                    </a:lnTo>
                    <a:lnTo>
                      <a:pt x="134" y="209"/>
                    </a:lnTo>
                    <a:lnTo>
                      <a:pt x="136" y="212"/>
                    </a:lnTo>
                    <a:lnTo>
                      <a:pt x="135" y="208"/>
                    </a:lnTo>
                    <a:lnTo>
                      <a:pt x="137" y="202"/>
                    </a:lnTo>
                    <a:lnTo>
                      <a:pt x="137" y="190"/>
                    </a:lnTo>
                    <a:lnTo>
                      <a:pt x="142" y="189"/>
                    </a:lnTo>
                    <a:lnTo>
                      <a:pt x="144" y="190"/>
                    </a:lnTo>
                    <a:lnTo>
                      <a:pt x="146" y="190"/>
                    </a:lnTo>
                    <a:lnTo>
                      <a:pt x="146" y="189"/>
                    </a:lnTo>
                    <a:lnTo>
                      <a:pt x="148" y="190"/>
                    </a:lnTo>
                    <a:lnTo>
                      <a:pt x="151" y="189"/>
                    </a:lnTo>
                    <a:lnTo>
                      <a:pt x="151" y="187"/>
                    </a:lnTo>
                    <a:lnTo>
                      <a:pt x="154" y="186"/>
                    </a:lnTo>
                    <a:lnTo>
                      <a:pt x="155" y="184"/>
                    </a:lnTo>
                    <a:lnTo>
                      <a:pt x="155" y="182"/>
                    </a:lnTo>
                    <a:lnTo>
                      <a:pt x="154" y="176"/>
                    </a:lnTo>
                    <a:lnTo>
                      <a:pt x="153" y="174"/>
                    </a:lnTo>
                    <a:lnTo>
                      <a:pt x="153" y="164"/>
                    </a:lnTo>
                    <a:lnTo>
                      <a:pt x="155" y="160"/>
                    </a:lnTo>
                    <a:lnTo>
                      <a:pt x="161" y="157"/>
                    </a:lnTo>
                    <a:lnTo>
                      <a:pt x="164" y="157"/>
                    </a:lnTo>
                    <a:lnTo>
                      <a:pt x="166" y="158"/>
                    </a:lnTo>
                    <a:lnTo>
                      <a:pt x="168" y="159"/>
                    </a:lnTo>
                    <a:lnTo>
                      <a:pt x="172" y="158"/>
                    </a:lnTo>
                    <a:lnTo>
                      <a:pt x="174" y="159"/>
                    </a:lnTo>
                    <a:lnTo>
                      <a:pt x="175" y="162"/>
                    </a:lnTo>
                    <a:lnTo>
                      <a:pt x="176" y="163"/>
                    </a:lnTo>
                    <a:lnTo>
                      <a:pt x="180" y="167"/>
                    </a:lnTo>
                    <a:lnTo>
                      <a:pt x="180" y="168"/>
                    </a:lnTo>
                    <a:lnTo>
                      <a:pt x="181" y="168"/>
                    </a:lnTo>
                    <a:lnTo>
                      <a:pt x="182" y="169"/>
                    </a:lnTo>
                    <a:lnTo>
                      <a:pt x="186" y="169"/>
                    </a:lnTo>
                    <a:lnTo>
                      <a:pt x="187" y="169"/>
                    </a:lnTo>
                    <a:lnTo>
                      <a:pt x="193" y="169"/>
                    </a:lnTo>
                    <a:lnTo>
                      <a:pt x="195" y="167"/>
                    </a:lnTo>
                    <a:lnTo>
                      <a:pt x="205" y="168"/>
                    </a:lnTo>
                    <a:lnTo>
                      <a:pt x="208" y="169"/>
                    </a:lnTo>
                    <a:lnTo>
                      <a:pt x="214" y="171"/>
                    </a:lnTo>
                    <a:lnTo>
                      <a:pt x="219" y="172"/>
                    </a:lnTo>
                    <a:lnTo>
                      <a:pt x="220" y="173"/>
                    </a:lnTo>
                    <a:lnTo>
                      <a:pt x="222" y="172"/>
                    </a:lnTo>
                    <a:lnTo>
                      <a:pt x="224" y="172"/>
                    </a:lnTo>
                    <a:lnTo>
                      <a:pt x="224" y="175"/>
                    </a:lnTo>
                    <a:lnTo>
                      <a:pt x="227" y="177"/>
                    </a:lnTo>
                    <a:lnTo>
                      <a:pt x="227" y="176"/>
                    </a:lnTo>
                    <a:lnTo>
                      <a:pt x="228" y="176"/>
                    </a:lnTo>
                    <a:lnTo>
                      <a:pt x="230" y="176"/>
                    </a:lnTo>
                    <a:lnTo>
                      <a:pt x="231" y="176"/>
                    </a:lnTo>
                    <a:lnTo>
                      <a:pt x="233" y="177"/>
                    </a:lnTo>
                    <a:lnTo>
                      <a:pt x="234" y="177"/>
                    </a:lnTo>
                    <a:lnTo>
                      <a:pt x="239" y="178"/>
                    </a:lnTo>
                    <a:lnTo>
                      <a:pt x="238" y="182"/>
                    </a:lnTo>
                    <a:lnTo>
                      <a:pt x="239" y="183"/>
                    </a:lnTo>
                    <a:lnTo>
                      <a:pt x="241" y="183"/>
                    </a:lnTo>
                    <a:lnTo>
                      <a:pt x="245" y="181"/>
                    </a:lnTo>
                    <a:lnTo>
                      <a:pt x="246" y="180"/>
                    </a:lnTo>
                    <a:lnTo>
                      <a:pt x="246" y="178"/>
                    </a:lnTo>
                    <a:lnTo>
                      <a:pt x="244" y="177"/>
                    </a:lnTo>
                    <a:lnTo>
                      <a:pt x="241" y="174"/>
                    </a:lnTo>
                    <a:lnTo>
                      <a:pt x="240" y="165"/>
                    </a:lnTo>
                    <a:lnTo>
                      <a:pt x="240" y="163"/>
                    </a:lnTo>
                    <a:lnTo>
                      <a:pt x="239" y="161"/>
                    </a:lnTo>
                    <a:lnTo>
                      <a:pt x="239" y="158"/>
                    </a:lnTo>
                    <a:lnTo>
                      <a:pt x="238" y="157"/>
                    </a:lnTo>
                    <a:lnTo>
                      <a:pt x="238" y="156"/>
                    </a:lnTo>
                    <a:lnTo>
                      <a:pt x="239" y="154"/>
                    </a:lnTo>
                    <a:lnTo>
                      <a:pt x="238" y="153"/>
                    </a:lnTo>
                    <a:lnTo>
                      <a:pt x="237" y="153"/>
                    </a:lnTo>
                    <a:lnTo>
                      <a:pt x="237" y="151"/>
                    </a:lnTo>
                    <a:lnTo>
                      <a:pt x="237" y="150"/>
                    </a:lnTo>
                    <a:lnTo>
                      <a:pt x="237" y="149"/>
                    </a:lnTo>
                    <a:lnTo>
                      <a:pt x="237" y="145"/>
                    </a:lnTo>
                    <a:lnTo>
                      <a:pt x="237" y="144"/>
                    </a:lnTo>
                    <a:lnTo>
                      <a:pt x="236" y="141"/>
                    </a:lnTo>
                    <a:lnTo>
                      <a:pt x="238" y="139"/>
                    </a:lnTo>
                    <a:lnTo>
                      <a:pt x="240" y="139"/>
                    </a:lnTo>
                    <a:lnTo>
                      <a:pt x="241" y="142"/>
                    </a:lnTo>
                    <a:lnTo>
                      <a:pt x="241" y="144"/>
                    </a:lnTo>
                    <a:lnTo>
                      <a:pt x="242" y="144"/>
                    </a:lnTo>
                    <a:lnTo>
                      <a:pt x="243" y="144"/>
                    </a:lnTo>
                    <a:lnTo>
                      <a:pt x="245" y="142"/>
                    </a:lnTo>
                    <a:lnTo>
                      <a:pt x="246" y="139"/>
                    </a:lnTo>
                    <a:lnTo>
                      <a:pt x="247" y="139"/>
                    </a:lnTo>
                    <a:lnTo>
                      <a:pt x="247" y="140"/>
                    </a:lnTo>
                    <a:lnTo>
                      <a:pt x="251" y="140"/>
                    </a:lnTo>
                    <a:lnTo>
                      <a:pt x="252" y="141"/>
                    </a:lnTo>
                    <a:lnTo>
                      <a:pt x="253" y="139"/>
                    </a:lnTo>
                    <a:lnTo>
                      <a:pt x="253" y="138"/>
                    </a:lnTo>
                    <a:lnTo>
                      <a:pt x="255" y="137"/>
                    </a:lnTo>
                    <a:lnTo>
                      <a:pt x="256" y="136"/>
                    </a:lnTo>
                    <a:lnTo>
                      <a:pt x="256" y="135"/>
                    </a:lnTo>
                    <a:lnTo>
                      <a:pt x="258" y="133"/>
                    </a:lnTo>
                    <a:lnTo>
                      <a:pt x="258" y="131"/>
                    </a:lnTo>
                    <a:lnTo>
                      <a:pt x="264" y="126"/>
                    </a:lnTo>
                    <a:lnTo>
                      <a:pt x="266" y="120"/>
                    </a:lnTo>
                    <a:lnTo>
                      <a:pt x="267" y="118"/>
                    </a:lnTo>
                    <a:lnTo>
                      <a:pt x="268" y="118"/>
                    </a:lnTo>
                    <a:lnTo>
                      <a:pt x="269" y="117"/>
                    </a:lnTo>
                    <a:lnTo>
                      <a:pt x="268" y="115"/>
                    </a:lnTo>
                    <a:lnTo>
                      <a:pt x="268" y="114"/>
                    </a:lnTo>
                    <a:lnTo>
                      <a:pt x="271" y="111"/>
                    </a:lnTo>
                    <a:lnTo>
                      <a:pt x="271" y="103"/>
                    </a:lnTo>
                    <a:lnTo>
                      <a:pt x="273" y="102"/>
                    </a:lnTo>
                    <a:lnTo>
                      <a:pt x="274" y="101"/>
                    </a:lnTo>
                    <a:lnTo>
                      <a:pt x="274" y="99"/>
                    </a:lnTo>
                    <a:lnTo>
                      <a:pt x="276" y="99"/>
                    </a:lnTo>
                    <a:lnTo>
                      <a:pt x="278" y="99"/>
                    </a:lnTo>
                    <a:lnTo>
                      <a:pt x="279" y="98"/>
                    </a:lnTo>
                    <a:lnTo>
                      <a:pt x="281" y="97"/>
                    </a:lnTo>
                    <a:lnTo>
                      <a:pt x="281" y="92"/>
                    </a:lnTo>
                    <a:lnTo>
                      <a:pt x="279" y="91"/>
                    </a:lnTo>
                    <a:lnTo>
                      <a:pt x="279" y="90"/>
                    </a:lnTo>
                    <a:lnTo>
                      <a:pt x="279" y="89"/>
                    </a:lnTo>
                    <a:lnTo>
                      <a:pt x="278" y="86"/>
                    </a:lnTo>
                    <a:lnTo>
                      <a:pt x="277" y="85"/>
                    </a:lnTo>
                    <a:lnTo>
                      <a:pt x="278" y="84"/>
                    </a:lnTo>
                    <a:lnTo>
                      <a:pt x="278" y="79"/>
                    </a:lnTo>
                    <a:lnTo>
                      <a:pt x="277" y="79"/>
                    </a:lnTo>
                    <a:lnTo>
                      <a:pt x="276" y="78"/>
                    </a:lnTo>
                    <a:lnTo>
                      <a:pt x="275" y="75"/>
                    </a:lnTo>
                    <a:lnTo>
                      <a:pt x="277" y="74"/>
                    </a:lnTo>
                    <a:lnTo>
                      <a:pt x="278" y="75"/>
                    </a:lnTo>
                    <a:lnTo>
                      <a:pt x="279" y="74"/>
                    </a:lnTo>
                    <a:lnTo>
                      <a:pt x="280" y="75"/>
                    </a:lnTo>
                    <a:lnTo>
                      <a:pt x="284" y="71"/>
                    </a:lnTo>
                    <a:lnTo>
                      <a:pt x="283" y="70"/>
                    </a:lnTo>
                    <a:lnTo>
                      <a:pt x="284" y="64"/>
                    </a:lnTo>
                    <a:lnTo>
                      <a:pt x="285" y="63"/>
                    </a:lnTo>
                    <a:lnTo>
                      <a:pt x="285" y="62"/>
                    </a:lnTo>
                    <a:lnTo>
                      <a:pt x="286" y="61"/>
                    </a:lnTo>
                    <a:lnTo>
                      <a:pt x="287" y="60"/>
                    </a:lnTo>
                    <a:lnTo>
                      <a:pt x="287" y="57"/>
                    </a:lnTo>
                    <a:lnTo>
                      <a:pt x="286" y="57"/>
                    </a:lnTo>
                    <a:lnTo>
                      <a:pt x="285" y="56"/>
                    </a:lnTo>
                    <a:lnTo>
                      <a:pt x="285" y="51"/>
                    </a:lnTo>
                    <a:lnTo>
                      <a:pt x="283" y="52"/>
                    </a:lnTo>
                    <a:lnTo>
                      <a:pt x="284" y="49"/>
                    </a:lnTo>
                    <a:lnTo>
                      <a:pt x="285" y="49"/>
                    </a:lnTo>
                    <a:lnTo>
                      <a:pt x="287" y="49"/>
                    </a:lnTo>
                    <a:lnTo>
                      <a:pt x="288" y="49"/>
                    </a:lnTo>
                    <a:lnTo>
                      <a:pt x="290" y="49"/>
                    </a:lnTo>
                    <a:lnTo>
                      <a:pt x="292" y="44"/>
                    </a:lnTo>
                    <a:lnTo>
                      <a:pt x="293" y="45"/>
                    </a:lnTo>
                    <a:lnTo>
                      <a:pt x="294" y="46"/>
                    </a:lnTo>
                    <a:lnTo>
                      <a:pt x="294" y="44"/>
                    </a:lnTo>
                    <a:lnTo>
                      <a:pt x="296" y="39"/>
                    </a:lnTo>
                    <a:lnTo>
                      <a:pt x="296" y="37"/>
                    </a:lnTo>
                    <a:lnTo>
                      <a:pt x="294" y="36"/>
                    </a:lnTo>
                    <a:lnTo>
                      <a:pt x="278" y="32"/>
                    </a:lnTo>
                    <a:lnTo>
                      <a:pt x="276" y="31"/>
                    </a:lnTo>
                    <a:lnTo>
                      <a:pt x="268" y="26"/>
                    </a:lnTo>
                    <a:lnTo>
                      <a:pt x="267" y="30"/>
                    </a:lnTo>
                    <a:lnTo>
                      <a:pt x="267" y="32"/>
                    </a:lnTo>
                    <a:lnTo>
                      <a:pt x="266" y="32"/>
                    </a:lnTo>
                    <a:lnTo>
                      <a:pt x="265" y="34"/>
                    </a:lnTo>
                    <a:lnTo>
                      <a:pt x="266" y="34"/>
                    </a:lnTo>
                    <a:lnTo>
                      <a:pt x="263" y="39"/>
                    </a:lnTo>
                    <a:lnTo>
                      <a:pt x="259" y="44"/>
                    </a:lnTo>
                    <a:lnTo>
                      <a:pt x="256" y="46"/>
                    </a:lnTo>
                    <a:lnTo>
                      <a:pt x="252" y="48"/>
                    </a:lnTo>
                    <a:lnTo>
                      <a:pt x="250" y="48"/>
                    </a:lnTo>
                    <a:lnTo>
                      <a:pt x="248" y="47"/>
                    </a:lnTo>
                    <a:lnTo>
                      <a:pt x="247" y="46"/>
                    </a:lnTo>
                    <a:lnTo>
                      <a:pt x="245" y="47"/>
                    </a:lnTo>
                    <a:lnTo>
                      <a:pt x="239" y="47"/>
                    </a:lnTo>
                    <a:lnTo>
                      <a:pt x="237" y="48"/>
                    </a:lnTo>
                    <a:lnTo>
                      <a:pt x="234" y="47"/>
                    </a:lnTo>
                    <a:lnTo>
                      <a:pt x="233" y="47"/>
                    </a:lnTo>
                    <a:lnTo>
                      <a:pt x="233" y="46"/>
                    </a:lnTo>
                    <a:lnTo>
                      <a:pt x="227" y="46"/>
                    </a:lnTo>
                    <a:lnTo>
                      <a:pt x="224" y="48"/>
                    </a:lnTo>
                    <a:lnTo>
                      <a:pt x="222" y="47"/>
                    </a:lnTo>
                    <a:lnTo>
                      <a:pt x="221" y="47"/>
                    </a:lnTo>
                    <a:lnTo>
                      <a:pt x="220" y="46"/>
                    </a:lnTo>
                    <a:lnTo>
                      <a:pt x="220" y="45"/>
                    </a:lnTo>
                    <a:lnTo>
                      <a:pt x="223" y="44"/>
                    </a:lnTo>
                    <a:lnTo>
                      <a:pt x="224" y="41"/>
                    </a:lnTo>
                    <a:lnTo>
                      <a:pt x="223" y="36"/>
                    </a:lnTo>
                    <a:lnTo>
                      <a:pt x="221" y="34"/>
                    </a:lnTo>
                    <a:lnTo>
                      <a:pt x="218" y="34"/>
                    </a:lnTo>
                    <a:lnTo>
                      <a:pt x="214" y="34"/>
                    </a:lnTo>
                    <a:lnTo>
                      <a:pt x="212" y="34"/>
                    </a:lnTo>
                    <a:lnTo>
                      <a:pt x="210" y="36"/>
                    </a:lnTo>
                    <a:lnTo>
                      <a:pt x="206" y="34"/>
                    </a:lnTo>
                    <a:lnTo>
                      <a:pt x="205" y="37"/>
                    </a:lnTo>
                    <a:lnTo>
                      <a:pt x="203" y="38"/>
                    </a:lnTo>
                    <a:lnTo>
                      <a:pt x="201" y="38"/>
                    </a:lnTo>
                    <a:lnTo>
                      <a:pt x="199" y="38"/>
                    </a:lnTo>
                    <a:lnTo>
                      <a:pt x="197" y="38"/>
                    </a:lnTo>
                    <a:lnTo>
                      <a:pt x="195" y="37"/>
                    </a:lnTo>
                    <a:lnTo>
                      <a:pt x="195" y="36"/>
                    </a:lnTo>
                    <a:lnTo>
                      <a:pt x="194" y="37"/>
                    </a:lnTo>
                    <a:lnTo>
                      <a:pt x="193" y="37"/>
                    </a:lnTo>
                    <a:lnTo>
                      <a:pt x="192" y="37"/>
                    </a:lnTo>
                    <a:lnTo>
                      <a:pt x="188" y="34"/>
                    </a:lnTo>
                    <a:lnTo>
                      <a:pt x="187" y="30"/>
                    </a:lnTo>
                    <a:lnTo>
                      <a:pt x="186" y="11"/>
                    </a:lnTo>
                    <a:lnTo>
                      <a:pt x="184" y="11"/>
                    </a:lnTo>
                    <a:lnTo>
                      <a:pt x="182" y="12"/>
                    </a:lnTo>
                    <a:lnTo>
                      <a:pt x="181" y="11"/>
                    </a:lnTo>
                    <a:lnTo>
                      <a:pt x="177" y="9"/>
                    </a:lnTo>
                    <a:lnTo>
                      <a:pt x="176" y="9"/>
                    </a:lnTo>
                    <a:lnTo>
                      <a:pt x="174" y="10"/>
                    </a:lnTo>
                    <a:lnTo>
                      <a:pt x="173" y="14"/>
                    </a:lnTo>
                    <a:lnTo>
                      <a:pt x="171" y="14"/>
                    </a:lnTo>
                    <a:lnTo>
                      <a:pt x="170" y="16"/>
                    </a:lnTo>
                    <a:lnTo>
                      <a:pt x="167" y="19"/>
                    </a:lnTo>
                    <a:lnTo>
                      <a:pt x="165" y="19"/>
                    </a:lnTo>
                    <a:lnTo>
                      <a:pt x="162" y="18"/>
                    </a:lnTo>
                    <a:lnTo>
                      <a:pt x="161" y="18"/>
                    </a:lnTo>
                    <a:lnTo>
                      <a:pt x="159" y="16"/>
                    </a:lnTo>
                    <a:lnTo>
                      <a:pt x="153" y="16"/>
                    </a:lnTo>
                    <a:lnTo>
                      <a:pt x="151" y="11"/>
                    </a:lnTo>
                    <a:lnTo>
                      <a:pt x="152" y="8"/>
                    </a:lnTo>
                    <a:lnTo>
                      <a:pt x="150" y="6"/>
                    </a:lnTo>
                    <a:lnTo>
                      <a:pt x="151" y="3"/>
                    </a:lnTo>
                    <a:lnTo>
                      <a:pt x="146" y="1"/>
                    </a:lnTo>
                    <a:lnTo>
                      <a:pt x="146" y="4"/>
                    </a:lnTo>
                    <a:lnTo>
                      <a:pt x="144" y="3"/>
                    </a:lnTo>
                    <a:lnTo>
                      <a:pt x="142" y="0"/>
                    </a:lnTo>
                    <a:lnTo>
                      <a:pt x="139" y="1"/>
                    </a:lnTo>
                    <a:lnTo>
                      <a:pt x="137" y="0"/>
                    </a:lnTo>
                    <a:lnTo>
                      <a:pt x="127" y="4"/>
                    </a:lnTo>
                    <a:lnTo>
                      <a:pt x="124" y="6"/>
                    </a:lnTo>
                    <a:lnTo>
                      <a:pt x="120" y="4"/>
                    </a:lnTo>
                    <a:lnTo>
                      <a:pt x="117" y="4"/>
                    </a:lnTo>
                    <a:lnTo>
                      <a:pt x="115" y="7"/>
                    </a:lnTo>
                    <a:lnTo>
                      <a:pt x="111" y="6"/>
                    </a:lnTo>
                    <a:lnTo>
                      <a:pt x="106" y="7"/>
                    </a:lnTo>
                    <a:lnTo>
                      <a:pt x="103" y="7"/>
                    </a:lnTo>
                    <a:lnTo>
                      <a:pt x="102" y="8"/>
                    </a:lnTo>
                    <a:lnTo>
                      <a:pt x="98" y="8"/>
                    </a:lnTo>
                    <a:lnTo>
                      <a:pt x="98" y="10"/>
                    </a:lnTo>
                    <a:lnTo>
                      <a:pt x="96" y="11"/>
                    </a:lnTo>
                    <a:lnTo>
                      <a:pt x="95" y="11"/>
                    </a:lnTo>
                    <a:lnTo>
                      <a:pt x="94" y="11"/>
                    </a:lnTo>
                    <a:lnTo>
                      <a:pt x="92" y="12"/>
                    </a:lnTo>
                    <a:lnTo>
                      <a:pt x="91" y="14"/>
                    </a:lnTo>
                    <a:lnTo>
                      <a:pt x="87" y="17"/>
                    </a:lnTo>
                    <a:lnTo>
                      <a:pt x="85" y="18"/>
                    </a:lnTo>
                    <a:lnTo>
                      <a:pt x="84" y="17"/>
                    </a:lnTo>
                    <a:lnTo>
                      <a:pt x="83" y="19"/>
                    </a:lnTo>
                    <a:lnTo>
                      <a:pt x="82" y="19"/>
                    </a:lnTo>
                    <a:lnTo>
                      <a:pt x="81" y="19"/>
                    </a:lnTo>
                    <a:lnTo>
                      <a:pt x="81" y="16"/>
                    </a:lnTo>
                    <a:lnTo>
                      <a:pt x="79" y="15"/>
                    </a:lnTo>
                    <a:lnTo>
                      <a:pt x="77" y="14"/>
                    </a:lnTo>
                    <a:lnTo>
                      <a:pt x="74" y="14"/>
                    </a:lnTo>
                    <a:lnTo>
                      <a:pt x="73" y="14"/>
                    </a:lnTo>
                    <a:lnTo>
                      <a:pt x="75" y="15"/>
                    </a:lnTo>
                    <a:lnTo>
                      <a:pt x="76" y="17"/>
                    </a:lnTo>
                    <a:lnTo>
                      <a:pt x="75" y="17"/>
                    </a:lnTo>
                    <a:lnTo>
                      <a:pt x="73" y="16"/>
                    </a:lnTo>
                    <a:lnTo>
                      <a:pt x="71" y="16"/>
                    </a:lnTo>
                    <a:lnTo>
                      <a:pt x="69" y="15"/>
                    </a:lnTo>
                    <a:lnTo>
                      <a:pt x="68" y="16"/>
                    </a:lnTo>
                    <a:lnTo>
                      <a:pt x="67" y="21"/>
                    </a:lnTo>
                    <a:lnTo>
                      <a:pt x="66" y="25"/>
                    </a:lnTo>
                    <a:lnTo>
                      <a:pt x="66" y="29"/>
                    </a:lnTo>
                    <a:lnTo>
                      <a:pt x="64" y="33"/>
                    </a:lnTo>
                    <a:lnTo>
                      <a:pt x="67" y="36"/>
                    </a:lnTo>
                    <a:lnTo>
                      <a:pt x="69" y="33"/>
                    </a:lnTo>
                    <a:lnTo>
                      <a:pt x="71" y="33"/>
                    </a:lnTo>
                    <a:lnTo>
                      <a:pt x="73" y="36"/>
                    </a:lnTo>
                    <a:lnTo>
                      <a:pt x="76" y="31"/>
                    </a:lnTo>
                    <a:lnTo>
                      <a:pt x="79" y="36"/>
                    </a:lnTo>
                    <a:lnTo>
                      <a:pt x="83" y="36"/>
                    </a:lnTo>
                    <a:lnTo>
                      <a:pt x="86" y="39"/>
                    </a:lnTo>
                    <a:lnTo>
                      <a:pt x="88" y="41"/>
                    </a:lnTo>
                    <a:lnTo>
                      <a:pt x="88" y="45"/>
                    </a:lnTo>
                    <a:lnTo>
                      <a:pt x="87" y="49"/>
                    </a:lnTo>
                    <a:lnTo>
                      <a:pt x="84" y="49"/>
                    </a:lnTo>
                    <a:lnTo>
                      <a:pt x="81" y="52"/>
                    </a:lnTo>
                    <a:lnTo>
                      <a:pt x="82" y="55"/>
                    </a:lnTo>
                    <a:lnTo>
                      <a:pt x="86" y="56"/>
                    </a:lnTo>
                    <a:lnTo>
                      <a:pt x="87" y="61"/>
                    </a:lnTo>
                    <a:lnTo>
                      <a:pt x="88" y="61"/>
                    </a:lnTo>
                    <a:lnTo>
                      <a:pt x="92" y="64"/>
                    </a:lnTo>
                    <a:lnTo>
                      <a:pt x="91" y="68"/>
                    </a:lnTo>
                    <a:lnTo>
                      <a:pt x="92" y="71"/>
                    </a:lnTo>
                    <a:lnTo>
                      <a:pt x="91" y="72"/>
                    </a:lnTo>
                    <a:lnTo>
                      <a:pt x="90" y="74"/>
                    </a:lnTo>
                    <a:lnTo>
                      <a:pt x="90" y="76"/>
                    </a:lnTo>
                    <a:lnTo>
                      <a:pt x="94" y="73"/>
                    </a:lnTo>
                    <a:lnTo>
                      <a:pt x="94" y="75"/>
                    </a:lnTo>
                    <a:lnTo>
                      <a:pt x="98" y="73"/>
                    </a:lnTo>
                    <a:lnTo>
                      <a:pt x="100" y="71"/>
                    </a:lnTo>
                    <a:lnTo>
                      <a:pt x="101" y="72"/>
                    </a:lnTo>
                    <a:lnTo>
                      <a:pt x="103" y="75"/>
                    </a:lnTo>
                    <a:lnTo>
                      <a:pt x="103" y="76"/>
                    </a:lnTo>
                    <a:lnTo>
                      <a:pt x="102" y="77"/>
                    </a:lnTo>
                    <a:lnTo>
                      <a:pt x="102" y="79"/>
                    </a:lnTo>
                    <a:lnTo>
                      <a:pt x="102" y="83"/>
                    </a:lnTo>
                    <a:lnTo>
                      <a:pt x="101" y="83"/>
                    </a:lnTo>
                    <a:lnTo>
                      <a:pt x="100" y="84"/>
                    </a:lnTo>
                    <a:lnTo>
                      <a:pt x="99" y="85"/>
                    </a:lnTo>
                    <a:lnTo>
                      <a:pt x="98" y="87"/>
                    </a:lnTo>
                    <a:lnTo>
                      <a:pt x="96" y="90"/>
                    </a:lnTo>
                    <a:lnTo>
                      <a:pt x="95" y="91"/>
                    </a:lnTo>
                    <a:lnTo>
                      <a:pt x="95" y="94"/>
                    </a:lnTo>
                    <a:lnTo>
                      <a:pt x="93" y="96"/>
                    </a:lnTo>
                    <a:lnTo>
                      <a:pt x="92" y="94"/>
                    </a:lnTo>
                    <a:lnTo>
                      <a:pt x="90" y="94"/>
                    </a:lnTo>
                    <a:lnTo>
                      <a:pt x="89" y="93"/>
                    </a:lnTo>
                    <a:lnTo>
                      <a:pt x="85" y="94"/>
                    </a:lnTo>
                    <a:lnTo>
                      <a:pt x="85" y="95"/>
                    </a:lnTo>
                    <a:lnTo>
                      <a:pt x="80" y="98"/>
                    </a:lnTo>
                    <a:lnTo>
                      <a:pt x="75" y="101"/>
                    </a:lnTo>
                    <a:lnTo>
                      <a:pt x="73" y="104"/>
                    </a:lnTo>
                    <a:lnTo>
                      <a:pt x="71" y="107"/>
                    </a:lnTo>
                    <a:lnTo>
                      <a:pt x="68" y="109"/>
                    </a:lnTo>
                    <a:lnTo>
                      <a:pt x="66" y="111"/>
                    </a:lnTo>
                    <a:lnTo>
                      <a:pt x="59" y="114"/>
                    </a:lnTo>
                    <a:lnTo>
                      <a:pt x="58" y="114"/>
                    </a:lnTo>
                    <a:lnTo>
                      <a:pt x="56" y="115"/>
                    </a:lnTo>
                    <a:lnTo>
                      <a:pt x="56" y="116"/>
                    </a:lnTo>
                    <a:lnTo>
                      <a:pt x="53" y="118"/>
                    </a:lnTo>
                    <a:lnTo>
                      <a:pt x="49" y="118"/>
                    </a:lnTo>
                    <a:lnTo>
                      <a:pt x="46" y="112"/>
                    </a:lnTo>
                    <a:lnTo>
                      <a:pt x="46" y="111"/>
                    </a:lnTo>
                    <a:lnTo>
                      <a:pt x="43" y="114"/>
                    </a:lnTo>
                    <a:lnTo>
                      <a:pt x="40" y="117"/>
                    </a:lnTo>
                    <a:lnTo>
                      <a:pt x="37" y="117"/>
                    </a:lnTo>
                    <a:lnTo>
                      <a:pt x="31" y="115"/>
                    </a:lnTo>
                    <a:lnTo>
                      <a:pt x="30" y="116"/>
                    </a:lnTo>
                    <a:lnTo>
                      <a:pt x="29" y="117"/>
                    </a:lnTo>
                    <a:lnTo>
                      <a:pt x="28" y="117"/>
                    </a:lnTo>
                    <a:lnTo>
                      <a:pt x="27" y="120"/>
                    </a:lnTo>
                    <a:lnTo>
                      <a:pt x="26" y="121"/>
                    </a:lnTo>
                    <a:lnTo>
                      <a:pt x="25" y="120"/>
                    </a:lnTo>
                    <a:lnTo>
                      <a:pt x="23" y="120"/>
                    </a:lnTo>
                    <a:lnTo>
                      <a:pt x="22" y="119"/>
                    </a:lnTo>
                    <a:lnTo>
                      <a:pt x="21" y="121"/>
                    </a:lnTo>
                    <a:lnTo>
                      <a:pt x="22" y="122"/>
                    </a:lnTo>
                    <a:lnTo>
                      <a:pt x="22" y="124"/>
                    </a:lnTo>
                    <a:lnTo>
                      <a:pt x="21" y="126"/>
                    </a:lnTo>
                    <a:lnTo>
                      <a:pt x="16" y="129"/>
                    </a:lnTo>
                    <a:lnTo>
                      <a:pt x="15" y="132"/>
                    </a:lnTo>
                    <a:lnTo>
                      <a:pt x="13" y="135"/>
                    </a:lnTo>
                    <a:lnTo>
                      <a:pt x="7" y="141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1" y="150"/>
                    </a:lnTo>
                    <a:lnTo>
                      <a:pt x="1" y="151"/>
                    </a:lnTo>
                    <a:lnTo>
                      <a:pt x="1" y="152"/>
                    </a:lnTo>
                    <a:lnTo>
                      <a:pt x="0" y="152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6" name="Freeform 25"/>
              <p:cNvSpPr>
                <a:spLocks/>
              </p:cNvSpPr>
              <p:nvPr/>
            </p:nvSpPr>
            <p:spPr bwMode="auto">
              <a:xfrm>
                <a:off x="2548" y="3174"/>
                <a:ext cx="196" cy="159"/>
              </a:xfrm>
              <a:custGeom>
                <a:avLst/>
                <a:gdLst>
                  <a:gd name="T0" fmla="*/ 2147483647 w 94"/>
                  <a:gd name="T1" fmla="*/ 2147483647 h 75"/>
                  <a:gd name="T2" fmla="*/ 2147483647 w 94"/>
                  <a:gd name="T3" fmla="*/ 2147483647 h 75"/>
                  <a:gd name="T4" fmla="*/ 2147483647 w 94"/>
                  <a:gd name="T5" fmla="*/ 2147483647 h 75"/>
                  <a:gd name="T6" fmla="*/ 2147483647 w 94"/>
                  <a:gd name="T7" fmla="*/ 2147483647 h 75"/>
                  <a:gd name="T8" fmla="*/ 2147483647 w 94"/>
                  <a:gd name="T9" fmla="*/ 2147483647 h 75"/>
                  <a:gd name="T10" fmla="*/ 2147483647 w 94"/>
                  <a:gd name="T11" fmla="*/ 2147483647 h 75"/>
                  <a:gd name="T12" fmla="*/ 2147483647 w 94"/>
                  <a:gd name="T13" fmla="*/ 2147483647 h 75"/>
                  <a:gd name="T14" fmla="*/ 2147483647 w 94"/>
                  <a:gd name="T15" fmla="*/ 2147483647 h 75"/>
                  <a:gd name="T16" fmla="*/ 2147483647 w 94"/>
                  <a:gd name="T17" fmla="*/ 2147483647 h 75"/>
                  <a:gd name="T18" fmla="*/ 2147483647 w 94"/>
                  <a:gd name="T19" fmla="*/ 2147483647 h 75"/>
                  <a:gd name="T20" fmla="*/ 2147483647 w 94"/>
                  <a:gd name="T21" fmla="*/ 2147483647 h 75"/>
                  <a:gd name="T22" fmla="*/ 2147483647 w 94"/>
                  <a:gd name="T23" fmla="*/ 2147483647 h 75"/>
                  <a:gd name="T24" fmla="*/ 2147483647 w 94"/>
                  <a:gd name="T25" fmla="*/ 2147483647 h 75"/>
                  <a:gd name="T26" fmla="*/ 2147483647 w 94"/>
                  <a:gd name="T27" fmla="*/ 2147483647 h 75"/>
                  <a:gd name="T28" fmla="*/ 2147483647 w 94"/>
                  <a:gd name="T29" fmla="*/ 2147483647 h 75"/>
                  <a:gd name="T30" fmla="*/ 2147483647 w 94"/>
                  <a:gd name="T31" fmla="*/ 2147483647 h 75"/>
                  <a:gd name="T32" fmla="*/ 2147483647 w 94"/>
                  <a:gd name="T33" fmla="*/ 2147483647 h 75"/>
                  <a:gd name="T34" fmla="*/ 2147483647 w 94"/>
                  <a:gd name="T35" fmla="*/ 2147483647 h 75"/>
                  <a:gd name="T36" fmla="*/ 2147483647 w 94"/>
                  <a:gd name="T37" fmla="*/ 2147483647 h 75"/>
                  <a:gd name="T38" fmla="*/ 2147483647 w 94"/>
                  <a:gd name="T39" fmla="*/ 2147483647 h 75"/>
                  <a:gd name="T40" fmla="*/ 2147483647 w 94"/>
                  <a:gd name="T41" fmla="*/ 2147483647 h 75"/>
                  <a:gd name="T42" fmla="*/ 2147483647 w 94"/>
                  <a:gd name="T43" fmla="*/ 2147483647 h 75"/>
                  <a:gd name="T44" fmla="*/ 2147483647 w 94"/>
                  <a:gd name="T45" fmla="*/ 2147483647 h 75"/>
                  <a:gd name="T46" fmla="*/ 2147483647 w 94"/>
                  <a:gd name="T47" fmla="*/ 2147483647 h 75"/>
                  <a:gd name="T48" fmla="*/ 2147483647 w 94"/>
                  <a:gd name="T49" fmla="*/ 2147483647 h 75"/>
                  <a:gd name="T50" fmla="*/ 2147483647 w 94"/>
                  <a:gd name="T51" fmla="*/ 2147483647 h 75"/>
                  <a:gd name="T52" fmla="*/ 2147483647 w 94"/>
                  <a:gd name="T53" fmla="*/ 2147483647 h 75"/>
                  <a:gd name="T54" fmla="*/ 2147483647 w 94"/>
                  <a:gd name="T55" fmla="*/ 2147483647 h 75"/>
                  <a:gd name="T56" fmla="*/ 2147483647 w 94"/>
                  <a:gd name="T57" fmla="*/ 2147483647 h 75"/>
                  <a:gd name="T58" fmla="*/ 2147483647 w 94"/>
                  <a:gd name="T59" fmla="*/ 2147483647 h 75"/>
                  <a:gd name="T60" fmla="*/ 2147483647 w 94"/>
                  <a:gd name="T61" fmla="*/ 2147483647 h 75"/>
                  <a:gd name="T62" fmla="*/ 2147483647 w 94"/>
                  <a:gd name="T63" fmla="*/ 2147483647 h 75"/>
                  <a:gd name="T64" fmla="*/ 2147483647 w 94"/>
                  <a:gd name="T65" fmla="*/ 2147483647 h 75"/>
                  <a:gd name="T66" fmla="*/ 2147483647 w 94"/>
                  <a:gd name="T67" fmla="*/ 0 h 75"/>
                  <a:gd name="T68" fmla="*/ 2147483647 w 94"/>
                  <a:gd name="T69" fmla="*/ 2147483647 h 75"/>
                  <a:gd name="T70" fmla="*/ 2147483647 w 94"/>
                  <a:gd name="T71" fmla="*/ 2147483647 h 75"/>
                  <a:gd name="T72" fmla="*/ 2147483647 w 94"/>
                  <a:gd name="T73" fmla="*/ 2147483647 h 75"/>
                  <a:gd name="T74" fmla="*/ 2147483647 w 94"/>
                  <a:gd name="T75" fmla="*/ 2147483647 h 75"/>
                  <a:gd name="T76" fmla="*/ 2147483647 w 94"/>
                  <a:gd name="T77" fmla="*/ 2147483647 h 75"/>
                  <a:gd name="T78" fmla="*/ 2147483647 w 94"/>
                  <a:gd name="T79" fmla="*/ 2147483647 h 75"/>
                  <a:gd name="T80" fmla="*/ 2147483647 w 94"/>
                  <a:gd name="T81" fmla="*/ 2147483647 h 75"/>
                  <a:gd name="T82" fmla="*/ 2147483647 w 94"/>
                  <a:gd name="T83" fmla="*/ 2147483647 h 75"/>
                  <a:gd name="T84" fmla="*/ 2147483647 w 94"/>
                  <a:gd name="T85" fmla="*/ 2147483647 h 75"/>
                  <a:gd name="T86" fmla="*/ 2147483647 w 94"/>
                  <a:gd name="T87" fmla="*/ 2147483647 h 75"/>
                  <a:gd name="T88" fmla="*/ 2147483647 w 94"/>
                  <a:gd name="T89" fmla="*/ 2147483647 h 75"/>
                  <a:gd name="T90" fmla="*/ 2147483647 w 94"/>
                  <a:gd name="T91" fmla="*/ 2147483647 h 75"/>
                  <a:gd name="T92" fmla="*/ 2147483647 w 94"/>
                  <a:gd name="T93" fmla="*/ 2147483647 h 75"/>
                  <a:gd name="T94" fmla="*/ 2147483647 w 94"/>
                  <a:gd name="T95" fmla="*/ 2147483647 h 75"/>
                  <a:gd name="T96" fmla="*/ 2147483647 w 94"/>
                  <a:gd name="T97" fmla="*/ 2147483647 h 75"/>
                  <a:gd name="T98" fmla="*/ 2147483647 w 94"/>
                  <a:gd name="T99" fmla="*/ 2147483647 h 75"/>
                  <a:gd name="T100" fmla="*/ 2147483647 w 94"/>
                  <a:gd name="T101" fmla="*/ 2147483647 h 75"/>
                  <a:gd name="T102" fmla="*/ 2147483647 w 94"/>
                  <a:gd name="T103" fmla="*/ 2147483647 h 75"/>
                  <a:gd name="T104" fmla="*/ 2147483647 w 94"/>
                  <a:gd name="T105" fmla="*/ 2147483647 h 75"/>
                  <a:gd name="T106" fmla="*/ 2147483647 w 94"/>
                  <a:gd name="T107" fmla="*/ 2147483647 h 75"/>
                  <a:gd name="T108" fmla="*/ 0 w 94"/>
                  <a:gd name="T109" fmla="*/ 2147483647 h 7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4"/>
                  <a:gd name="T166" fmla="*/ 0 h 75"/>
                  <a:gd name="T167" fmla="*/ 94 w 94"/>
                  <a:gd name="T168" fmla="*/ 75 h 7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4" h="75">
                    <a:moveTo>
                      <a:pt x="0" y="30"/>
                    </a:moveTo>
                    <a:lnTo>
                      <a:pt x="5" y="33"/>
                    </a:lnTo>
                    <a:lnTo>
                      <a:pt x="7" y="33"/>
                    </a:lnTo>
                    <a:lnTo>
                      <a:pt x="7" y="34"/>
                    </a:lnTo>
                    <a:lnTo>
                      <a:pt x="8" y="35"/>
                    </a:lnTo>
                    <a:lnTo>
                      <a:pt x="8" y="34"/>
                    </a:lnTo>
                    <a:lnTo>
                      <a:pt x="9" y="34"/>
                    </a:lnTo>
                    <a:lnTo>
                      <a:pt x="10" y="34"/>
                    </a:lnTo>
                    <a:lnTo>
                      <a:pt x="11" y="35"/>
                    </a:lnTo>
                    <a:lnTo>
                      <a:pt x="11" y="34"/>
                    </a:lnTo>
                    <a:lnTo>
                      <a:pt x="11" y="33"/>
                    </a:lnTo>
                    <a:lnTo>
                      <a:pt x="12" y="33"/>
                    </a:lnTo>
                    <a:lnTo>
                      <a:pt x="14" y="34"/>
                    </a:lnTo>
                    <a:lnTo>
                      <a:pt x="14" y="35"/>
                    </a:lnTo>
                    <a:lnTo>
                      <a:pt x="14" y="36"/>
                    </a:lnTo>
                    <a:lnTo>
                      <a:pt x="15" y="34"/>
                    </a:lnTo>
                    <a:lnTo>
                      <a:pt x="16" y="34"/>
                    </a:lnTo>
                    <a:lnTo>
                      <a:pt x="17" y="36"/>
                    </a:lnTo>
                    <a:lnTo>
                      <a:pt x="18" y="37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6" y="41"/>
                    </a:lnTo>
                    <a:lnTo>
                      <a:pt x="18" y="42"/>
                    </a:lnTo>
                    <a:lnTo>
                      <a:pt x="24" y="45"/>
                    </a:lnTo>
                    <a:lnTo>
                      <a:pt x="32" y="49"/>
                    </a:lnTo>
                    <a:lnTo>
                      <a:pt x="35" y="50"/>
                    </a:lnTo>
                    <a:lnTo>
                      <a:pt x="39" y="52"/>
                    </a:lnTo>
                    <a:lnTo>
                      <a:pt x="43" y="56"/>
                    </a:lnTo>
                    <a:lnTo>
                      <a:pt x="44" y="57"/>
                    </a:lnTo>
                    <a:lnTo>
                      <a:pt x="55" y="66"/>
                    </a:lnTo>
                    <a:lnTo>
                      <a:pt x="58" y="70"/>
                    </a:lnTo>
                    <a:lnTo>
                      <a:pt x="60" y="71"/>
                    </a:lnTo>
                    <a:lnTo>
                      <a:pt x="59" y="71"/>
                    </a:lnTo>
                    <a:lnTo>
                      <a:pt x="60" y="72"/>
                    </a:lnTo>
                    <a:lnTo>
                      <a:pt x="62" y="74"/>
                    </a:lnTo>
                    <a:lnTo>
                      <a:pt x="69" y="69"/>
                    </a:lnTo>
                    <a:lnTo>
                      <a:pt x="75" y="63"/>
                    </a:lnTo>
                    <a:lnTo>
                      <a:pt x="77" y="60"/>
                    </a:lnTo>
                    <a:lnTo>
                      <a:pt x="78" y="57"/>
                    </a:lnTo>
                    <a:lnTo>
                      <a:pt x="83" y="54"/>
                    </a:lnTo>
                    <a:lnTo>
                      <a:pt x="83" y="52"/>
                    </a:lnTo>
                    <a:lnTo>
                      <a:pt x="84" y="51"/>
                    </a:lnTo>
                    <a:lnTo>
                      <a:pt x="83" y="49"/>
                    </a:lnTo>
                    <a:lnTo>
                      <a:pt x="84" y="47"/>
                    </a:lnTo>
                    <a:lnTo>
                      <a:pt x="85" y="48"/>
                    </a:lnTo>
                    <a:lnTo>
                      <a:pt x="87" y="48"/>
                    </a:lnTo>
                    <a:lnTo>
                      <a:pt x="87" y="49"/>
                    </a:lnTo>
                    <a:lnTo>
                      <a:pt x="88" y="49"/>
                    </a:lnTo>
                    <a:lnTo>
                      <a:pt x="89" y="48"/>
                    </a:lnTo>
                    <a:lnTo>
                      <a:pt x="90" y="45"/>
                    </a:lnTo>
                    <a:lnTo>
                      <a:pt x="91" y="44"/>
                    </a:lnTo>
                    <a:lnTo>
                      <a:pt x="92" y="44"/>
                    </a:lnTo>
                    <a:lnTo>
                      <a:pt x="93" y="43"/>
                    </a:lnTo>
                    <a:lnTo>
                      <a:pt x="92" y="41"/>
                    </a:lnTo>
                    <a:lnTo>
                      <a:pt x="91" y="37"/>
                    </a:lnTo>
                    <a:lnTo>
                      <a:pt x="90" y="34"/>
                    </a:lnTo>
                    <a:lnTo>
                      <a:pt x="91" y="32"/>
                    </a:lnTo>
                    <a:lnTo>
                      <a:pt x="91" y="29"/>
                    </a:lnTo>
                    <a:lnTo>
                      <a:pt x="91" y="27"/>
                    </a:lnTo>
                    <a:lnTo>
                      <a:pt x="91" y="26"/>
                    </a:lnTo>
                    <a:lnTo>
                      <a:pt x="91" y="21"/>
                    </a:lnTo>
                    <a:lnTo>
                      <a:pt x="91" y="18"/>
                    </a:lnTo>
                    <a:lnTo>
                      <a:pt x="93" y="16"/>
                    </a:lnTo>
                    <a:lnTo>
                      <a:pt x="84" y="6"/>
                    </a:lnTo>
                    <a:lnTo>
                      <a:pt x="83" y="6"/>
                    </a:lnTo>
                    <a:lnTo>
                      <a:pt x="82" y="3"/>
                    </a:lnTo>
                    <a:lnTo>
                      <a:pt x="82" y="2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80" y="1"/>
                    </a:lnTo>
                    <a:lnTo>
                      <a:pt x="76" y="4"/>
                    </a:lnTo>
                    <a:lnTo>
                      <a:pt x="75" y="6"/>
                    </a:lnTo>
                    <a:lnTo>
                      <a:pt x="74" y="6"/>
                    </a:lnTo>
                    <a:lnTo>
                      <a:pt x="72" y="6"/>
                    </a:lnTo>
                    <a:lnTo>
                      <a:pt x="71" y="7"/>
                    </a:lnTo>
                    <a:lnTo>
                      <a:pt x="68" y="9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57" y="7"/>
                    </a:lnTo>
                    <a:lnTo>
                      <a:pt x="52" y="6"/>
                    </a:lnTo>
                    <a:lnTo>
                      <a:pt x="50" y="5"/>
                    </a:lnTo>
                    <a:lnTo>
                      <a:pt x="49" y="6"/>
                    </a:lnTo>
                    <a:lnTo>
                      <a:pt x="47" y="7"/>
                    </a:lnTo>
                    <a:lnTo>
                      <a:pt x="47" y="11"/>
                    </a:lnTo>
                    <a:lnTo>
                      <a:pt x="41" y="15"/>
                    </a:lnTo>
                    <a:lnTo>
                      <a:pt x="37" y="18"/>
                    </a:lnTo>
                    <a:lnTo>
                      <a:pt x="37" y="19"/>
                    </a:lnTo>
                    <a:lnTo>
                      <a:pt x="35" y="19"/>
                    </a:lnTo>
                    <a:lnTo>
                      <a:pt x="34" y="19"/>
                    </a:lnTo>
                    <a:lnTo>
                      <a:pt x="32" y="20"/>
                    </a:lnTo>
                    <a:lnTo>
                      <a:pt x="30" y="20"/>
                    </a:lnTo>
                    <a:lnTo>
                      <a:pt x="30" y="21"/>
                    </a:lnTo>
                    <a:lnTo>
                      <a:pt x="28" y="21"/>
                    </a:lnTo>
                    <a:lnTo>
                      <a:pt x="26" y="21"/>
                    </a:lnTo>
                    <a:lnTo>
                      <a:pt x="26" y="19"/>
                    </a:lnTo>
                    <a:lnTo>
                      <a:pt x="24" y="18"/>
                    </a:lnTo>
                    <a:lnTo>
                      <a:pt x="23" y="21"/>
                    </a:lnTo>
                    <a:lnTo>
                      <a:pt x="22" y="21"/>
                    </a:lnTo>
                    <a:lnTo>
                      <a:pt x="22" y="23"/>
                    </a:lnTo>
                    <a:lnTo>
                      <a:pt x="22" y="24"/>
                    </a:lnTo>
                    <a:lnTo>
                      <a:pt x="21" y="24"/>
                    </a:lnTo>
                    <a:lnTo>
                      <a:pt x="19" y="23"/>
                    </a:lnTo>
                    <a:lnTo>
                      <a:pt x="16" y="22"/>
                    </a:lnTo>
                    <a:lnTo>
                      <a:pt x="15" y="22"/>
                    </a:lnTo>
                    <a:lnTo>
                      <a:pt x="12" y="21"/>
                    </a:lnTo>
                    <a:lnTo>
                      <a:pt x="11" y="20"/>
                    </a:lnTo>
                    <a:lnTo>
                      <a:pt x="10" y="20"/>
                    </a:lnTo>
                    <a:lnTo>
                      <a:pt x="9" y="21"/>
                    </a:lnTo>
                    <a:lnTo>
                      <a:pt x="7" y="26"/>
                    </a:lnTo>
                    <a:lnTo>
                      <a:pt x="0" y="30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27" name="Freeform 26"/>
              <p:cNvSpPr>
                <a:spLocks/>
              </p:cNvSpPr>
              <p:nvPr/>
            </p:nvSpPr>
            <p:spPr bwMode="auto">
              <a:xfrm>
                <a:off x="2379" y="2590"/>
                <a:ext cx="666" cy="686"/>
              </a:xfrm>
              <a:custGeom>
                <a:avLst/>
                <a:gdLst>
                  <a:gd name="T0" fmla="*/ 2147483647 w 324"/>
                  <a:gd name="T1" fmla="*/ 2147483647 h 320"/>
                  <a:gd name="T2" fmla="*/ 2147483647 w 324"/>
                  <a:gd name="T3" fmla="*/ 2147483647 h 320"/>
                  <a:gd name="T4" fmla="*/ 2147483647 w 324"/>
                  <a:gd name="T5" fmla="*/ 2147483647 h 320"/>
                  <a:gd name="T6" fmla="*/ 2147483647 w 324"/>
                  <a:gd name="T7" fmla="*/ 2147483647 h 320"/>
                  <a:gd name="T8" fmla="*/ 2147483647 w 324"/>
                  <a:gd name="T9" fmla="*/ 2147483647 h 320"/>
                  <a:gd name="T10" fmla="*/ 2147483647 w 324"/>
                  <a:gd name="T11" fmla="*/ 2147483647 h 320"/>
                  <a:gd name="T12" fmla="*/ 2147483647 w 324"/>
                  <a:gd name="T13" fmla="*/ 2147483647 h 320"/>
                  <a:gd name="T14" fmla="*/ 2147483647 w 324"/>
                  <a:gd name="T15" fmla="*/ 2147483647 h 320"/>
                  <a:gd name="T16" fmla="*/ 2147483647 w 324"/>
                  <a:gd name="T17" fmla="*/ 2147483647 h 320"/>
                  <a:gd name="T18" fmla="*/ 2147483647 w 324"/>
                  <a:gd name="T19" fmla="*/ 2147483647 h 320"/>
                  <a:gd name="T20" fmla="*/ 2147483647 w 324"/>
                  <a:gd name="T21" fmla="*/ 2147483647 h 320"/>
                  <a:gd name="T22" fmla="*/ 2147483647 w 324"/>
                  <a:gd name="T23" fmla="*/ 2147483647 h 320"/>
                  <a:gd name="T24" fmla="*/ 2147483647 w 324"/>
                  <a:gd name="T25" fmla="*/ 2147483647 h 320"/>
                  <a:gd name="T26" fmla="*/ 2147483647 w 324"/>
                  <a:gd name="T27" fmla="*/ 2147483647 h 320"/>
                  <a:gd name="T28" fmla="*/ 2147483647 w 324"/>
                  <a:gd name="T29" fmla="*/ 2147483647 h 320"/>
                  <a:gd name="T30" fmla="*/ 2147483647 w 324"/>
                  <a:gd name="T31" fmla="*/ 2147483647 h 320"/>
                  <a:gd name="T32" fmla="*/ 2147483647 w 324"/>
                  <a:gd name="T33" fmla="*/ 2147483647 h 320"/>
                  <a:gd name="T34" fmla="*/ 2147483647 w 324"/>
                  <a:gd name="T35" fmla="*/ 2147483647 h 320"/>
                  <a:gd name="T36" fmla="*/ 2147483647 w 324"/>
                  <a:gd name="T37" fmla="*/ 2147483647 h 320"/>
                  <a:gd name="T38" fmla="*/ 2147483647 w 324"/>
                  <a:gd name="T39" fmla="*/ 2147483647 h 320"/>
                  <a:gd name="T40" fmla="*/ 2147483647 w 324"/>
                  <a:gd name="T41" fmla="*/ 2147483647 h 320"/>
                  <a:gd name="T42" fmla="*/ 2147483647 w 324"/>
                  <a:gd name="T43" fmla="*/ 2147483647 h 320"/>
                  <a:gd name="T44" fmla="*/ 2147483647 w 324"/>
                  <a:gd name="T45" fmla="*/ 2147483647 h 320"/>
                  <a:gd name="T46" fmla="*/ 2147483647 w 324"/>
                  <a:gd name="T47" fmla="*/ 2147483647 h 320"/>
                  <a:gd name="T48" fmla="*/ 2147483647 w 324"/>
                  <a:gd name="T49" fmla="*/ 2147483647 h 320"/>
                  <a:gd name="T50" fmla="*/ 2147483647 w 324"/>
                  <a:gd name="T51" fmla="*/ 2147483647 h 320"/>
                  <a:gd name="T52" fmla="*/ 2147483647 w 324"/>
                  <a:gd name="T53" fmla="*/ 2147483647 h 320"/>
                  <a:gd name="T54" fmla="*/ 2147483647 w 324"/>
                  <a:gd name="T55" fmla="*/ 2147483647 h 320"/>
                  <a:gd name="T56" fmla="*/ 2147483647 w 324"/>
                  <a:gd name="T57" fmla="*/ 2147483647 h 320"/>
                  <a:gd name="T58" fmla="*/ 2147483647 w 324"/>
                  <a:gd name="T59" fmla="*/ 2147483647 h 320"/>
                  <a:gd name="T60" fmla="*/ 2147483647 w 324"/>
                  <a:gd name="T61" fmla="*/ 2147483647 h 320"/>
                  <a:gd name="T62" fmla="*/ 2147483647 w 324"/>
                  <a:gd name="T63" fmla="*/ 2147483647 h 320"/>
                  <a:gd name="T64" fmla="*/ 2147483647 w 324"/>
                  <a:gd name="T65" fmla="*/ 2147483647 h 320"/>
                  <a:gd name="T66" fmla="*/ 2147483647 w 324"/>
                  <a:gd name="T67" fmla="*/ 2147483647 h 320"/>
                  <a:gd name="T68" fmla="*/ 2147483647 w 324"/>
                  <a:gd name="T69" fmla="*/ 2147483647 h 320"/>
                  <a:gd name="T70" fmla="*/ 2147483647 w 324"/>
                  <a:gd name="T71" fmla="*/ 2147483647 h 320"/>
                  <a:gd name="T72" fmla="*/ 2147483647 w 324"/>
                  <a:gd name="T73" fmla="*/ 2147483647 h 320"/>
                  <a:gd name="T74" fmla="*/ 2147483647 w 324"/>
                  <a:gd name="T75" fmla="*/ 2147483647 h 320"/>
                  <a:gd name="T76" fmla="*/ 2147483647 w 324"/>
                  <a:gd name="T77" fmla="*/ 2147483647 h 320"/>
                  <a:gd name="T78" fmla="*/ 2147483647 w 324"/>
                  <a:gd name="T79" fmla="*/ 2147483647 h 320"/>
                  <a:gd name="T80" fmla="*/ 2147483647 w 324"/>
                  <a:gd name="T81" fmla="*/ 2147483647 h 320"/>
                  <a:gd name="T82" fmla="*/ 2147483647 w 324"/>
                  <a:gd name="T83" fmla="*/ 2147483647 h 320"/>
                  <a:gd name="T84" fmla="*/ 2147483647 w 324"/>
                  <a:gd name="T85" fmla="*/ 2147483647 h 320"/>
                  <a:gd name="T86" fmla="*/ 2147483647 w 324"/>
                  <a:gd name="T87" fmla="*/ 2147483647 h 320"/>
                  <a:gd name="T88" fmla="*/ 2147483647 w 324"/>
                  <a:gd name="T89" fmla="*/ 2147483647 h 320"/>
                  <a:gd name="T90" fmla="*/ 2147483647 w 324"/>
                  <a:gd name="T91" fmla="*/ 2147483647 h 320"/>
                  <a:gd name="T92" fmla="*/ 2147483647 w 324"/>
                  <a:gd name="T93" fmla="*/ 2147483647 h 320"/>
                  <a:gd name="T94" fmla="*/ 2147483647 w 324"/>
                  <a:gd name="T95" fmla="*/ 2147483647 h 320"/>
                  <a:gd name="T96" fmla="*/ 2147483647 w 324"/>
                  <a:gd name="T97" fmla="*/ 2147483647 h 320"/>
                  <a:gd name="T98" fmla="*/ 2147483647 w 324"/>
                  <a:gd name="T99" fmla="*/ 2147483647 h 320"/>
                  <a:gd name="T100" fmla="*/ 2147483647 w 324"/>
                  <a:gd name="T101" fmla="*/ 2147483647 h 320"/>
                  <a:gd name="T102" fmla="*/ 2147483647 w 324"/>
                  <a:gd name="T103" fmla="*/ 2147483647 h 320"/>
                  <a:gd name="T104" fmla="*/ 2147483647 w 324"/>
                  <a:gd name="T105" fmla="*/ 2147483647 h 320"/>
                  <a:gd name="T106" fmla="*/ 2147483647 w 324"/>
                  <a:gd name="T107" fmla="*/ 2147483647 h 320"/>
                  <a:gd name="T108" fmla="*/ 2147483647 w 324"/>
                  <a:gd name="T109" fmla="*/ 2147483647 h 320"/>
                  <a:gd name="T110" fmla="*/ 2147483647 w 324"/>
                  <a:gd name="T111" fmla="*/ 2147483647 h 320"/>
                  <a:gd name="T112" fmla="*/ 2147483647 w 324"/>
                  <a:gd name="T113" fmla="*/ 2147483647 h 32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24"/>
                  <a:gd name="T172" fmla="*/ 0 h 320"/>
                  <a:gd name="T173" fmla="*/ 324 w 324"/>
                  <a:gd name="T174" fmla="*/ 320 h 32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24" h="320">
                    <a:moveTo>
                      <a:pt x="0" y="193"/>
                    </a:moveTo>
                    <a:lnTo>
                      <a:pt x="2" y="198"/>
                    </a:lnTo>
                    <a:lnTo>
                      <a:pt x="4" y="201"/>
                    </a:lnTo>
                    <a:lnTo>
                      <a:pt x="7" y="205"/>
                    </a:lnTo>
                    <a:lnTo>
                      <a:pt x="8" y="208"/>
                    </a:lnTo>
                    <a:lnTo>
                      <a:pt x="9" y="207"/>
                    </a:lnTo>
                    <a:lnTo>
                      <a:pt x="9" y="208"/>
                    </a:lnTo>
                    <a:lnTo>
                      <a:pt x="9" y="219"/>
                    </a:lnTo>
                    <a:lnTo>
                      <a:pt x="12" y="227"/>
                    </a:lnTo>
                    <a:lnTo>
                      <a:pt x="17" y="236"/>
                    </a:lnTo>
                    <a:lnTo>
                      <a:pt x="22" y="243"/>
                    </a:lnTo>
                    <a:lnTo>
                      <a:pt x="24" y="246"/>
                    </a:lnTo>
                    <a:lnTo>
                      <a:pt x="25" y="248"/>
                    </a:lnTo>
                    <a:lnTo>
                      <a:pt x="26" y="249"/>
                    </a:lnTo>
                    <a:lnTo>
                      <a:pt x="29" y="254"/>
                    </a:lnTo>
                    <a:lnTo>
                      <a:pt x="29" y="256"/>
                    </a:lnTo>
                    <a:lnTo>
                      <a:pt x="30" y="256"/>
                    </a:lnTo>
                    <a:lnTo>
                      <a:pt x="33" y="261"/>
                    </a:lnTo>
                    <a:lnTo>
                      <a:pt x="33" y="262"/>
                    </a:lnTo>
                    <a:lnTo>
                      <a:pt x="35" y="262"/>
                    </a:lnTo>
                    <a:lnTo>
                      <a:pt x="36" y="262"/>
                    </a:lnTo>
                    <a:lnTo>
                      <a:pt x="37" y="263"/>
                    </a:lnTo>
                    <a:lnTo>
                      <a:pt x="38" y="264"/>
                    </a:lnTo>
                    <a:lnTo>
                      <a:pt x="37" y="264"/>
                    </a:lnTo>
                    <a:lnTo>
                      <a:pt x="39" y="266"/>
                    </a:lnTo>
                    <a:lnTo>
                      <a:pt x="39" y="265"/>
                    </a:lnTo>
                    <a:lnTo>
                      <a:pt x="40" y="265"/>
                    </a:lnTo>
                    <a:lnTo>
                      <a:pt x="41" y="265"/>
                    </a:lnTo>
                    <a:lnTo>
                      <a:pt x="43" y="268"/>
                    </a:lnTo>
                    <a:lnTo>
                      <a:pt x="43" y="270"/>
                    </a:lnTo>
                    <a:lnTo>
                      <a:pt x="43" y="271"/>
                    </a:lnTo>
                    <a:lnTo>
                      <a:pt x="43" y="272"/>
                    </a:lnTo>
                    <a:lnTo>
                      <a:pt x="44" y="273"/>
                    </a:lnTo>
                    <a:lnTo>
                      <a:pt x="43" y="273"/>
                    </a:lnTo>
                    <a:lnTo>
                      <a:pt x="44" y="274"/>
                    </a:lnTo>
                    <a:lnTo>
                      <a:pt x="43" y="276"/>
                    </a:lnTo>
                    <a:lnTo>
                      <a:pt x="44" y="276"/>
                    </a:lnTo>
                    <a:lnTo>
                      <a:pt x="45" y="277"/>
                    </a:lnTo>
                    <a:lnTo>
                      <a:pt x="45" y="278"/>
                    </a:lnTo>
                    <a:lnTo>
                      <a:pt x="46" y="278"/>
                    </a:lnTo>
                    <a:lnTo>
                      <a:pt x="46" y="279"/>
                    </a:lnTo>
                    <a:lnTo>
                      <a:pt x="46" y="280"/>
                    </a:lnTo>
                    <a:lnTo>
                      <a:pt x="46" y="281"/>
                    </a:lnTo>
                    <a:lnTo>
                      <a:pt x="46" y="283"/>
                    </a:lnTo>
                    <a:lnTo>
                      <a:pt x="51" y="287"/>
                    </a:lnTo>
                    <a:lnTo>
                      <a:pt x="51" y="288"/>
                    </a:lnTo>
                    <a:lnTo>
                      <a:pt x="52" y="289"/>
                    </a:lnTo>
                    <a:lnTo>
                      <a:pt x="54" y="289"/>
                    </a:lnTo>
                    <a:lnTo>
                      <a:pt x="55" y="291"/>
                    </a:lnTo>
                    <a:lnTo>
                      <a:pt x="56" y="291"/>
                    </a:lnTo>
                    <a:lnTo>
                      <a:pt x="57" y="292"/>
                    </a:lnTo>
                    <a:lnTo>
                      <a:pt x="57" y="291"/>
                    </a:lnTo>
                    <a:lnTo>
                      <a:pt x="58" y="291"/>
                    </a:lnTo>
                    <a:lnTo>
                      <a:pt x="60" y="291"/>
                    </a:lnTo>
                    <a:lnTo>
                      <a:pt x="61" y="291"/>
                    </a:lnTo>
                    <a:lnTo>
                      <a:pt x="63" y="291"/>
                    </a:lnTo>
                    <a:lnTo>
                      <a:pt x="63" y="292"/>
                    </a:lnTo>
                    <a:lnTo>
                      <a:pt x="62" y="294"/>
                    </a:lnTo>
                    <a:lnTo>
                      <a:pt x="62" y="296"/>
                    </a:lnTo>
                    <a:lnTo>
                      <a:pt x="63" y="298"/>
                    </a:lnTo>
                    <a:lnTo>
                      <a:pt x="63" y="296"/>
                    </a:lnTo>
                    <a:lnTo>
                      <a:pt x="65" y="296"/>
                    </a:lnTo>
                    <a:lnTo>
                      <a:pt x="66" y="296"/>
                    </a:lnTo>
                    <a:lnTo>
                      <a:pt x="67" y="296"/>
                    </a:lnTo>
                    <a:lnTo>
                      <a:pt x="68" y="296"/>
                    </a:lnTo>
                    <a:lnTo>
                      <a:pt x="68" y="298"/>
                    </a:lnTo>
                    <a:lnTo>
                      <a:pt x="69" y="298"/>
                    </a:lnTo>
                    <a:lnTo>
                      <a:pt x="70" y="298"/>
                    </a:lnTo>
                    <a:lnTo>
                      <a:pt x="71" y="299"/>
                    </a:lnTo>
                    <a:lnTo>
                      <a:pt x="70" y="300"/>
                    </a:lnTo>
                    <a:lnTo>
                      <a:pt x="71" y="301"/>
                    </a:lnTo>
                    <a:lnTo>
                      <a:pt x="72" y="301"/>
                    </a:lnTo>
                    <a:lnTo>
                      <a:pt x="74" y="302"/>
                    </a:lnTo>
                    <a:lnTo>
                      <a:pt x="77" y="303"/>
                    </a:lnTo>
                    <a:lnTo>
                      <a:pt x="78" y="303"/>
                    </a:lnTo>
                    <a:lnTo>
                      <a:pt x="81" y="304"/>
                    </a:lnTo>
                    <a:lnTo>
                      <a:pt x="88" y="299"/>
                    </a:lnTo>
                    <a:lnTo>
                      <a:pt x="89" y="294"/>
                    </a:lnTo>
                    <a:lnTo>
                      <a:pt x="90" y="294"/>
                    </a:lnTo>
                    <a:lnTo>
                      <a:pt x="91" y="294"/>
                    </a:lnTo>
                    <a:lnTo>
                      <a:pt x="92" y="294"/>
                    </a:lnTo>
                    <a:lnTo>
                      <a:pt x="96" y="296"/>
                    </a:lnTo>
                    <a:lnTo>
                      <a:pt x="97" y="296"/>
                    </a:lnTo>
                    <a:lnTo>
                      <a:pt x="99" y="296"/>
                    </a:lnTo>
                    <a:lnTo>
                      <a:pt x="101" y="298"/>
                    </a:lnTo>
                    <a:lnTo>
                      <a:pt x="103" y="298"/>
                    </a:lnTo>
                    <a:lnTo>
                      <a:pt x="103" y="296"/>
                    </a:lnTo>
                    <a:lnTo>
                      <a:pt x="103" y="295"/>
                    </a:lnTo>
                    <a:lnTo>
                      <a:pt x="103" y="294"/>
                    </a:lnTo>
                    <a:lnTo>
                      <a:pt x="104" y="291"/>
                    </a:lnTo>
                    <a:lnTo>
                      <a:pt x="106" y="293"/>
                    </a:lnTo>
                    <a:lnTo>
                      <a:pt x="106" y="294"/>
                    </a:lnTo>
                    <a:lnTo>
                      <a:pt x="108" y="294"/>
                    </a:lnTo>
                    <a:lnTo>
                      <a:pt x="109" y="294"/>
                    </a:lnTo>
                    <a:lnTo>
                      <a:pt x="110" y="294"/>
                    </a:lnTo>
                    <a:lnTo>
                      <a:pt x="111" y="294"/>
                    </a:lnTo>
                    <a:lnTo>
                      <a:pt x="113" y="294"/>
                    </a:lnTo>
                    <a:lnTo>
                      <a:pt x="115" y="293"/>
                    </a:lnTo>
                    <a:lnTo>
                      <a:pt x="115" y="292"/>
                    </a:lnTo>
                    <a:lnTo>
                      <a:pt x="116" y="292"/>
                    </a:lnTo>
                    <a:lnTo>
                      <a:pt x="117" y="292"/>
                    </a:lnTo>
                    <a:lnTo>
                      <a:pt x="118" y="291"/>
                    </a:lnTo>
                    <a:lnTo>
                      <a:pt x="122" y="289"/>
                    </a:lnTo>
                    <a:lnTo>
                      <a:pt x="127" y="285"/>
                    </a:lnTo>
                    <a:lnTo>
                      <a:pt x="128" y="281"/>
                    </a:lnTo>
                    <a:lnTo>
                      <a:pt x="129" y="279"/>
                    </a:lnTo>
                    <a:lnTo>
                      <a:pt x="130" y="278"/>
                    </a:lnTo>
                    <a:lnTo>
                      <a:pt x="132" y="279"/>
                    </a:lnTo>
                    <a:lnTo>
                      <a:pt x="137" y="281"/>
                    </a:lnTo>
                    <a:lnTo>
                      <a:pt x="147" y="281"/>
                    </a:lnTo>
                    <a:lnTo>
                      <a:pt x="148" y="283"/>
                    </a:lnTo>
                    <a:lnTo>
                      <a:pt x="149" y="283"/>
                    </a:lnTo>
                    <a:lnTo>
                      <a:pt x="151" y="281"/>
                    </a:lnTo>
                    <a:lnTo>
                      <a:pt x="152" y="280"/>
                    </a:lnTo>
                    <a:lnTo>
                      <a:pt x="154" y="280"/>
                    </a:lnTo>
                    <a:lnTo>
                      <a:pt x="155" y="279"/>
                    </a:lnTo>
                    <a:lnTo>
                      <a:pt x="156" y="277"/>
                    </a:lnTo>
                    <a:lnTo>
                      <a:pt x="160" y="274"/>
                    </a:lnTo>
                    <a:lnTo>
                      <a:pt x="160" y="273"/>
                    </a:lnTo>
                    <a:lnTo>
                      <a:pt x="162" y="273"/>
                    </a:lnTo>
                    <a:lnTo>
                      <a:pt x="162" y="276"/>
                    </a:lnTo>
                    <a:lnTo>
                      <a:pt x="164" y="279"/>
                    </a:lnTo>
                    <a:lnTo>
                      <a:pt x="173" y="289"/>
                    </a:lnTo>
                    <a:lnTo>
                      <a:pt x="171" y="291"/>
                    </a:lnTo>
                    <a:lnTo>
                      <a:pt x="171" y="295"/>
                    </a:lnTo>
                    <a:lnTo>
                      <a:pt x="171" y="299"/>
                    </a:lnTo>
                    <a:lnTo>
                      <a:pt x="171" y="301"/>
                    </a:lnTo>
                    <a:lnTo>
                      <a:pt x="171" y="303"/>
                    </a:lnTo>
                    <a:lnTo>
                      <a:pt x="171" y="306"/>
                    </a:lnTo>
                    <a:lnTo>
                      <a:pt x="170" y="308"/>
                    </a:lnTo>
                    <a:lnTo>
                      <a:pt x="171" y="311"/>
                    </a:lnTo>
                    <a:lnTo>
                      <a:pt x="172" y="314"/>
                    </a:lnTo>
                    <a:lnTo>
                      <a:pt x="173" y="316"/>
                    </a:lnTo>
                    <a:lnTo>
                      <a:pt x="179" y="319"/>
                    </a:lnTo>
                    <a:lnTo>
                      <a:pt x="182" y="319"/>
                    </a:lnTo>
                    <a:lnTo>
                      <a:pt x="185" y="316"/>
                    </a:lnTo>
                    <a:lnTo>
                      <a:pt x="188" y="312"/>
                    </a:lnTo>
                    <a:lnTo>
                      <a:pt x="188" y="314"/>
                    </a:lnTo>
                    <a:lnTo>
                      <a:pt x="191" y="319"/>
                    </a:lnTo>
                    <a:lnTo>
                      <a:pt x="195" y="319"/>
                    </a:lnTo>
                    <a:lnTo>
                      <a:pt x="198" y="317"/>
                    </a:lnTo>
                    <a:lnTo>
                      <a:pt x="198" y="316"/>
                    </a:lnTo>
                    <a:lnTo>
                      <a:pt x="200" y="316"/>
                    </a:lnTo>
                    <a:lnTo>
                      <a:pt x="201" y="316"/>
                    </a:lnTo>
                    <a:lnTo>
                      <a:pt x="207" y="312"/>
                    </a:lnTo>
                    <a:lnTo>
                      <a:pt x="209" y="311"/>
                    </a:lnTo>
                    <a:lnTo>
                      <a:pt x="213" y="309"/>
                    </a:lnTo>
                    <a:lnTo>
                      <a:pt x="215" y="306"/>
                    </a:lnTo>
                    <a:lnTo>
                      <a:pt x="217" y="303"/>
                    </a:lnTo>
                    <a:lnTo>
                      <a:pt x="222" y="299"/>
                    </a:lnTo>
                    <a:lnTo>
                      <a:pt x="226" y="296"/>
                    </a:lnTo>
                    <a:lnTo>
                      <a:pt x="227" y="296"/>
                    </a:lnTo>
                    <a:lnTo>
                      <a:pt x="230" y="294"/>
                    </a:lnTo>
                    <a:lnTo>
                      <a:pt x="232" y="296"/>
                    </a:lnTo>
                    <a:lnTo>
                      <a:pt x="234" y="296"/>
                    </a:lnTo>
                    <a:lnTo>
                      <a:pt x="235" y="298"/>
                    </a:lnTo>
                    <a:lnTo>
                      <a:pt x="237" y="295"/>
                    </a:lnTo>
                    <a:lnTo>
                      <a:pt x="237" y="293"/>
                    </a:lnTo>
                    <a:lnTo>
                      <a:pt x="238" y="291"/>
                    </a:lnTo>
                    <a:lnTo>
                      <a:pt x="240" y="289"/>
                    </a:lnTo>
                    <a:lnTo>
                      <a:pt x="241" y="286"/>
                    </a:lnTo>
                    <a:lnTo>
                      <a:pt x="242" y="286"/>
                    </a:lnTo>
                    <a:lnTo>
                      <a:pt x="243" y="284"/>
                    </a:lnTo>
                    <a:lnTo>
                      <a:pt x="244" y="281"/>
                    </a:lnTo>
                    <a:lnTo>
                      <a:pt x="244" y="278"/>
                    </a:lnTo>
                    <a:lnTo>
                      <a:pt x="245" y="277"/>
                    </a:lnTo>
                    <a:lnTo>
                      <a:pt x="245" y="276"/>
                    </a:lnTo>
                    <a:lnTo>
                      <a:pt x="243" y="273"/>
                    </a:lnTo>
                    <a:lnTo>
                      <a:pt x="242" y="273"/>
                    </a:lnTo>
                    <a:lnTo>
                      <a:pt x="240" y="274"/>
                    </a:lnTo>
                    <a:lnTo>
                      <a:pt x="236" y="276"/>
                    </a:lnTo>
                    <a:lnTo>
                      <a:pt x="236" y="274"/>
                    </a:lnTo>
                    <a:lnTo>
                      <a:pt x="232" y="277"/>
                    </a:lnTo>
                    <a:lnTo>
                      <a:pt x="232" y="276"/>
                    </a:lnTo>
                    <a:lnTo>
                      <a:pt x="233" y="273"/>
                    </a:lnTo>
                    <a:lnTo>
                      <a:pt x="234" y="273"/>
                    </a:lnTo>
                    <a:lnTo>
                      <a:pt x="233" y="269"/>
                    </a:lnTo>
                    <a:lnTo>
                      <a:pt x="234" y="265"/>
                    </a:lnTo>
                    <a:lnTo>
                      <a:pt x="230" y="262"/>
                    </a:lnTo>
                    <a:lnTo>
                      <a:pt x="228" y="262"/>
                    </a:lnTo>
                    <a:lnTo>
                      <a:pt x="228" y="258"/>
                    </a:lnTo>
                    <a:lnTo>
                      <a:pt x="224" y="256"/>
                    </a:lnTo>
                    <a:lnTo>
                      <a:pt x="223" y="253"/>
                    </a:lnTo>
                    <a:lnTo>
                      <a:pt x="226" y="250"/>
                    </a:lnTo>
                    <a:lnTo>
                      <a:pt x="228" y="250"/>
                    </a:lnTo>
                    <a:lnTo>
                      <a:pt x="230" y="246"/>
                    </a:lnTo>
                    <a:lnTo>
                      <a:pt x="230" y="242"/>
                    </a:lnTo>
                    <a:lnTo>
                      <a:pt x="228" y="240"/>
                    </a:lnTo>
                    <a:lnTo>
                      <a:pt x="225" y="238"/>
                    </a:lnTo>
                    <a:lnTo>
                      <a:pt x="221" y="237"/>
                    </a:lnTo>
                    <a:lnTo>
                      <a:pt x="218" y="233"/>
                    </a:lnTo>
                    <a:lnTo>
                      <a:pt x="215" y="237"/>
                    </a:lnTo>
                    <a:lnTo>
                      <a:pt x="213" y="234"/>
                    </a:lnTo>
                    <a:lnTo>
                      <a:pt x="211" y="234"/>
                    </a:lnTo>
                    <a:lnTo>
                      <a:pt x="209" y="237"/>
                    </a:lnTo>
                    <a:lnTo>
                      <a:pt x="206" y="234"/>
                    </a:lnTo>
                    <a:lnTo>
                      <a:pt x="208" y="231"/>
                    </a:lnTo>
                    <a:lnTo>
                      <a:pt x="207" y="226"/>
                    </a:lnTo>
                    <a:lnTo>
                      <a:pt x="209" y="223"/>
                    </a:lnTo>
                    <a:lnTo>
                      <a:pt x="209" y="217"/>
                    </a:lnTo>
                    <a:lnTo>
                      <a:pt x="211" y="216"/>
                    </a:lnTo>
                    <a:lnTo>
                      <a:pt x="213" y="217"/>
                    </a:lnTo>
                    <a:lnTo>
                      <a:pt x="215" y="217"/>
                    </a:lnTo>
                    <a:lnTo>
                      <a:pt x="217" y="218"/>
                    </a:lnTo>
                    <a:lnTo>
                      <a:pt x="218" y="218"/>
                    </a:lnTo>
                    <a:lnTo>
                      <a:pt x="217" y="216"/>
                    </a:lnTo>
                    <a:lnTo>
                      <a:pt x="215" y="215"/>
                    </a:lnTo>
                    <a:lnTo>
                      <a:pt x="216" y="215"/>
                    </a:lnTo>
                    <a:lnTo>
                      <a:pt x="219" y="215"/>
                    </a:lnTo>
                    <a:lnTo>
                      <a:pt x="221" y="216"/>
                    </a:lnTo>
                    <a:lnTo>
                      <a:pt x="223" y="218"/>
                    </a:lnTo>
                    <a:lnTo>
                      <a:pt x="223" y="220"/>
                    </a:lnTo>
                    <a:lnTo>
                      <a:pt x="224" y="220"/>
                    </a:lnTo>
                    <a:lnTo>
                      <a:pt x="225" y="220"/>
                    </a:lnTo>
                    <a:lnTo>
                      <a:pt x="226" y="218"/>
                    </a:lnTo>
                    <a:lnTo>
                      <a:pt x="226" y="219"/>
                    </a:lnTo>
                    <a:lnTo>
                      <a:pt x="229" y="218"/>
                    </a:lnTo>
                    <a:lnTo>
                      <a:pt x="233" y="215"/>
                    </a:lnTo>
                    <a:lnTo>
                      <a:pt x="234" y="213"/>
                    </a:lnTo>
                    <a:lnTo>
                      <a:pt x="236" y="213"/>
                    </a:lnTo>
                    <a:lnTo>
                      <a:pt x="237" y="212"/>
                    </a:lnTo>
                    <a:lnTo>
                      <a:pt x="238" y="212"/>
                    </a:lnTo>
                    <a:lnTo>
                      <a:pt x="240" y="211"/>
                    </a:lnTo>
                    <a:lnTo>
                      <a:pt x="240" y="209"/>
                    </a:lnTo>
                    <a:lnTo>
                      <a:pt x="244" y="209"/>
                    </a:lnTo>
                    <a:lnTo>
                      <a:pt x="245" y="208"/>
                    </a:lnTo>
                    <a:lnTo>
                      <a:pt x="247" y="208"/>
                    </a:lnTo>
                    <a:lnTo>
                      <a:pt x="253" y="207"/>
                    </a:lnTo>
                    <a:lnTo>
                      <a:pt x="257" y="208"/>
                    </a:lnTo>
                    <a:lnTo>
                      <a:pt x="259" y="205"/>
                    </a:lnTo>
                    <a:lnTo>
                      <a:pt x="262" y="205"/>
                    </a:lnTo>
                    <a:lnTo>
                      <a:pt x="266" y="208"/>
                    </a:lnTo>
                    <a:lnTo>
                      <a:pt x="269" y="205"/>
                    </a:lnTo>
                    <a:lnTo>
                      <a:pt x="279" y="201"/>
                    </a:lnTo>
                    <a:lnTo>
                      <a:pt x="281" y="200"/>
                    </a:lnTo>
                    <a:lnTo>
                      <a:pt x="287" y="189"/>
                    </a:lnTo>
                    <a:lnTo>
                      <a:pt x="290" y="187"/>
                    </a:lnTo>
                    <a:lnTo>
                      <a:pt x="289" y="179"/>
                    </a:lnTo>
                    <a:lnTo>
                      <a:pt x="287" y="179"/>
                    </a:lnTo>
                    <a:lnTo>
                      <a:pt x="283" y="175"/>
                    </a:lnTo>
                    <a:lnTo>
                      <a:pt x="280" y="169"/>
                    </a:lnTo>
                    <a:lnTo>
                      <a:pt x="281" y="165"/>
                    </a:lnTo>
                    <a:lnTo>
                      <a:pt x="283" y="163"/>
                    </a:lnTo>
                    <a:lnTo>
                      <a:pt x="291" y="152"/>
                    </a:lnTo>
                    <a:lnTo>
                      <a:pt x="291" y="149"/>
                    </a:lnTo>
                    <a:lnTo>
                      <a:pt x="293" y="148"/>
                    </a:lnTo>
                    <a:lnTo>
                      <a:pt x="297" y="143"/>
                    </a:lnTo>
                    <a:lnTo>
                      <a:pt x="300" y="138"/>
                    </a:lnTo>
                    <a:lnTo>
                      <a:pt x="300" y="135"/>
                    </a:lnTo>
                    <a:lnTo>
                      <a:pt x="302" y="134"/>
                    </a:lnTo>
                    <a:lnTo>
                      <a:pt x="302" y="129"/>
                    </a:lnTo>
                    <a:lnTo>
                      <a:pt x="305" y="127"/>
                    </a:lnTo>
                    <a:lnTo>
                      <a:pt x="308" y="128"/>
                    </a:lnTo>
                    <a:lnTo>
                      <a:pt x="308" y="126"/>
                    </a:lnTo>
                    <a:lnTo>
                      <a:pt x="312" y="126"/>
                    </a:lnTo>
                    <a:lnTo>
                      <a:pt x="317" y="117"/>
                    </a:lnTo>
                    <a:lnTo>
                      <a:pt x="314" y="110"/>
                    </a:lnTo>
                    <a:lnTo>
                      <a:pt x="310" y="105"/>
                    </a:lnTo>
                    <a:lnTo>
                      <a:pt x="312" y="102"/>
                    </a:lnTo>
                    <a:lnTo>
                      <a:pt x="314" y="98"/>
                    </a:lnTo>
                    <a:lnTo>
                      <a:pt x="315" y="95"/>
                    </a:lnTo>
                    <a:lnTo>
                      <a:pt x="317" y="93"/>
                    </a:lnTo>
                    <a:lnTo>
                      <a:pt x="319" y="91"/>
                    </a:lnTo>
                    <a:lnTo>
                      <a:pt x="315" y="88"/>
                    </a:lnTo>
                    <a:lnTo>
                      <a:pt x="315" y="87"/>
                    </a:lnTo>
                    <a:lnTo>
                      <a:pt x="323" y="81"/>
                    </a:lnTo>
                    <a:lnTo>
                      <a:pt x="323" y="78"/>
                    </a:lnTo>
                    <a:lnTo>
                      <a:pt x="319" y="78"/>
                    </a:lnTo>
                    <a:lnTo>
                      <a:pt x="315" y="76"/>
                    </a:lnTo>
                    <a:lnTo>
                      <a:pt x="311" y="71"/>
                    </a:lnTo>
                    <a:lnTo>
                      <a:pt x="306" y="68"/>
                    </a:lnTo>
                    <a:lnTo>
                      <a:pt x="302" y="65"/>
                    </a:lnTo>
                    <a:lnTo>
                      <a:pt x="300" y="65"/>
                    </a:lnTo>
                    <a:lnTo>
                      <a:pt x="298" y="66"/>
                    </a:lnTo>
                    <a:lnTo>
                      <a:pt x="295" y="68"/>
                    </a:lnTo>
                    <a:lnTo>
                      <a:pt x="293" y="67"/>
                    </a:lnTo>
                    <a:lnTo>
                      <a:pt x="291" y="70"/>
                    </a:lnTo>
                    <a:lnTo>
                      <a:pt x="291" y="74"/>
                    </a:lnTo>
                    <a:lnTo>
                      <a:pt x="286" y="77"/>
                    </a:lnTo>
                    <a:lnTo>
                      <a:pt x="279" y="81"/>
                    </a:lnTo>
                    <a:lnTo>
                      <a:pt x="278" y="83"/>
                    </a:lnTo>
                    <a:lnTo>
                      <a:pt x="276" y="85"/>
                    </a:lnTo>
                    <a:lnTo>
                      <a:pt x="264" y="97"/>
                    </a:lnTo>
                    <a:lnTo>
                      <a:pt x="254" y="96"/>
                    </a:lnTo>
                    <a:lnTo>
                      <a:pt x="250" y="94"/>
                    </a:lnTo>
                    <a:lnTo>
                      <a:pt x="240" y="89"/>
                    </a:lnTo>
                    <a:lnTo>
                      <a:pt x="235" y="88"/>
                    </a:lnTo>
                    <a:lnTo>
                      <a:pt x="230" y="87"/>
                    </a:lnTo>
                    <a:lnTo>
                      <a:pt x="226" y="89"/>
                    </a:lnTo>
                    <a:lnTo>
                      <a:pt x="224" y="97"/>
                    </a:lnTo>
                    <a:lnTo>
                      <a:pt x="224" y="101"/>
                    </a:lnTo>
                    <a:lnTo>
                      <a:pt x="226" y="103"/>
                    </a:lnTo>
                    <a:lnTo>
                      <a:pt x="230" y="108"/>
                    </a:lnTo>
                    <a:lnTo>
                      <a:pt x="232" y="109"/>
                    </a:lnTo>
                    <a:lnTo>
                      <a:pt x="234" y="111"/>
                    </a:lnTo>
                    <a:lnTo>
                      <a:pt x="234" y="118"/>
                    </a:lnTo>
                    <a:lnTo>
                      <a:pt x="232" y="124"/>
                    </a:lnTo>
                    <a:lnTo>
                      <a:pt x="231" y="125"/>
                    </a:lnTo>
                    <a:lnTo>
                      <a:pt x="230" y="120"/>
                    </a:lnTo>
                    <a:lnTo>
                      <a:pt x="229" y="118"/>
                    </a:lnTo>
                    <a:lnTo>
                      <a:pt x="228" y="119"/>
                    </a:lnTo>
                    <a:lnTo>
                      <a:pt x="226" y="124"/>
                    </a:lnTo>
                    <a:lnTo>
                      <a:pt x="219" y="125"/>
                    </a:lnTo>
                    <a:lnTo>
                      <a:pt x="218" y="129"/>
                    </a:lnTo>
                    <a:lnTo>
                      <a:pt x="214" y="130"/>
                    </a:lnTo>
                    <a:lnTo>
                      <a:pt x="208" y="130"/>
                    </a:lnTo>
                    <a:lnTo>
                      <a:pt x="203" y="127"/>
                    </a:lnTo>
                    <a:lnTo>
                      <a:pt x="201" y="132"/>
                    </a:lnTo>
                    <a:lnTo>
                      <a:pt x="202" y="140"/>
                    </a:lnTo>
                    <a:lnTo>
                      <a:pt x="202" y="145"/>
                    </a:lnTo>
                    <a:lnTo>
                      <a:pt x="198" y="145"/>
                    </a:lnTo>
                    <a:lnTo>
                      <a:pt x="190" y="142"/>
                    </a:lnTo>
                    <a:lnTo>
                      <a:pt x="187" y="143"/>
                    </a:lnTo>
                    <a:lnTo>
                      <a:pt x="179" y="144"/>
                    </a:lnTo>
                    <a:lnTo>
                      <a:pt x="176" y="140"/>
                    </a:lnTo>
                    <a:lnTo>
                      <a:pt x="158" y="136"/>
                    </a:lnTo>
                    <a:lnTo>
                      <a:pt x="158" y="135"/>
                    </a:lnTo>
                    <a:lnTo>
                      <a:pt x="157" y="131"/>
                    </a:lnTo>
                    <a:lnTo>
                      <a:pt x="147" y="132"/>
                    </a:lnTo>
                    <a:lnTo>
                      <a:pt x="142" y="131"/>
                    </a:lnTo>
                    <a:lnTo>
                      <a:pt x="143" y="128"/>
                    </a:lnTo>
                    <a:lnTo>
                      <a:pt x="145" y="119"/>
                    </a:lnTo>
                    <a:lnTo>
                      <a:pt x="148" y="114"/>
                    </a:lnTo>
                    <a:lnTo>
                      <a:pt x="147" y="111"/>
                    </a:lnTo>
                    <a:lnTo>
                      <a:pt x="150" y="109"/>
                    </a:lnTo>
                    <a:lnTo>
                      <a:pt x="152" y="110"/>
                    </a:lnTo>
                    <a:lnTo>
                      <a:pt x="153" y="105"/>
                    </a:lnTo>
                    <a:lnTo>
                      <a:pt x="155" y="108"/>
                    </a:lnTo>
                    <a:lnTo>
                      <a:pt x="158" y="103"/>
                    </a:lnTo>
                    <a:lnTo>
                      <a:pt x="156" y="102"/>
                    </a:lnTo>
                    <a:lnTo>
                      <a:pt x="156" y="101"/>
                    </a:lnTo>
                    <a:lnTo>
                      <a:pt x="156" y="99"/>
                    </a:lnTo>
                    <a:lnTo>
                      <a:pt x="157" y="95"/>
                    </a:lnTo>
                    <a:lnTo>
                      <a:pt x="156" y="91"/>
                    </a:lnTo>
                    <a:lnTo>
                      <a:pt x="156" y="90"/>
                    </a:lnTo>
                    <a:lnTo>
                      <a:pt x="157" y="92"/>
                    </a:lnTo>
                    <a:lnTo>
                      <a:pt x="160" y="93"/>
                    </a:lnTo>
                    <a:lnTo>
                      <a:pt x="160" y="89"/>
                    </a:lnTo>
                    <a:lnTo>
                      <a:pt x="158" y="83"/>
                    </a:lnTo>
                    <a:lnTo>
                      <a:pt x="160" y="81"/>
                    </a:lnTo>
                    <a:lnTo>
                      <a:pt x="162" y="83"/>
                    </a:lnTo>
                    <a:lnTo>
                      <a:pt x="165" y="82"/>
                    </a:lnTo>
                    <a:lnTo>
                      <a:pt x="169" y="83"/>
                    </a:lnTo>
                    <a:lnTo>
                      <a:pt x="175" y="74"/>
                    </a:lnTo>
                    <a:lnTo>
                      <a:pt x="181" y="72"/>
                    </a:lnTo>
                    <a:lnTo>
                      <a:pt x="182" y="72"/>
                    </a:lnTo>
                    <a:lnTo>
                      <a:pt x="184" y="72"/>
                    </a:lnTo>
                    <a:lnTo>
                      <a:pt x="185" y="72"/>
                    </a:lnTo>
                    <a:lnTo>
                      <a:pt x="187" y="67"/>
                    </a:lnTo>
                    <a:lnTo>
                      <a:pt x="187" y="63"/>
                    </a:lnTo>
                    <a:lnTo>
                      <a:pt x="188" y="60"/>
                    </a:lnTo>
                    <a:lnTo>
                      <a:pt x="190" y="52"/>
                    </a:lnTo>
                    <a:lnTo>
                      <a:pt x="194" y="44"/>
                    </a:lnTo>
                    <a:lnTo>
                      <a:pt x="195" y="40"/>
                    </a:lnTo>
                    <a:lnTo>
                      <a:pt x="195" y="35"/>
                    </a:lnTo>
                    <a:lnTo>
                      <a:pt x="191" y="32"/>
                    </a:lnTo>
                    <a:lnTo>
                      <a:pt x="189" y="32"/>
                    </a:lnTo>
                    <a:lnTo>
                      <a:pt x="185" y="30"/>
                    </a:lnTo>
                    <a:lnTo>
                      <a:pt x="177" y="30"/>
                    </a:lnTo>
                    <a:lnTo>
                      <a:pt x="175" y="31"/>
                    </a:lnTo>
                    <a:lnTo>
                      <a:pt x="170" y="37"/>
                    </a:lnTo>
                    <a:lnTo>
                      <a:pt x="170" y="42"/>
                    </a:lnTo>
                    <a:lnTo>
                      <a:pt x="170" y="45"/>
                    </a:lnTo>
                    <a:lnTo>
                      <a:pt x="170" y="49"/>
                    </a:lnTo>
                    <a:lnTo>
                      <a:pt x="168" y="53"/>
                    </a:lnTo>
                    <a:lnTo>
                      <a:pt x="166" y="55"/>
                    </a:lnTo>
                    <a:lnTo>
                      <a:pt x="166" y="57"/>
                    </a:lnTo>
                    <a:lnTo>
                      <a:pt x="163" y="57"/>
                    </a:lnTo>
                    <a:lnTo>
                      <a:pt x="155" y="56"/>
                    </a:lnTo>
                    <a:lnTo>
                      <a:pt x="155" y="44"/>
                    </a:lnTo>
                    <a:lnTo>
                      <a:pt x="158" y="31"/>
                    </a:lnTo>
                    <a:lnTo>
                      <a:pt x="161" y="22"/>
                    </a:lnTo>
                    <a:lnTo>
                      <a:pt x="158" y="20"/>
                    </a:lnTo>
                    <a:lnTo>
                      <a:pt x="158" y="19"/>
                    </a:lnTo>
                    <a:lnTo>
                      <a:pt x="153" y="19"/>
                    </a:lnTo>
                    <a:lnTo>
                      <a:pt x="150" y="17"/>
                    </a:lnTo>
                    <a:lnTo>
                      <a:pt x="149" y="17"/>
                    </a:lnTo>
                    <a:lnTo>
                      <a:pt x="147" y="29"/>
                    </a:lnTo>
                    <a:lnTo>
                      <a:pt x="145" y="35"/>
                    </a:lnTo>
                    <a:lnTo>
                      <a:pt x="145" y="37"/>
                    </a:lnTo>
                    <a:lnTo>
                      <a:pt x="144" y="46"/>
                    </a:lnTo>
                    <a:lnTo>
                      <a:pt x="141" y="48"/>
                    </a:lnTo>
                    <a:lnTo>
                      <a:pt x="141" y="30"/>
                    </a:lnTo>
                    <a:lnTo>
                      <a:pt x="141" y="26"/>
                    </a:lnTo>
                    <a:lnTo>
                      <a:pt x="143" y="26"/>
                    </a:lnTo>
                    <a:lnTo>
                      <a:pt x="141" y="19"/>
                    </a:lnTo>
                    <a:lnTo>
                      <a:pt x="148" y="14"/>
                    </a:lnTo>
                    <a:lnTo>
                      <a:pt x="149" y="5"/>
                    </a:lnTo>
                    <a:lnTo>
                      <a:pt x="131" y="0"/>
                    </a:lnTo>
                    <a:lnTo>
                      <a:pt x="130" y="1"/>
                    </a:lnTo>
                    <a:lnTo>
                      <a:pt x="130" y="19"/>
                    </a:lnTo>
                    <a:lnTo>
                      <a:pt x="137" y="23"/>
                    </a:lnTo>
                    <a:lnTo>
                      <a:pt x="137" y="29"/>
                    </a:lnTo>
                    <a:lnTo>
                      <a:pt x="134" y="28"/>
                    </a:lnTo>
                    <a:lnTo>
                      <a:pt x="114" y="28"/>
                    </a:lnTo>
                    <a:lnTo>
                      <a:pt x="106" y="44"/>
                    </a:lnTo>
                    <a:lnTo>
                      <a:pt x="103" y="58"/>
                    </a:lnTo>
                    <a:lnTo>
                      <a:pt x="109" y="72"/>
                    </a:lnTo>
                    <a:lnTo>
                      <a:pt x="116" y="78"/>
                    </a:lnTo>
                    <a:lnTo>
                      <a:pt x="118" y="96"/>
                    </a:lnTo>
                    <a:lnTo>
                      <a:pt x="115" y="102"/>
                    </a:lnTo>
                    <a:lnTo>
                      <a:pt x="134" y="117"/>
                    </a:lnTo>
                    <a:lnTo>
                      <a:pt x="131" y="126"/>
                    </a:lnTo>
                    <a:lnTo>
                      <a:pt x="125" y="131"/>
                    </a:lnTo>
                    <a:lnTo>
                      <a:pt x="115" y="131"/>
                    </a:lnTo>
                    <a:lnTo>
                      <a:pt x="113" y="133"/>
                    </a:lnTo>
                    <a:lnTo>
                      <a:pt x="112" y="137"/>
                    </a:lnTo>
                    <a:lnTo>
                      <a:pt x="115" y="140"/>
                    </a:lnTo>
                    <a:lnTo>
                      <a:pt x="113" y="144"/>
                    </a:lnTo>
                    <a:lnTo>
                      <a:pt x="115" y="149"/>
                    </a:lnTo>
                    <a:lnTo>
                      <a:pt x="111" y="160"/>
                    </a:lnTo>
                    <a:lnTo>
                      <a:pt x="109" y="165"/>
                    </a:lnTo>
                    <a:lnTo>
                      <a:pt x="110" y="173"/>
                    </a:lnTo>
                    <a:lnTo>
                      <a:pt x="109" y="173"/>
                    </a:lnTo>
                    <a:lnTo>
                      <a:pt x="103" y="168"/>
                    </a:lnTo>
                    <a:lnTo>
                      <a:pt x="101" y="163"/>
                    </a:lnTo>
                    <a:lnTo>
                      <a:pt x="97" y="163"/>
                    </a:lnTo>
                    <a:lnTo>
                      <a:pt x="88" y="151"/>
                    </a:lnTo>
                    <a:lnTo>
                      <a:pt x="84" y="152"/>
                    </a:lnTo>
                    <a:lnTo>
                      <a:pt x="78" y="148"/>
                    </a:lnTo>
                    <a:lnTo>
                      <a:pt x="75" y="144"/>
                    </a:lnTo>
                    <a:lnTo>
                      <a:pt x="70" y="143"/>
                    </a:lnTo>
                    <a:lnTo>
                      <a:pt x="66" y="143"/>
                    </a:lnTo>
                    <a:lnTo>
                      <a:pt x="62" y="149"/>
                    </a:lnTo>
                    <a:lnTo>
                      <a:pt x="56" y="151"/>
                    </a:lnTo>
                    <a:lnTo>
                      <a:pt x="52" y="151"/>
                    </a:lnTo>
                    <a:lnTo>
                      <a:pt x="49" y="150"/>
                    </a:lnTo>
                    <a:lnTo>
                      <a:pt x="48" y="151"/>
                    </a:lnTo>
                    <a:lnTo>
                      <a:pt x="46" y="151"/>
                    </a:lnTo>
                    <a:lnTo>
                      <a:pt x="43" y="155"/>
                    </a:lnTo>
                    <a:lnTo>
                      <a:pt x="39" y="161"/>
                    </a:lnTo>
                    <a:lnTo>
                      <a:pt x="37" y="165"/>
                    </a:lnTo>
                    <a:lnTo>
                      <a:pt x="35" y="170"/>
                    </a:lnTo>
                    <a:lnTo>
                      <a:pt x="33" y="170"/>
                    </a:lnTo>
                    <a:lnTo>
                      <a:pt x="32" y="171"/>
                    </a:lnTo>
                    <a:lnTo>
                      <a:pt x="33" y="173"/>
                    </a:lnTo>
                    <a:lnTo>
                      <a:pt x="35" y="173"/>
                    </a:lnTo>
                    <a:lnTo>
                      <a:pt x="32" y="180"/>
                    </a:lnTo>
                    <a:lnTo>
                      <a:pt x="29" y="180"/>
                    </a:lnTo>
                    <a:lnTo>
                      <a:pt x="29" y="181"/>
                    </a:lnTo>
                    <a:lnTo>
                      <a:pt x="26" y="184"/>
                    </a:lnTo>
                    <a:lnTo>
                      <a:pt x="23" y="185"/>
                    </a:lnTo>
                    <a:lnTo>
                      <a:pt x="22" y="184"/>
                    </a:lnTo>
                    <a:lnTo>
                      <a:pt x="20" y="185"/>
                    </a:lnTo>
                    <a:lnTo>
                      <a:pt x="19" y="185"/>
                    </a:lnTo>
                    <a:lnTo>
                      <a:pt x="18" y="185"/>
                    </a:lnTo>
                    <a:lnTo>
                      <a:pt x="18" y="186"/>
                    </a:lnTo>
                    <a:lnTo>
                      <a:pt x="16" y="185"/>
                    </a:lnTo>
                    <a:lnTo>
                      <a:pt x="15" y="185"/>
                    </a:lnTo>
                    <a:lnTo>
                      <a:pt x="12" y="185"/>
                    </a:lnTo>
                    <a:lnTo>
                      <a:pt x="11" y="185"/>
                    </a:lnTo>
                    <a:lnTo>
                      <a:pt x="10" y="185"/>
                    </a:lnTo>
                    <a:lnTo>
                      <a:pt x="9" y="186"/>
                    </a:lnTo>
                    <a:lnTo>
                      <a:pt x="6" y="188"/>
                    </a:lnTo>
                    <a:lnTo>
                      <a:pt x="5" y="187"/>
                    </a:lnTo>
                    <a:lnTo>
                      <a:pt x="4" y="188"/>
                    </a:lnTo>
                    <a:lnTo>
                      <a:pt x="3" y="188"/>
                    </a:lnTo>
                    <a:lnTo>
                      <a:pt x="3" y="190"/>
                    </a:lnTo>
                    <a:lnTo>
                      <a:pt x="2" y="190"/>
                    </a:lnTo>
                    <a:lnTo>
                      <a:pt x="2" y="193"/>
                    </a:lnTo>
                    <a:lnTo>
                      <a:pt x="0" y="193"/>
                    </a:lnTo>
                  </a:path>
                </a:pathLst>
              </a:custGeom>
              <a:solidFill>
                <a:schemeClr val="tx1">
                  <a:lumMod val="65000"/>
                </a:schemeClr>
              </a:solidFill>
              <a:ln w="12700" cap="rnd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9" name="53 Grupo"/>
            <p:cNvGrpSpPr>
              <a:grpSpLocks/>
            </p:cNvGrpSpPr>
            <p:nvPr/>
          </p:nvGrpSpPr>
          <p:grpSpPr bwMode="auto">
            <a:xfrm>
              <a:off x="1409700" y="1025525"/>
              <a:ext cx="2800350" cy="3673475"/>
              <a:chOff x="1409700" y="1025525"/>
              <a:chExt cx="2800350" cy="3673475"/>
            </a:xfrm>
          </p:grpSpPr>
          <p:sp>
            <p:nvSpPr>
              <p:cNvPr id="16417" name="Freeform 27"/>
              <p:cNvSpPr>
                <a:spLocks/>
              </p:cNvSpPr>
              <p:nvPr/>
            </p:nvSpPr>
            <p:spPr bwMode="auto">
              <a:xfrm>
                <a:off x="3789363" y="4019550"/>
                <a:ext cx="420687" cy="679450"/>
              </a:xfrm>
              <a:custGeom>
                <a:avLst/>
                <a:gdLst>
                  <a:gd name="T0" fmla="*/ 2147483647 w 132"/>
                  <a:gd name="T1" fmla="*/ 2147483647 h 200"/>
                  <a:gd name="T2" fmla="*/ 2147483647 w 132"/>
                  <a:gd name="T3" fmla="*/ 2147483647 h 200"/>
                  <a:gd name="T4" fmla="*/ 2147483647 w 132"/>
                  <a:gd name="T5" fmla="*/ 2147483647 h 200"/>
                  <a:gd name="T6" fmla="*/ 2147483647 w 132"/>
                  <a:gd name="T7" fmla="*/ 2147483647 h 200"/>
                  <a:gd name="T8" fmla="*/ 2147483647 w 132"/>
                  <a:gd name="T9" fmla="*/ 2147483647 h 200"/>
                  <a:gd name="T10" fmla="*/ 2147483647 w 132"/>
                  <a:gd name="T11" fmla="*/ 2147483647 h 200"/>
                  <a:gd name="T12" fmla="*/ 2147483647 w 132"/>
                  <a:gd name="T13" fmla="*/ 2147483647 h 200"/>
                  <a:gd name="T14" fmla="*/ 2147483647 w 132"/>
                  <a:gd name="T15" fmla="*/ 2147483647 h 200"/>
                  <a:gd name="T16" fmla="*/ 2147483647 w 132"/>
                  <a:gd name="T17" fmla="*/ 2147483647 h 200"/>
                  <a:gd name="T18" fmla="*/ 2147483647 w 132"/>
                  <a:gd name="T19" fmla="*/ 2147483647 h 200"/>
                  <a:gd name="T20" fmla="*/ 2147483647 w 132"/>
                  <a:gd name="T21" fmla="*/ 2147483647 h 200"/>
                  <a:gd name="T22" fmla="*/ 2147483647 w 132"/>
                  <a:gd name="T23" fmla="*/ 2147483647 h 200"/>
                  <a:gd name="T24" fmla="*/ 2147483647 w 132"/>
                  <a:gd name="T25" fmla="*/ 2147483647 h 200"/>
                  <a:gd name="T26" fmla="*/ 2147483647 w 132"/>
                  <a:gd name="T27" fmla="*/ 2147483647 h 200"/>
                  <a:gd name="T28" fmla="*/ 2147483647 w 132"/>
                  <a:gd name="T29" fmla="*/ 2147483647 h 200"/>
                  <a:gd name="T30" fmla="*/ 2147483647 w 132"/>
                  <a:gd name="T31" fmla="*/ 2147483647 h 200"/>
                  <a:gd name="T32" fmla="*/ 2147483647 w 132"/>
                  <a:gd name="T33" fmla="*/ 2147483647 h 200"/>
                  <a:gd name="T34" fmla="*/ 2147483647 w 132"/>
                  <a:gd name="T35" fmla="*/ 2147483647 h 200"/>
                  <a:gd name="T36" fmla="*/ 2147483647 w 132"/>
                  <a:gd name="T37" fmla="*/ 2147483647 h 200"/>
                  <a:gd name="T38" fmla="*/ 2147483647 w 132"/>
                  <a:gd name="T39" fmla="*/ 2147483647 h 200"/>
                  <a:gd name="T40" fmla="*/ 2147483647 w 132"/>
                  <a:gd name="T41" fmla="*/ 2147483647 h 200"/>
                  <a:gd name="T42" fmla="*/ 2147483647 w 132"/>
                  <a:gd name="T43" fmla="*/ 2147483647 h 200"/>
                  <a:gd name="T44" fmla="*/ 2147483647 w 132"/>
                  <a:gd name="T45" fmla="*/ 2147483647 h 200"/>
                  <a:gd name="T46" fmla="*/ 2147483647 w 132"/>
                  <a:gd name="T47" fmla="*/ 2147483647 h 200"/>
                  <a:gd name="T48" fmla="*/ 2147483647 w 132"/>
                  <a:gd name="T49" fmla="*/ 2147483647 h 200"/>
                  <a:gd name="T50" fmla="*/ 2147483647 w 132"/>
                  <a:gd name="T51" fmla="*/ 2147483647 h 200"/>
                  <a:gd name="T52" fmla="*/ 2147483647 w 132"/>
                  <a:gd name="T53" fmla="*/ 2147483647 h 200"/>
                  <a:gd name="T54" fmla="*/ 2147483647 w 132"/>
                  <a:gd name="T55" fmla="*/ 2147483647 h 200"/>
                  <a:gd name="T56" fmla="*/ 2147483647 w 132"/>
                  <a:gd name="T57" fmla="*/ 2147483647 h 200"/>
                  <a:gd name="T58" fmla="*/ 2147483647 w 132"/>
                  <a:gd name="T59" fmla="*/ 2147483647 h 200"/>
                  <a:gd name="T60" fmla="*/ 2147483647 w 132"/>
                  <a:gd name="T61" fmla="*/ 2147483647 h 200"/>
                  <a:gd name="T62" fmla="*/ 2147483647 w 132"/>
                  <a:gd name="T63" fmla="*/ 2147483647 h 200"/>
                  <a:gd name="T64" fmla="*/ 2147483647 w 132"/>
                  <a:gd name="T65" fmla="*/ 2147483647 h 200"/>
                  <a:gd name="T66" fmla="*/ 2147483647 w 132"/>
                  <a:gd name="T67" fmla="*/ 2147483647 h 200"/>
                  <a:gd name="T68" fmla="*/ 2147483647 w 132"/>
                  <a:gd name="T69" fmla="*/ 2147483647 h 200"/>
                  <a:gd name="T70" fmla="*/ 2147483647 w 132"/>
                  <a:gd name="T71" fmla="*/ 2147483647 h 200"/>
                  <a:gd name="T72" fmla="*/ 2147483647 w 132"/>
                  <a:gd name="T73" fmla="*/ 2147483647 h 200"/>
                  <a:gd name="T74" fmla="*/ 2147483647 w 132"/>
                  <a:gd name="T75" fmla="*/ 2147483647 h 200"/>
                  <a:gd name="T76" fmla="*/ 2147483647 w 132"/>
                  <a:gd name="T77" fmla="*/ 2147483647 h 200"/>
                  <a:gd name="T78" fmla="*/ 2147483647 w 132"/>
                  <a:gd name="T79" fmla="*/ 2147483647 h 200"/>
                  <a:gd name="T80" fmla="*/ 2147483647 w 132"/>
                  <a:gd name="T81" fmla="*/ 2147483647 h 200"/>
                  <a:gd name="T82" fmla="*/ 2147483647 w 132"/>
                  <a:gd name="T83" fmla="*/ 2147483647 h 200"/>
                  <a:gd name="T84" fmla="*/ 2147483647 w 132"/>
                  <a:gd name="T85" fmla="*/ 2147483647 h 200"/>
                  <a:gd name="T86" fmla="*/ 2147483647 w 132"/>
                  <a:gd name="T87" fmla="*/ 2147483647 h 200"/>
                  <a:gd name="T88" fmla="*/ 2147483647 w 132"/>
                  <a:gd name="T89" fmla="*/ 2147483647 h 200"/>
                  <a:gd name="T90" fmla="*/ 2147483647 w 132"/>
                  <a:gd name="T91" fmla="*/ 2147483647 h 200"/>
                  <a:gd name="T92" fmla="*/ 2147483647 w 132"/>
                  <a:gd name="T93" fmla="*/ 2147483647 h 200"/>
                  <a:gd name="T94" fmla="*/ 2147483647 w 132"/>
                  <a:gd name="T95" fmla="*/ 2147483647 h 200"/>
                  <a:gd name="T96" fmla="*/ 2147483647 w 132"/>
                  <a:gd name="T97" fmla="*/ 2147483647 h 200"/>
                  <a:gd name="T98" fmla="*/ 2147483647 w 132"/>
                  <a:gd name="T99" fmla="*/ 2147483647 h 200"/>
                  <a:gd name="T100" fmla="*/ 2147483647 w 132"/>
                  <a:gd name="T101" fmla="*/ 2147483647 h 200"/>
                  <a:gd name="T102" fmla="*/ 2147483647 w 132"/>
                  <a:gd name="T103" fmla="*/ 2147483647 h 200"/>
                  <a:gd name="T104" fmla="*/ 2147483647 w 132"/>
                  <a:gd name="T105" fmla="*/ 2147483647 h 200"/>
                  <a:gd name="T106" fmla="*/ 2147483647 w 132"/>
                  <a:gd name="T107" fmla="*/ 2147483647 h 200"/>
                  <a:gd name="T108" fmla="*/ 2147483647 w 132"/>
                  <a:gd name="T109" fmla="*/ 2147483647 h 200"/>
                  <a:gd name="T110" fmla="*/ 2147483647 w 132"/>
                  <a:gd name="T111" fmla="*/ 2147483647 h 200"/>
                  <a:gd name="T112" fmla="*/ 2147483647 w 132"/>
                  <a:gd name="T113" fmla="*/ 2147483647 h 200"/>
                  <a:gd name="T114" fmla="*/ 2147483647 w 132"/>
                  <a:gd name="T115" fmla="*/ 2147483647 h 200"/>
                  <a:gd name="T116" fmla="*/ 2147483647 w 132"/>
                  <a:gd name="T117" fmla="*/ 2147483647 h 2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32"/>
                  <a:gd name="T178" fmla="*/ 0 h 200"/>
                  <a:gd name="T179" fmla="*/ 132 w 132"/>
                  <a:gd name="T180" fmla="*/ 200 h 20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32" h="200">
                    <a:moveTo>
                      <a:pt x="0" y="35"/>
                    </a:moveTo>
                    <a:lnTo>
                      <a:pt x="1" y="39"/>
                    </a:lnTo>
                    <a:lnTo>
                      <a:pt x="5" y="49"/>
                    </a:lnTo>
                    <a:lnTo>
                      <a:pt x="7" y="63"/>
                    </a:lnTo>
                    <a:lnTo>
                      <a:pt x="7" y="65"/>
                    </a:lnTo>
                    <a:lnTo>
                      <a:pt x="7" y="68"/>
                    </a:lnTo>
                    <a:lnTo>
                      <a:pt x="7" y="72"/>
                    </a:lnTo>
                    <a:lnTo>
                      <a:pt x="7" y="74"/>
                    </a:lnTo>
                    <a:lnTo>
                      <a:pt x="6" y="80"/>
                    </a:lnTo>
                    <a:lnTo>
                      <a:pt x="7" y="82"/>
                    </a:lnTo>
                    <a:lnTo>
                      <a:pt x="7" y="84"/>
                    </a:lnTo>
                    <a:lnTo>
                      <a:pt x="7" y="85"/>
                    </a:lnTo>
                    <a:lnTo>
                      <a:pt x="8" y="87"/>
                    </a:lnTo>
                    <a:lnTo>
                      <a:pt x="10" y="90"/>
                    </a:lnTo>
                    <a:lnTo>
                      <a:pt x="10" y="91"/>
                    </a:lnTo>
                    <a:lnTo>
                      <a:pt x="13" y="96"/>
                    </a:lnTo>
                    <a:lnTo>
                      <a:pt x="13" y="97"/>
                    </a:lnTo>
                    <a:lnTo>
                      <a:pt x="14" y="97"/>
                    </a:lnTo>
                    <a:lnTo>
                      <a:pt x="15" y="100"/>
                    </a:lnTo>
                    <a:lnTo>
                      <a:pt x="16" y="101"/>
                    </a:lnTo>
                    <a:lnTo>
                      <a:pt x="16" y="103"/>
                    </a:lnTo>
                    <a:lnTo>
                      <a:pt x="20" y="110"/>
                    </a:lnTo>
                    <a:lnTo>
                      <a:pt x="20" y="112"/>
                    </a:lnTo>
                    <a:lnTo>
                      <a:pt x="20" y="114"/>
                    </a:lnTo>
                    <a:lnTo>
                      <a:pt x="20" y="115"/>
                    </a:lnTo>
                    <a:lnTo>
                      <a:pt x="22" y="117"/>
                    </a:lnTo>
                    <a:lnTo>
                      <a:pt x="24" y="118"/>
                    </a:lnTo>
                    <a:lnTo>
                      <a:pt x="28" y="120"/>
                    </a:lnTo>
                    <a:lnTo>
                      <a:pt x="29" y="123"/>
                    </a:lnTo>
                    <a:lnTo>
                      <a:pt x="30" y="123"/>
                    </a:lnTo>
                    <a:lnTo>
                      <a:pt x="31" y="123"/>
                    </a:lnTo>
                    <a:lnTo>
                      <a:pt x="31" y="124"/>
                    </a:lnTo>
                    <a:lnTo>
                      <a:pt x="33" y="124"/>
                    </a:lnTo>
                    <a:lnTo>
                      <a:pt x="34" y="124"/>
                    </a:lnTo>
                    <a:lnTo>
                      <a:pt x="33" y="123"/>
                    </a:lnTo>
                    <a:lnTo>
                      <a:pt x="34" y="123"/>
                    </a:lnTo>
                    <a:lnTo>
                      <a:pt x="35" y="124"/>
                    </a:lnTo>
                    <a:lnTo>
                      <a:pt x="37" y="128"/>
                    </a:lnTo>
                    <a:lnTo>
                      <a:pt x="38" y="130"/>
                    </a:lnTo>
                    <a:lnTo>
                      <a:pt x="37" y="130"/>
                    </a:lnTo>
                    <a:lnTo>
                      <a:pt x="37" y="132"/>
                    </a:lnTo>
                    <a:lnTo>
                      <a:pt x="36" y="133"/>
                    </a:lnTo>
                    <a:lnTo>
                      <a:pt x="34" y="138"/>
                    </a:lnTo>
                    <a:lnTo>
                      <a:pt x="34" y="139"/>
                    </a:lnTo>
                    <a:lnTo>
                      <a:pt x="33" y="139"/>
                    </a:lnTo>
                    <a:lnTo>
                      <a:pt x="35" y="143"/>
                    </a:lnTo>
                    <a:lnTo>
                      <a:pt x="35" y="146"/>
                    </a:lnTo>
                    <a:lnTo>
                      <a:pt x="35" y="149"/>
                    </a:lnTo>
                    <a:lnTo>
                      <a:pt x="35" y="150"/>
                    </a:lnTo>
                    <a:lnTo>
                      <a:pt x="35" y="151"/>
                    </a:lnTo>
                    <a:lnTo>
                      <a:pt x="34" y="153"/>
                    </a:lnTo>
                    <a:lnTo>
                      <a:pt x="34" y="154"/>
                    </a:lnTo>
                    <a:lnTo>
                      <a:pt x="35" y="154"/>
                    </a:lnTo>
                    <a:lnTo>
                      <a:pt x="35" y="156"/>
                    </a:lnTo>
                    <a:lnTo>
                      <a:pt x="33" y="157"/>
                    </a:lnTo>
                    <a:lnTo>
                      <a:pt x="34" y="158"/>
                    </a:lnTo>
                    <a:lnTo>
                      <a:pt x="33" y="158"/>
                    </a:lnTo>
                    <a:lnTo>
                      <a:pt x="34" y="160"/>
                    </a:lnTo>
                    <a:lnTo>
                      <a:pt x="33" y="163"/>
                    </a:lnTo>
                    <a:lnTo>
                      <a:pt x="31" y="166"/>
                    </a:lnTo>
                    <a:lnTo>
                      <a:pt x="30" y="166"/>
                    </a:lnTo>
                    <a:lnTo>
                      <a:pt x="29" y="166"/>
                    </a:lnTo>
                    <a:lnTo>
                      <a:pt x="27" y="167"/>
                    </a:lnTo>
                    <a:lnTo>
                      <a:pt x="27" y="168"/>
                    </a:lnTo>
                    <a:lnTo>
                      <a:pt x="26" y="169"/>
                    </a:lnTo>
                    <a:lnTo>
                      <a:pt x="25" y="169"/>
                    </a:lnTo>
                    <a:lnTo>
                      <a:pt x="25" y="171"/>
                    </a:lnTo>
                    <a:lnTo>
                      <a:pt x="22" y="173"/>
                    </a:lnTo>
                    <a:lnTo>
                      <a:pt x="18" y="178"/>
                    </a:lnTo>
                    <a:lnTo>
                      <a:pt x="18" y="177"/>
                    </a:lnTo>
                    <a:lnTo>
                      <a:pt x="16" y="178"/>
                    </a:lnTo>
                    <a:lnTo>
                      <a:pt x="16" y="180"/>
                    </a:lnTo>
                    <a:lnTo>
                      <a:pt x="14" y="184"/>
                    </a:lnTo>
                    <a:lnTo>
                      <a:pt x="13" y="184"/>
                    </a:lnTo>
                    <a:lnTo>
                      <a:pt x="12" y="184"/>
                    </a:lnTo>
                    <a:lnTo>
                      <a:pt x="11" y="184"/>
                    </a:lnTo>
                    <a:lnTo>
                      <a:pt x="10" y="185"/>
                    </a:lnTo>
                    <a:lnTo>
                      <a:pt x="11" y="187"/>
                    </a:lnTo>
                    <a:lnTo>
                      <a:pt x="12" y="186"/>
                    </a:lnTo>
                    <a:lnTo>
                      <a:pt x="13" y="185"/>
                    </a:lnTo>
                    <a:lnTo>
                      <a:pt x="15" y="188"/>
                    </a:lnTo>
                    <a:lnTo>
                      <a:pt x="16" y="188"/>
                    </a:lnTo>
                    <a:lnTo>
                      <a:pt x="16" y="189"/>
                    </a:lnTo>
                    <a:lnTo>
                      <a:pt x="17" y="189"/>
                    </a:lnTo>
                    <a:lnTo>
                      <a:pt x="20" y="189"/>
                    </a:lnTo>
                    <a:lnTo>
                      <a:pt x="21" y="189"/>
                    </a:lnTo>
                    <a:lnTo>
                      <a:pt x="24" y="188"/>
                    </a:lnTo>
                    <a:lnTo>
                      <a:pt x="25" y="189"/>
                    </a:lnTo>
                    <a:lnTo>
                      <a:pt x="27" y="190"/>
                    </a:lnTo>
                    <a:lnTo>
                      <a:pt x="28" y="195"/>
                    </a:lnTo>
                    <a:lnTo>
                      <a:pt x="29" y="195"/>
                    </a:lnTo>
                    <a:lnTo>
                      <a:pt x="29" y="196"/>
                    </a:lnTo>
                    <a:lnTo>
                      <a:pt x="30" y="197"/>
                    </a:lnTo>
                    <a:lnTo>
                      <a:pt x="31" y="196"/>
                    </a:lnTo>
                    <a:lnTo>
                      <a:pt x="33" y="196"/>
                    </a:lnTo>
                    <a:lnTo>
                      <a:pt x="35" y="191"/>
                    </a:lnTo>
                    <a:lnTo>
                      <a:pt x="37" y="187"/>
                    </a:lnTo>
                    <a:lnTo>
                      <a:pt x="41" y="181"/>
                    </a:lnTo>
                    <a:lnTo>
                      <a:pt x="44" y="177"/>
                    </a:lnTo>
                    <a:lnTo>
                      <a:pt x="46" y="177"/>
                    </a:lnTo>
                    <a:lnTo>
                      <a:pt x="47" y="176"/>
                    </a:lnTo>
                    <a:lnTo>
                      <a:pt x="50" y="177"/>
                    </a:lnTo>
                    <a:lnTo>
                      <a:pt x="54" y="177"/>
                    </a:lnTo>
                    <a:lnTo>
                      <a:pt x="59" y="175"/>
                    </a:lnTo>
                    <a:lnTo>
                      <a:pt x="64" y="169"/>
                    </a:lnTo>
                    <a:lnTo>
                      <a:pt x="68" y="169"/>
                    </a:lnTo>
                    <a:lnTo>
                      <a:pt x="73" y="170"/>
                    </a:lnTo>
                    <a:lnTo>
                      <a:pt x="76" y="174"/>
                    </a:lnTo>
                    <a:lnTo>
                      <a:pt x="82" y="178"/>
                    </a:lnTo>
                    <a:lnTo>
                      <a:pt x="86" y="177"/>
                    </a:lnTo>
                    <a:lnTo>
                      <a:pt x="95" y="189"/>
                    </a:lnTo>
                    <a:lnTo>
                      <a:pt x="99" y="189"/>
                    </a:lnTo>
                    <a:lnTo>
                      <a:pt x="101" y="194"/>
                    </a:lnTo>
                    <a:lnTo>
                      <a:pt x="107" y="199"/>
                    </a:lnTo>
                    <a:lnTo>
                      <a:pt x="108" y="199"/>
                    </a:lnTo>
                    <a:lnTo>
                      <a:pt x="107" y="191"/>
                    </a:lnTo>
                    <a:lnTo>
                      <a:pt x="109" y="186"/>
                    </a:lnTo>
                    <a:lnTo>
                      <a:pt x="112" y="175"/>
                    </a:lnTo>
                    <a:lnTo>
                      <a:pt x="110" y="170"/>
                    </a:lnTo>
                    <a:lnTo>
                      <a:pt x="113" y="166"/>
                    </a:lnTo>
                    <a:lnTo>
                      <a:pt x="110" y="163"/>
                    </a:lnTo>
                    <a:lnTo>
                      <a:pt x="110" y="159"/>
                    </a:lnTo>
                    <a:lnTo>
                      <a:pt x="113" y="157"/>
                    </a:lnTo>
                    <a:lnTo>
                      <a:pt x="123" y="157"/>
                    </a:lnTo>
                    <a:lnTo>
                      <a:pt x="129" y="152"/>
                    </a:lnTo>
                    <a:lnTo>
                      <a:pt x="131" y="143"/>
                    </a:lnTo>
                    <a:lnTo>
                      <a:pt x="113" y="128"/>
                    </a:lnTo>
                    <a:lnTo>
                      <a:pt x="116" y="122"/>
                    </a:lnTo>
                    <a:lnTo>
                      <a:pt x="114" y="104"/>
                    </a:lnTo>
                    <a:lnTo>
                      <a:pt x="107" y="98"/>
                    </a:lnTo>
                    <a:lnTo>
                      <a:pt x="101" y="84"/>
                    </a:lnTo>
                    <a:lnTo>
                      <a:pt x="104" y="70"/>
                    </a:lnTo>
                    <a:lnTo>
                      <a:pt x="101" y="50"/>
                    </a:lnTo>
                    <a:lnTo>
                      <a:pt x="99" y="51"/>
                    </a:lnTo>
                    <a:lnTo>
                      <a:pt x="97" y="51"/>
                    </a:lnTo>
                    <a:lnTo>
                      <a:pt x="96" y="51"/>
                    </a:lnTo>
                    <a:lnTo>
                      <a:pt x="91" y="51"/>
                    </a:lnTo>
                    <a:lnTo>
                      <a:pt x="86" y="49"/>
                    </a:lnTo>
                    <a:lnTo>
                      <a:pt x="82" y="47"/>
                    </a:lnTo>
                    <a:lnTo>
                      <a:pt x="80" y="44"/>
                    </a:lnTo>
                    <a:lnTo>
                      <a:pt x="79" y="34"/>
                    </a:lnTo>
                    <a:lnTo>
                      <a:pt x="75" y="31"/>
                    </a:lnTo>
                    <a:lnTo>
                      <a:pt x="71" y="29"/>
                    </a:lnTo>
                    <a:lnTo>
                      <a:pt x="65" y="30"/>
                    </a:lnTo>
                    <a:lnTo>
                      <a:pt x="60" y="34"/>
                    </a:lnTo>
                    <a:lnTo>
                      <a:pt x="58" y="37"/>
                    </a:lnTo>
                    <a:lnTo>
                      <a:pt x="55" y="37"/>
                    </a:lnTo>
                    <a:lnTo>
                      <a:pt x="50" y="37"/>
                    </a:lnTo>
                    <a:lnTo>
                      <a:pt x="48" y="35"/>
                    </a:lnTo>
                    <a:lnTo>
                      <a:pt x="48" y="32"/>
                    </a:lnTo>
                    <a:lnTo>
                      <a:pt x="50" y="29"/>
                    </a:lnTo>
                    <a:lnTo>
                      <a:pt x="54" y="25"/>
                    </a:lnTo>
                    <a:lnTo>
                      <a:pt x="48" y="12"/>
                    </a:lnTo>
                    <a:lnTo>
                      <a:pt x="47" y="11"/>
                    </a:lnTo>
                    <a:lnTo>
                      <a:pt x="48" y="7"/>
                    </a:lnTo>
                    <a:lnTo>
                      <a:pt x="24" y="3"/>
                    </a:lnTo>
                    <a:lnTo>
                      <a:pt x="23" y="1"/>
                    </a:lnTo>
                    <a:lnTo>
                      <a:pt x="20" y="0"/>
                    </a:lnTo>
                    <a:lnTo>
                      <a:pt x="15" y="2"/>
                    </a:lnTo>
                    <a:lnTo>
                      <a:pt x="13" y="5"/>
                    </a:lnTo>
                    <a:lnTo>
                      <a:pt x="13" y="6"/>
                    </a:lnTo>
                    <a:lnTo>
                      <a:pt x="14" y="9"/>
                    </a:lnTo>
                    <a:lnTo>
                      <a:pt x="15" y="10"/>
                    </a:lnTo>
                    <a:lnTo>
                      <a:pt x="13" y="29"/>
                    </a:lnTo>
                    <a:lnTo>
                      <a:pt x="14" y="30"/>
                    </a:lnTo>
                    <a:lnTo>
                      <a:pt x="14" y="32"/>
                    </a:lnTo>
                    <a:lnTo>
                      <a:pt x="16" y="36"/>
                    </a:lnTo>
                    <a:lnTo>
                      <a:pt x="16" y="39"/>
                    </a:lnTo>
                    <a:lnTo>
                      <a:pt x="15" y="39"/>
                    </a:lnTo>
                    <a:lnTo>
                      <a:pt x="9" y="39"/>
                    </a:lnTo>
                    <a:lnTo>
                      <a:pt x="8" y="39"/>
                    </a:lnTo>
                    <a:lnTo>
                      <a:pt x="7" y="39"/>
                    </a:lnTo>
                    <a:lnTo>
                      <a:pt x="8" y="38"/>
                    </a:lnTo>
                    <a:lnTo>
                      <a:pt x="6" y="37"/>
                    </a:lnTo>
                    <a:lnTo>
                      <a:pt x="5" y="36"/>
                    </a:lnTo>
                    <a:lnTo>
                      <a:pt x="2" y="35"/>
                    </a:lnTo>
                    <a:lnTo>
                      <a:pt x="1" y="33"/>
                    </a:lnTo>
                    <a:lnTo>
                      <a:pt x="0" y="34"/>
                    </a:lnTo>
                    <a:lnTo>
                      <a:pt x="0" y="35"/>
                    </a:lnTo>
                  </a:path>
                </a:pathLst>
              </a:custGeom>
              <a:solidFill>
                <a:schemeClr val="bg1">
                  <a:lumMod val="75000"/>
                  <a:lumOff val="25000"/>
                </a:schemeClr>
              </a:solidFill>
              <a:ln w="12700" cap="rnd">
                <a:solidFill>
                  <a:srgbClr val="7F7F7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grpSp>
            <p:nvGrpSpPr>
              <p:cNvPr id="10" name="51 Grupo"/>
              <p:cNvGrpSpPr>
                <a:grpSpLocks/>
              </p:cNvGrpSpPr>
              <p:nvPr/>
            </p:nvGrpSpPr>
            <p:grpSpPr bwMode="auto">
              <a:xfrm>
                <a:off x="1409700" y="1025525"/>
                <a:ext cx="2451100" cy="3127375"/>
                <a:chOff x="1409700" y="1025525"/>
                <a:chExt cx="2451100" cy="3127375"/>
              </a:xfrm>
            </p:grpSpPr>
            <p:sp>
              <p:nvSpPr>
                <p:cNvPr id="16419" name="Freeform 17"/>
                <p:cNvSpPr>
                  <a:spLocks/>
                </p:cNvSpPr>
                <p:nvPr/>
              </p:nvSpPr>
              <p:spPr bwMode="auto">
                <a:xfrm>
                  <a:off x="1409700" y="1025525"/>
                  <a:ext cx="860425" cy="1423988"/>
                </a:xfrm>
                <a:custGeom>
                  <a:avLst/>
                  <a:gdLst>
                    <a:gd name="T0" fmla="*/ 2147483647 w 264"/>
                    <a:gd name="T1" fmla="*/ 2147483647 h 418"/>
                    <a:gd name="T2" fmla="*/ 2147483647 w 264"/>
                    <a:gd name="T3" fmla="*/ 2147483647 h 418"/>
                    <a:gd name="T4" fmla="*/ 2147483647 w 264"/>
                    <a:gd name="T5" fmla="*/ 2147483647 h 418"/>
                    <a:gd name="T6" fmla="*/ 2147483647 w 264"/>
                    <a:gd name="T7" fmla="*/ 2147483647 h 418"/>
                    <a:gd name="T8" fmla="*/ 2147483647 w 264"/>
                    <a:gd name="T9" fmla="*/ 2147483647 h 418"/>
                    <a:gd name="T10" fmla="*/ 2147483647 w 264"/>
                    <a:gd name="T11" fmla="*/ 2147483647 h 418"/>
                    <a:gd name="T12" fmla="*/ 2147483647 w 264"/>
                    <a:gd name="T13" fmla="*/ 2147483647 h 418"/>
                    <a:gd name="T14" fmla="*/ 2147483647 w 264"/>
                    <a:gd name="T15" fmla="*/ 2147483647 h 418"/>
                    <a:gd name="T16" fmla="*/ 2147483647 w 264"/>
                    <a:gd name="T17" fmla="*/ 2147483647 h 418"/>
                    <a:gd name="T18" fmla="*/ 2147483647 w 264"/>
                    <a:gd name="T19" fmla="*/ 2147483647 h 418"/>
                    <a:gd name="T20" fmla="*/ 2147483647 w 264"/>
                    <a:gd name="T21" fmla="*/ 2147483647 h 418"/>
                    <a:gd name="T22" fmla="*/ 2147483647 w 264"/>
                    <a:gd name="T23" fmla="*/ 2147483647 h 418"/>
                    <a:gd name="T24" fmla="*/ 2147483647 w 264"/>
                    <a:gd name="T25" fmla="*/ 2147483647 h 418"/>
                    <a:gd name="T26" fmla="*/ 2147483647 w 264"/>
                    <a:gd name="T27" fmla="*/ 2147483647 h 418"/>
                    <a:gd name="T28" fmla="*/ 2147483647 w 264"/>
                    <a:gd name="T29" fmla="*/ 2147483647 h 418"/>
                    <a:gd name="T30" fmla="*/ 2147483647 w 264"/>
                    <a:gd name="T31" fmla="*/ 2147483647 h 418"/>
                    <a:gd name="T32" fmla="*/ 2147483647 w 264"/>
                    <a:gd name="T33" fmla="*/ 2147483647 h 418"/>
                    <a:gd name="T34" fmla="*/ 2147483647 w 264"/>
                    <a:gd name="T35" fmla="*/ 2147483647 h 418"/>
                    <a:gd name="T36" fmla="*/ 2147483647 w 264"/>
                    <a:gd name="T37" fmla="*/ 2147483647 h 418"/>
                    <a:gd name="T38" fmla="*/ 2147483647 w 264"/>
                    <a:gd name="T39" fmla="*/ 2147483647 h 418"/>
                    <a:gd name="T40" fmla="*/ 2147483647 w 264"/>
                    <a:gd name="T41" fmla="*/ 2147483647 h 418"/>
                    <a:gd name="T42" fmla="*/ 2147483647 w 264"/>
                    <a:gd name="T43" fmla="*/ 2147483647 h 418"/>
                    <a:gd name="T44" fmla="*/ 2147483647 w 264"/>
                    <a:gd name="T45" fmla="*/ 2147483647 h 418"/>
                    <a:gd name="T46" fmla="*/ 2147483647 w 264"/>
                    <a:gd name="T47" fmla="*/ 2147483647 h 418"/>
                    <a:gd name="T48" fmla="*/ 2147483647 w 264"/>
                    <a:gd name="T49" fmla="*/ 2147483647 h 418"/>
                    <a:gd name="T50" fmla="*/ 2147483647 w 264"/>
                    <a:gd name="T51" fmla="*/ 2147483647 h 418"/>
                    <a:gd name="T52" fmla="*/ 2147483647 w 264"/>
                    <a:gd name="T53" fmla="*/ 2147483647 h 418"/>
                    <a:gd name="T54" fmla="*/ 2147483647 w 264"/>
                    <a:gd name="T55" fmla="*/ 2147483647 h 418"/>
                    <a:gd name="T56" fmla="*/ 2147483647 w 264"/>
                    <a:gd name="T57" fmla="*/ 2147483647 h 418"/>
                    <a:gd name="T58" fmla="*/ 2147483647 w 264"/>
                    <a:gd name="T59" fmla="*/ 2147483647 h 418"/>
                    <a:gd name="T60" fmla="*/ 2147483647 w 264"/>
                    <a:gd name="T61" fmla="*/ 2147483647 h 418"/>
                    <a:gd name="T62" fmla="*/ 2147483647 w 264"/>
                    <a:gd name="T63" fmla="*/ 2147483647 h 418"/>
                    <a:gd name="T64" fmla="*/ 2147483647 w 264"/>
                    <a:gd name="T65" fmla="*/ 2147483647 h 418"/>
                    <a:gd name="T66" fmla="*/ 2147483647 w 264"/>
                    <a:gd name="T67" fmla="*/ 2147483647 h 418"/>
                    <a:gd name="T68" fmla="*/ 2147483647 w 264"/>
                    <a:gd name="T69" fmla="*/ 2147483647 h 418"/>
                    <a:gd name="T70" fmla="*/ 2147483647 w 264"/>
                    <a:gd name="T71" fmla="*/ 2147483647 h 418"/>
                    <a:gd name="T72" fmla="*/ 2147483647 w 264"/>
                    <a:gd name="T73" fmla="*/ 2147483647 h 418"/>
                    <a:gd name="T74" fmla="*/ 2147483647 w 264"/>
                    <a:gd name="T75" fmla="*/ 2147483647 h 418"/>
                    <a:gd name="T76" fmla="*/ 2147483647 w 264"/>
                    <a:gd name="T77" fmla="*/ 2147483647 h 418"/>
                    <a:gd name="T78" fmla="*/ 2147483647 w 264"/>
                    <a:gd name="T79" fmla="*/ 2147483647 h 418"/>
                    <a:gd name="T80" fmla="*/ 2147483647 w 264"/>
                    <a:gd name="T81" fmla="*/ 2147483647 h 418"/>
                    <a:gd name="T82" fmla="*/ 2147483647 w 264"/>
                    <a:gd name="T83" fmla="*/ 2147483647 h 418"/>
                    <a:gd name="T84" fmla="*/ 2147483647 w 264"/>
                    <a:gd name="T85" fmla="*/ 2147483647 h 418"/>
                    <a:gd name="T86" fmla="*/ 2147483647 w 264"/>
                    <a:gd name="T87" fmla="*/ 2147483647 h 418"/>
                    <a:gd name="T88" fmla="*/ 2147483647 w 264"/>
                    <a:gd name="T89" fmla="*/ 2147483647 h 418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64"/>
                    <a:gd name="T136" fmla="*/ 0 h 418"/>
                    <a:gd name="T137" fmla="*/ 264 w 264"/>
                    <a:gd name="T138" fmla="*/ 418 h 418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64" h="418">
                      <a:moveTo>
                        <a:pt x="8" y="9"/>
                      </a:moveTo>
                      <a:lnTo>
                        <a:pt x="0" y="0"/>
                      </a:lnTo>
                      <a:lnTo>
                        <a:pt x="68" y="1"/>
                      </a:lnTo>
                      <a:lnTo>
                        <a:pt x="159" y="3"/>
                      </a:lnTo>
                      <a:lnTo>
                        <a:pt x="161" y="3"/>
                      </a:lnTo>
                      <a:lnTo>
                        <a:pt x="154" y="14"/>
                      </a:lnTo>
                      <a:lnTo>
                        <a:pt x="144" y="24"/>
                      </a:lnTo>
                      <a:lnTo>
                        <a:pt x="138" y="35"/>
                      </a:lnTo>
                      <a:lnTo>
                        <a:pt x="137" y="44"/>
                      </a:lnTo>
                      <a:lnTo>
                        <a:pt x="135" y="43"/>
                      </a:lnTo>
                      <a:lnTo>
                        <a:pt x="133" y="45"/>
                      </a:lnTo>
                      <a:lnTo>
                        <a:pt x="134" y="60"/>
                      </a:lnTo>
                      <a:lnTo>
                        <a:pt x="133" y="63"/>
                      </a:lnTo>
                      <a:lnTo>
                        <a:pt x="130" y="63"/>
                      </a:lnTo>
                      <a:lnTo>
                        <a:pt x="133" y="69"/>
                      </a:lnTo>
                      <a:lnTo>
                        <a:pt x="136" y="70"/>
                      </a:lnTo>
                      <a:lnTo>
                        <a:pt x="142" y="78"/>
                      </a:lnTo>
                      <a:lnTo>
                        <a:pt x="143" y="82"/>
                      </a:lnTo>
                      <a:lnTo>
                        <a:pt x="143" y="86"/>
                      </a:lnTo>
                      <a:lnTo>
                        <a:pt x="145" y="90"/>
                      </a:lnTo>
                      <a:lnTo>
                        <a:pt x="145" y="94"/>
                      </a:lnTo>
                      <a:lnTo>
                        <a:pt x="143" y="97"/>
                      </a:lnTo>
                      <a:lnTo>
                        <a:pt x="141" y="100"/>
                      </a:lnTo>
                      <a:lnTo>
                        <a:pt x="141" y="107"/>
                      </a:lnTo>
                      <a:lnTo>
                        <a:pt x="140" y="112"/>
                      </a:lnTo>
                      <a:lnTo>
                        <a:pt x="137" y="131"/>
                      </a:lnTo>
                      <a:lnTo>
                        <a:pt x="138" y="138"/>
                      </a:lnTo>
                      <a:lnTo>
                        <a:pt x="141" y="143"/>
                      </a:lnTo>
                      <a:lnTo>
                        <a:pt x="140" y="150"/>
                      </a:lnTo>
                      <a:lnTo>
                        <a:pt x="147" y="155"/>
                      </a:lnTo>
                      <a:lnTo>
                        <a:pt x="148" y="184"/>
                      </a:lnTo>
                      <a:lnTo>
                        <a:pt x="150" y="195"/>
                      </a:lnTo>
                      <a:lnTo>
                        <a:pt x="150" y="206"/>
                      </a:lnTo>
                      <a:lnTo>
                        <a:pt x="147" y="222"/>
                      </a:lnTo>
                      <a:lnTo>
                        <a:pt x="152" y="231"/>
                      </a:lnTo>
                      <a:lnTo>
                        <a:pt x="157" y="238"/>
                      </a:lnTo>
                      <a:lnTo>
                        <a:pt x="162" y="244"/>
                      </a:lnTo>
                      <a:lnTo>
                        <a:pt x="162" y="255"/>
                      </a:lnTo>
                      <a:lnTo>
                        <a:pt x="166" y="260"/>
                      </a:lnTo>
                      <a:lnTo>
                        <a:pt x="169" y="255"/>
                      </a:lnTo>
                      <a:lnTo>
                        <a:pt x="174" y="258"/>
                      </a:lnTo>
                      <a:lnTo>
                        <a:pt x="179" y="266"/>
                      </a:lnTo>
                      <a:lnTo>
                        <a:pt x="197" y="288"/>
                      </a:lnTo>
                      <a:lnTo>
                        <a:pt x="203" y="296"/>
                      </a:lnTo>
                      <a:lnTo>
                        <a:pt x="208" y="310"/>
                      </a:lnTo>
                      <a:lnTo>
                        <a:pt x="212" y="315"/>
                      </a:lnTo>
                      <a:lnTo>
                        <a:pt x="214" y="323"/>
                      </a:lnTo>
                      <a:lnTo>
                        <a:pt x="214" y="329"/>
                      </a:lnTo>
                      <a:lnTo>
                        <a:pt x="217" y="337"/>
                      </a:lnTo>
                      <a:lnTo>
                        <a:pt x="219" y="333"/>
                      </a:lnTo>
                      <a:lnTo>
                        <a:pt x="222" y="333"/>
                      </a:lnTo>
                      <a:lnTo>
                        <a:pt x="226" y="348"/>
                      </a:lnTo>
                      <a:lnTo>
                        <a:pt x="230" y="344"/>
                      </a:lnTo>
                      <a:lnTo>
                        <a:pt x="235" y="347"/>
                      </a:lnTo>
                      <a:lnTo>
                        <a:pt x="240" y="363"/>
                      </a:lnTo>
                      <a:lnTo>
                        <a:pt x="242" y="375"/>
                      </a:lnTo>
                      <a:lnTo>
                        <a:pt x="248" y="379"/>
                      </a:lnTo>
                      <a:lnTo>
                        <a:pt x="255" y="379"/>
                      </a:lnTo>
                      <a:lnTo>
                        <a:pt x="256" y="382"/>
                      </a:lnTo>
                      <a:lnTo>
                        <a:pt x="254" y="394"/>
                      </a:lnTo>
                      <a:lnTo>
                        <a:pt x="257" y="398"/>
                      </a:lnTo>
                      <a:lnTo>
                        <a:pt x="259" y="403"/>
                      </a:lnTo>
                      <a:lnTo>
                        <a:pt x="259" y="412"/>
                      </a:lnTo>
                      <a:lnTo>
                        <a:pt x="263" y="417"/>
                      </a:lnTo>
                      <a:lnTo>
                        <a:pt x="257" y="417"/>
                      </a:lnTo>
                      <a:lnTo>
                        <a:pt x="236" y="416"/>
                      </a:lnTo>
                      <a:lnTo>
                        <a:pt x="184" y="411"/>
                      </a:lnTo>
                      <a:lnTo>
                        <a:pt x="167" y="407"/>
                      </a:lnTo>
                      <a:lnTo>
                        <a:pt x="168" y="404"/>
                      </a:lnTo>
                      <a:lnTo>
                        <a:pt x="170" y="404"/>
                      </a:lnTo>
                      <a:lnTo>
                        <a:pt x="173" y="400"/>
                      </a:lnTo>
                      <a:lnTo>
                        <a:pt x="174" y="396"/>
                      </a:lnTo>
                      <a:lnTo>
                        <a:pt x="173" y="390"/>
                      </a:lnTo>
                      <a:lnTo>
                        <a:pt x="168" y="386"/>
                      </a:lnTo>
                      <a:lnTo>
                        <a:pt x="171" y="383"/>
                      </a:lnTo>
                      <a:lnTo>
                        <a:pt x="176" y="375"/>
                      </a:lnTo>
                      <a:lnTo>
                        <a:pt x="178" y="370"/>
                      </a:lnTo>
                      <a:lnTo>
                        <a:pt x="174" y="360"/>
                      </a:lnTo>
                      <a:lnTo>
                        <a:pt x="174" y="353"/>
                      </a:lnTo>
                      <a:lnTo>
                        <a:pt x="168" y="352"/>
                      </a:lnTo>
                      <a:lnTo>
                        <a:pt x="164" y="344"/>
                      </a:lnTo>
                      <a:lnTo>
                        <a:pt x="160" y="339"/>
                      </a:lnTo>
                      <a:lnTo>
                        <a:pt x="159" y="332"/>
                      </a:lnTo>
                      <a:lnTo>
                        <a:pt x="153" y="326"/>
                      </a:lnTo>
                      <a:lnTo>
                        <a:pt x="148" y="328"/>
                      </a:lnTo>
                      <a:lnTo>
                        <a:pt x="147" y="324"/>
                      </a:lnTo>
                      <a:lnTo>
                        <a:pt x="145" y="318"/>
                      </a:lnTo>
                      <a:lnTo>
                        <a:pt x="141" y="313"/>
                      </a:lnTo>
                      <a:lnTo>
                        <a:pt x="140" y="307"/>
                      </a:lnTo>
                      <a:lnTo>
                        <a:pt x="136" y="304"/>
                      </a:lnTo>
                      <a:lnTo>
                        <a:pt x="130" y="295"/>
                      </a:lnTo>
                      <a:lnTo>
                        <a:pt x="126" y="290"/>
                      </a:lnTo>
                      <a:lnTo>
                        <a:pt x="121" y="284"/>
                      </a:lnTo>
                      <a:lnTo>
                        <a:pt x="110" y="280"/>
                      </a:lnTo>
                      <a:lnTo>
                        <a:pt x="107" y="274"/>
                      </a:lnTo>
                      <a:lnTo>
                        <a:pt x="102" y="270"/>
                      </a:lnTo>
                      <a:lnTo>
                        <a:pt x="97" y="265"/>
                      </a:lnTo>
                      <a:lnTo>
                        <a:pt x="90" y="262"/>
                      </a:lnTo>
                      <a:lnTo>
                        <a:pt x="88" y="258"/>
                      </a:lnTo>
                      <a:lnTo>
                        <a:pt x="83" y="255"/>
                      </a:lnTo>
                      <a:lnTo>
                        <a:pt x="78" y="249"/>
                      </a:lnTo>
                      <a:lnTo>
                        <a:pt x="80" y="233"/>
                      </a:lnTo>
                      <a:lnTo>
                        <a:pt x="75" y="229"/>
                      </a:lnTo>
                      <a:lnTo>
                        <a:pt x="75" y="212"/>
                      </a:lnTo>
                      <a:lnTo>
                        <a:pt x="74" y="198"/>
                      </a:lnTo>
                      <a:lnTo>
                        <a:pt x="67" y="188"/>
                      </a:lnTo>
                      <a:lnTo>
                        <a:pt x="62" y="189"/>
                      </a:lnTo>
                      <a:lnTo>
                        <a:pt x="62" y="188"/>
                      </a:lnTo>
                      <a:lnTo>
                        <a:pt x="60" y="184"/>
                      </a:lnTo>
                      <a:lnTo>
                        <a:pt x="63" y="172"/>
                      </a:lnTo>
                      <a:lnTo>
                        <a:pt x="64" y="164"/>
                      </a:lnTo>
                      <a:lnTo>
                        <a:pt x="57" y="151"/>
                      </a:lnTo>
                      <a:lnTo>
                        <a:pt x="54" y="146"/>
                      </a:lnTo>
                      <a:lnTo>
                        <a:pt x="49" y="139"/>
                      </a:lnTo>
                      <a:lnTo>
                        <a:pt x="45" y="138"/>
                      </a:lnTo>
                      <a:lnTo>
                        <a:pt x="47" y="128"/>
                      </a:lnTo>
                      <a:lnTo>
                        <a:pt x="47" y="119"/>
                      </a:lnTo>
                      <a:lnTo>
                        <a:pt x="43" y="113"/>
                      </a:lnTo>
                      <a:lnTo>
                        <a:pt x="31" y="97"/>
                      </a:lnTo>
                      <a:lnTo>
                        <a:pt x="22" y="86"/>
                      </a:lnTo>
                      <a:lnTo>
                        <a:pt x="24" y="77"/>
                      </a:lnTo>
                      <a:lnTo>
                        <a:pt x="20" y="69"/>
                      </a:lnTo>
                      <a:lnTo>
                        <a:pt x="28" y="73"/>
                      </a:lnTo>
                      <a:lnTo>
                        <a:pt x="28" y="66"/>
                      </a:lnTo>
                      <a:lnTo>
                        <a:pt x="25" y="61"/>
                      </a:lnTo>
                      <a:lnTo>
                        <a:pt x="15" y="49"/>
                      </a:lnTo>
                      <a:lnTo>
                        <a:pt x="13" y="39"/>
                      </a:lnTo>
                      <a:lnTo>
                        <a:pt x="16" y="32"/>
                      </a:lnTo>
                      <a:lnTo>
                        <a:pt x="16" y="27"/>
                      </a:lnTo>
                      <a:lnTo>
                        <a:pt x="16" y="24"/>
                      </a:lnTo>
                      <a:lnTo>
                        <a:pt x="14" y="23"/>
                      </a:lnTo>
                      <a:lnTo>
                        <a:pt x="12" y="22"/>
                      </a:lnTo>
                      <a:lnTo>
                        <a:pt x="10" y="22"/>
                      </a:lnTo>
                      <a:lnTo>
                        <a:pt x="9" y="13"/>
                      </a:lnTo>
                      <a:lnTo>
                        <a:pt x="8" y="9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rgbClr val="7F7F7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  <p:sp>
              <p:nvSpPr>
                <p:cNvPr id="16420" name="Freeform 18"/>
                <p:cNvSpPr>
                  <a:spLocks/>
                </p:cNvSpPr>
                <p:nvPr/>
              </p:nvSpPr>
              <p:spPr bwMode="auto">
                <a:xfrm>
                  <a:off x="1736725" y="2393950"/>
                  <a:ext cx="1189038" cy="1606550"/>
                </a:xfrm>
                <a:custGeom>
                  <a:avLst/>
                  <a:gdLst>
                    <a:gd name="T0" fmla="*/ 2147483647 w 364"/>
                    <a:gd name="T1" fmla="*/ 2147483647 h 472"/>
                    <a:gd name="T2" fmla="*/ 2147483647 w 364"/>
                    <a:gd name="T3" fmla="*/ 2147483647 h 472"/>
                    <a:gd name="T4" fmla="*/ 2147483647 w 364"/>
                    <a:gd name="T5" fmla="*/ 2147483647 h 472"/>
                    <a:gd name="T6" fmla="*/ 2147483647 w 364"/>
                    <a:gd name="T7" fmla="*/ 0 h 472"/>
                    <a:gd name="T8" fmla="*/ 2147483647 w 364"/>
                    <a:gd name="T9" fmla="*/ 2147483647 h 472"/>
                    <a:gd name="T10" fmla="*/ 2147483647 w 364"/>
                    <a:gd name="T11" fmla="*/ 2147483647 h 472"/>
                    <a:gd name="T12" fmla="*/ 2147483647 w 364"/>
                    <a:gd name="T13" fmla="*/ 2147483647 h 472"/>
                    <a:gd name="T14" fmla="*/ 2147483647 w 364"/>
                    <a:gd name="T15" fmla="*/ 2147483647 h 472"/>
                    <a:gd name="T16" fmla="*/ 2147483647 w 364"/>
                    <a:gd name="T17" fmla="*/ 2147483647 h 472"/>
                    <a:gd name="T18" fmla="*/ 2147483647 w 364"/>
                    <a:gd name="T19" fmla="*/ 2147483647 h 472"/>
                    <a:gd name="T20" fmla="*/ 2147483647 w 364"/>
                    <a:gd name="T21" fmla="*/ 2147483647 h 472"/>
                    <a:gd name="T22" fmla="*/ 2147483647 w 364"/>
                    <a:gd name="T23" fmla="*/ 2147483647 h 472"/>
                    <a:gd name="T24" fmla="*/ 2147483647 w 364"/>
                    <a:gd name="T25" fmla="*/ 2147483647 h 472"/>
                    <a:gd name="T26" fmla="*/ 2147483647 w 364"/>
                    <a:gd name="T27" fmla="*/ 2147483647 h 472"/>
                    <a:gd name="T28" fmla="*/ 2147483647 w 364"/>
                    <a:gd name="T29" fmla="*/ 2147483647 h 472"/>
                    <a:gd name="T30" fmla="*/ 2147483647 w 364"/>
                    <a:gd name="T31" fmla="*/ 2147483647 h 472"/>
                    <a:gd name="T32" fmla="*/ 2147483647 w 364"/>
                    <a:gd name="T33" fmla="*/ 2147483647 h 472"/>
                    <a:gd name="T34" fmla="*/ 2147483647 w 364"/>
                    <a:gd name="T35" fmla="*/ 2147483647 h 472"/>
                    <a:gd name="T36" fmla="*/ 2147483647 w 364"/>
                    <a:gd name="T37" fmla="*/ 2147483647 h 472"/>
                    <a:gd name="T38" fmla="*/ 2147483647 w 364"/>
                    <a:gd name="T39" fmla="*/ 2147483647 h 472"/>
                    <a:gd name="T40" fmla="*/ 2147483647 w 364"/>
                    <a:gd name="T41" fmla="*/ 2147483647 h 472"/>
                    <a:gd name="T42" fmla="*/ 2147483647 w 364"/>
                    <a:gd name="T43" fmla="*/ 2147483647 h 472"/>
                    <a:gd name="T44" fmla="*/ 2147483647 w 364"/>
                    <a:gd name="T45" fmla="*/ 2147483647 h 472"/>
                    <a:gd name="T46" fmla="*/ 2147483647 w 364"/>
                    <a:gd name="T47" fmla="*/ 2147483647 h 472"/>
                    <a:gd name="T48" fmla="*/ 2147483647 w 364"/>
                    <a:gd name="T49" fmla="*/ 2147483647 h 472"/>
                    <a:gd name="T50" fmla="*/ 2147483647 w 364"/>
                    <a:gd name="T51" fmla="*/ 2147483647 h 472"/>
                    <a:gd name="T52" fmla="*/ 2147483647 w 364"/>
                    <a:gd name="T53" fmla="*/ 2147483647 h 472"/>
                    <a:gd name="T54" fmla="*/ 2147483647 w 364"/>
                    <a:gd name="T55" fmla="*/ 2147483647 h 472"/>
                    <a:gd name="T56" fmla="*/ 2147483647 w 364"/>
                    <a:gd name="T57" fmla="*/ 2147483647 h 472"/>
                    <a:gd name="T58" fmla="*/ 2147483647 w 364"/>
                    <a:gd name="T59" fmla="*/ 2147483647 h 472"/>
                    <a:gd name="T60" fmla="*/ 2147483647 w 364"/>
                    <a:gd name="T61" fmla="*/ 2147483647 h 472"/>
                    <a:gd name="T62" fmla="*/ 2147483647 w 364"/>
                    <a:gd name="T63" fmla="*/ 2147483647 h 472"/>
                    <a:gd name="T64" fmla="*/ 2147483647 w 364"/>
                    <a:gd name="T65" fmla="*/ 2147483647 h 472"/>
                    <a:gd name="T66" fmla="*/ 2147483647 w 364"/>
                    <a:gd name="T67" fmla="*/ 2147483647 h 472"/>
                    <a:gd name="T68" fmla="*/ 2147483647 w 364"/>
                    <a:gd name="T69" fmla="*/ 2147483647 h 472"/>
                    <a:gd name="T70" fmla="*/ 2147483647 w 364"/>
                    <a:gd name="T71" fmla="*/ 2147483647 h 472"/>
                    <a:gd name="T72" fmla="*/ 2147483647 w 364"/>
                    <a:gd name="T73" fmla="*/ 2147483647 h 472"/>
                    <a:gd name="T74" fmla="*/ 2147483647 w 364"/>
                    <a:gd name="T75" fmla="*/ 2147483647 h 472"/>
                    <a:gd name="T76" fmla="*/ 2147483647 w 364"/>
                    <a:gd name="T77" fmla="*/ 2147483647 h 472"/>
                    <a:gd name="T78" fmla="*/ 2147483647 w 364"/>
                    <a:gd name="T79" fmla="*/ 2147483647 h 472"/>
                    <a:gd name="T80" fmla="*/ 2147483647 w 364"/>
                    <a:gd name="T81" fmla="*/ 2147483647 h 472"/>
                    <a:gd name="T82" fmla="*/ 2147483647 w 364"/>
                    <a:gd name="T83" fmla="*/ 2147483647 h 472"/>
                    <a:gd name="T84" fmla="*/ 2147483647 w 364"/>
                    <a:gd name="T85" fmla="*/ 2147483647 h 472"/>
                    <a:gd name="T86" fmla="*/ 2147483647 w 364"/>
                    <a:gd name="T87" fmla="*/ 2147483647 h 472"/>
                    <a:gd name="T88" fmla="*/ 2147483647 w 364"/>
                    <a:gd name="T89" fmla="*/ 2147483647 h 472"/>
                    <a:gd name="T90" fmla="*/ 2147483647 w 364"/>
                    <a:gd name="T91" fmla="*/ 2147483647 h 472"/>
                    <a:gd name="T92" fmla="*/ 2147483647 w 364"/>
                    <a:gd name="T93" fmla="*/ 2147483647 h 472"/>
                    <a:gd name="T94" fmla="*/ 2147483647 w 364"/>
                    <a:gd name="T95" fmla="*/ 2147483647 h 472"/>
                    <a:gd name="T96" fmla="*/ 2147483647 w 364"/>
                    <a:gd name="T97" fmla="*/ 2147483647 h 472"/>
                    <a:gd name="T98" fmla="*/ 2147483647 w 364"/>
                    <a:gd name="T99" fmla="*/ 2147483647 h 472"/>
                    <a:gd name="T100" fmla="*/ 2147483647 w 364"/>
                    <a:gd name="T101" fmla="*/ 2147483647 h 472"/>
                    <a:gd name="T102" fmla="*/ 2147483647 w 364"/>
                    <a:gd name="T103" fmla="*/ 2147483647 h 472"/>
                    <a:gd name="T104" fmla="*/ 2147483647 w 364"/>
                    <a:gd name="T105" fmla="*/ 2147483647 h 472"/>
                    <a:gd name="T106" fmla="*/ 2147483647 w 364"/>
                    <a:gd name="T107" fmla="*/ 2147483647 h 472"/>
                    <a:gd name="T108" fmla="*/ 2147483647 w 364"/>
                    <a:gd name="T109" fmla="*/ 2147483647 h 47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364"/>
                    <a:gd name="T166" fmla="*/ 0 h 472"/>
                    <a:gd name="T167" fmla="*/ 364 w 364"/>
                    <a:gd name="T168" fmla="*/ 472 h 47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364" h="472">
                      <a:moveTo>
                        <a:pt x="0" y="10"/>
                      </a:moveTo>
                      <a:lnTo>
                        <a:pt x="4" y="10"/>
                      </a:lnTo>
                      <a:lnTo>
                        <a:pt x="9" y="10"/>
                      </a:lnTo>
                      <a:lnTo>
                        <a:pt x="13" y="9"/>
                      </a:lnTo>
                      <a:lnTo>
                        <a:pt x="16" y="9"/>
                      </a:lnTo>
                      <a:lnTo>
                        <a:pt x="20" y="7"/>
                      </a:lnTo>
                      <a:lnTo>
                        <a:pt x="24" y="11"/>
                      </a:lnTo>
                      <a:lnTo>
                        <a:pt x="40" y="11"/>
                      </a:lnTo>
                      <a:lnTo>
                        <a:pt x="49" y="8"/>
                      </a:lnTo>
                      <a:lnTo>
                        <a:pt x="53" y="6"/>
                      </a:lnTo>
                      <a:lnTo>
                        <a:pt x="53" y="2"/>
                      </a:lnTo>
                      <a:lnTo>
                        <a:pt x="61" y="0"/>
                      </a:lnTo>
                      <a:lnTo>
                        <a:pt x="64" y="1"/>
                      </a:lnTo>
                      <a:lnTo>
                        <a:pt x="67" y="5"/>
                      </a:lnTo>
                      <a:lnTo>
                        <a:pt x="84" y="9"/>
                      </a:lnTo>
                      <a:lnTo>
                        <a:pt x="136" y="14"/>
                      </a:lnTo>
                      <a:lnTo>
                        <a:pt x="157" y="15"/>
                      </a:lnTo>
                      <a:lnTo>
                        <a:pt x="163" y="16"/>
                      </a:lnTo>
                      <a:lnTo>
                        <a:pt x="172" y="30"/>
                      </a:lnTo>
                      <a:lnTo>
                        <a:pt x="174" y="44"/>
                      </a:lnTo>
                      <a:lnTo>
                        <a:pt x="182" y="62"/>
                      </a:lnTo>
                      <a:lnTo>
                        <a:pt x="182" y="65"/>
                      </a:lnTo>
                      <a:lnTo>
                        <a:pt x="187" y="80"/>
                      </a:lnTo>
                      <a:lnTo>
                        <a:pt x="189" y="80"/>
                      </a:lnTo>
                      <a:lnTo>
                        <a:pt x="189" y="85"/>
                      </a:lnTo>
                      <a:lnTo>
                        <a:pt x="205" y="97"/>
                      </a:lnTo>
                      <a:lnTo>
                        <a:pt x="202" y="103"/>
                      </a:lnTo>
                      <a:lnTo>
                        <a:pt x="205" y="115"/>
                      </a:lnTo>
                      <a:lnTo>
                        <a:pt x="209" y="115"/>
                      </a:lnTo>
                      <a:lnTo>
                        <a:pt x="212" y="113"/>
                      </a:lnTo>
                      <a:lnTo>
                        <a:pt x="228" y="128"/>
                      </a:lnTo>
                      <a:lnTo>
                        <a:pt x="228" y="138"/>
                      </a:lnTo>
                      <a:lnTo>
                        <a:pt x="234" y="153"/>
                      </a:lnTo>
                      <a:lnTo>
                        <a:pt x="236" y="151"/>
                      </a:lnTo>
                      <a:lnTo>
                        <a:pt x="237" y="153"/>
                      </a:lnTo>
                      <a:lnTo>
                        <a:pt x="236" y="163"/>
                      </a:lnTo>
                      <a:lnTo>
                        <a:pt x="239" y="168"/>
                      </a:lnTo>
                      <a:lnTo>
                        <a:pt x="239" y="182"/>
                      </a:lnTo>
                      <a:lnTo>
                        <a:pt x="242" y="181"/>
                      </a:lnTo>
                      <a:lnTo>
                        <a:pt x="243" y="190"/>
                      </a:lnTo>
                      <a:lnTo>
                        <a:pt x="239" y="202"/>
                      </a:lnTo>
                      <a:lnTo>
                        <a:pt x="244" y="207"/>
                      </a:lnTo>
                      <a:lnTo>
                        <a:pt x="242" y="208"/>
                      </a:lnTo>
                      <a:lnTo>
                        <a:pt x="252" y="235"/>
                      </a:lnTo>
                      <a:lnTo>
                        <a:pt x="260" y="240"/>
                      </a:lnTo>
                      <a:lnTo>
                        <a:pt x="260" y="246"/>
                      </a:lnTo>
                      <a:lnTo>
                        <a:pt x="262" y="250"/>
                      </a:lnTo>
                      <a:lnTo>
                        <a:pt x="262" y="266"/>
                      </a:lnTo>
                      <a:lnTo>
                        <a:pt x="266" y="274"/>
                      </a:lnTo>
                      <a:lnTo>
                        <a:pt x="273" y="280"/>
                      </a:lnTo>
                      <a:lnTo>
                        <a:pt x="280" y="298"/>
                      </a:lnTo>
                      <a:lnTo>
                        <a:pt x="280" y="307"/>
                      </a:lnTo>
                      <a:lnTo>
                        <a:pt x="275" y="316"/>
                      </a:lnTo>
                      <a:lnTo>
                        <a:pt x="274" y="329"/>
                      </a:lnTo>
                      <a:lnTo>
                        <a:pt x="278" y="335"/>
                      </a:lnTo>
                      <a:lnTo>
                        <a:pt x="277" y="342"/>
                      </a:lnTo>
                      <a:lnTo>
                        <a:pt x="281" y="351"/>
                      </a:lnTo>
                      <a:lnTo>
                        <a:pt x="292" y="356"/>
                      </a:lnTo>
                      <a:lnTo>
                        <a:pt x="300" y="354"/>
                      </a:lnTo>
                      <a:lnTo>
                        <a:pt x="304" y="348"/>
                      </a:lnTo>
                      <a:lnTo>
                        <a:pt x="308" y="342"/>
                      </a:lnTo>
                      <a:lnTo>
                        <a:pt x="313" y="343"/>
                      </a:lnTo>
                      <a:lnTo>
                        <a:pt x="313" y="345"/>
                      </a:lnTo>
                      <a:lnTo>
                        <a:pt x="317" y="347"/>
                      </a:lnTo>
                      <a:lnTo>
                        <a:pt x="319" y="357"/>
                      </a:lnTo>
                      <a:lnTo>
                        <a:pt x="327" y="359"/>
                      </a:lnTo>
                      <a:lnTo>
                        <a:pt x="330" y="372"/>
                      </a:lnTo>
                      <a:lnTo>
                        <a:pt x="338" y="372"/>
                      </a:lnTo>
                      <a:lnTo>
                        <a:pt x="341" y="388"/>
                      </a:lnTo>
                      <a:lnTo>
                        <a:pt x="344" y="391"/>
                      </a:lnTo>
                      <a:lnTo>
                        <a:pt x="346" y="394"/>
                      </a:lnTo>
                      <a:lnTo>
                        <a:pt x="345" y="398"/>
                      </a:lnTo>
                      <a:lnTo>
                        <a:pt x="343" y="403"/>
                      </a:lnTo>
                      <a:lnTo>
                        <a:pt x="345" y="404"/>
                      </a:lnTo>
                      <a:lnTo>
                        <a:pt x="351" y="411"/>
                      </a:lnTo>
                      <a:lnTo>
                        <a:pt x="355" y="412"/>
                      </a:lnTo>
                      <a:lnTo>
                        <a:pt x="358" y="415"/>
                      </a:lnTo>
                      <a:lnTo>
                        <a:pt x="361" y="418"/>
                      </a:lnTo>
                      <a:lnTo>
                        <a:pt x="361" y="425"/>
                      </a:lnTo>
                      <a:lnTo>
                        <a:pt x="363" y="430"/>
                      </a:lnTo>
                      <a:lnTo>
                        <a:pt x="363" y="437"/>
                      </a:lnTo>
                      <a:lnTo>
                        <a:pt x="359" y="448"/>
                      </a:lnTo>
                      <a:lnTo>
                        <a:pt x="354" y="453"/>
                      </a:lnTo>
                      <a:lnTo>
                        <a:pt x="351" y="457"/>
                      </a:lnTo>
                      <a:lnTo>
                        <a:pt x="343" y="459"/>
                      </a:lnTo>
                      <a:lnTo>
                        <a:pt x="332" y="468"/>
                      </a:lnTo>
                      <a:lnTo>
                        <a:pt x="328" y="468"/>
                      </a:lnTo>
                      <a:lnTo>
                        <a:pt x="328" y="471"/>
                      </a:lnTo>
                      <a:lnTo>
                        <a:pt x="322" y="471"/>
                      </a:lnTo>
                      <a:lnTo>
                        <a:pt x="318" y="468"/>
                      </a:lnTo>
                      <a:lnTo>
                        <a:pt x="312" y="457"/>
                      </a:lnTo>
                      <a:lnTo>
                        <a:pt x="312" y="453"/>
                      </a:lnTo>
                      <a:lnTo>
                        <a:pt x="309" y="447"/>
                      </a:lnTo>
                      <a:lnTo>
                        <a:pt x="310" y="443"/>
                      </a:lnTo>
                      <a:lnTo>
                        <a:pt x="308" y="440"/>
                      </a:lnTo>
                      <a:lnTo>
                        <a:pt x="309" y="438"/>
                      </a:lnTo>
                      <a:lnTo>
                        <a:pt x="308" y="436"/>
                      </a:lnTo>
                      <a:lnTo>
                        <a:pt x="306" y="429"/>
                      </a:lnTo>
                      <a:lnTo>
                        <a:pt x="300" y="418"/>
                      </a:lnTo>
                      <a:lnTo>
                        <a:pt x="295" y="405"/>
                      </a:lnTo>
                      <a:lnTo>
                        <a:pt x="284" y="400"/>
                      </a:lnTo>
                      <a:lnTo>
                        <a:pt x="280" y="400"/>
                      </a:lnTo>
                      <a:lnTo>
                        <a:pt x="268" y="383"/>
                      </a:lnTo>
                      <a:lnTo>
                        <a:pt x="268" y="379"/>
                      </a:lnTo>
                      <a:lnTo>
                        <a:pt x="261" y="372"/>
                      </a:lnTo>
                      <a:lnTo>
                        <a:pt x="240" y="351"/>
                      </a:lnTo>
                      <a:lnTo>
                        <a:pt x="241" y="348"/>
                      </a:lnTo>
                      <a:lnTo>
                        <a:pt x="237" y="348"/>
                      </a:lnTo>
                      <a:lnTo>
                        <a:pt x="208" y="336"/>
                      </a:lnTo>
                      <a:lnTo>
                        <a:pt x="201" y="322"/>
                      </a:lnTo>
                      <a:lnTo>
                        <a:pt x="195" y="321"/>
                      </a:lnTo>
                      <a:lnTo>
                        <a:pt x="195" y="309"/>
                      </a:lnTo>
                      <a:lnTo>
                        <a:pt x="186" y="301"/>
                      </a:lnTo>
                      <a:lnTo>
                        <a:pt x="179" y="304"/>
                      </a:lnTo>
                      <a:lnTo>
                        <a:pt x="176" y="303"/>
                      </a:lnTo>
                      <a:lnTo>
                        <a:pt x="176" y="294"/>
                      </a:lnTo>
                      <a:lnTo>
                        <a:pt x="174" y="285"/>
                      </a:lnTo>
                      <a:lnTo>
                        <a:pt x="176" y="270"/>
                      </a:lnTo>
                      <a:lnTo>
                        <a:pt x="183" y="255"/>
                      </a:lnTo>
                      <a:lnTo>
                        <a:pt x="185" y="243"/>
                      </a:lnTo>
                      <a:lnTo>
                        <a:pt x="188" y="239"/>
                      </a:lnTo>
                      <a:lnTo>
                        <a:pt x="187" y="235"/>
                      </a:lnTo>
                      <a:lnTo>
                        <a:pt x="185" y="228"/>
                      </a:lnTo>
                      <a:lnTo>
                        <a:pt x="183" y="196"/>
                      </a:lnTo>
                      <a:lnTo>
                        <a:pt x="181" y="185"/>
                      </a:lnTo>
                      <a:lnTo>
                        <a:pt x="178" y="183"/>
                      </a:lnTo>
                      <a:lnTo>
                        <a:pt x="169" y="167"/>
                      </a:lnTo>
                      <a:lnTo>
                        <a:pt x="165" y="163"/>
                      </a:lnTo>
                      <a:lnTo>
                        <a:pt x="160" y="165"/>
                      </a:lnTo>
                      <a:lnTo>
                        <a:pt x="154" y="162"/>
                      </a:lnTo>
                      <a:lnTo>
                        <a:pt x="155" y="159"/>
                      </a:lnTo>
                      <a:lnTo>
                        <a:pt x="153" y="157"/>
                      </a:lnTo>
                      <a:lnTo>
                        <a:pt x="149" y="158"/>
                      </a:lnTo>
                      <a:lnTo>
                        <a:pt x="147" y="154"/>
                      </a:lnTo>
                      <a:lnTo>
                        <a:pt x="140" y="152"/>
                      </a:lnTo>
                      <a:lnTo>
                        <a:pt x="139" y="148"/>
                      </a:lnTo>
                      <a:lnTo>
                        <a:pt x="142" y="145"/>
                      </a:lnTo>
                      <a:lnTo>
                        <a:pt x="141" y="144"/>
                      </a:lnTo>
                      <a:lnTo>
                        <a:pt x="132" y="140"/>
                      </a:lnTo>
                      <a:lnTo>
                        <a:pt x="129" y="137"/>
                      </a:lnTo>
                      <a:lnTo>
                        <a:pt x="129" y="133"/>
                      </a:lnTo>
                      <a:lnTo>
                        <a:pt x="125" y="113"/>
                      </a:lnTo>
                      <a:lnTo>
                        <a:pt x="120" y="110"/>
                      </a:lnTo>
                      <a:lnTo>
                        <a:pt x="109" y="109"/>
                      </a:lnTo>
                      <a:lnTo>
                        <a:pt x="96" y="108"/>
                      </a:lnTo>
                      <a:lnTo>
                        <a:pt x="88" y="112"/>
                      </a:lnTo>
                      <a:lnTo>
                        <a:pt x="85" y="111"/>
                      </a:lnTo>
                      <a:lnTo>
                        <a:pt x="86" y="107"/>
                      </a:lnTo>
                      <a:lnTo>
                        <a:pt x="81" y="103"/>
                      </a:lnTo>
                      <a:lnTo>
                        <a:pt x="77" y="94"/>
                      </a:lnTo>
                      <a:lnTo>
                        <a:pt x="69" y="89"/>
                      </a:lnTo>
                      <a:lnTo>
                        <a:pt x="61" y="88"/>
                      </a:lnTo>
                      <a:lnTo>
                        <a:pt x="52" y="71"/>
                      </a:lnTo>
                      <a:lnTo>
                        <a:pt x="43" y="69"/>
                      </a:lnTo>
                      <a:lnTo>
                        <a:pt x="41" y="72"/>
                      </a:lnTo>
                      <a:lnTo>
                        <a:pt x="36" y="66"/>
                      </a:lnTo>
                      <a:lnTo>
                        <a:pt x="33" y="65"/>
                      </a:lnTo>
                      <a:lnTo>
                        <a:pt x="31" y="62"/>
                      </a:lnTo>
                      <a:lnTo>
                        <a:pt x="32" y="43"/>
                      </a:lnTo>
                      <a:lnTo>
                        <a:pt x="22" y="37"/>
                      </a:lnTo>
                      <a:lnTo>
                        <a:pt x="18" y="37"/>
                      </a:lnTo>
                      <a:lnTo>
                        <a:pt x="14" y="25"/>
                      </a:lnTo>
                      <a:lnTo>
                        <a:pt x="14" y="18"/>
                      </a:lnTo>
                      <a:lnTo>
                        <a:pt x="10" y="20"/>
                      </a:lnTo>
                      <a:lnTo>
                        <a:pt x="7" y="20"/>
                      </a:lnTo>
                      <a:lnTo>
                        <a:pt x="4" y="22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rgbClr val="7F7F7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  <p:sp>
              <p:nvSpPr>
                <p:cNvPr id="16421" name="Freeform 28"/>
                <p:cNvSpPr>
                  <a:spLocks/>
                </p:cNvSpPr>
                <p:nvPr/>
              </p:nvSpPr>
              <p:spPr bwMode="auto">
                <a:xfrm>
                  <a:off x="2971800" y="2774950"/>
                  <a:ext cx="889000" cy="1377950"/>
                </a:xfrm>
                <a:custGeom>
                  <a:avLst/>
                  <a:gdLst>
                    <a:gd name="T0" fmla="*/ 2147483647 w 273"/>
                    <a:gd name="T1" fmla="*/ 2147483647 h 405"/>
                    <a:gd name="T2" fmla="*/ 2147483647 w 273"/>
                    <a:gd name="T3" fmla="*/ 2147483647 h 405"/>
                    <a:gd name="T4" fmla="*/ 2147483647 w 273"/>
                    <a:gd name="T5" fmla="*/ 2147483647 h 405"/>
                    <a:gd name="T6" fmla="*/ 2147483647 w 273"/>
                    <a:gd name="T7" fmla="*/ 2147483647 h 405"/>
                    <a:gd name="T8" fmla="*/ 2147483647 w 273"/>
                    <a:gd name="T9" fmla="*/ 2147483647 h 405"/>
                    <a:gd name="T10" fmla="*/ 2147483647 w 273"/>
                    <a:gd name="T11" fmla="*/ 2147483647 h 405"/>
                    <a:gd name="T12" fmla="*/ 2147483647 w 273"/>
                    <a:gd name="T13" fmla="*/ 2147483647 h 405"/>
                    <a:gd name="T14" fmla="*/ 2147483647 w 273"/>
                    <a:gd name="T15" fmla="*/ 2147483647 h 405"/>
                    <a:gd name="T16" fmla="*/ 2147483647 w 273"/>
                    <a:gd name="T17" fmla="*/ 2147483647 h 405"/>
                    <a:gd name="T18" fmla="*/ 2147483647 w 273"/>
                    <a:gd name="T19" fmla="*/ 2147483647 h 405"/>
                    <a:gd name="T20" fmla="*/ 2147483647 w 273"/>
                    <a:gd name="T21" fmla="*/ 2147483647 h 405"/>
                    <a:gd name="T22" fmla="*/ 2147483647 w 273"/>
                    <a:gd name="T23" fmla="*/ 2147483647 h 405"/>
                    <a:gd name="T24" fmla="*/ 2147483647 w 273"/>
                    <a:gd name="T25" fmla="*/ 2147483647 h 405"/>
                    <a:gd name="T26" fmla="*/ 2147483647 w 273"/>
                    <a:gd name="T27" fmla="*/ 2147483647 h 405"/>
                    <a:gd name="T28" fmla="*/ 2147483647 w 273"/>
                    <a:gd name="T29" fmla="*/ 2147483647 h 405"/>
                    <a:gd name="T30" fmla="*/ 2147483647 w 273"/>
                    <a:gd name="T31" fmla="*/ 2147483647 h 405"/>
                    <a:gd name="T32" fmla="*/ 2147483647 w 273"/>
                    <a:gd name="T33" fmla="*/ 2147483647 h 405"/>
                    <a:gd name="T34" fmla="*/ 2147483647 w 273"/>
                    <a:gd name="T35" fmla="*/ 2147483647 h 405"/>
                    <a:gd name="T36" fmla="*/ 2147483647 w 273"/>
                    <a:gd name="T37" fmla="*/ 2147483647 h 405"/>
                    <a:gd name="T38" fmla="*/ 2147483647 w 273"/>
                    <a:gd name="T39" fmla="*/ 2147483647 h 405"/>
                    <a:gd name="T40" fmla="*/ 2147483647 w 273"/>
                    <a:gd name="T41" fmla="*/ 2147483647 h 405"/>
                    <a:gd name="T42" fmla="*/ 2147483647 w 273"/>
                    <a:gd name="T43" fmla="*/ 2147483647 h 405"/>
                    <a:gd name="T44" fmla="*/ 2147483647 w 273"/>
                    <a:gd name="T45" fmla="*/ 2147483647 h 405"/>
                    <a:gd name="T46" fmla="*/ 2147483647 w 273"/>
                    <a:gd name="T47" fmla="*/ 2147483647 h 405"/>
                    <a:gd name="T48" fmla="*/ 2147483647 w 273"/>
                    <a:gd name="T49" fmla="*/ 2147483647 h 405"/>
                    <a:gd name="T50" fmla="*/ 2147483647 w 273"/>
                    <a:gd name="T51" fmla="*/ 2147483647 h 405"/>
                    <a:gd name="T52" fmla="*/ 2147483647 w 273"/>
                    <a:gd name="T53" fmla="*/ 2147483647 h 405"/>
                    <a:gd name="T54" fmla="*/ 2147483647 w 273"/>
                    <a:gd name="T55" fmla="*/ 2147483647 h 405"/>
                    <a:gd name="T56" fmla="*/ 2147483647 w 273"/>
                    <a:gd name="T57" fmla="*/ 2147483647 h 405"/>
                    <a:gd name="T58" fmla="*/ 2147483647 w 273"/>
                    <a:gd name="T59" fmla="*/ 2147483647 h 405"/>
                    <a:gd name="T60" fmla="*/ 2147483647 w 273"/>
                    <a:gd name="T61" fmla="*/ 2147483647 h 405"/>
                    <a:gd name="T62" fmla="*/ 2147483647 w 273"/>
                    <a:gd name="T63" fmla="*/ 2147483647 h 405"/>
                    <a:gd name="T64" fmla="*/ 2147483647 w 273"/>
                    <a:gd name="T65" fmla="*/ 2147483647 h 405"/>
                    <a:gd name="T66" fmla="*/ 2147483647 w 273"/>
                    <a:gd name="T67" fmla="*/ 2147483647 h 405"/>
                    <a:gd name="T68" fmla="*/ 2147483647 w 273"/>
                    <a:gd name="T69" fmla="*/ 2147483647 h 405"/>
                    <a:gd name="T70" fmla="*/ 2147483647 w 273"/>
                    <a:gd name="T71" fmla="*/ 2147483647 h 405"/>
                    <a:gd name="T72" fmla="*/ 2147483647 w 273"/>
                    <a:gd name="T73" fmla="*/ 2147483647 h 405"/>
                    <a:gd name="T74" fmla="*/ 2147483647 w 273"/>
                    <a:gd name="T75" fmla="*/ 2147483647 h 405"/>
                    <a:gd name="T76" fmla="*/ 2147483647 w 273"/>
                    <a:gd name="T77" fmla="*/ 2147483647 h 405"/>
                    <a:gd name="T78" fmla="*/ 2147483647 w 273"/>
                    <a:gd name="T79" fmla="*/ 2147483647 h 405"/>
                    <a:gd name="T80" fmla="*/ 2147483647 w 273"/>
                    <a:gd name="T81" fmla="*/ 2147483647 h 405"/>
                    <a:gd name="T82" fmla="*/ 2147483647 w 273"/>
                    <a:gd name="T83" fmla="*/ 2147483647 h 405"/>
                    <a:gd name="T84" fmla="*/ 2147483647 w 273"/>
                    <a:gd name="T85" fmla="*/ 2147483647 h 405"/>
                    <a:gd name="T86" fmla="*/ 2147483647 w 273"/>
                    <a:gd name="T87" fmla="*/ 2147483647 h 405"/>
                    <a:gd name="T88" fmla="*/ 2147483647 w 273"/>
                    <a:gd name="T89" fmla="*/ 2147483647 h 405"/>
                    <a:gd name="T90" fmla="*/ 2147483647 w 273"/>
                    <a:gd name="T91" fmla="*/ 2147483647 h 405"/>
                    <a:gd name="T92" fmla="*/ 2147483647 w 273"/>
                    <a:gd name="T93" fmla="*/ 2147483647 h 405"/>
                    <a:gd name="T94" fmla="*/ 2147483647 w 273"/>
                    <a:gd name="T95" fmla="*/ 2147483647 h 405"/>
                    <a:gd name="T96" fmla="*/ 2147483647 w 273"/>
                    <a:gd name="T97" fmla="*/ 2147483647 h 405"/>
                    <a:gd name="T98" fmla="*/ 2147483647 w 273"/>
                    <a:gd name="T99" fmla="*/ 2147483647 h 405"/>
                    <a:gd name="T100" fmla="*/ 2147483647 w 273"/>
                    <a:gd name="T101" fmla="*/ 2147483647 h 405"/>
                    <a:gd name="T102" fmla="*/ 2147483647 w 273"/>
                    <a:gd name="T103" fmla="*/ 0 h 405"/>
                    <a:gd name="T104" fmla="*/ 2147483647 w 273"/>
                    <a:gd name="T105" fmla="*/ 2147483647 h 405"/>
                    <a:gd name="T106" fmla="*/ 2147483647 w 273"/>
                    <a:gd name="T107" fmla="*/ 2147483647 h 405"/>
                    <a:gd name="T108" fmla="*/ 2147483647 w 273"/>
                    <a:gd name="T109" fmla="*/ 2147483647 h 405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73"/>
                    <a:gd name="T166" fmla="*/ 0 h 405"/>
                    <a:gd name="T167" fmla="*/ 273 w 273"/>
                    <a:gd name="T168" fmla="*/ 405 h 405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73" h="405">
                      <a:moveTo>
                        <a:pt x="0" y="93"/>
                      </a:moveTo>
                      <a:lnTo>
                        <a:pt x="1" y="96"/>
                      </a:lnTo>
                      <a:lnTo>
                        <a:pt x="2" y="97"/>
                      </a:lnTo>
                      <a:lnTo>
                        <a:pt x="2" y="98"/>
                      </a:lnTo>
                      <a:lnTo>
                        <a:pt x="1" y="105"/>
                      </a:lnTo>
                      <a:lnTo>
                        <a:pt x="0" y="105"/>
                      </a:lnTo>
                      <a:lnTo>
                        <a:pt x="0" y="106"/>
                      </a:lnTo>
                      <a:lnTo>
                        <a:pt x="2" y="108"/>
                      </a:lnTo>
                      <a:lnTo>
                        <a:pt x="2" y="115"/>
                      </a:lnTo>
                      <a:lnTo>
                        <a:pt x="2" y="120"/>
                      </a:lnTo>
                      <a:lnTo>
                        <a:pt x="4" y="120"/>
                      </a:lnTo>
                      <a:lnTo>
                        <a:pt x="5" y="120"/>
                      </a:lnTo>
                      <a:lnTo>
                        <a:pt x="7" y="120"/>
                      </a:lnTo>
                      <a:lnTo>
                        <a:pt x="11" y="120"/>
                      </a:lnTo>
                      <a:lnTo>
                        <a:pt x="14" y="121"/>
                      </a:lnTo>
                      <a:lnTo>
                        <a:pt x="17" y="123"/>
                      </a:lnTo>
                      <a:lnTo>
                        <a:pt x="18" y="126"/>
                      </a:lnTo>
                      <a:lnTo>
                        <a:pt x="18" y="127"/>
                      </a:lnTo>
                      <a:lnTo>
                        <a:pt x="18" y="128"/>
                      </a:lnTo>
                      <a:lnTo>
                        <a:pt x="19" y="128"/>
                      </a:lnTo>
                      <a:lnTo>
                        <a:pt x="18" y="127"/>
                      </a:lnTo>
                      <a:lnTo>
                        <a:pt x="19" y="125"/>
                      </a:lnTo>
                      <a:lnTo>
                        <a:pt x="22" y="126"/>
                      </a:lnTo>
                      <a:lnTo>
                        <a:pt x="22" y="129"/>
                      </a:lnTo>
                      <a:lnTo>
                        <a:pt x="24" y="132"/>
                      </a:lnTo>
                      <a:lnTo>
                        <a:pt x="25" y="133"/>
                      </a:lnTo>
                      <a:lnTo>
                        <a:pt x="26" y="135"/>
                      </a:lnTo>
                      <a:lnTo>
                        <a:pt x="26" y="136"/>
                      </a:lnTo>
                      <a:lnTo>
                        <a:pt x="27" y="136"/>
                      </a:lnTo>
                      <a:lnTo>
                        <a:pt x="28" y="136"/>
                      </a:lnTo>
                      <a:lnTo>
                        <a:pt x="29" y="136"/>
                      </a:lnTo>
                      <a:lnTo>
                        <a:pt x="29" y="135"/>
                      </a:lnTo>
                      <a:lnTo>
                        <a:pt x="28" y="135"/>
                      </a:lnTo>
                      <a:lnTo>
                        <a:pt x="28" y="133"/>
                      </a:lnTo>
                      <a:lnTo>
                        <a:pt x="30" y="133"/>
                      </a:lnTo>
                      <a:lnTo>
                        <a:pt x="31" y="133"/>
                      </a:lnTo>
                      <a:lnTo>
                        <a:pt x="33" y="134"/>
                      </a:lnTo>
                      <a:lnTo>
                        <a:pt x="34" y="134"/>
                      </a:lnTo>
                      <a:lnTo>
                        <a:pt x="35" y="136"/>
                      </a:lnTo>
                      <a:lnTo>
                        <a:pt x="37" y="135"/>
                      </a:lnTo>
                      <a:lnTo>
                        <a:pt x="38" y="134"/>
                      </a:lnTo>
                      <a:lnTo>
                        <a:pt x="37" y="131"/>
                      </a:lnTo>
                      <a:lnTo>
                        <a:pt x="37" y="130"/>
                      </a:lnTo>
                      <a:lnTo>
                        <a:pt x="39" y="129"/>
                      </a:lnTo>
                      <a:lnTo>
                        <a:pt x="40" y="128"/>
                      </a:lnTo>
                      <a:lnTo>
                        <a:pt x="41" y="128"/>
                      </a:lnTo>
                      <a:lnTo>
                        <a:pt x="41" y="129"/>
                      </a:lnTo>
                      <a:lnTo>
                        <a:pt x="41" y="130"/>
                      </a:lnTo>
                      <a:lnTo>
                        <a:pt x="42" y="130"/>
                      </a:lnTo>
                      <a:lnTo>
                        <a:pt x="42" y="131"/>
                      </a:lnTo>
                      <a:lnTo>
                        <a:pt x="42" y="133"/>
                      </a:lnTo>
                      <a:lnTo>
                        <a:pt x="43" y="133"/>
                      </a:lnTo>
                      <a:lnTo>
                        <a:pt x="45" y="134"/>
                      </a:lnTo>
                      <a:lnTo>
                        <a:pt x="45" y="136"/>
                      </a:lnTo>
                      <a:lnTo>
                        <a:pt x="45" y="138"/>
                      </a:lnTo>
                      <a:lnTo>
                        <a:pt x="44" y="141"/>
                      </a:lnTo>
                      <a:lnTo>
                        <a:pt x="44" y="143"/>
                      </a:lnTo>
                      <a:lnTo>
                        <a:pt x="44" y="145"/>
                      </a:lnTo>
                      <a:lnTo>
                        <a:pt x="45" y="146"/>
                      </a:lnTo>
                      <a:lnTo>
                        <a:pt x="46" y="146"/>
                      </a:lnTo>
                      <a:lnTo>
                        <a:pt x="52" y="148"/>
                      </a:lnTo>
                      <a:lnTo>
                        <a:pt x="60" y="152"/>
                      </a:lnTo>
                      <a:lnTo>
                        <a:pt x="61" y="152"/>
                      </a:lnTo>
                      <a:lnTo>
                        <a:pt x="62" y="153"/>
                      </a:lnTo>
                      <a:lnTo>
                        <a:pt x="64" y="153"/>
                      </a:lnTo>
                      <a:lnTo>
                        <a:pt x="64" y="154"/>
                      </a:lnTo>
                      <a:lnTo>
                        <a:pt x="67" y="157"/>
                      </a:lnTo>
                      <a:lnTo>
                        <a:pt x="68" y="158"/>
                      </a:lnTo>
                      <a:lnTo>
                        <a:pt x="71" y="163"/>
                      </a:lnTo>
                      <a:lnTo>
                        <a:pt x="78" y="164"/>
                      </a:lnTo>
                      <a:lnTo>
                        <a:pt x="79" y="164"/>
                      </a:lnTo>
                      <a:lnTo>
                        <a:pt x="81" y="166"/>
                      </a:lnTo>
                      <a:lnTo>
                        <a:pt x="83" y="166"/>
                      </a:lnTo>
                      <a:lnTo>
                        <a:pt x="86" y="171"/>
                      </a:lnTo>
                      <a:lnTo>
                        <a:pt x="90" y="171"/>
                      </a:lnTo>
                      <a:lnTo>
                        <a:pt x="92" y="173"/>
                      </a:lnTo>
                      <a:lnTo>
                        <a:pt x="93" y="173"/>
                      </a:lnTo>
                      <a:lnTo>
                        <a:pt x="95" y="175"/>
                      </a:lnTo>
                      <a:lnTo>
                        <a:pt x="96" y="178"/>
                      </a:lnTo>
                      <a:lnTo>
                        <a:pt x="95" y="181"/>
                      </a:lnTo>
                      <a:lnTo>
                        <a:pt x="98" y="183"/>
                      </a:lnTo>
                      <a:lnTo>
                        <a:pt x="98" y="187"/>
                      </a:lnTo>
                      <a:lnTo>
                        <a:pt x="97" y="189"/>
                      </a:lnTo>
                      <a:lnTo>
                        <a:pt x="96" y="189"/>
                      </a:lnTo>
                      <a:lnTo>
                        <a:pt x="97" y="190"/>
                      </a:lnTo>
                      <a:lnTo>
                        <a:pt x="97" y="192"/>
                      </a:lnTo>
                      <a:lnTo>
                        <a:pt x="96" y="194"/>
                      </a:lnTo>
                      <a:lnTo>
                        <a:pt x="94" y="199"/>
                      </a:lnTo>
                      <a:lnTo>
                        <a:pt x="92" y="199"/>
                      </a:lnTo>
                      <a:lnTo>
                        <a:pt x="95" y="204"/>
                      </a:lnTo>
                      <a:lnTo>
                        <a:pt x="96" y="205"/>
                      </a:lnTo>
                      <a:lnTo>
                        <a:pt x="95" y="208"/>
                      </a:lnTo>
                      <a:lnTo>
                        <a:pt x="95" y="209"/>
                      </a:lnTo>
                      <a:lnTo>
                        <a:pt x="98" y="211"/>
                      </a:lnTo>
                      <a:lnTo>
                        <a:pt x="101" y="215"/>
                      </a:lnTo>
                      <a:lnTo>
                        <a:pt x="109" y="221"/>
                      </a:lnTo>
                      <a:lnTo>
                        <a:pt x="110" y="221"/>
                      </a:lnTo>
                      <a:lnTo>
                        <a:pt x="111" y="223"/>
                      </a:lnTo>
                      <a:lnTo>
                        <a:pt x="111" y="224"/>
                      </a:lnTo>
                      <a:lnTo>
                        <a:pt x="111" y="226"/>
                      </a:lnTo>
                      <a:lnTo>
                        <a:pt x="130" y="242"/>
                      </a:lnTo>
                      <a:lnTo>
                        <a:pt x="137" y="249"/>
                      </a:lnTo>
                      <a:lnTo>
                        <a:pt x="139" y="251"/>
                      </a:lnTo>
                      <a:lnTo>
                        <a:pt x="143" y="253"/>
                      </a:lnTo>
                      <a:lnTo>
                        <a:pt x="145" y="256"/>
                      </a:lnTo>
                      <a:lnTo>
                        <a:pt x="153" y="263"/>
                      </a:lnTo>
                      <a:lnTo>
                        <a:pt x="166" y="276"/>
                      </a:lnTo>
                      <a:lnTo>
                        <a:pt x="172" y="284"/>
                      </a:lnTo>
                      <a:lnTo>
                        <a:pt x="172" y="288"/>
                      </a:lnTo>
                      <a:lnTo>
                        <a:pt x="175" y="292"/>
                      </a:lnTo>
                      <a:lnTo>
                        <a:pt x="175" y="294"/>
                      </a:lnTo>
                      <a:lnTo>
                        <a:pt x="177" y="296"/>
                      </a:lnTo>
                      <a:lnTo>
                        <a:pt x="177" y="300"/>
                      </a:lnTo>
                      <a:lnTo>
                        <a:pt x="178" y="301"/>
                      </a:lnTo>
                      <a:lnTo>
                        <a:pt x="181" y="305"/>
                      </a:lnTo>
                      <a:lnTo>
                        <a:pt x="183" y="305"/>
                      </a:lnTo>
                      <a:lnTo>
                        <a:pt x="183" y="306"/>
                      </a:lnTo>
                      <a:lnTo>
                        <a:pt x="185" y="308"/>
                      </a:lnTo>
                      <a:lnTo>
                        <a:pt x="187" y="312"/>
                      </a:lnTo>
                      <a:lnTo>
                        <a:pt x="189" y="313"/>
                      </a:lnTo>
                      <a:lnTo>
                        <a:pt x="191" y="317"/>
                      </a:lnTo>
                      <a:lnTo>
                        <a:pt x="191" y="318"/>
                      </a:lnTo>
                      <a:lnTo>
                        <a:pt x="193" y="320"/>
                      </a:lnTo>
                      <a:lnTo>
                        <a:pt x="194" y="321"/>
                      </a:lnTo>
                      <a:lnTo>
                        <a:pt x="198" y="328"/>
                      </a:lnTo>
                      <a:lnTo>
                        <a:pt x="199" y="331"/>
                      </a:lnTo>
                      <a:lnTo>
                        <a:pt x="200" y="333"/>
                      </a:lnTo>
                      <a:lnTo>
                        <a:pt x="201" y="336"/>
                      </a:lnTo>
                      <a:lnTo>
                        <a:pt x="203" y="339"/>
                      </a:lnTo>
                      <a:lnTo>
                        <a:pt x="204" y="343"/>
                      </a:lnTo>
                      <a:lnTo>
                        <a:pt x="204" y="342"/>
                      </a:lnTo>
                      <a:lnTo>
                        <a:pt x="204" y="343"/>
                      </a:lnTo>
                      <a:lnTo>
                        <a:pt x="205" y="342"/>
                      </a:lnTo>
                      <a:lnTo>
                        <a:pt x="209" y="346"/>
                      </a:lnTo>
                      <a:lnTo>
                        <a:pt x="212" y="351"/>
                      </a:lnTo>
                      <a:lnTo>
                        <a:pt x="213" y="350"/>
                      </a:lnTo>
                      <a:lnTo>
                        <a:pt x="213" y="351"/>
                      </a:lnTo>
                      <a:lnTo>
                        <a:pt x="215" y="353"/>
                      </a:lnTo>
                      <a:lnTo>
                        <a:pt x="217" y="356"/>
                      </a:lnTo>
                      <a:lnTo>
                        <a:pt x="219" y="358"/>
                      </a:lnTo>
                      <a:lnTo>
                        <a:pt x="222" y="361"/>
                      </a:lnTo>
                      <a:lnTo>
                        <a:pt x="225" y="366"/>
                      </a:lnTo>
                      <a:lnTo>
                        <a:pt x="226" y="368"/>
                      </a:lnTo>
                      <a:lnTo>
                        <a:pt x="229" y="371"/>
                      </a:lnTo>
                      <a:lnTo>
                        <a:pt x="230" y="374"/>
                      </a:lnTo>
                      <a:lnTo>
                        <a:pt x="230" y="373"/>
                      </a:lnTo>
                      <a:lnTo>
                        <a:pt x="230" y="374"/>
                      </a:lnTo>
                      <a:lnTo>
                        <a:pt x="236" y="379"/>
                      </a:lnTo>
                      <a:lnTo>
                        <a:pt x="237" y="381"/>
                      </a:lnTo>
                      <a:lnTo>
                        <a:pt x="238" y="381"/>
                      </a:lnTo>
                      <a:lnTo>
                        <a:pt x="239" y="382"/>
                      </a:lnTo>
                      <a:lnTo>
                        <a:pt x="244" y="388"/>
                      </a:lnTo>
                      <a:lnTo>
                        <a:pt x="248" y="396"/>
                      </a:lnTo>
                      <a:lnTo>
                        <a:pt x="249" y="397"/>
                      </a:lnTo>
                      <a:lnTo>
                        <a:pt x="249" y="399"/>
                      </a:lnTo>
                      <a:lnTo>
                        <a:pt x="250" y="398"/>
                      </a:lnTo>
                      <a:lnTo>
                        <a:pt x="251" y="400"/>
                      </a:lnTo>
                      <a:lnTo>
                        <a:pt x="253" y="401"/>
                      </a:lnTo>
                      <a:lnTo>
                        <a:pt x="255" y="401"/>
                      </a:lnTo>
                      <a:lnTo>
                        <a:pt x="257" y="403"/>
                      </a:lnTo>
                      <a:lnTo>
                        <a:pt x="256" y="404"/>
                      </a:lnTo>
                      <a:lnTo>
                        <a:pt x="257" y="404"/>
                      </a:lnTo>
                      <a:lnTo>
                        <a:pt x="258" y="404"/>
                      </a:lnTo>
                      <a:lnTo>
                        <a:pt x="264" y="404"/>
                      </a:lnTo>
                      <a:lnTo>
                        <a:pt x="265" y="404"/>
                      </a:lnTo>
                      <a:lnTo>
                        <a:pt x="264" y="401"/>
                      </a:lnTo>
                      <a:lnTo>
                        <a:pt x="263" y="396"/>
                      </a:lnTo>
                      <a:lnTo>
                        <a:pt x="263" y="395"/>
                      </a:lnTo>
                      <a:lnTo>
                        <a:pt x="262" y="394"/>
                      </a:lnTo>
                      <a:lnTo>
                        <a:pt x="264" y="375"/>
                      </a:lnTo>
                      <a:lnTo>
                        <a:pt x="263" y="374"/>
                      </a:lnTo>
                      <a:lnTo>
                        <a:pt x="262" y="371"/>
                      </a:lnTo>
                      <a:lnTo>
                        <a:pt x="262" y="370"/>
                      </a:lnTo>
                      <a:lnTo>
                        <a:pt x="264" y="367"/>
                      </a:lnTo>
                      <a:lnTo>
                        <a:pt x="268" y="365"/>
                      </a:lnTo>
                      <a:lnTo>
                        <a:pt x="272" y="366"/>
                      </a:lnTo>
                      <a:lnTo>
                        <a:pt x="272" y="358"/>
                      </a:lnTo>
                      <a:lnTo>
                        <a:pt x="272" y="353"/>
                      </a:lnTo>
                      <a:lnTo>
                        <a:pt x="270" y="348"/>
                      </a:lnTo>
                      <a:lnTo>
                        <a:pt x="264" y="348"/>
                      </a:lnTo>
                      <a:lnTo>
                        <a:pt x="260" y="348"/>
                      </a:lnTo>
                      <a:lnTo>
                        <a:pt x="259" y="346"/>
                      </a:lnTo>
                      <a:lnTo>
                        <a:pt x="259" y="344"/>
                      </a:lnTo>
                      <a:lnTo>
                        <a:pt x="257" y="341"/>
                      </a:lnTo>
                      <a:lnTo>
                        <a:pt x="256" y="336"/>
                      </a:lnTo>
                      <a:lnTo>
                        <a:pt x="253" y="330"/>
                      </a:lnTo>
                      <a:lnTo>
                        <a:pt x="251" y="328"/>
                      </a:lnTo>
                      <a:lnTo>
                        <a:pt x="250" y="325"/>
                      </a:lnTo>
                      <a:lnTo>
                        <a:pt x="248" y="322"/>
                      </a:lnTo>
                      <a:lnTo>
                        <a:pt x="247" y="320"/>
                      </a:lnTo>
                      <a:lnTo>
                        <a:pt x="246" y="310"/>
                      </a:lnTo>
                      <a:lnTo>
                        <a:pt x="242" y="302"/>
                      </a:lnTo>
                      <a:lnTo>
                        <a:pt x="239" y="297"/>
                      </a:lnTo>
                      <a:lnTo>
                        <a:pt x="237" y="287"/>
                      </a:lnTo>
                      <a:lnTo>
                        <a:pt x="238" y="280"/>
                      </a:lnTo>
                      <a:lnTo>
                        <a:pt x="236" y="275"/>
                      </a:lnTo>
                      <a:lnTo>
                        <a:pt x="236" y="271"/>
                      </a:lnTo>
                      <a:lnTo>
                        <a:pt x="230" y="256"/>
                      </a:lnTo>
                      <a:lnTo>
                        <a:pt x="228" y="254"/>
                      </a:lnTo>
                      <a:lnTo>
                        <a:pt x="224" y="246"/>
                      </a:lnTo>
                      <a:lnTo>
                        <a:pt x="223" y="245"/>
                      </a:lnTo>
                      <a:lnTo>
                        <a:pt x="219" y="242"/>
                      </a:lnTo>
                      <a:lnTo>
                        <a:pt x="215" y="244"/>
                      </a:lnTo>
                      <a:lnTo>
                        <a:pt x="211" y="244"/>
                      </a:lnTo>
                      <a:lnTo>
                        <a:pt x="210" y="245"/>
                      </a:lnTo>
                      <a:lnTo>
                        <a:pt x="206" y="245"/>
                      </a:lnTo>
                      <a:lnTo>
                        <a:pt x="204" y="247"/>
                      </a:lnTo>
                      <a:lnTo>
                        <a:pt x="199" y="249"/>
                      </a:lnTo>
                      <a:lnTo>
                        <a:pt x="196" y="245"/>
                      </a:lnTo>
                      <a:lnTo>
                        <a:pt x="192" y="237"/>
                      </a:lnTo>
                      <a:lnTo>
                        <a:pt x="191" y="232"/>
                      </a:lnTo>
                      <a:lnTo>
                        <a:pt x="190" y="229"/>
                      </a:lnTo>
                      <a:lnTo>
                        <a:pt x="187" y="222"/>
                      </a:lnTo>
                      <a:lnTo>
                        <a:pt x="184" y="217"/>
                      </a:lnTo>
                      <a:lnTo>
                        <a:pt x="182" y="211"/>
                      </a:lnTo>
                      <a:lnTo>
                        <a:pt x="179" y="207"/>
                      </a:lnTo>
                      <a:lnTo>
                        <a:pt x="175" y="202"/>
                      </a:lnTo>
                      <a:lnTo>
                        <a:pt x="173" y="202"/>
                      </a:lnTo>
                      <a:lnTo>
                        <a:pt x="172" y="201"/>
                      </a:lnTo>
                      <a:lnTo>
                        <a:pt x="170" y="200"/>
                      </a:lnTo>
                      <a:lnTo>
                        <a:pt x="166" y="196"/>
                      </a:lnTo>
                      <a:lnTo>
                        <a:pt x="164" y="188"/>
                      </a:lnTo>
                      <a:lnTo>
                        <a:pt x="160" y="179"/>
                      </a:lnTo>
                      <a:lnTo>
                        <a:pt x="160" y="171"/>
                      </a:lnTo>
                      <a:lnTo>
                        <a:pt x="159" y="164"/>
                      </a:lnTo>
                      <a:lnTo>
                        <a:pt x="160" y="157"/>
                      </a:lnTo>
                      <a:lnTo>
                        <a:pt x="161" y="151"/>
                      </a:lnTo>
                      <a:lnTo>
                        <a:pt x="162" y="148"/>
                      </a:lnTo>
                      <a:lnTo>
                        <a:pt x="163" y="141"/>
                      </a:lnTo>
                      <a:lnTo>
                        <a:pt x="163" y="135"/>
                      </a:lnTo>
                      <a:lnTo>
                        <a:pt x="163" y="130"/>
                      </a:lnTo>
                      <a:lnTo>
                        <a:pt x="162" y="123"/>
                      </a:lnTo>
                      <a:lnTo>
                        <a:pt x="159" y="118"/>
                      </a:lnTo>
                      <a:lnTo>
                        <a:pt x="153" y="108"/>
                      </a:lnTo>
                      <a:lnTo>
                        <a:pt x="147" y="107"/>
                      </a:lnTo>
                      <a:lnTo>
                        <a:pt x="146" y="103"/>
                      </a:lnTo>
                      <a:lnTo>
                        <a:pt x="145" y="93"/>
                      </a:lnTo>
                      <a:lnTo>
                        <a:pt x="145" y="90"/>
                      </a:lnTo>
                      <a:lnTo>
                        <a:pt x="141" y="87"/>
                      </a:lnTo>
                      <a:lnTo>
                        <a:pt x="137" y="87"/>
                      </a:lnTo>
                      <a:lnTo>
                        <a:pt x="132" y="87"/>
                      </a:lnTo>
                      <a:lnTo>
                        <a:pt x="123" y="84"/>
                      </a:lnTo>
                      <a:lnTo>
                        <a:pt x="120" y="84"/>
                      </a:lnTo>
                      <a:lnTo>
                        <a:pt x="117" y="82"/>
                      </a:lnTo>
                      <a:lnTo>
                        <a:pt x="117" y="80"/>
                      </a:lnTo>
                      <a:lnTo>
                        <a:pt x="114" y="77"/>
                      </a:lnTo>
                      <a:lnTo>
                        <a:pt x="113" y="67"/>
                      </a:lnTo>
                      <a:lnTo>
                        <a:pt x="113" y="59"/>
                      </a:lnTo>
                      <a:lnTo>
                        <a:pt x="110" y="44"/>
                      </a:lnTo>
                      <a:lnTo>
                        <a:pt x="106" y="37"/>
                      </a:lnTo>
                      <a:lnTo>
                        <a:pt x="105" y="26"/>
                      </a:lnTo>
                      <a:lnTo>
                        <a:pt x="101" y="21"/>
                      </a:lnTo>
                      <a:lnTo>
                        <a:pt x="101" y="15"/>
                      </a:lnTo>
                      <a:lnTo>
                        <a:pt x="98" y="9"/>
                      </a:lnTo>
                      <a:lnTo>
                        <a:pt x="92" y="6"/>
                      </a:lnTo>
                      <a:lnTo>
                        <a:pt x="87" y="1"/>
                      </a:lnTo>
                      <a:lnTo>
                        <a:pt x="84" y="1"/>
                      </a:lnTo>
                      <a:lnTo>
                        <a:pt x="82" y="1"/>
                      </a:lnTo>
                      <a:lnTo>
                        <a:pt x="81" y="1"/>
                      </a:lnTo>
                      <a:lnTo>
                        <a:pt x="79" y="0"/>
                      </a:lnTo>
                      <a:lnTo>
                        <a:pt x="71" y="6"/>
                      </a:lnTo>
                      <a:lnTo>
                        <a:pt x="71" y="14"/>
                      </a:lnTo>
                      <a:lnTo>
                        <a:pt x="73" y="19"/>
                      </a:lnTo>
                      <a:lnTo>
                        <a:pt x="71" y="22"/>
                      </a:lnTo>
                      <a:lnTo>
                        <a:pt x="64" y="32"/>
                      </a:lnTo>
                      <a:lnTo>
                        <a:pt x="54" y="41"/>
                      </a:lnTo>
                      <a:lnTo>
                        <a:pt x="31" y="57"/>
                      </a:lnTo>
                      <a:lnTo>
                        <a:pt x="20" y="66"/>
                      </a:lnTo>
                      <a:lnTo>
                        <a:pt x="18" y="58"/>
                      </a:lnTo>
                      <a:lnTo>
                        <a:pt x="16" y="58"/>
                      </a:lnTo>
                      <a:lnTo>
                        <a:pt x="15" y="61"/>
                      </a:lnTo>
                      <a:lnTo>
                        <a:pt x="16" y="62"/>
                      </a:lnTo>
                      <a:lnTo>
                        <a:pt x="13" y="65"/>
                      </a:lnTo>
                      <a:lnTo>
                        <a:pt x="10" y="73"/>
                      </a:lnTo>
                      <a:lnTo>
                        <a:pt x="6" y="80"/>
                      </a:lnTo>
                      <a:lnTo>
                        <a:pt x="5" y="81"/>
                      </a:lnTo>
                      <a:lnTo>
                        <a:pt x="1" y="87"/>
                      </a:lnTo>
                      <a:lnTo>
                        <a:pt x="1" y="90"/>
                      </a:lnTo>
                      <a:lnTo>
                        <a:pt x="0" y="93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rgbClr val="7F7F7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  <p:sp>
              <p:nvSpPr>
                <p:cNvPr id="16422" name="Freeform 29"/>
                <p:cNvSpPr>
                  <a:spLocks/>
                </p:cNvSpPr>
                <p:nvPr/>
              </p:nvSpPr>
              <p:spPr bwMode="auto">
                <a:xfrm>
                  <a:off x="1846263" y="1047750"/>
                  <a:ext cx="1401762" cy="1938338"/>
                </a:xfrm>
                <a:custGeom>
                  <a:avLst/>
                  <a:gdLst>
                    <a:gd name="T0" fmla="*/ 2147483647 w 431"/>
                    <a:gd name="T1" fmla="*/ 2147483647 h 569"/>
                    <a:gd name="T2" fmla="*/ 2147483647 w 431"/>
                    <a:gd name="T3" fmla="*/ 2147483647 h 569"/>
                    <a:gd name="T4" fmla="*/ 2147483647 w 431"/>
                    <a:gd name="T5" fmla="*/ 2147483647 h 569"/>
                    <a:gd name="T6" fmla="*/ 2147483647 w 431"/>
                    <a:gd name="T7" fmla="*/ 2147483647 h 569"/>
                    <a:gd name="T8" fmla="*/ 2147483647 w 431"/>
                    <a:gd name="T9" fmla="*/ 2147483647 h 569"/>
                    <a:gd name="T10" fmla="*/ 2147483647 w 431"/>
                    <a:gd name="T11" fmla="*/ 2147483647 h 569"/>
                    <a:gd name="T12" fmla="*/ 2147483647 w 431"/>
                    <a:gd name="T13" fmla="*/ 2147483647 h 569"/>
                    <a:gd name="T14" fmla="*/ 2147483647 w 431"/>
                    <a:gd name="T15" fmla="*/ 2147483647 h 569"/>
                    <a:gd name="T16" fmla="*/ 2147483647 w 431"/>
                    <a:gd name="T17" fmla="*/ 2147483647 h 569"/>
                    <a:gd name="T18" fmla="*/ 2147483647 w 431"/>
                    <a:gd name="T19" fmla="*/ 2147483647 h 569"/>
                    <a:gd name="T20" fmla="*/ 2147483647 w 431"/>
                    <a:gd name="T21" fmla="*/ 2147483647 h 569"/>
                    <a:gd name="T22" fmla="*/ 2147483647 w 431"/>
                    <a:gd name="T23" fmla="*/ 2147483647 h 569"/>
                    <a:gd name="T24" fmla="*/ 2147483647 w 431"/>
                    <a:gd name="T25" fmla="*/ 2147483647 h 569"/>
                    <a:gd name="T26" fmla="*/ 2147483647 w 431"/>
                    <a:gd name="T27" fmla="*/ 2147483647 h 569"/>
                    <a:gd name="T28" fmla="*/ 2147483647 w 431"/>
                    <a:gd name="T29" fmla="*/ 2147483647 h 569"/>
                    <a:gd name="T30" fmla="*/ 2147483647 w 431"/>
                    <a:gd name="T31" fmla="*/ 2147483647 h 569"/>
                    <a:gd name="T32" fmla="*/ 2147483647 w 431"/>
                    <a:gd name="T33" fmla="*/ 2147483647 h 569"/>
                    <a:gd name="T34" fmla="*/ 2147483647 w 431"/>
                    <a:gd name="T35" fmla="*/ 2147483647 h 569"/>
                    <a:gd name="T36" fmla="*/ 2147483647 w 431"/>
                    <a:gd name="T37" fmla="*/ 2147483647 h 569"/>
                    <a:gd name="T38" fmla="*/ 2147483647 w 431"/>
                    <a:gd name="T39" fmla="*/ 2147483647 h 569"/>
                    <a:gd name="T40" fmla="*/ 2147483647 w 431"/>
                    <a:gd name="T41" fmla="*/ 2147483647 h 569"/>
                    <a:gd name="T42" fmla="*/ 2147483647 w 431"/>
                    <a:gd name="T43" fmla="*/ 2147483647 h 569"/>
                    <a:gd name="T44" fmla="*/ 2147483647 w 431"/>
                    <a:gd name="T45" fmla="*/ 2147483647 h 569"/>
                    <a:gd name="T46" fmla="*/ 2147483647 w 431"/>
                    <a:gd name="T47" fmla="*/ 2147483647 h 569"/>
                    <a:gd name="T48" fmla="*/ 2147483647 w 431"/>
                    <a:gd name="T49" fmla="*/ 2147483647 h 569"/>
                    <a:gd name="T50" fmla="*/ 2147483647 w 431"/>
                    <a:gd name="T51" fmla="*/ 2147483647 h 569"/>
                    <a:gd name="T52" fmla="*/ 2147483647 w 431"/>
                    <a:gd name="T53" fmla="*/ 2147483647 h 569"/>
                    <a:gd name="T54" fmla="*/ 2147483647 w 431"/>
                    <a:gd name="T55" fmla="*/ 2147483647 h 569"/>
                    <a:gd name="T56" fmla="*/ 2147483647 w 431"/>
                    <a:gd name="T57" fmla="*/ 2147483647 h 569"/>
                    <a:gd name="T58" fmla="*/ 2147483647 w 431"/>
                    <a:gd name="T59" fmla="*/ 2147483647 h 569"/>
                    <a:gd name="T60" fmla="*/ 2147483647 w 431"/>
                    <a:gd name="T61" fmla="*/ 2147483647 h 569"/>
                    <a:gd name="T62" fmla="*/ 2147483647 w 431"/>
                    <a:gd name="T63" fmla="*/ 2147483647 h 569"/>
                    <a:gd name="T64" fmla="*/ 2147483647 w 431"/>
                    <a:gd name="T65" fmla="*/ 2147483647 h 569"/>
                    <a:gd name="T66" fmla="*/ 2147483647 w 431"/>
                    <a:gd name="T67" fmla="*/ 2147483647 h 569"/>
                    <a:gd name="T68" fmla="*/ 2147483647 w 431"/>
                    <a:gd name="T69" fmla="*/ 2147483647 h 569"/>
                    <a:gd name="T70" fmla="*/ 2147483647 w 431"/>
                    <a:gd name="T71" fmla="*/ 2147483647 h 569"/>
                    <a:gd name="T72" fmla="*/ 2147483647 w 431"/>
                    <a:gd name="T73" fmla="*/ 2147483647 h 569"/>
                    <a:gd name="T74" fmla="*/ 2147483647 w 431"/>
                    <a:gd name="T75" fmla="*/ 2147483647 h 569"/>
                    <a:gd name="T76" fmla="*/ 2147483647 w 431"/>
                    <a:gd name="T77" fmla="*/ 2147483647 h 569"/>
                    <a:gd name="T78" fmla="*/ 2147483647 w 431"/>
                    <a:gd name="T79" fmla="*/ 2147483647 h 569"/>
                    <a:gd name="T80" fmla="*/ 2147483647 w 431"/>
                    <a:gd name="T81" fmla="*/ 2147483647 h 569"/>
                    <a:gd name="T82" fmla="*/ 2147483647 w 431"/>
                    <a:gd name="T83" fmla="*/ 2147483647 h 569"/>
                    <a:gd name="T84" fmla="*/ 2147483647 w 431"/>
                    <a:gd name="T85" fmla="*/ 2147483647 h 569"/>
                    <a:gd name="T86" fmla="*/ 2147483647 w 431"/>
                    <a:gd name="T87" fmla="*/ 2147483647 h 569"/>
                    <a:gd name="T88" fmla="*/ 2147483647 w 431"/>
                    <a:gd name="T89" fmla="*/ 2147483647 h 569"/>
                    <a:gd name="T90" fmla="*/ 2147483647 w 431"/>
                    <a:gd name="T91" fmla="*/ 2147483647 h 569"/>
                    <a:gd name="T92" fmla="*/ 2147483647 w 431"/>
                    <a:gd name="T93" fmla="*/ 2147483647 h 569"/>
                    <a:gd name="T94" fmla="*/ 2147483647 w 431"/>
                    <a:gd name="T95" fmla="*/ 2147483647 h 569"/>
                    <a:gd name="T96" fmla="*/ 2147483647 w 431"/>
                    <a:gd name="T97" fmla="*/ 2147483647 h 569"/>
                    <a:gd name="T98" fmla="*/ 2147483647 w 431"/>
                    <a:gd name="T99" fmla="*/ 2147483647 h 569"/>
                    <a:gd name="T100" fmla="*/ 2147483647 w 431"/>
                    <a:gd name="T101" fmla="*/ 2147483647 h 569"/>
                    <a:gd name="T102" fmla="*/ 2147483647 w 431"/>
                    <a:gd name="T103" fmla="*/ 2147483647 h 569"/>
                    <a:gd name="T104" fmla="*/ 2147483647 w 431"/>
                    <a:gd name="T105" fmla="*/ 2147483647 h 569"/>
                    <a:gd name="T106" fmla="*/ 2147483647 w 431"/>
                    <a:gd name="T107" fmla="*/ 2147483647 h 569"/>
                    <a:gd name="T108" fmla="*/ 2147483647 w 431"/>
                    <a:gd name="T109" fmla="*/ 2147483647 h 569"/>
                    <a:gd name="T110" fmla="*/ 2147483647 w 431"/>
                    <a:gd name="T111" fmla="*/ 2147483647 h 569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431"/>
                    <a:gd name="T169" fmla="*/ 0 h 569"/>
                    <a:gd name="T170" fmla="*/ 431 w 431"/>
                    <a:gd name="T171" fmla="*/ 569 h 569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431" h="569">
                      <a:moveTo>
                        <a:pt x="415" y="139"/>
                      </a:moveTo>
                      <a:lnTo>
                        <a:pt x="410" y="147"/>
                      </a:lnTo>
                      <a:lnTo>
                        <a:pt x="414" y="147"/>
                      </a:lnTo>
                      <a:lnTo>
                        <a:pt x="415" y="161"/>
                      </a:lnTo>
                      <a:lnTo>
                        <a:pt x="421" y="198"/>
                      </a:lnTo>
                      <a:lnTo>
                        <a:pt x="428" y="217"/>
                      </a:lnTo>
                      <a:lnTo>
                        <a:pt x="430" y="243"/>
                      </a:lnTo>
                      <a:lnTo>
                        <a:pt x="424" y="304"/>
                      </a:lnTo>
                      <a:lnTo>
                        <a:pt x="419" y="303"/>
                      </a:lnTo>
                      <a:lnTo>
                        <a:pt x="421" y="315"/>
                      </a:lnTo>
                      <a:lnTo>
                        <a:pt x="422" y="334"/>
                      </a:lnTo>
                      <a:lnTo>
                        <a:pt x="424" y="350"/>
                      </a:lnTo>
                      <a:lnTo>
                        <a:pt x="423" y="359"/>
                      </a:lnTo>
                      <a:lnTo>
                        <a:pt x="421" y="367"/>
                      </a:lnTo>
                      <a:lnTo>
                        <a:pt x="423" y="376"/>
                      </a:lnTo>
                      <a:lnTo>
                        <a:pt x="422" y="384"/>
                      </a:lnTo>
                      <a:lnTo>
                        <a:pt x="422" y="389"/>
                      </a:lnTo>
                      <a:lnTo>
                        <a:pt x="424" y="395"/>
                      </a:lnTo>
                      <a:lnTo>
                        <a:pt x="424" y="397"/>
                      </a:lnTo>
                      <a:lnTo>
                        <a:pt x="417" y="403"/>
                      </a:lnTo>
                      <a:lnTo>
                        <a:pt x="409" y="398"/>
                      </a:lnTo>
                      <a:lnTo>
                        <a:pt x="405" y="397"/>
                      </a:lnTo>
                      <a:lnTo>
                        <a:pt x="396" y="398"/>
                      </a:lnTo>
                      <a:lnTo>
                        <a:pt x="394" y="397"/>
                      </a:lnTo>
                      <a:lnTo>
                        <a:pt x="392" y="396"/>
                      </a:lnTo>
                      <a:lnTo>
                        <a:pt x="390" y="395"/>
                      </a:lnTo>
                      <a:lnTo>
                        <a:pt x="388" y="396"/>
                      </a:lnTo>
                      <a:lnTo>
                        <a:pt x="388" y="397"/>
                      </a:lnTo>
                      <a:lnTo>
                        <a:pt x="384" y="400"/>
                      </a:lnTo>
                      <a:lnTo>
                        <a:pt x="382" y="402"/>
                      </a:lnTo>
                      <a:lnTo>
                        <a:pt x="382" y="404"/>
                      </a:lnTo>
                      <a:lnTo>
                        <a:pt x="382" y="409"/>
                      </a:lnTo>
                      <a:lnTo>
                        <a:pt x="386" y="417"/>
                      </a:lnTo>
                      <a:lnTo>
                        <a:pt x="388" y="419"/>
                      </a:lnTo>
                      <a:lnTo>
                        <a:pt x="388" y="421"/>
                      </a:lnTo>
                      <a:lnTo>
                        <a:pt x="390" y="422"/>
                      </a:lnTo>
                      <a:lnTo>
                        <a:pt x="393" y="424"/>
                      </a:lnTo>
                      <a:lnTo>
                        <a:pt x="395" y="428"/>
                      </a:lnTo>
                      <a:lnTo>
                        <a:pt x="399" y="440"/>
                      </a:lnTo>
                      <a:lnTo>
                        <a:pt x="407" y="449"/>
                      </a:lnTo>
                      <a:lnTo>
                        <a:pt x="407" y="454"/>
                      </a:lnTo>
                      <a:lnTo>
                        <a:pt x="407" y="457"/>
                      </a:lnTo>
                      <a:lnTo>
                        <a:pt x="412" y="462"/>
                      </a:lnTo>
                      <a:lnTo>
                        <a:pt x="415" y="470"/>
                      </a:lnTo>
                      <a:lnTo>
                        <a:pt x="417" y="479"/>
                      </a:lnTo>
                      <a:lnTo>
                        <a:pt x="413" y="482"/>
                      </a:lnTo>
                      <a:lnTo>
                        <a:pt x="410" y="487"/>
                      </a:lnTo>
                      <a:lnTo>
                        <a:pt x="409" y="489"/>
                      </a:lnTo>
                      <a:lnTo>
                        <a:pt x="409" y="495"/>
                      </a:lnTo>
                      <a:lnTo>
                        <a:pt x="412" y="500"/>
                      </a:lnTo>
                      <a:lnTo>
                        <a:pt x="417" y="503"/>
                      </a:lnTo>
                      <a:lnTo>
                        <a:pt x="421" y="508"/>
                      </a:lnTo>
                      <a:lnTo>
                        <a:pt x="421" y="517"/>
                      </a:lnTo>
                      <a:lnTo>
                        <a:pt x="422" y="522"/>
                      </a:lnTo>
                      <a:lnTo>
                        <a:pt x="421" y="525"/>
                      </a:lnTo>
                      <a:lnTo>
                        <a:pt x="414" y="535"/>
                      </a:lnTo>
                      <a:lnTo>
                        <a:pt x="403" y="543"/>
                      </a:lnTo>
                      <a:lnTo>
                        <a:pt x="380" y="560"/>
                      </a:lnTo>
                      <a:lnTo>
                        <a:pt x="370" y="568"/>
                      </a:lnTo>
                      <a:lnTo>
                        <a:pt x="367" y="560"/>
                      </a:lnTo>
                      <a:lnTo>
                        <a:pt x="365" y="560"/>
                      </a:lnTo>
                      <a:lnTo>
                        <a:pt x="365" y="548"/>
                      </a:lnTo>
                      <a:lnTo>
                        <a:pt x="363" y="543"/>
                      </a:lnTo>
                      <a:lnTo>
                        <a:pt x="361" y="541"/>
                      </a:lnTo>
                      <a:lnTo>
                        <a:pt x="359" y="540"/>
                      </a:lnTo>
                      <a:lnTo>
                        <a:pt x="358" y="537"/>
                      </a:lnTo>
                      <a:lnTo>
                        <a:pt x="356" y="534"/>
                      </a:lnTo>
                      <a:lnTo>
                        <a:pt x="350" y="532"/>
                      </a:lnTo>
                      <a:lnTo>
                        <a:pt x="348" y="532"/>
                      </a:lnTo>
                      <a:lnTo>
                        <a:pt x="346" y="530"/>
                      </a:lnTo>
                      <a:lnTo>
                        <a:pt x="342" y="530"/>
                      </a:lnTo>
                      <a:lnTo>
                        <a:pt x="339" y="530"/>
                      </a:lnTo>
                      <a:lnTo>
                        <a:pt x="338" y="531"/>
                      </a:lnTo>
                      <a:lnTo>
                        <a:pt x="338" y="532"/>
                      </a:lnTo>
                      <a:lnTo>
                        <a:pt x="337" y="532"/>
                      </a:lnTo>
                      <a:lnTo>
                        <a:pt x="334" y="530"/>
                      </a:lnTo>
                      <a:lnTo>
                        <a:pt x="332" y="530"/>
                      </a:lnTo>
                      <a:lnTo>
                        <a:pt x="331" y="527"/>
                      </a:lnTo>
                      <a:lnTo>
                        <a:pt x="330" y="527"/>
                      </a:lnTo>
                      <a:lnTo>
                        <a:pt x="326" y="523"/>
                      </a:lnTo>
                      <a:lnTo>
                        <a:pt x="323" y="510"/>
                      </a:lnTo>
                      <a:lnTo>
                        <a:pt x="320" y="503"/>
                      </a:lnTo>
                      <a:lnTo>
                        <a:pt x="321" y="502"/>
                      </a:lnTo>
                      <a:lnTo>
                        <a:pt x="323" y="501"/>
                      </a:lnTo>
                      <a:lnTo>
                        <a:pt x="323" y="497"/>
                      </a:lnTo>
                      <a:lnTo>
                        <a:pt x="320" y="495"/>
                      </a:lnTo>
                      <a:lnTo>
                        <a:pt x="318" y="493"/>
                      </a:lnTo>
                      <a:lnTo>
                        <a:pt x="312" y="495"/>
                      </a:lnTo>
                      <a:lnTo>
                        <a:pt x="311" y="493"/>
                      </a:lnTo>
                      <a:lnTo>
                        <a:pt x="310" y="492"/>
                      </a:lnTo>
                      <a:lnTo>
                        <a:pt x="307" y="492"/>
                      </a:lnTo>
                      <a:lnTo>
                        <a:pt x="302" y="490"/>
                      </a:lnTo>
                      <a:lnTo>
                        <a:pt x="298" y="489"/>
                      </a:lnTo>
                      <a:lnTo>
                        <a:pt x="299" y="489"/>
                      </a:lnTo>
                      <a:lnTo>
                        <a:pt x="297" y="488"/>
                      </a:lnTo>
                      <a:lnTo>
                        <a:pt x="295" y="487"/>
                      </a:lnTo>
                      <a:lnTo>
                        <a:pt x="291" y="482"/>
                      </a:lnTo>
                      <a:lnTo>
                        <a:pt x="291" y="481"/>
                      </a:lnTo>
                      <a:lnTo>
                        <a:pt x="289" y="478"/>
                      </a:lnTo>
                      <a:lnTo>
                        <a:pt x="285" y="475"/>
                      </a:lnTo>
                      <a:lnTo>
                        <a:pt x="283" y="475"/>
                      </a:lnTo>
                      <a:lnTo>
                        <a:pt x="282" y="475"/>
                      </a:lnTo>
                      <a:lnTo>
                        <a:pt x="283" y="474"/>
                      </a:lnTo>
                      <a:lnTo>
                        <a:pt x="285" y="472"/>
                      </a:lnTo>
                      <a:lnTo>
                        <a:pt x="285" y="470"/>
                      </a:lnTo>
                      <a:lnTo>
                        <a:pt x="285" y="469"/>
                      </a:lnTo>
                      <a:lnTo>
                        <a:pt x="283" y="467"/>
                      </a:lnTo>
                      <a:lnTo>
                        <a:pt x="282" y="467"/>
                      </a:lnTo>
                      <a:lnTo>
                        <a:pt x="281" y="467"/>
                      </a:lnTo>
                      <a:lnTo>
                        <a:pt x="279" y="467"/>
                      </a:lnTo>
                      <a:lnTo>
                        <a:pt x="281" y="467"/>
                      </a:lnTo>
                      <a:lnTo>
                        <a:pt x="279" y="465"/>
                      </a:lnTo>
                      <a:lnTo>
                        <a:pt x="279" y="464"/>
                      </a:lnTo>
                      <a:lnTo>
                        <a:pt x="279" y="462"/>
                      </a:lnTo>
                      <a:lnTo>
                        <a:pt x="278" y="462"/>
                      </a:lnTo>
                      <a:lnTo>
                        <a:pt x="277" y="462"/>
                      </a:lnTo>
                      <a:lnTo>
                        <a:pt x="278" y="457"/>
                      </a:lnTo>
                      <a:lnTo>
                        <a:pt x="278" y="455"/>
                      </a:lnTo>
                      <a:lnTo>
                        <a:pt x="277" y="451"/>
                      </a:lnTo>
                      <a:lnTo>
                        <a:pt x="277" y="450"/>
                      </a:lnTo>
                      <a:lnTo>
                        <a:pt x="276" y="449"/>
                      </a:lnTo>
                      <a:lnTo>
                        <a:pt x="276" y="448"/>
                      </a:lnTo>
                      <a:lnTo>
                        <a:pt x="276" y="447"/>
                      </a:lnTo>
                      <a:lnTo>
                        <a:pt x="276" y="443"/>
                      </a:lnTo>
                      <a:lnTo>
                        <a:pt x="277" y="442"/>
                      </a:lnTo>
                      <a:lnTo>
                        <a:pt x="278" y="442"/>
                      </a:lnTo>
                      <a:lnTo>
                        <a:pt x="278" y="440"/>
                      </a:lnTo>
                      <a:lnTo>
                        <a:pt x="278" y="436"/>
                      </a:lnTo>
                      <a:lnTo>
                        <a:pt x="278" y="435"/>
                      </a:lnTo>
                      <a:lnTo>
                        <a:pt x="278" y="433"/>
                      </a:lnTo>
                      <a:lnTo>
                        <a:pt x="277" y="432"/>
                      </a:lnTo>
                      <a:lnTo>
                        <a:pt x="278" y="429"/>
                      </a:lnTo>
                      <a:lnTo>
                        <a:pt x="279" y="429"/>
                      </a:lnTo>
                      <a:lnTo>
                        <a:pt x="281" y="428"/>
                      </a:lnTo>
                      <a:lnTo>
                        <a:pt x="281" y="427"/>
                      </a:lnTo>
                      <a:lnTo>
                        <a:pt x="279" y="426"/>
                      </a:lnTo>
                      <a:lnTo>
                        <a:pt x="277" y="425"/>
                      </a:lnTo>
                      <a:lnTo>
                        <a:pt x="276" y="424"/>
                      </a:lnTo>
                      <a:lnTo>
                        <a:pt x="276" y="423"/>
                      </a:lnTo>
                      <a:lnTo>
                        <a:pt x="275" y="423"/>
                      </a:lnTo>
                      <a:lnTo>
                        <a:pt x="270" y="421"/>
                      </a:lnTo>
                      <a:lnTo>
                        <a:pt x="266" y="419"/>
                      </a:lnTo>
                      <a:lnTo>
                        <a:pt x="262" y="420"/>
                      </a:lnTo>
                      <a:lnTo>
                        <a:pt x="262" y="421"/>
                      </a:lnTo>
                      <a:lnTo>
                        <a:pt x="262" y="422"/>
                      </a:lnTo>
                      <a:lnTo>
                        <a:pt x="261" y="423"/>
                      </a:lnTo>
                      <a:lnTo>
                        <a:pt x="262" y="423"/>
                      </a:lnTo>
                      <a:lnTo>
                        <a:pt x="255" y="421"/>
                      </a:lnTo>
                      <a:lnTo>
                        <a:pt x="255" y="419"/>
                      </a:lnTo>
                      <a:lnTo>
                        <a:pt x="255" y="420"/>
                      </a:lnTo>
                      <a:lnTo>
                        <a:pt x="256" y="419"/>
                      </a:lnTo>
                      <a:lnTo>
                        <a:pt x="255" y="418"/>
                      </a:lnTo>
                      <a:lnTo>
                        <a:pt x="253" y="417"/>
                      </a:lnTo>
                      <a:lnTo>
                        <a:pt x="255" y="417"/>
                      </a:lnTo>
                      <a:lnTo>
                        <a:pt x="253" y="416"/>
                      </a:lnTo>
                      <a:lnTo>
                        <a:pt x="251" y="414"/>
                      </a:lnTo>
                      <a:lnTo>
                        <a:pt x="249" y="416"/>
                      </a:lnTo>
                      <a:lnTo>
                        <a:pt x="249" y="417"/>
                      </a:lnTo>
                      <a:lnTo>
                        <a:pt x="248" y="416"/>
                      </a:lnTo>
                      <a:lnTo>
                        <a:pt x="248" y="417"/>
                      </a:lnTo>
                      <a:lnTo>
                        <a:pt x="249" y="417"/>
                      </a:lnTo>
                      <a:lnTo>
                        <a:pt x="248" y="417"/>
                      </a:lnTo>
                      <a:lnTo>
                        <a:pt x="246" y="417"/>
                      </a:lnTo>
                      <a:lnTo>
                        <a:pt x="245" y="417"/>
                      </a:lnTo>
                      <a:lnTo>
                        <a:pt x="245" y="416"/>
                      </a:lnTo>
                      <a:lnTo>
                        <a:pt x="245" y="414"/>
                      </a:lnTo>
                      <a:lnTo>
                        <a:pt x="244" y="416"/>
                      </a:lnTo>
                      <a:lnTo>
                        <a:pt x="245" y="414"/>
                      </a:lnTo>
                      <a:lnTo>
                        <a:pt x="244" y="413"/>
                      </a:lnTo>
                      <a:lnTo>
                        <a:pt x="243" y="413"/>
                      </a:lnTo>
                      <a:lnTo>
                        <a:pt x="243" y="412"/>
                      </a:lnTo>
                      <a:lnTo>
                        <a:pt x="241" y="412"/>
                      </a:lnTo>
                      <a:lnTo>
                        <a:pt x="239" y="409"/>
                      </a:lnTo>
                      <a:lnTo>
                        <a:pt x="238" y="407"/>
                      </a:lnTo>
                      <a:lnTo>
                        <a:pt x="237" y="407"/>
                      </a:lnTo>
                      <a:lnTo>
                        <a:pt x="237" y="406"/>
                      </a:lnTo>
                      <a:lnTo>
                        <a:pt x="236" y="405"/>
                      </a:lnTo>
                      <a:lnTo>
                        <a:pt x="236" y="406"/>
                      </a:lnTo>
                      <a:lnTo>
                        <a:pt x="236" y="405"/>
                      </a:lnTo>
                      <a:lnTo>
                        <a:pt x="234" y="403"/>
                      </a:lnTo>
                      <a:lnTo>
                        <a:pt x="234" y="402"/>
                      </a:lnTo>
                      <a:lnTo>
                        <a:pt x="233" y="401"/>
                      </a:lnTo>
                      <a:lnTo>
                        <a:pt x="233" y="400"/>
                      </a:lnTo>
                      <a:lnTo>
                        <a:pt x="233" y="399"/>
                      </a:lnTo>
                      <a:lnTo>
                        <a:pt x="232" y="399"/>
                      </a:lnTo>
                      <a:lnTo>
                        <a:pt x="232" y="398"/>
                      </a:lnTo>
                      <a:lnTo>
                        <a:pt x="232" y="397"/>
                      </a:lnTo>
                      <a:lnTo>
                        <a:pt x="231" y="397"/>
                      </a:lnTo>
                      <a:lnTo>
                        <a:pt x="231" y="396"/>
                      </a:lnTo>
                      <a:lnTo>
                        <a:pt x="231" y="394"/>
                      </a:lnTo>
                      <a:lnTo>
                        <a:pt x="230" y="392"/>
                      </a:lnTo>
                      <a:lnTo>
                        <a:pt x="228" y="391"/>
                      </a:lnTo>
                      <a:lnTo>
                        <a:pt x="228" y="390"/>
                      </a:lnTo>
                      <a:lnTo>
                        <a:pt x="228" y="389"/>
                      </a:lnTo>
                      <a:lnTo>
                        <a:pt x="226" y="386"/>
                      </a:lnTo>
                      <a:lnTo>
                        <a:pt x="225" y="385"/>
                      </a:lnTo>
                      <a:lnTo>
                        <a:pt x="224" y="385"/>
                      </a:lnTo>
                      <a:lnTo>
                        <a:pt x="224" y="383"/>
                      </a:lnTo>
                      <a:lnTo>
                        <a:pt x="223" y="382"/>
                      </a:lnTo>
                      <a:lnTo>
                        <a:pt x="223" y="380"/>
                      </a:lnTo>
                      <a:lnTo>
                        <a:pt x="223" y="379"/>
                      </a:lnTo>
                      <a:lnTo>
                        <a:pt x="223" y="378"/>
                      </a:lnTo>
                      <a:lnTo>
                        <a:pt x="221" y="376"/>
                      </a:lnTo>
                      <a:lnTo>
                        <a:pt x="218" y="374"/>
                      </a:lnTo>
                      <a:lnTo>
                        <a:pt x="216" y="374"/>
                      </a:lnTo>
                      <a:lnTo>
                        <a:pt x="211" y="371"/>
                      </a:lnTo>
                      <a:lnTo>
                        <a:pt x="207" y="369"/>
                      </a:lnTo>
                      <a:lnTo>
                        <a:pt x="206" y="369"/>
                      </a:lnTo>
                      <a:lnTo>
                        <a:pt x="206" y="367"/>
                      </a:lnTo>
                      <a:lnTo>
                        <a:pt x="207" y="367"/>
                      </a:lnTo>
                      <a:lnTo>
                        <a:pt x="205" y="364"/>
                      </a:lnTo>
                      <a:lnTo>
                        <a:pt x="205" y="363"/>
                      </a:lnTo>
                      <a:lnTo>
                        <a:pt x="204" y="359"/>
                      </a:lnTo>
                      <a:lnTo>
                        <a:pt x="203" y="359"/>
                      </a:lnTo>
                      <a:lnTo>
                        <a:pt x="203" y="357"/>
                      </a:lnTo>
                      <a:lnTo>
                        <a:pt x="202" y="355"/>
                      </a:lnTo>
                      <a:lnTo>
                        <a:pt x="198" y="351"/>
                      </a:lnTo>
                      <a:lnTo>
                        <a:pt x="196" y="349"/>
                      </a:lnTo>
                      <a:lnTo>
                        <a:pt x="195" y="348"/>
                      </a:lnTo>
                      <a:lnTo>
                        <a:pt x="195" y="347"/>
                      </a:lnTo>
                      <a:lnTo>
                        <a:pt x="194" y="346"/>
                      </a:lnTo>
                      <a:lnTo>
                        <a:pt x="193" y="345"/>
                      </a:lnTo>
                      <a:lnTo>
                        <a:pt x="193" y="343"/>
                      </a:lnTo>
                      <a:lnTo>
                        <a:pt x="192" y="342"/>
                      </a:lnTo>
                      <a:lnTo>
                        <a:pt x="192" y="341"/>
                      </a:lnTo>
                      <a:lnTo>
                        <a:pt x="192" y="335"/>
                      </a:lnTo>
                      <a:lnTo>
                        <a:pt x="186" y="333"/>
                      </a:lnTo>
                      <a:lnTo>
                        <a:pt x="186" y="331"/>
                      </a:lnTo>
                      <a:lnTo>
                        <a:pt x="186" y="330"/>
                      </a:lnTo>
                      <a:lnTo>
                        <a:pt x="184" y="327"/>
                      </a:lnTo>
                      <a:lnTo>
                        <a:pt x="183" y="325"/>
                      </a:lnTo>
                      <a:lnTo>
                        <a:pt x="182" y="324"/>
                      </a:lnTo>
                      <a:lnTo>
                        <a:pt x="178" y="323"/>
                      </a:lnTo>
                      <a:lnTo>
                        <a:pt x="178" y="322"/>
                      </a:lnTo>
                      <a:lnTo>
                        <a:pt x="179" y="321"/>
                      </a:lnTo>
                      <a:lnTo>
                        <a:pt x="178" y="318"/>
                      </a:lnTo>
                      <a:lnTo>
                        <a:pt x="178" y="313"/>
                      </a:lnTo>
                      <a:lnTo>
                        <a:pt x="177" y="313"/>
                      </a:lnTo>
                      <a:lnTo>
                        <a:pt x="178" y="311"/>
                      </a:lnTo>
                      <a:lnTo>
                        <a:pt x="179" y="311"/>
                      </a:lnTo>
                      <a:lnTo>
                        <a:pt x="178" y="307"/>
                      </a:lnTo>
                      <a:lnTo>
                        <a:pt x="177" y="306"/>
                      </a:lnTo>
                      <a:lnTo>
                        <a:pt x="178" y="306"/>
                      </a:lnTo>
                      <a:lnTo>
                        <a:pt x="177" y="305"/>
                      </a:lnTo>
                      <a:lnTo>
                        <a:pt x="176" y="305"/>
                      </a:lnTo>
                      <a:lnTo>
                        <a:pt x="177" y="299"/>
                      </a:lnTo>
                      <a:lnTo>
                        <a:pt x="176" y="296"/>
                      </a:lnTo>
                      <a:lnTo>
                        <a:pt x="176" y="294"/>
                      </a:lnTo>
                      <a:lnTo>
                        <a:pt x="174" y="292"/>
                      </a:lnTo>
                      <a:lnTo>
                        <a:pt x="172" y="291"/>
                      </a:lnTo>
                      <a:lnTo>
                        <a:pt x="169" y="292"/>
                      </a:lnTo>
                      <a:lnTo>
                        <a:pt x="169" y="295"/>
                      </a:lnTo>
                      <a:lnTo>
                        <a:pt x="168" y="292"/>
                      </a:lnTo>
                      <a:lnTo>
                        <a:pt x="165" y="291"/>
                      </a:lnTo>
                      <a:lnTo>
                        <a:pt x="164" y="289"/>
                      </a:lnTo>
                      <a:lnTo>
                        <a:pt x="163" y="287"/>
                      </a:lnTo>
                      <a:lnTo>
                        <a:pt x="167" y="280"/>
                      </a:lnTo>
                      <a:lnTo>
                        <a:pt x="167" y="276"/>
                      </a:lnTo>
                      <a:lnTo>
                        <a:pt x="166" y="276"/>
                      </a:lnTo>
                      <a:lnTo>
                        <a:pt x="165" y="276"/>
                      </a:lnTo>
                      <a:lnTo>
                        <a:pt x="164" y="275"/>
                      </a:lnTo>
                      <a:lnTo>
                        <a:pt x="164" y="272"/>
                      </a:lnTo>
                      <a:lnTo>
                        <a:pt x="162" y="269"/>
                      </a:lnTo>
                      <a:lnTo>
                        <a:pt x="161" y="268"/>
                      </a:lnTo>
                      <a:lnTo>
                        <a:pt x="159" y="266"/>
                      </a:lnTo>
                      <a:lnTo>
                        <a:pt x="157" y="260"/>
                      </a:lnTo>
                      <a:lnTo>
                        <a:pt x="157" y="258"/>
                      </a:lnTo>
                      <a:lnTo>
                        <a:pt x="155" y="258"/>
                      </a:lnTo>
                      <a:lnTo>
                        <a:pt x="153" y="251"/>
                      </a:lnTo>
                      <a:lnTo>
                        <a:pt x="150" y="245"/>
                      </a:lnTo>
                      <a:lnTo>
                        <a:pt x="150" y="242"/>
                      </a:lnTo>
                      <a:lnTo>
                        <a:pt x="149" y="240"/>
                      </a:lnTo>
                      <a:lnTo>
                        <a:pt x="148" y="240"/>
                      </a:lnTo>
                      <a:lnTo>
                        <a:pt x="147" y="239"/>
                      </a:lnTo>
                      <a:lnTo>
                        <a:pt x="146" y="240"/>
                      </a:lnTo>
                      <a:lnTo>
                        <a:pt x="145" y="239"/>
                      </a:lnTo>
                      <a:lnTo>
                        <a:pt x="146" y="228"/>
                      </a:lnTo>
                      <a:lnTo>
                        <a:pt x="144" y="226"/>
                      </a:lnTo>
                      <a:lnTo>
                        <a:pt x="146" y="217"/>
                      </a:lnTo>
                      <a:lnTo>
                        <a:pt x="144" y="212"/>
                      </a:lnTo>
                      <a:lnTo>
                        <a:pt x="143" y="209"/>
                      </a:lnTo>
                      <a:lnTo>
                        <a:pt x="140" y="208"/>
                      </a:lnTo>
                      <a:lnTo>
                        <a:pt x="139" y="208"/>
                      </a:lnTo>
                      <a:lnTo>
                        <a:pt x="140" y="203"/>
                      </a:lnTo>
                      <a:lnTo>
                        <a:pt x="140" y="198"/>
                      </a:lnTo>
                      <a:lnTo>
                        <a:pt x="138" y="192"/>
                      </a:lnTo>
                      <a:lnTo>
                        <a:pt x="133" y="185"/>
                      </a:lnTo>
                      <a:lnTo>
                        <a:pt x="127" y="173"/>
                      </a:lnTo>
                      <a:lnTo>
                        <a:pt x="126" y="170"/>
                      </a:lnTo>
                      <a:lnTo>
                        <a:pt x="126" y="165"/>
                      </a:lnTo>
                      <a:lnTo>
                        <a:pt x="125" y="160"/>
                      </a:lnTo>
                      <a:lnTo>
                        <a:pt x="125" y="159"/>
                      </a:lnTo>
                      <a:lnTo>
                        <a:pt x="127" y="155"/>
                      </a:lnTo>
                      <a:lnTo>
                        <a:pt x="127" y="147"/>
                      </a:lnTo>
                      <a:lnTo>
                        <a:pt x="129" y="147"/>
                      </a:lnTo>
                      <a:lnTo>
                        <a:pt x="127" y="145"/>
                      </a:lnTo>
                      <a:lnTo>
                        <a:pt x="127" y="140"/>
                      </a:lnTo>
                      <a:lnTo>
                        <a:pt x="127" y="139"/>
                      </a:lnTo>
                      <a:lnTo>
                        <a:pt x="127" y="140"/>
                      </a:lnTo>
                      <a:lnTo>
                        <a:pt x="132" y="138"/>
                      </a:lnTo>
                      <a:lnTo>
                        <a:pt x="133" y="136"/>
                      </a:lnTo>
                      <a:lnTo>
                        <a:pt x="132" y="135"/>
                      </a:lnTo>
                      <a:lnTo>
                        <a:pt x="133" y="132"/>
                      </a:lnTo>
                      <a:lnTo>
                        <a:pt x="132" y="130"/>
                      </a:lnTo>
                      <a:lnTo>
                        <a:pt x="131" y="130"/>
                      </a:lnTo>
                      <a:lnTo>
                        <a:pt x="131" y="129"/>
                      </a:lnTo>
                      <a:lnTo>
                        <a:pt x="129" y="128"/>
                      </a:lnTo>
                      <a:lnTo>
                        <a:pt x="127" y="129"/>
                      </a:lnTo>
                      <a:lnTo>
                        <a:pt x="123" y="125"/>
                      </a:lnTo>
                      <a:lnTo>
                        <a:pt x="123" y="123"/>
                      </a:lnTo>
                      <a:lnTo>
                        <a:pt x="120" y="123"/>
                      </a:lnTo>
                      <a:lnTo>
                        <a:pt x="117" y="122"/>
                      </a:lnTo>
                      <a:lnTo>
                        <a:pt x="111" y="120"/>
                      </a:lnTo>
                      <a:lnTo>
                        <a:pt x="108" y="118"/>
                      </a:lnTo>
                      <a:lnTo>
                        <a:pt x="107" y="118"/>
                      </a:lnTo>
                      <a:lnTo>
                        <a:pt x="106" y="118"/>
                      </a:lnTo>
                      <a:lnTo>
                        <a:pt x="100" y="116"/>
                      </a:lnTo>
                      <a:lnTo>
                        <a:pt x="98" y="114"/>
                      </a:lnTo>
                      <a:lnTo>
                        <a:pt x="95" y="114"/>
                      </a:lnTo>
                      <a:lnTo>
                        <a:pt x="94" y="112"/>
                      </a:lnTo>
                      <a:lnTo>
                        <a:pt x="96" y="109"/>
                      </a:lnTo>
                      <a:lnTo>
                        <a:pt x="96" y="107"/>
                      </a:lnTo>
                      <a:lnTo>
                        <a:pt x="95" y="105"/>
                      </a:lnTo>
                      <a:lnTo>
                        <a:pt x="96" y="102"/>
                      </a:lnTo>
                      <a:lnTo>
                        <a:pt x="94" y="99"/>
                      </a:lnTo>
                      <a:lnTo>
                        <a:pt x="92" y="98"/>
                      </a:lnTo>
                      <a:lnTo>
                        <a:pt x="92" y="97"/>
                      </a:lnTo>
                      <a:lnTo>
                        <a:pt x="87" y="94"/>
                      </a:lnTo>
                      <a:lnTo>
                        <a:pt x="86" y="93"/>
                      </a:lnTo>
                      <a:lnTo>
                        <a:pt x="85" y="92"/>
                      </a:lnTo>
                      <a:lnTo>
                        <a:pt x="84" y="92"/>
                      </a:lnTo>
                      <a:lnTo>
                        <a:pt x="83" y="91"/>
                      </a:lnTo>
                      <a:lnTo>
                        <a:pt x="81" y="90"/>
                      </a:lnTo>
                      <a:lnTo>
                        <a:pt x="80" y="91"/>
                      </a:lnTo>
                      <a:lnTo>
                        <a:pt x="79" y="90"/>
                      </a:lnTo>
                      <a:lnTo>
                        <a:pt x="79" y="89"/>
                      </a:lnTo>
                      <a:lnTo>
                        <a:pt x="78" y="89"/>
                      </a:lnTo>
                      <a:lnTo>
                        <a:pt x="77" y="89"/>
                      </a:lnTo>
                      <a:lnTo>
                        <a:pt x="76" y="89"/>
                      </a:lnTo>
                      <a:lnTo>
                        <a:pt x="73" y="89"/>
                      </a:lnTo>
                      <a:lnTo>
                        <a:pt x="73" y="90"/>
                      </a:lnTo>
                      <a:lnTo>
                        <a:pt x="72" y="90"/>
                      </a:lnTo>
                      <a:lnTo>
                        <a:pt x="72" y="91"/>
                      </a:lnTo>
                      <a:lnTo>
                        <a:pt x="70" y="89"/>
                      </a:lnTo>
                      <a:lnTo>
                        <a:pt x="65" y="92"/>
                      </a:lnTo>
                      <a:lnTo>
                        <a:pt x="64" y="94"/>
                      </a:lnTo>
                      <a:lnTo>
                        <a:pt x="63" y="97"/>
                      </a:lnTo>
                      <a:lnTo>
                        <a:pt x="59" y="95"/>
                      </a:lnTo>
                      <a:lnTo>
                        <a:pt x="57" y="93"/>
                      </a:lnTo>
                      <a:lnTo>
                        <a:pt x="54" y="92"/>
                      </a:lnTo>
                      <a:lnTo>
                        <a:pt x="52" y="90"/>
                      </a:lnTo>
                      <a:lnTo>
                        <a:pt x="51" y="89"/>
                      </a:lnTo>
                      <a:lnTo>
                        <a:pt x="50" y="87"/>
                      </a:lnTo>
                      <a:lnTo>
                        <a:pt x="47" y="84"/>
                      </a:lnTo>
                      <a:lnTo>
                        <a:pt x="43" y="82"/>
                      </a:lnTo>
                      <a:lnTo>
                        <a:pt x="41" y="82"/>
                      </a:lnTo>
                      <a:lnTo>
                        <a:pt x="41" y="80"/>
                      </a:lnTo>
                      <a:lnTo>
                        <a:pt x="41" y="79"/>
                      </a:lnTo>
                      <a:lnTo>
                        <a:pt x="39" y="78"/>
                      </a:lnTo>
                      <a:lnTo>
                        <a:pt x="38" y="77"/>
                      </a:lnTo>
                      <a:lnTo>
                        <a:pt x="37" y="76"/>
                      </a:lnTo>
                      <a:lnTo>
                        <a:pt x="36" y="74"/>
                      </a:lnTo>
                      <a:lnTo>
                        <a:pt x="33" y="71"/>
                      </a:lnTo>
                      <a:lnTo>
                        <a:pt x="32" y="70"/>
                      </a:lnTo>
                      <a:lnTo>
                        <a:pt x="30" y="69"/>
                      </a:lnTo>
                      <a:lnTo>
                        <a:pt x="27" y="69"/>
                      </a:lnTo>
                      <a:lnTo>
                        <a:pt x="26" y="69"/>
                      </a:lnTo>
                      <a:lnTo>
                        <a:pt x="24" y="67"/>
                      </a:lnTo>
                      <a:lnTo>
                        <a:pt x="23" y="64"/>
                      </a:lnTo>
                      <a:lnTo>
                        <a:pt x="21" y="64"/>
                      </a:lnTo>
                      <a:lnTo>
                        <a:pt x="20" y="64"/>
                      </a:lnTo>
                      <a:lnTo>
                        <a:pt x="18" y="63"/>
                      </a:lnTo>
                      <a:lnTo>
                        <a:pt x="18" y="66"/>
                      </a:lnTo>
                      <a:lnTo>
                        <a:pt x="18" y="67"/>
                      </a:lnTo>
                      <a:lnTo>
                        <a:pt x="18" y="68"/>
                      </a:lnTo>
                      <a:lnTo>
                        <a:pt x="14" y="67"/>
                      </a:lnTo>
                      <a:lnTo>
                        <a:pt x="12" y="64"/>
                      </a:lnTo>
                      <a:lnTo>
                        <a:pt x="6" y="56"/>
                      </a:lnTo>
                      <a:lnTo>
                        <a:pt x="3" y="54"/>
                      </a:lnTo>
                      <a:lnTo>
                        <a:pt x="0" y="49"/>
                      </a:lnTo>
                      <a:lnTo>
                        <a:pt x="3" y="49"/>
                      </a:lnTo>
                      <a:lnTo>
                        <a:pt x="4" y="46"/>
                      </a:lnTo>
                      <a:lnTo>
                        <a:pt x="3" y="31"/>
                      </a:lnTo>
                      <a:lnTo>
                        <a:pt x="5" y="29"/>
                      </a:lnTo>
                      <a:lnTo>
                        <a:pt x="7" y="30"/>
                      </a:lnTo>
                      <a:lnTo>
                        <a:pt x="8" y="21"/>
                      </a:lnTo>
                      <a:lnTo>
                        <a:pt x="14" y="9"/>
                      </a:lnTo>
                      <a:lnTo>
                        <a:pt x="24" y="0"/>
                      </a:lnTo>
                      <a:lnTo>
                        <a:pt x="33" y="11"/>
                      </a:lnTo>
                      <a:lnTo>
                        <a:pt x="119" y="55"/>
                      </a:lnTo>
                      <a:lnTo>
                        <a:pt x="238" y="115"/>
                      </a:lnTo>
                      <a:lnTo>
                        <a:pt x="239" y="115"/>
                      </a:lnTo>
                      <a:lnTo>
                        <a:pt x="248" y="118"/>
                      </a:lnTo>
                      <a:lnTo>
                        <a:pt x="249" y="120"/>
                      </a:lnTo>
                      <a:lnTo>
                        <a:pt x="266" y="128"/>
                      </a:lnTo>
                      <a:lnTo>
                        <a:pt x="308" y="131"/>
                      </a:lnTo>
                      <a:lnTo>
                        <a:pt x="403" y="138"/>
                      </a:lnTo>
                      <a:lnTo>
                        <a:pt x="415" y="139"/>
                      </a:lnTo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 w="12700" cap="rnd">
                  <a:solidFill>
                    <a:srgbClr val="7F7F7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1" name="56 Grupo"/>
            <p:cNvGrpSpPr>
              <a:grpSpLocks/>
            </p:cNvGrpSpPr>
            <p:nvPr/>
          </p:nvGrpSpPr>
          <p:grpSpPr bwMode="auto">
            <a:xfrm>
              <a:off x="4684713" y="4441825"/>
              <a:ext cx="1217612" cy="1525588"/>
              <a:chOff x="4684816" y="4442579"/>
              <a:chExt cx="1217612" cy="1525587"/>
            </a:xfrm>
          </p:grpSpPr>
          <p:sp>
            <p:nvSpPr>
              <p:cNvPr id="16408" name="Freeform 32"/>
              <p:cNvSpPr>
                <a:spLocks/>
              </p:cNvSpPr>
              <p:nvPr/>
            </p:nvSpPr>
            <p:spPr bwMode="auto">
              <a:xfrm>
                <a:off x="5459413" y="4997450"/>
                <a:ext cx="247650" cy="169863"/>
              </a:xfrm>
              <a:custGeom>
                <a:avLst/>
                <a:gdLst>
                  <a:gd name="T0" fmla="*/ 2147483647 w 77"/>
                  <a:gd name="T1" fmla="*/ 2147483647 h 49"/>
                  <a:gd name="T2" fmla="*/ 2147483647 w 77"/>
                  <a:gd name="T3" fmla="*/ 2147483647 h 49"/>
                  <a:gd name="T4" fmla="*/ 2147483647 w 77"/>
                  <a:gd name="T5" fmla="*/ 2147483647 h 49"/>
                  <a:gd name="T6" fmla="*/ 2147483647 w 77"/>
                  <a:gd name="T7" fmla="*/ 2147483647 h 49"/>
                  <a:gd name="T8" fmla="*/ 2147483647 w 77"/>
                  <a:gd name="T9" fmla="*/ 2147483647 h 49"/>
                  <a:gd name="T10" fmla="*/ 2147483647 w 77"/>
                  <a:gd name="T11" fmla="*/ 2147483647 h 49"/>
                  <a:gd name="T12" fmla="*/ 2147483647 w 77"/>
                  <a:gd name="T13" fmla="*/ 0 h 49"/>
                  <a:gd name="T14" fmla="*/ 2147483647 w 77"/>
                  <a:gd name="T15" fmla="*/ 2147483647 h 49"/>
                  <a:gd name="T16" fmla="*/ 2147483647 w 77"/>
                  <a:gd name="T17" fmla="*/ 2147483647 h 49"/>
                  <a:gd name="T18" fmla="*/ 2147483647 w 77"/>
                  <a:gd name="T19" fmla="*/ 2147483647 h 49"/>
                  <a:gd name="T20" fmla="*/ 2147483647 w 77"/>
                  <a:gd name="T21" fmla="*/ 2147483647 h 49"/>
                  <a:gd name="T22" fmla="*/ 2147483647 w 77"/>
                  <a:gd name="T23" fmla="*/ 2147483647 h 49"/>
                  <a:gd name="T24" fmla="*/ 2147483647 w 77"/>
                  <a:gd name="T25" fmla="*/ 2147483647 h 49"/>
                  <a:gd name="T26" fmla="*/ 2147483647 w 77"/>
                  <a:gd name="T27" fmla="*/ 2147483647 h 49"/>
                  <a:gd name="T28" fmla="*/ 2147483647 w 77"/>
                  <a:gd name="T29" fmla="*/ 2147483647 h 49"/>
                  <a:gd name="T30" fmla="*/ 2147483647 w 77"/>
                  <a:gd name="T31" fmla="*/ 2147483647 h 49"/>
                  <a:gd name="T32" fmla="*/ 2147483647 w 77"/>
                  <a:gd name="T33" fmla="*/ 2147483647 h 49"/>
                  <a:gd name="T34" fmla="*/ 2147483647 w 77"/>
                  <a:gd name="T35" fmla="*/ 2147483647 h 49"/>
                  <a:gd name="T36" fmla="*/ 2147483647 w 77"/>
                  <a:gd name="T37" fmla="*/ 2147483647 h 49"/>
                  <a:gd name="T38" fmla="*/ 2147483647 w 77"/>
                  <a:gd name="T39" fmla="*/ 2147483647 h 49"/>
                  <a:gd name="T40" fmla="*/ 2147483647 w 77"/>
                  <a:gd name="T41" fmla="*/ 2147483647 h 49"/>
                  <a:gd name="T42" fmla="*/ 2147483647 w 77"/>
                  <a:gd name="T43" fmla="*/ 2147483647 h 49"/>
                  <a:gd name="T44" fmla="*/ 2147483647 w 77"/>
                  <a:gd name="T45" fmla="*/ 2147483647 h 49"/>
                  <a:gd name="T46" fmla="*/ 2147483647 w 77"/>
                  <a:gd name="T47" fmla="*/ 2147483647 h 49"/>
                  <a:gd name="T48" fmla="*/ 2147483647 w 77"/>
                  <a:gd name="T49" fmla="*/ 2147483647 h 49"/>
                  <a:gd name="T50" fmla="*/ 2147483647 w 77"/>
                  <a:gd name="T51" fmla="*/ 2147483647 h 49"/>
                  <a:gd name="T52" fmla="*/ 2147483647 w 77"/>
                  <a:gd name="T53" fmla="*/ 2147483647 h 49"/>
                  <a:gd name="T54" fmla="*/ 2147483647 w 77"/>
                  <a:gd name="T55" fmla="*/ 2147483647 h 49"/>
                  <a:gd name="T56" fmla="*/ 2147483647 w 77"/>
                  <a:gd name="T57" fmla="*/ 2147483647 h 49"/>
                  <a:gd name="T58" fmla="*/ 2147483647 w 77"/>
                  <a:gd name="T59" fmla="*/ 2147483647 h 49"/>
                  <a:gd name="T60" fmla="*/ 2147483647 w 77"/>
                  <a:gd name="T61" fmla="*/ 2147483647 h 49"/>
                  <a:gd name="T62" fmla="*/ 2147483647 w 77"/>
                  <a:gd name="T63" fmla="*/ 2147483647 h 49"/>
                  <a:gd name="T64" fmla="*/ 2147483647 w 77"/>
                  <a:gd name="T65" fmla="*/ 2147483647 h 49"/>
                  <a:gd name="T66" fmla="*/ 2147483647 w 77"/>
                  <a:gd name="T67" fmla="*/ 2147483647 h 49"/>
                  <a:gd name="T68" fmla="*/ 2147483647 w 77"/>
                  <a:gd name="T69" fmla="*/ 2147483647 h 49"/>
                  <a:gd name="T70" fmla="*/ 2147483647 w 77"/>
                  <a:gd name="T71" fmla="*/ 2147483647 h 49"/>
                  <a:gd name="T72" fmla="*/ 2147483647 w 77"/>
                  <a:gd name="T73" fmla="*/ 2147483647 h 49"/>
                  <a:gd name="T74" fmla="*/ 2147483647 w 77"/>
                  <a:gd name="T75" fmla="*/ 2147483647 h 49"/>
                  <a:gd name="T76" fmla="*/ 2147483647 w 77"/>
                  <a:gd name="T77" fmla="*/ 2147483647 h 49"/>
                  <a:gd name="T78" fmla="*/ 2147483647 w 77"/>
                  <a:gd name="T79" fmla="*/ 2147483647 h 49"/>
                  <a:gd name="T80" fmla="*/ 2147483647 w 77"/>
                  <a:gd name="T81" fmla="*/ 2147483647 h 49"/>
                  <a:gd name="T82" fmla="*/ 0 w 77"/>
                  <a:gd name="T83" fmla="*/ 2147483647 h 4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77"/>
                  <a:gd name="T127" fmla="*/ 0 h 49"/>
                  <a:gd name="T128" fmla="*/ 77 w 77"/>
                  <a:gd name="T129" fmla="*/ 49 h 4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77" h="49">
                    <a:moveTo>
                      <a:pt x="0" y="11"/>
                    </a:moveTo>
                    <a:lnTo>
                      <a:pt x="8" y="7"/>
                    </a:lnTo>
                    <a:lnTo>
                      <a:pt x="10" y="7"/>
                    </a:lnTo>
                    <a:lnTo>
                      <a:pt x="11" y="8"/>
                    </a:lnTo>
                    <a:lnTo>
                      <a:pt x="14" y="9"/>
                    </a:lnTo>
                    <a:lnTo>
                      <a:pt x="17" y="7"/>
                    </a:lnTo>
                    <a:lnTo>
                      <a:pt x="20" y="9"/>
                    </a:lnTo>
                    <a:lnTo>
                      <a:pt x="22" y="9"/>
                    </a:lnTo>
                    <a:lnTo>
                      <a:pt x="27" y="8"/>
                    </a:lnTo>
                    <a:lnTo>
                      <a:pt x="28" y="6"/>
                    </a:lnTo>
                    <a:lnTo>
                      <a:pt x="30" y="4"/>
                    </a:lnTo>
                    <a:lnTo>
                      <a:pt x="36" y="1"/>
                    </a:lnTo>
                    <a:lnTo>
                      <a:pt x="38" y="1"/>
                    </a:lnTo>
                    <a:lnTo>
                      <a:pt x="39" y="0"/>
                    </a:lnTo>
                    <a:lnTo>
                      <a:pt x="38" y="4"/>
                    </a:lnTo>
                    <a:lnTo>
                      <a:pt x="39" y="6"/>
                    </a:lnTo>
                    <a:lnTo>
                      <a:pt x="43" y="6"/>
                    </a:lnTo>
                    <a:lnTo>
                      <a:pt x="44" y="6"/>
                    </a:lnTo>
                    <a:lnTo>
                      <a:pt x="45" y="7"/>
                    </a:lnTo>
                    <a:lnTo>
                      <a:pt x="47" y="7"/>
                    </a:lnTo>
                    <a:lnTo>
                      <a:pt x="49" y="6"/>
                    </a:lnTo>
                    <a:lnTo>
                      <a:pt x="50" y="9"/>
                    </a:lnTo>
                    <a:lnTo>
                      <a:pt x="51" y="10"/>
                    </a:lnTo>
                    <a:lnTo>
                      <a:pt x="53" y="9"/>
                    </a:lnTo>
                    <a:lnTo>
                      <a:pt x="56" y="11"/>
                    </a:lnTo>
                    <a:lnTo>
                      <a:pt x="56" y="13"/>
                    </a:lnTo>
                    <a:lnTo>
                      <a:pt x="58" y="13"/>
                    </a:lnTo>
                    <a:lnTo>
                      <a:pt x="60" y="15"/>
                    </a:lnTo>
                    <a:lnTo>
                      <a:pt x="59" y="18"/>
                    </a:lnTo>
                    <a:lnTo>
                      <a:pt x="60" y="19"/>
                    </a:lnTo>
                    <a:lnTo>
                      <a:pt x="60" y="23"/>
                    </a:lnTo>
                    <a:lnTo>
                      <a:pt x="61" y="23"/>
                    </a:lnTo>
                    <a:lnTo>
                      <a:pt x="63" y="23"/>
                    </a:lnTo>
                    <a:lnTo>
                      <a:pt x="65" y="22"/>
                    </a:lnTo>
                    <a:lnTo>
                      <a:pt x="68" y="22"/>
                    </a:lnTo>
                    <a:lnTo>
                      <a:pt x="69" y="23"/>
                    </a:lnTo>
                    <a:lnTo>
                      <a:pt x="71" y="26"/>
                    </a:lnTo>
                    <a:lnTo>
                      <a:pt x="71" y="28"/>
                    </a:lnTo>
                    <a:lnTo>
                      <a:pt x="72" y="30"/>
                    </a:lnTo>
                    <a:lnTo>
                      <a:pt x="74" y="29"/>
                    </a:lnTo>
                    <a:lnTo>
                      <a:pt x="76" y="30"/>
                    </a:lnTo>
                    <a:lnTo>
                      <a:pt x="76" y="31"/>
                    </a:lnTo>
                    <a:lnTo>
                      <a:pt x="76" y="33"/>
                    </a:lnTo>
                    <a:lnTo>
                      <a:pt x="74" y="37"/>
                    </a:lnTo>
                    <a:lnTo>
                      <a:pt x="72" y="38"/>
                    </a:lnTo>
                    <a:lnTo>
                      <a:pt x="71" y="37"/>
                    </a:lnTo>
                    <a:lnTo>
                      <a:pt x="69" y="37"/>
                    </a:lnTo>
                    <a:lnTo>
                      <a:pt x="66" y="36"/>
                    </a:lnTo>
                    <a:lnTo>
                      <a:pt x="63" y="36"/>
                    </a:lnTo>
                    <a:lnTo>
                      <a:pt x="62" y="38"/>
                    </a:lnTo>
                    <a:lnTo>
                      <a:pt x="61" y="39"/>
                    </a:lnTo>
                    <a:lnTo>
                      <a:pt x="62" y="41"/>
                    </a:lnTo>
                    <a:lnTo>
                      <a:pt x="60" y="41"/>
                    </a:lnTo>
                    <a:lnTo>
                      <a:pt x="58" y="45"/>
                    </a:lnTo>
                    <a:lnTo>
                      <a:pt x="56" y="45"/>
                    </a:lnTo>
                    <a:lnTo>
                      <a:pt x="55" y="44"/>
                    </a:lnTo>
                    <a:lnTo>
                      <a:pt x="52" y="42"/>
                    </a:lnTo>
                    <a:lnTo>
                      <a:pt x="52" y="40"/>
                    </a:lnTo>
                    <a:lnTo>
                      <a:pt x="51" y="40"/>
                    </a:lnTo>
                    <a:lnTo>
                      <a:pt x="47" y="42"/>
                    </a:lnTo>
                    <a:lnTo>
                      <a:pt x="46" y="44"/>
                    </a:lnTo>
                    <a:lnTo>
                      <a:pt x="46" y="45"/>
                    </a:lnTo>
                    <a:lnTo>
                      <a:pt x="42" y="48"/>
                    </a:lnTo>
                    <a:lnTo>
                      <a:pt x="38" y="48"/>
                    </a:lnTo>
                    <a:lnTo>
                      <a:pt x="37" y="47"/>
                    </a:lnTo>
                    <a:lnTo>
                      <a:pt x="36" y="46"/>
                    </a:lnTo>
                    <a:lnTo>
                      <a:pt x="34" y="45"/>
                    </a:lnTo>
                    <a:lnTo>
                      <a:pt x="29" y="42"/>
                    </a:lnTo>
                    <a:lnTo>
                      <a:pt x="29" y="41"/>
                    </a:lnTo>
                    <a:lnTo>
                      <a:pt x="25" y="38"/>
                    </a:lnTo>
                    <a:lnTo>
                      <a:pt x="25" y="34"/>
                    </a:lnTo>
                    <a:lnTo>
                      <a:pt x="24" y="33"/>
                    </a:lnTo>
                    <a:lnTo>
                      <a:pt x="23" y="32"/>
                    </a:lnTo>
                    <a:lnTo>
                      <a:pt x="21" y="31"/>
                    </a:lnTo>
                    <a:lnTo>
                      <a:pt x="19" y="25"/>
                    </a:lnTo>
                    <a:lnTo>
                      <a:pt x="18" y="24"/>
                    </a:lnTo>
                    <a:lnTo>
                      <a:pt x="17" y="22"/>
                    </a:lnTo>
                    <a:lnTo>
                      <a:pt x="16" y="21"/>
                    </a:lnTo>
                    <a:lnTo>
                      <a:pt x="10" y="23"/>
                    </a:lnTo>
                    <a:lnTo>
                      <a:pt x="5" y="21"/>
                    </a:lnTo>
                    <a:lnTo>
                      <a:pt x="4" y="17"/>
                    </a:lnTo>
                    <a:lnTo>
                      <a:pt x="4" y="13"/>
                    </a:lnTo>
                    <a:lnTo>
                      <a:pt x="3" y="12"/>
                    </a:lnTo>
                    <a:lnTo>
                      <a:pt x="0" y="11"/>
                    </a:lnTo>
                  </a:path>
                </a:pathLst>
              </a:custGeom>
              <a:pattFill prst="pct50">
                <a:fgClr>
                  <a:prstClr val="black"/>
                </a:fgClr>
                <a:bgClr>
                  <a:prstClr val="white"/>
                </a:bgClr>
              </a:pattFill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s-MX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grpSp>
            <p:nvGrpSpPr>
              <p:cNvPr id="12" name="55 Grupo"/>
              <p:cNvGrpSpPr>
                <a:grpSpLocks/>
              </p:cNvGrpSpPr>
              <p:nvPr/>
            </p:nvGrpSpPr>
            <p:grpSpPr bwMode="auto">
              <a:xfrm>
                <a:off x="4684816" y="4442579"/>
                <a:ext cx="1217612" cy="1525587"/>
                <a:chOff x="4687888" y="4437063"/>
                <a:chExt cx="1217612" cy="1525587"/>
              </a:xfrm>
            </p:grpSpPr>
            <p:sp>
              <p:nvSpPr>
                <p:cNvPr id="16410" name="Freeform 31"/>
                <p:cNvSpPr>
                  <a:spLocks/>
                </p:cNvSpPr>
                <p:nvPr/>
              </p:nvSpPr>
              <p:spPr bwMode="auto">
                <a:xfrm>
                  <a:off x="5073650" y="4856163"/>
                  <a:ext cx="420688" cy="536575"/>
                </a:xfrm>
                <a:custGeom>
                  <a:avLst/>
                  <a:gdLst>
                    <a:gd name="T0" fmla="*/ 2147483647 w 128"/>
                    <a:gd name="T1" fmla="*/ 2147483647 h 158"/>
                    <a:gd name="T2" fmla="*/ 2147483647 w 128"/>
                    <a:gd name="T3" fmla="*/ 2147483647 h 158"/>
                    <a:gd name="T4" fmla="*/ 2147483647 w 128"/>
                    <a:gd name="T5" fmla="*/ 2147483647 h 158"/>
                    <a:gd name="T6" fmla="*/ 2147483647 w 128"/>
                    <a:gd name="T7" fmla="*/ 2147483647 h 158"/>
                    <a:gd name="T8" fmla="*/ 2147483647 w 128"/>
                    <a:gd name="T9" fmla="*/ 2147483647 h 158"/>
                    <a:gd name="T10" fmla="*/ 2147483647 w 128"/>
                    <a:gd name="T11" fmla="*/ 2147483647 h 158"/>
                    <a:gd name="T12" fmla="*/ 2147483647 w 128"/>
                    <a:gd name="T13" fmla="*/ 2147483647 h 158"/>
                    <a:gd name="T14" fmla="*/ 2147483647 w 128"/>
                    <a:gd name="T15" fmla="*/ 2147483647 h 158"/>
                    <a:gd name="T16" fmla="*/ 2147483647 w 128"/>
                    <a:gd name="T17" fmla="*/ 2147483647 h 158"/>
                    <a:gd name="T18" fmla="*/ 2147483647 w 128"/>
                    <a:gd name="T19" fmla="*/ 2147483647 h 158"/>
                    <a:gd name="T20" fmla="*/ 2147483647 w 128"/>
                    <a:gd name="T21" fmla="*/ 2147483647 h 158"/>
                    <a:gd name="T22" fmla="*/ 2147483647 w 128"/>
                    <a:gd name="T23" fmla="*/ 2147483647 h 158"/>
                    <a:gd name="T24" fmla="*/ 2147483647 w 128"/>
                    <a:gd name="T25" fmla="*/ 2147483647 h 158"/>
                    <a:gd name="T26" fmla="*/ 2147483647 w 128"/>
                    <a:gd name="T27" fmla="*/ 2147483647 h 158"/>
                    <a:gd name="T28" fmla="*/ 2147483647 w 128"/>
                    <a:gd name="T29" fmla="*/ 2147483647 h 158"/>
                    <a:gd name="T30" fmla="*/ 2147483647 w 128"/>
                    <a:gd name="T31" fmla="*/ 2147483647 h 158"/>
                    <a:gd name="T32" fmla="*/ 2147483647 w 128"/>
                    <a:gd name="T33" fmla="*/ 2147483647 h 158"/>
                    <a:gd name="T34" fmla="*/ 2147483647 w 128"/>
                    <a:gd name="T35" fmla="*/ 2147483647 h 158"/>
                    <a:gd name="T36" fmla="*/ 2147483647 w 128"/>
                    <a:gd name="T37" fmla="*/ 2147483647 h 158"/>
                    <a:gd name="T38" fmla="*/ 2147483647 w 128"/>
                    <a:gd name="T39" fmla="*/ 2147483647 h 158"/>
                    <a:gd name="T40" fmla="*/ 2147483647 w 128"/>
                    <a:gd name="T41" fmla="*/ 2147483647 h 158"/>
                    <a:gd name="T42" fmla="*/ 2147483647 w 128"/>
                    <a:gd name="T43" fmla="*/ 2147483647 h 158"/>
                    <a:gd name="T44" fmla="*/ 2147483647 w 128"/>
                    <a:gd name="T45" fmla="*/ 2147483647 h 158"/>
                    <a:gd name="T46" fmla="*/ 2147483647 w 128"/>
                    <a:gd name="T47" fmla="*/ 2147483647 h 158"/>
                    <a:gd name="T48" fmla="*/ 2147483647 w 128"/>
                    <a:gd name="T49" fmla="*/ 2147483647 h 158"/>
                    <a:gd name="T50" fmla="*/ 2147483647 w 128"/>
                    <a:gd name="T51" fmla="*/ 2147483647 h 158"/>
                    <a:gd name="T52" fmla="*/ 2147483647 w 128"/>
                    <a:gd name="T53" fmla="*/ 2147483647 h 158"/>
                    <a:gd name="T54" fmla="*/ 2147483647 w 128"/>
                    <a:gd name="T55" fmla="*/ 2147483647 h 158"/>
                    <a:gd name="T56" fmla="*/ 2147483647 w 128"/>
                    <a:gd name="T57" fmla="*/ 2147483647 h 158"/>
                    <a:gd name="T58" fmla="*/ 2147483647 w 128"/>
                    <a:gd name="T59" fmla="*/ 2147483647 h 158"/>
                    <a:gd name="T60" fmla="*/ 2147483647 w 128"/>
                    <a:gd name="T61" fmla="*/ 2147483647 h 158"/>
                    <a:gd name="T62" fmla="*/ 2147483647 w 128"/>
                    <a:gd name="T63" fmla="*/ 2147483647 h 158"/>
                    <a:gd name="T64" fmla="*/ 2147483647 w 128"/>
                    <a:gd name="T65" fmla="*/ 2147483647 h 158"/>
                    <a:gd name="T66" fmla="*/ 2147483647 w 128"/>
                    <a:gd name="T67" fmla="*/ 2147483647 h 158"/>
                    <a:gd name="T68" fmla="*/ 2147483647 w 128"/>
                    <a:gd name="T69" fmla="*/ 2147483647 h 158"/>
                    <a:gd name="T70" fmla="*/ 2147483647 w 128"/>
                    <a:gd name="T71" fmla="*/ 2147483647 h 158"/>
                    <a:gd name="T72" fmla="*/ 2147483647 w 128"/>
                    <a:gd name="T73" fmla="*/ 2147483647 h 158"/>
                    <a:gd name="T74" fmla="*/ 2147483647 w 128"/>
                    <a:gd name="T75" fmla="*/ 2147483647 h 158"/>
                    <a:gd name="T76" fmla="*/ 2147483647 w 128"/>
                    <a:gd name="T77" fmla="*/ 2147483647 h 158"/>
                    <a:gd name="T78" fmla="*/ 2147483647 w 128"/>
                    <a:gd name="T79" fmla="*/ 2147483647 h 158"/>
                    <a:gd name="T80" fmla="*/ 2147483647 w 128"/>
                    <a:gd name="T81" fmla="*/ 2147483647 h 158"/>
                    <a:gd name="T82" fmla="*/ 2147483647 w 128"/>
                    <a:gd name="T83" fmla="*/ 2147483647 h 158"/>
                    <a:gd name="T84" fmla="*/ 2147483647 w 128"/>
                    <a:gd name="T85" fmla="*/ 2147483647 h 158"/>
                    <a:gd name="T86" fmla="*/ 2147483647 w 128"/>
                    <a:gd name="T87" fmla="*/ 2147483647 h 158"/>
                    <a:gd name="T88" fmla="*/ 2147483647 w 128"/>
                    <a:gd name="T89" fmla="*/ 2147483647 h 158"/>
                    <a:gd name="T90" fmla="*/ 2147483647 w 128"/>
                    <a:gd name="T91" fmla="*/ 2147483647 h 158"/>
                    <a:gd name="T92" fmla="*/ 2147483647 w 128"/>
                    <a:gd name="T93" fmla="*/ 2147483647 h 158"/>
                    <a:gd name="T94" fmla="*/ 2147483647 w 128"/>
                    <a:gd name="T95" fmla="*/ 2147483647 h 158"/>
                    <a:gd name="T96" fmla="*/ 2147483647 w 128"/>
                    <a:gd name="T97" fmla="*/ 2147483647 h 158"/>
                    <a:gd name="T98" fmla="*/ 2147483647 w 128"/>
                    <a:gd name="T99" fmla="*/ 2147483647 h 158"/>
                    <a:gd name="T100" fmla="*/ 2147483647 w 128"/>
                    <a:gd name="T101" fmla="*/ 2147483647 h 158"/>
                    <a:gd name="T102" fmla="*/ 2147483647 w 128"/>
                    <a:gd name="T103" fmla="*/ 2147483647 h 158"/>
                    <a:gd name="T104" fmla="*/ 2147483647 w 128"/>
                    <a:gd name="T105" fmla="*/ 2147483647 h 158"/>
                    <a:gd name="T106" fmla="*/ 2147483647 w 128"/>
                    <a:gd name="T107" fmla="*/ 2147483647 h 158"/>
                    <a:gd name="T108" fmla="*/ 2147483647 w 128"/>
                    <a:gd name="T109" fmla="*/ 2147483647 h 158"/>
                    <a:gd name="T110" fmla="*/ 2147483647 w 128"/>
                    <a:gd name="T111" fmla="*/ 2147483647 h 158"/>
                    <a:gd name="T112" fmla="*/ 2147483647 w 128"/>
                    <a:gd name="T113" fmla="*/ 2147483647 h 158"/>
                    <a:gd name="T114" fmla="*/ 2147483647 w 128"/>
                    <a:gd name="T115" fmla="*/ 2147483647 h 158"/>
                    <a:gd name="T116" fmla="*/ 2147483647 w 128"/>
                    <a:gd name="T117" fmla="*/ 2147483647 h 158"/>
                    <a:gd name="T118" fmla="*/ 2147483647 w 128"/>
                    <a:gd name="T119" fmla="*/ 2147483647 h 158"/>
                    <a:gd name="T120" fmla="*/ 2147483647 w 128"/>
                    <a:gd name="T121" fmla="*/ 2147483647 h 158"/>
                    <a:gd name="T122" fmla="*/ 2147483647 w 128"/>
                    <a:gd name="T123" fmla="*/ 2147483647 h 158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28"/>
                    <a:gd name="T187" fmla="*/ 0 h 158"/>
                    <a:gd name="T188" fmla="*/ 128 w 128"/>
                    <a:gd name="T189" fmla="*/ 158 h 158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28" h="158">
                      <a:moveTo>
                        <a:pt x="0" y="122"/>
                      </a:moveTo>
                      <a:lnTo>
                        <a:pt x="2" y="127"/>
                      </a:lnTo>
                      <a:lnTo>
                        <a:pt x="3" y="128"/>
                      </a:lnTo>
                      <a:lnTo>
                        <a:pt x="8" y="130"/>
                      </a:lnTo>
                      <a:lnTo>
                        <a:pt x="10" y="132"/>
                      </a:lnTo>
                      <a:lnTo>
                        <a:pt x="10" y="133"/>
                      </a:lnTo>
                      <a:lnTo>
                        <a:pt x="9" y="134"/>
                      </a:lnTo>
                      <a:lnTo>
                        <a:pt x="8" y="137"/>
                      </a:lnTo>
                      <a:lnTo>
                        <a:pt x="7" y="138"/>
                      </a:lnTo>
                      <a:lnTo>
                        <a:pt x="7" y="142"/>
                      </a:lnTo>
                      <a:lnTo>
                        <a:pt x="7" y="145"/>
                      </a:lnTo>
                      <a:lnTo>
                        <a:pt x="5" y="147"/>
                      </a:lnTo>
                      <a:lnTo>
                        <a:pt x="5" y="149"/>
                      </a:lnTo>
                      <a:lnTo>
                        <a:pt x="3" y="149"/>
                      </a:lnTo>
                      <a:lnTo>
                        <a:pt x="3" y="150"/>
                      </a:lnTo>
                      <a:lnTo>
                        <a:pt x="4" y="151"/>
                      </a:lnTo>
                      <a:lnTo>
                        <a:pt x="5" y="151"/>
                      </a:lnTo>
                      <a:lnTo>
                        <a:pt x="7" y="150"/>
                      </a:lnTo>
                      <a:lnTo>
                        <a:pt x="10" y="150"/>
                      </a:lnTo>
                      <a:lnTo>
                        <a:pt x="11" y="151"/>
                      </a:lnTo>
                      <a:lnTo>
                        <a:pt x="10" y="153"/>
                      </a:lnTo>
                      <a:lnTo>
                        <a:pt x="10" y="157"/>
                      </a:lnTo>
                      <a:lnTo>
                        <a:pt x="15" y="157"/>
                      </a:lnTo>
                      <a:lnTo>
                        <a:pt x="16" y="156"/>
                      </a:lnTo>
                      <a:lnTo>
                        <a:pt x="22" y="149"/>
                      </a:lnTo>
                      <a:lnTo>
                        <a:pt x="24" y="143"/>
                      </a:lnTo>
                      <a:lnTo>
                        <a:pt x="30" y="142"/>
                      </a:lnTo>
                      <a:lnTo>
                        <a:pt x="31" y="140"/>
                      </a:lnTo>
                      <a:lnTo>
                        <a:pt x="33" y="139"/>
                      </a:lnTo>
                      <a:lnTo>
                        <a:pt x="35" y="142"/>
                      </a:lnTo>
                      <a:lnTo>
                        <a:pt x="36" y="140"/>
                      </a:lnTo>
                      <a:lnTo>
                        <a:pt x="38" y="138"/>
                      </a:lnTo>
                      <a:lnTo>
                        <a:pt x="40" y="139"/>
                      </a:lnTo>
                      <a:lnTo>
                        <a:pt x="41" y="138"/>
                      </a:lnTo>
                      <a:lnTo>
                        <a:pt x="42" y="137"/>
                      </a:lnTo>
                      <a:lnTo>
                        <a:pt x="43" y="138"/>
                      </a:lnTo>
                      <a:lnTo>
                        <a:pt x="44" y="137"/>
                      </a:lnTo>
                      <a:lnTo>
                        <a:pt x="44" y="136"/>
                      </a:lnTo>
                      <a:lnTo>
                        <a:pt x="46" y="135"/>
                      </a:lnTo>
                      <a:lnTo>
                        <a:pt x="48" y="136"/>
                      </a:lnTo>
                      <a:lnTo>
                        <a:pt x="50" y="130"/>
                      </a:lnTo>
                      <a:lnTo>
                        <a:pt x="51" y="129"/>
                      </a:lnTo>
                      <a:lnTo>
                        <a:pt x="52" y="127"/>
                      </a:lnTo>
                      <a:lnTo>
                        <a:pt x="54" y="127"/>
                      </a:lnTo>
                      <a:lnTo>
                        <a:pt x="52" y="125"/>
                      </a:lnTo>
                      <a:lnTo>
                        <a:pt x="54" y="123"/>
                      </a:lnTo>
                      <a:lnTo>
                        <a:pt x="56" y="126"/>
                      </a:lnTo>
                      <a:lnTo>
                        <a:pt x="57" y="127"/>
                      </a:lnTo>
                      <a:lnTo>
                        <a:pt x="59" y="127"/>
                      </a:lnTo>
                      <a:lnTo>
                        <a:pt x="59" y="126"/>
                      </a:lnTo>
                      <a:lnTo>
                        <a:pt x="61" y="122"/>
                      </a:lnTo>
                      <a:lnTo>
                        <a:pt x="62" y="121"/>
                      </a:lnTo>
                      <a:lnTo>
                        <a:pt x="62" y="120"/>
                      </a:lnTo>
                      <a:lnTo>
                        <a:pt x="66" y="114"/>
                      </a:lnTo>
                      <a:lnTo>
                        <a:pt x="67" y="114"/>
                      </a:lnTo>
                      <a:lnTo>
                        <a:pt x="68" y="112"/>
                      </a:lnTo>
                      <a:lnTo>
                        <a:pt x="71" y="110"/>
                      </a:lnTo>
                      <a:lnTo>
                        <a:pt x="72" y="107"/>
                      </a:lnTo>
                      <a:lnTo>
                        <a:pt x="74" y="107"/>
                      </a:lnTo>
                      <a:lnTo>
                        <a:pt x="76" y="105"/>
                      </a:lnTo>
                      <a:lnTo>
                        <a:pt x="76" y="104"/>
                      </a:lnTo>
                      <a:lnTo>
                        <a:pt x="77" y="99"/>
                      </a:lnTo>
                      <a:lnTo>
                        <a:pt x="78" y="99"/>
                      </a:lnTo>
                      <a:lnTo>
                        <a:pt x="80" y="96"/>
                      </a:lnTo>
                      <a:lnTo>
                        <a:pt x="79" y="94"/>
                      </a:lnTo>
                      <a:lnTo>
                        <a:pt x="79" y="92"/>
                      </a:lnTo>
                      <a:lnTo>
                        <a:pt x="79" y="91"/>
                      </a:lnTo>
                      <a:lnTo>
                        <a:pt x="80" y="89"/>
                      </a:lnTo>
                      <a:lnTo>
                        <a:pt x="79" y="89"/>
                      </a:lnTo>
                      <a:lnTo>
                        <a:pt x="78" y="89"/>
                      </a:lnTo>
                      <a:lnTo>
                        <a:pt x="77" y="88"/>
                      </a:lnTo>
                      <a:lnTo>
                        <a:pt x="76" y="85"/>
                      </a:lnTo>
                      <a:lnTo>
                        <a:pt x="76" y="82"/>
                      </a:lnTo>
                      <a:lnTo>
                        <a:pt x="76" y="81"/>
                      </a:lnTo>
                      <a:lnTo>
                        <a:pt x="77" y="79"/>
                      </a:lnTo>
                      <a:lnTo>
                        <a:pt x="77" y="77"/>
                      </a:lnTo>
                      <a:lnTo>
                        <a:pt x="78" y="77"/>
                      </a:lnTo>
                      <a:lnTo>
                        <a:pt x="81" y="74"/>
                      </a:lnTo>
                      <a:lnTo>
                        <a:pt x="82" y="74"/>
                      </a:lnTo>
                      <a:lnTo>
                        <a:pt x="82" y="72"/>
                      </a:lnTo>
                      <a:lnTo>
                        <a:pt x="83" y="71"/>
                      </a:lnTo>
                      <a:lnTo>
                        <a:pt x="83" y="70"/>
                      </a:lnTo>
                      <a:lnTo>
                        <a:pt x="84" y="69"/>
                      </a:lnTo>
                      <a:lnTo>
                        <a:pt x="84" y="68"/>
                      </a:lnTo>
                      <a:lnTo>
                        <a:pt x="84" y="67"/>
                      </a:lnTo>
                      <a:lnTo>
                        <a:pt x="84" y="65"/>
                      </a:lnTo>
                      <a:lnTo>
                        <a:pt x="85" y="64"/>
                      </a:lnTo>
                      <a:lnTo>
                        <a:pt x="86" y="64"/>
                      </a:lnTo>
                      <a:lnTo>
                        <a:pt x="88" y="64"/>
                      </a:lnTo>
                      <a:lnTo>
                        <a:pt x="88" y="62"/>
                      </a:lnTo>
                      <a:lnTo>
                        <a:pt x="88" y="61"/>
                      </a:lnTo>
                      <a:lnTo>
                        <a:pt x="89" y="58"/>
                      </a:lnTo>
                      <a:lnTo>
                        <a:pt x="90" y="58"/>
                      </a:lnTo>
                      <a:lnTo>
                        <a:pt x="90" y="59"/>
                      </a:lnTo>
                      <a:lnTo>
                        <a:pt x="89" y="60"/>
                      </a:lnTo>
                      <a:lnTo>
                        <a:pt x="89" y="61"/>
                      </a:lnTo>
                      <a:lnTo>
                        <a:pt x="90" y="62"/>
                      </a:lnTo>
                      <a:lnTo>
                        <a:pt x="91" y="63"/>
                      </a:lnTo>
                      <a:lnTo>
                        <a:pt x="91" y="62"/>
                      </a:lnTo>
                      <a:lnTo>
                        <a:pt x="94" y="63"/>
                      </a:lnTo>
                      <a:lnTo>
                        <a:pt x="93" y="65"/>
                      </a:lnTo>
                      <a:lnTo>
                        <a:pt x="94" y="67"/>
                      </a:lnTo>
                      <a:lnTo>
                        <a:pt x="94" y="70"/>
                      </a:lnTo>
                      <a:lnTo>
                        <a:pt x="94" y="71"/>
                      </a:lnTo>
                      <a:lnTo>
                        <a:pt x="99" y="76"/>
                      </a:lnTo>
                      <a:lnTo>
                        <a:pt x="101" y="79"/>
                      </a:lnTo>
                      <a:lnTo>
                        <a:pt x="101" y="84"/>
                      </a:lnTo>
                      <a:lnTo>
                        <a:pt x="102" y="86"/>
                      </a:lnTo>
                      <a:lnTo>
                        <a:pt x="102" y="87"/>
                      </a:lnTo>
                      <a:lnTo>
                        <a:pt x="101" y="88"/>
                      </a:lnTo>
                      <a:lnTo>
                        <a:pt x="101" y="90"/>
                      </a:lnTo>
                      <a:lnTo>
                        <a:pt x="101" y="92"/>
                      </a:lnTo>
                      <a:lnTo>
                        <a:pt x="101" y="93"/>
                      </a:lnTo>
                      <a:lnTo>
                        <a:pt x="103" y="94"/>
                      </a:lnTo>
                      <a:lnTo>
                        <a:pt x="103" y="95"/>
                      </a:lnTo>
                      <a:lnTo>
                        <a:pt x="104" y="96"/>
                      </a:lnTo>
                      <a:lnTo>
                        <a:pt x="104" y="99"/>
                      </a:lnTo>
                      <a:lnTo>
                        <a:pt x="106" y="104"/>
                      </a:lnTo>
                      <a:lnTo>
                        <a:pt x="108" y="107"/>
                      </a:lnTo>
                      <a:lnTo>
                        <a:pt x="108" y="108"/>
                      </a:lnTo>
                      <a:lnTo>
                        <a:pt x="109" y="112"/>
                      </a:lnTo>
                      <a:lnTo>
                        <a:pt x="112" y="112"/>
                      </a:lnTo>
                      <a:lnTo>
                        <a:pt x="114" y="112"/>
                      </a:lnTo>
                      <a:lnTo>
                        <a:pt x="116" y="112"/>
                      </a:lnTo>
                      <a:lnTo>
                        <a:pt x="118" y="112"/>
                      </a:lnTo>
                      <a:lnTo>
                        <a:pt x="120" y="112"/>
                      </a:lnTo>
                      <a:lnTo>
                        <a:pt x="121" y="109"/>
                      </a:lnTo>
                      <a:lnTo>
                        <a:pt x="122" y="107"/>
                      </a:lnTo>
                      <a:lnTo>
                        <a:pt x="122" y="104"/>
                      </a:lnTo>
                      <a:lnTo>
                        <a:pt x="123" y="99"/>
                      </a:lnTo>
                      <a:lnTo>
                        <a:pt x="122" y="92"/>
                      </a:lnTo>
                      <a:lnTo>
                        <a:pt x="123" y="89"/>
                      </a:lnTo>
                      <a:lnTo>
                        <a:pt x="123" y="88"/>
                      </a:lnTo>
                      <a:lnTo>
                        <a:pt x="124" y="83"/>
                      </a:lnTo>
                      <a:lnTo>
                        <a:pt x="123" y="80"/>
                      </a:lnTo>
                      <a:lnTo>
                        <a:pt x="123" y="76"/>
                      </a:lnTo>
                      <a:lnTo>
                        <a:pt x="123" y="71"/>
                      </a:lnTo>
                      <a:lnTo>
                        <a:pt x="123" y="65"/>
                      </a:lnTo>
                      <a:lnTo>
                        <a:pt x="123" y="64"/>
                      </a:lnTo>
                      <a:lnTo>
                        <a:pt x="121" y="61"/>
                      </a:lnTo>
                      <a:lnTo>
                        <a:pt x="121" y="57"/>
                      </a:lnTo>
                      <a:lnTo>
                        <a:pt x="120" y="56"/>
                      </a:lnTo>
                      <a:lnTo>
                        <a:pt x="118" y="54"/>
                      </a:lnTo>
                      <a:lnTo>
                        <a:pt x="126" y="51"/>
                      </a:lnTo>
                      <a:lnTo>
                        <a:pt x="127" y="47"/>
                      </a:lnTo>
                      <a:lnTo>
                        <a:pt x="127" y="45"/>
                      </a:lnTo>
                      <a:lnTo>
                        <a:pt x="127" y="44"/>
                      </a:lnTo>
                      <a:lnTo>
                        <a:pt x="126" y="41"/>
                      </a:lnTo>
                      <a:lnTo>
                        <a:pt x="125" y="39"/>
                      </a:lnTo>
                      <a:lnTo>
                        <a:pt x="123" y="36"/>
                      </a:lnTo>
                      <a:lnTo>
                        <a:pt x="123" y="34"/>
                      </a:lnTo>
                      <a:lnTo>
                        <a:pt x="121" y="33"/>
                      </a:lnTo>
                      <a:lnTo>
                        <a:pt x="116" y="33"/>
                      </a:lnTo>
                      <a:lnTo>
                        <a:pt x="114" y="32"/>
                      </a:lnTo>
                      <a:lnTo>
                        <a:pt x="108" y="32"/>
                      </a:lnTo>
                      <a:lnTo>
                        <a:pt x="107" y="31"/>
                      </a:lnTo>
                      <a:lnTo>
                        <a:pt x="107" y="34"/>
                      </a:lnTo>
                      <a:lnTo>
                        <a:pt x="104" y="36"/>
                      </a:lnTo>
                      <a:lnTo>
                        <a:pt x="101" y="36"/>
                      </a:lnTo>
                      <a:lnTo>
                        <a:pt x="101" y="34"/>
                      </a:lnTo>
                      <a:lnTo>
                        <a:pt x="102" y="26"/>
                      </a:lnTo>
                      <a:lnTo>
                        <a:pt x="101" y="19"/>
                      </a:lnTo>
                      <a:lnTo>
                        <a:pt x="98" y="19"/>
                      </a:lnTo>
                      <a:lnTo>
                        <a:pt x="95" y="19"/>
                      </a:lnTo>
                      <a:lnTo>
                        <a:pt x="94" y="19"/>
                      </a:lnTo>
                      <a:lnTo>
                        <a:pt x="91" y="19"/>
                      </a:lnTo>
                      <a:lnTo>
                        <a:pt x="89" y="21"/>
                      </a:lnTo>
                      <a:lnTo>
                        <a:pt x="86" y="22"/>
                      </a:lnTo>
                      <a:lnTo>
                        <a:pt x="82" y="30"/>
                      </a:lnTo>
                      <a:lnTo>
                        <a:pt x="80" y="31"/>
                      </a:lnTo>
                      <a:lnTo>
                        <a:pt x="78" y="30"/>
                      </a:lnTo>
                      <a:lnTo>
                        <a:pt x="77" y="31"/>
                      </a:lnTo>
                      <a:lnTo>
                        <a:pt x="71" y="29"/>
                      </a:lnTo>
                      <a:lnTo>
                        <a:pt x="71" y="27"/>
                      </a:lnTo>
                      <a:lnTo>
                        <a:pt x="70" y="25"/>
                      </a:lnTo>
                      <a:lnTo>
                        <a:pt x="70" y="23"/>
                      </a:lnTo>
                      <a:lnTo>
                        <a:pt x="69" y="22"/>
                      </a:lnTo>
                      <a:lnTo>
                        <a:pt x="69" y="19"/>
                      </a:lnTo>
                      <a:lnTo>
                        <a:pt x="67" y="16"/>
                      </a:lnTo>
                      <a:lnTo>
                        <a:pt x="65" y="6"/>
                      </a:lnTo>
                      <a:lnTo>
                        <a:pt x="63" y="4"/>
                      </a:lnTo>
                      <a:lnTo>
                        <a:pt x="59" y="6"/>
                      </a:lnTo>
                      <a:lnTo>
                        <a:pt x="57" y="6"/>
                      </a:lnTo>
                      <a:lnTo>
                        <a:pt x="52" y="4"/>
                      </a:lnTo>
                      <a:lnTo>
                        <a:pt x="49" y="1"/>
                      </a:lnTo>
                      <a:lnTo>
                        <a:pt x="45" y="1"/>
                      </a:lnTo>
                      <a:lnTo>
                        <a:pt x="44" y="0"/>
                      </a:lnTo>
                      <a:lnTo>
                        <a:pt x="42" y="16"/>
                      </a:lnTo>
                      <a:lnTo>
                        <a:pt x="41" y="16"/>
                      </a:lnTo>
                      <a:lnTo>
                        <a:pt x="39" y="14"/>
                      </a:lnTo>
                      <a:lnTo>
                        <a:pt x="39" y="19"/>
                      </a:lnTo>
                      <a:lnTo>
                        <a:pt x="41" y="20"/>
                      </a:lnTo>
                      <a:lnTo>
                        <a:pt x="41" y="22"/>
                      </a:lnTo>
                      <a:lnTo>
                        <a:pt x="39" y="26"/>
                      </a:lnTo>
                      <a:lnTo>
                        <a:pt x="39" y="29"/>
                      </a:lnTo>
                      <a:lnTo>
                        <a:pt x="38" y="28"/>
                      </a:lnTo>
                      <a:lnTo>
                        <a:pt x="37" y="27"/>
                      </a:lnTo>
                      <a:lnTo>
                        <a:pt x="35" y="32"/>
                      </a:lnTo>
                      <a:lnTo>
                        <a:pt x="33" y="32"/>
                      </a:lnTo>
                      <a:lnTo>
                        <a:pt x="31" y="32"/>
                      </a:lnTo>
                      <a:lnTo>
                        <a:pt x="30" y="31"/>
                      </a:lnTo>
                      <a:lnTo>
                        <a:pt x="29" y="32"/>
                      </a:lnTo>
                      <a:lnTo>
                        <a:pt x="28" y="35"/>
                      </a:lnTo>
                      <a:lnTo>
                        <a:pt x="29" y="34"/>
                      </a:lnTo>
                      <a:lnTo>
                        <a:pt x="29" y="39"/>
                      </a:lnTo>
                      <a:lnTo>
                        <a:pt x="30" y="39"/>
                      </a:lnTo>
                      <a:lnTo>
                        <a:pt x="31" y="40"/>
                      </a:lnTo>
                      <a:lnTo>
                        <a:pt x="31" y="43"/>
                      </a:lnTo>
                      <a:lnTo>
                        <a:pt x="31" y="44"/>
                      </a:lnTo>
                      <a:lnTo>
                        <a:pt x="30" y="45"/>
                      </a:lnTo>
                      <a:lnTo>
                        <a:pt x="29" y="46"/>
                      </a:lnTo>
                      <a:lnTo>
                        <a:pt x="28" y="53"/>
                      </a:lnTo>
                      <a:lnTo>
                        <a:pt x="29" y="54"/>
                      </a:lnTo>
                      <a:lnTo>
                        <a:pt x="25" y="58"/>
                      </a:lnTo>
                      <a:lnTo>
                        <a:pt x="24" y="57"/>
                      </a:lnTo>
                      <a:lnTo>
                        <a:pt x="23" y="58"/>
                      </a:lnTo>
                      <a:lnTo>
                        <a:pt x="22" y="57"/>
                      </a:lnTo>
                      <a:lnTo>
                        <a:pt x="20" y="58"/>
                      </a:lnTo>
                      <a:lnTo>
                        <a:pt x="21" y="61"/>
                      </a:lnTo>
                      <a:lnTo>
                        <a:pt x="22" y="62"/>
                      </a:lnTo>
                      <a:lnTo>
                        <a:pt x="23" y="62"/>
                      </a:lnTo>
                      <a:lnTo>
                        <a:pt x="23" y="66"/>
                      </a:lnTo>
                      <a:lnTo>
                        <a:pt x="22" y="68"/>
                      </a:lnTo>
                      <a:lnTo>
                        <a:pt x="23" y="69"/>
                      </a:lnTo>
                      <a:lnTo>
                        <a:pt x="24" y="72"/>
                      </a:lnTo>
                      <a:lnTo>
                        <a:pt x="24" y="73"/>
                      </a:lnTo>
                      <a:lnTo>
                        <a:pt x="24" y="74"/>
                      </a:lnTo>
                      <a:lnTo>
                        <a:pt x="25" y="75"/>
                      </a:lnTo>
                      <a:lnTo>
                        <a:pt x="26" y="80"/>
                      </a:lnTo>
                      <a:lnTo>
                        <a:pt x="24" y="81"/>
                      </a:lnTo>
                      <a:lnTo>
                        <a:pt x="23" y="82"/>
                      </a:lnTo>
                      <a:lnTo>
                        <a:pt x="21" y="82"/>
                      </a:lnTo>
                      <a:lnTo>
                        <a:pt x="19" y="82"/>
                      </a:lnTo>
                      <a:lnTo>
                        <a:pt x="19" y="84"/>
                      </a:lnTo>
                      <a:lnTo>
                        <a:pt x="18" y="85"/>
                      </a:lnTo>
                      <a:lnTo>
                        <a:pt x="16" y="86"/>
                      </a:lnTo>
                      <a:lnTo>
                        <a:pt x="16" y="94"/>
                      </a:lnTo>
                      <a:lnTo>
                        <a:pt x="13" y="97"/>
                      </a:lnTo>
                      <a:lnTo>
                        <a:pt x="13" y="98"/>
                      </a:lnTo>
                      <a:lnTo>
                        <a:pt x="14" y="99"/>
                      </a:lnTo>
                      <a:lnTo>
                        <a:pt x="13" y="101"/>
                      </a:lnTo>
                      <a:lnTo>
                        <a:pt x="12" y="101"/>
                      </a:lnTo>
                      <a:lnTo>
                        <a:pt x="11" y="103"/>
                      </a:lnTo>
                      <a:lnTo>
                        <a:pt x="8" y="109"/>
                      </a:lnTo>
                      <a:lnTo>
                        <a:pt x="3" y="114"/>
                      </a:lnTo>
                      <a:lnTo>
                        <a:pt x="3" y="116"/>
                      </a:lnTo>
                      <a:lnTo>
                        <a:pt x="1" y="118"/>
                      </a:lnTo>
                      <a:lnTo>
                        <a:pt x="1" y="119"/>
                      </a:lnTo>
                      <a:lnTo>
                        <a:pt x="0" y="120"/>
                      </a:lnTo>
                      <a:lnTo>
                        <a:pt x="0" y="122"/>
                      </a:lnTo>
                    </a:path>
                  </a:pathLst>
                </a:custGeom>
                <a:pattFill prst="pct50">
                  <a:fgClr>
                    <a:schemeClr val="tx1"/>
                  </a:fgClr>
                  <a:bgClr>
                    <a:schemeClr val="bg1"/>
                  </a:bgClr>
                </a:pattFill>
                <a:ln w="12700" cap="rnd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s-MX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  <p:grpSp>
              <p:nvGrpSpPr>
                <p:cNvPr id="13" name="54 Grupo"/>
                <p:cNvGrpSpPr>
                  <a:grpSpLocks/>
                </p:cNvGrpSpPr>
                <p:nvPr/>
              </p:nvGrpSpPr>
              <p:grpSpPr bwMode="auto">
                <a:xfrm>
                  <a:off x="4687888" y="4437063"/>
                  <a:ext cx="1217612" cy="1525587"/>
                  <a:chOff x="4687888" y="4437063"/>
                  <a:chExt cx="1217612" cy="1525587"/>
                </a:xfrm>
              </p:grpSpPr>
              <p:sp>
                <p:nvSpPr>
                  <p:cNvPr id="16412" name="Freeform 3"/>
                  <p:cNvSpPr>
                    <a:spLocks/>
                  </p:cNvSpPr>
                  <p:nvPr/>
                </p:nvSpPr>
                <p:spPr bwMode="auto">
                  <a:xfrm>
                    <a:off x="5027613" y="4437063"/>
                    <a:ext cx="365125" cy="482600"/>
                  </a:xfrm>
                  <a:custGeom>
                    <a:avLst/>
                    <a:gdLst>
                      <a:gd name="T0" fmla="*/ 2147483647 w 112"/>
                      <a:gd name="T1" fmla="*/ 2147483647 h 141"/>
                      <a:gd name="T2" fmla="*/ 2147483647 w 112"/>
                      <a:gd name="T3" fmla="*/ 2147483647 h 141"/>
                      <a:gd name="T4" fmla="*/ 2147483647 w 112"/>
                      <a:gd name="T5" fmla="*/ 2147483647 h 141"/>
                      <a:gd name="T6" fmla="*/ 2147483647 w 112"/>
                      <a:gd name="T7" fmla="*/ 2147483647 h 141"/>
                      <a:gd name="T8" fmla="*/ 2147483647 w 112"/>
                      <a:gd name="T9" fmla="*/ 2147483647 h 141"/>
                      <a:gd name="T10" fmla="*/ 2147483647 w 112"/>
                      <a:gd name="T11" fmla="*/ 2147483647 h 141"/>
                      <a:gd name="T12" fmla="*/ 2147483647 w 112"/>
                      <a:gd name="T13" fmla="*/ 2147483647 h 141"/>
                      <a:gd name="T14" fmla="*/ 2147483647 w 112"/>
                      <a:gd name="T15" fmla="*/ 2147483647 h 141"/>
                      <a:gd name="T16" fmla="*/ 2147483647 w 112"/>
                      <a:gd name="T17" fmla="*/ 2147483647 h 141"/>
                      <a:gd name="T18" fmla="*/ 2147483647 w 112"/>
                      <a:gd name="T19" fmla="*/ 2147483647 h 141"/>
                      <a:gd name="T20" fmla="*/ 2147483647 w 112"/>
                      <a:gd name="T21" fmla="*/ 2147483647 h 141"/>
                      <a:gd name="T22" fmla="*/ 2147483647 w 112"/>
                      <a:gd name="T23" fmla="*/ 2147483647 h 141"/>
                      <a:gd name="T24" fmla="*/ 2147483647 w 112"/>
                      <a:gd name="T25" fmla="*/ 2147483647 h 141"/>
                      <a:gd name="T26" fmla="*/ 2147483647 w 112"/>
                      <a:gd name="T27" fmla="*/ 2147483647 h 141"/>
                      <a:gd name="T28" fmla="*/ 2147483647 w 112"/>
                      <a:gd name="T29" fmla="*/ 2147483647 h 141"/>
                      <a:gd name="T30" fmla="*/ 2147483647 w 112"/>
                      <a:gd name="T31" fmla="*/ 2147483647 h 141"/>
                      <a:gd name="T32" fmla="*/ 2147483647 w 112"/>
                      <a:gd name="T33" fmla="*/ 2147483647 h 141"/>
                      <a:gd name="T34" fmla="*/ 2147483647 w 112"/>
                      <a:gd name="T35" fmla="*/ 2147483647 h 141"/>
                      <a:gd name="T36" fmla="*/ 2147483647 w 112"/>
                      <a:gd name="T37" fmla="*/ 2147483647 h 141"/>
                      <a:gd name="T38" fmla="*/ 2147483647 w 112"/>
                      <a:gd name="T39" fmla="*/ 2147483647 h 141"/>
                      <a:gd name="T40" fmla="*/ 2147483647 w 112"/>
                      <a:gd name="T41" fmla="*/ 2147483647 h 141"/>
                      <a:gd name="T42" fmla="*/ 2147483647 w 112"/>
                      <a:gd name="T43" fmla="*/ 2147483647 h 141"/>
                      <a:gd name="T44" fmla="*/ 2147483647 w 112"/>
                      <a:gd name="T45" fmla="*/ 2147483647 h 141"/>
                      <a:gd name="T46" fmla="*/ 2147483647 w 112"/>
                      <a:gd name="T47" fmla="*/ 2147483647 h 141"/>
                      <a:gd name="T48" fmla="*/ 2147483647 w 112"/>
                      <a:gd name="T49" fmla="*/ 2147483647 h 141"/>
                      <a:gd name="T50" fmla="*/ 2147483647 w 112"/>
                      <a:gd name="T51" fmla="*/ 2147483647 h 141"/>
                      <a:gd name="T52" fmla="*/ 2147483647 w 112"/>
                      <a:gd name="T53" fmla="*/ 2147483647 h 141"/>
                      <a:gd name="T54" fmla="*/ 2147483647 w 112"/>
                      <a:gd name="T55" fmla="*/ 2147483647 h 141"/>
                      <a:gd name="T56" fmla="*/ 2147483647 w 112"/>
                      <a:gd name="T57" fmla="*/ 0 h 141"/>
                      <a:gd name="T58" fmla="*/ 2147483647 w 112"/>
                      <a:gd name="T59" fmla="*/ 2147483647 h 141"/>
                      <a:gd name="T60" fmla="*/ 2147483647 w 112"/>
                      <a:gd name="T61" fmla="*/ 2147483647 h 141"/>
                      <a:gd name="T62" fmla="*/ 2147483647 w 112"/>
                      <a:gd name="T63" fmla="*/ 2147483647 h 141"/>
                      <a:gd name="T64" fmla="*/ 2147483647 w 112"/>
                      <a:gd name="T65" fmla="*/ 2147483647 h 141"/>
                      <a:gd name="T66" fmla="*/ 2147483647 w 112"/>
                      <a:gd name="T67" fmla="*/ 2147483647 h 141"/>
                      <a:gd name="T68" fmla="*/ 2147483647 w 112"/>
                      <a:gd name="T69" fmla="*/ 2147483647 h 141"/>
                      <a:gd name="T70" fmla="*/ 2147483647 w 112"/>
                      <a:gd name="T71" fmla="*/ 2147483647 h 141"/>
                      <a:gd name="T72" fmla="*/ 2147483647 w 112"/>
                      <a:gd name="T73" fmla="*/ 2147483647 h 141"/>
                      <a:gd name="T74" fmla="*/ 2147483647 w 112"/>
                      <a:gd name="T75" fmla="*/ 2147483647 h 141"/>
                      <a:gd name="T76" fmla="*/ 2147483647 w 112"/>
                      <a:gd name="T77" fmla="*/ 2147483647 h 141"/>
                      <a:gd name="T78" fmla="*/ 2147483647 w 112"/>
                      <a:gd name="T79" fmla="*/ 2147483647 h 141"/>
                      <a:gd name="T80" fmla="*/ 2147483647 w 112"/>
                      <a:gd name="T81" fmla="*/ 2147483647 h 141"/>
                      <a:gd name="T82" fmla="*/ 2147483647 w 112"/>
                      <a:gd name="T83" fmla="*/ 2147483647 h 141"/>
                      <a:gd name="T84" fmla="*/ 2147483647 w 112"/>
                      <a:gd name="T85" fmla="*/ 2147483647 h 141"/>
                      <a:gd name="T86" fmla="*/ 2147483647 w 112"/>
                      <a:gd name="T87" fmla="*/ 2147483647 h 141"/>
                      <a:gd name="T88" fmla="*/ 2147483647 w 112"/>
                      <a:gd name="T89" fmla="*/ 2147483647 h 141"/>
                      <a:gd name="T90" fmla="*/ 2147483647 w 112"/>
                      <a:gd name="T91" fmla="*/ 2147483647 h 141"/>
                      <a:gd name="T92" fmla="*/ 2147483647 w 112"/>
                      <a:gd name="T93" fmla="*/ 2147483647 h 141"/>
                      <a:gd name="T94" fmla="*/ 2147483647 w 112"/>
                      <a:gd name="T95" fmla="*/ 2147483647 h 141"/>
                      <a:gd name="T96" fmla="*/ 2147483647 w 112"/>
                      <a:gd name="T97" fmla="*/ 2147483647 h 141"/>
                      <a:gd name="T98" fmla="*/ 2147483647 w 112"/>
                      <a:gd name="T99" fmla="*/ 2147483647 h 141"/>
                      <a:gd name="T100" fmla="*/ 2147483647 w 112"/>
                      <a:gd name="T101" fmla="*/ 2147483647 h 141"/>
                      <a:gd name="T102" fmla="*/ 2147483647 w 112"/>
                      <a:gd name="T103" fmla="*/ 2147483647 h 141"/>
                      <a:gd name="T104" fmla="*/ 2147483647 w 112"/>
                      <a:gd name="T105" fmla="*/ 2147483647 h 141"/>
                      <a:gd name="T106" fmla="*/ 2147483647 w 112"/>
                      <a:gd name="T107" fmla="*/ 2147483647 h 141"/>
                      <a:gd name="T108" fmla="*/ 2147483647 w 112"/>
                      <a:gd name="T109" fmla="*/ 2147483647 h 141"/>
                      <a:gd name="T110" fmla="*/ 2147483647 w 112"/>
                      <a:gd name="T111" fmla="*/ 2147483647 h 141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112"/>
                      <a:gd name="T169" fmla="*/ 0 h 141"/>
                      <a:gd name="T170" fmla="*/ 112 w 112"/>
                      <a:gd name="T171" fmla="*/ 141 h 141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112" h="141">
                        <a:moveTo>
                          <a:pt x="0" y="75"/>
                        </a:moveTo>
                        <a:lnTo>
                          <a:pt x="2" y="68"/>
                        </a:lnTo>
                        <a:lnTo>
                          <a:pt x="3" y="66"/>
                        </a:lnTo>
                        <a:lnTo>
                          <a:pt x="4" y="61"/>
                        </a:lnTo>
                        <a:lnTo>
                          <a:pt x="5" y="60"/>
                        </a:lnTo>
                        <a:lnTo>
                          <a:pt x="7" y="61"/>
                        </a:lnTo>
                        <a:lnTo>
                          <a:pt x="9" y="61"/>
                        </a:lnTo>
                        <a:lnTo>
                          <a:pt x="10" y="63"/>
                        </a:lnTo>
                        <a:lnTo>
                          <a:pt x="15" y="64"/>
                        </a:lnTo>
                        <a:lnTo>
                          <a:pt x="16" y="63"/>
                        </a:lnTo>
                        <a:lnTo>
                          <a:pt x="17" y="61"/>
                        </a:lnTo>
                        <a:lnTo>
                          <a:pt x="18" y="56"/>
                        </a:lnTo>
                        <a:lnTo>
                          <a:pt x="19" y="55"/>
                        </a:lnTo>
                        <a:lnTo>
                          <a:pt x="20" y="55"/>
                        </a:lnTo>
                        <a:lnTo>
                          <a:pt x="23" y="57"/>
                        </a:lnTo>
                        <a:lnTo>
                          <a:pt x="27" y="58"/>
                        </a:lnTo>
                        <a:lnTo>
                          <a:pt x="29" y="58"/>
                        </a:lnTo>
                        <a:lnTo>
                          <a:pt x="29" y="60"/>
                        </a:lnTo>
                        <a:lnTo>
                          <a:pt x="31" y="60"/>
                        </a:lnTo>
                        <a:lnTo>
                          <a:pt x="33" y="59"/>
                        </a:lnTo>
                        <a:lnTo>
                          <a:pt x="35" y="57"/>
                        </a:lnTo>
                        <a:lnTo>
                          <a:pt x="35" y="53"/>
                        </a:lnTo>
                        <a:lnTo>
                          <a:pt x="35" y="50"/>
                        </a:lnTo>
                        <a:lnTo>
                          <a:pt x="38" y="41"/>
                        </a:lnTo>
                        <a:lnTo>
                          <a:pt x="39" y="37"/>
                        </a:lnTo>
                        <a:lnTo>
                          <a:pt x="44" y="37"/>
                        </a:lnTo>
                        <a:lnTo>
                          <a:pt x="44" y="39"/>
                        </a:lnTo>
                        <a:lnTo>
                          <a:pt x="46" y="40"/>
                        </a:lnTo>
                        <a:lnTo>
                          <a:pt x="50" y="42"/>
                        </a:lnTo>
                        <a:lnTo>
                          <a:pt x="55" y="40"/>
                        </a:lnTo>
                        <a:lnTo>
                          <a:pt x="55" y="37"/>
                        </a:lnTo>
                        <a:lnTo>
                          <a:pt x="59" y="35"/>
                        </a:lnTo>
                        <a:lnTo>
                          <a:pt x="59" y="30"/>
                        </a:lnTo>
                        <a:lnTo>
                          <a:pt x="55" y="30"/>
                        </a:lnTo>
                        <a:lnTo>
                          <a:pt x="54" y="28"/>
                        </a:lnTo>
                        <a:lnTo>
                          <a:pt x="54" y="22"/>
                        </a:lnTo>
                        <a:lnTo>
                          <a:pt x="52" y="22"/>
                        </a:lnTo>
                        <a:lnTo>
                          <a:pt x="52" y="17"/>
                        </a:lnTo>
                        <a:lnTo>
                          <a:pt x="55" y="14"/>
                        </a:lnTo>
                        <a:lnTo>
                          <a:pt x="55" y="12"/>
                        </a:lnTo>
                        <a:lnTo>
                          <a:pt x="56" y="9"/>
                        </a:lnTo>
                        <a:lnTo>
                          <a:pt x="57" y="8"/>
                        </a:lnTo>
                        <a:lnTo>
                          <a:pt x="63" y="10"/>
                        </a:lnTo>
                        <a:lnTo>
                          <a:pt x="67" y="14"/>
                        </a:lnTo>
                        <a:lnTo>
                          <a:pt x="72" y="17"/>
                        </a:lnTo>
                        <a:lnTo>
                          <a:pt x="75" y="16"/>
                        </a:lnTo>
                        <a:lnTo>
                          <a:pt x="76" y="15"/>
                        </a:lnTo>
                        <a:lnTo>
                          <a:pt x="77" y="15"/>
                        </a:lnTo>
                        <a:lnTo>
                          <a:pt x="79" y="16"/>
                        </a:lnTo>
                        <a:lnTo>
                          <a:pt x="79" y="18"/>
                        </a:lnTo>
                        <a:lnTo>
                          <a:pt x="81" y="18"/>
                        </a:lnTo>
                        <a:lnTo>
                          <a:pt x="83" y="16"/>
                        </a:lnTo>
                        <a:lnTo>
                          <a:pt x="83" y="11"/>
                        </a:lnTo>
                        <a:lnTo>
                          <a:pt x="83" y="9"/>
                        </a:lnTo>
                        <a:lnTo>
                          <a:pt x="83" y="6"/>
                        </a:lnTo>
                        <a:lnTo>
                          <a:pt x="87" y="2"/>
                        </a:lnTo>
                        <a:lnTo>
                          <a:pt x="89" y="0"/>
                        </a:lnTo>
                        <a:lnTo>
                          <a:pt x="92" y="0"/>
                        </a:lnTo>
                        <a:lnTo>
                          <a:pt x="92" y="2"/>
                        </a:lnTo>
                        <a:lnTo>
                          <a:pt x="94" y="3"/>
                        </a:lnTo>
                        <a:lnTo>
                          <a:pt x="97" y="0"/>
                        </a:lnTo>
                        <a:lnTo>
                          <a:pt x="98" y="7"/>
                        </a:lnTo>
                        <a:lnTo>
                          <a:pt x="98" y="8"/>
                        </a:lnTo>
                        <a:lnTo>
                          <a:pt x="103" y="19"/>
                        </a:lnTo>
                        <a:lnTo>
                          <a:pt x="111" y="34"/>
                        </a:lnTo>
                        <a:lnTo>
                          <a:pt x="111" y="36"/>
                        </a:lnTo>
                        <a:lnTo>
                          <a:pt x="108" y="37"/>
                        </a:lnTo>
                        <a:lnTo>
                          <a:pt x="107" y="37"/>
                        </a:lnTo>
                        <a:lnTo>
                          <a:pt x="104" y="37"/>
                        </a:lnTo>
                        <a:lnTo>
                          <a:pt x="102" y="42"/>
                        </a:lnTo>
                        <a:lnTo>
                          <a:pt x="100" y="42"/>
                        </a:lnTo>
                        <a:lnTo>
                          <a:pt x="95" y="42"/>
                        </a:lnTo>
                        <a:lnTo>
                          <a:pt x="91" y="39"/>
                        </a:lnTo>
                        <a:lnTo>
                          <a:pt x="90" y="44"/>
                        </a:lnTo>
                        <a:lnTo>
                          <a:pt x="85" y="57"/>
                        </a:lnTo>
                        <a:lnTo>
                          <a:pt x="79" y="64"/>
                        </a:lnTo>
                        <a:lnTo>
                          <a:pt x="78" y="66"/>
                        </a:lnTo>
                        <a:lnTo>
                          <a:pt x="76" y="69"/>
                        </a:lnTo>
                        <a:lnTo>
                          <a:pt x="76" y="72"/>
                        </a:lnTo>
                        <a:lnTo>
                          <a:pt x="77" y="78"/>
                        </a:lnTo>
                        <a:lnTo>
                          <a:pt x="75" y="80"/>
                        </a:lnTo>
                        <a:lnTo>
                          <a:pt x="69" y="82"/>
                        </a:lnTo>
                        <a:lnTo>
                          <a:pt x="64" y="85"/>
                        </a:lnTo>
                        <a:lnTo>
                          <a:pt x="59" y="87"/>
                        </a:lnTo>
                        <a:lnTo>
                          <a:pt x="57" y="87"/>
                        </a:lnTo>
                        <a:lnTo>
                          <a:pt x="54" y="88"/>
                        </a:lnTo>
                        <a:lnTo>
                          <a:pt x="52" y="105"/>
                        </a:lnTo>
                        <a:lnTo>
                          <a:pt x="51" y="107"/>
                        </a:lnTo>
                        <a:lnTo>
                          <a:pt x="48" y="112"/>
                        </a:lnTo>
                        <a:lnTo>
                          <a:pt x="53" y="117"/>
                        </a:lnTo>
                        <a:lnTo>
                          <a:pt x="55" y="119"/>
                        </a:lnTo>
                        <a:lnTo>
                          <a:pt x="56" y="118"/>
                        </a:lnTo>
                        <a:lnTo>
                          <a:pt x="56" y="119"/>
                        </a:lnTo>
                        <a:lnTo>
                          <a:pt x="57" y="121"/>
                        </a:lnTo>
                        <a:lnTo>
                          <a:pt x="55" y="137"/>
                        </a:lnTo>
                        <a:lnTo>
                          <a:pt x="53" y="135"/>
                        </a:lnTo>
                        <a:lnTo>
                          <a:pt x="52" y="135"/>
                        </a:lnTo>
                        <a:lnTo>
                          <a:pt x="53" y="140"/>
                        </a:lnTo>
                        <a:lnTo>
                          <a:pt x="36" y="136"/>
                        </a:lnTo>
                        <a:lnTo>
                          <a:pt x="35" y="135"/>
                        </a:lnTo>
                        <a:lnTo>
                          <a:pt x="27" y="130"/>
                        </a:lnTo>
                        <a:lnTo>
                          <a:pt x="25" y="127"/>
                        </a:lnTo>
                        <a:lnTo>
                          <a:pt x="23" y="125"/>
                        </a:lnTo>
                        <a:lnTo>
                          <a:pt x="19" y="120"/>
                        </a:lnTo>
                        <a:lnTo>
                          <a:pt x="19" y="119"/>
                        </a:lnTo>
                        <a:lnTo>
                          <a:pt x="12" y="113"/>
                        </a:lnTo>
                        <a:lnTo>
                          <a:pt x="10" y="109"/>
                        </a:lnTo>
                        <a:lnTo>
                          <a:pt x="9" y="108"/>
                        </a:lnTo>
                        <a:lnTo>
                          <a:pt x="7" y="105"/>
                        </a:lnTo>
                        <a:lnTo>
                          <a:pt x="7" y="91"/>
                        </a:lnTo>
                        <a:lnTo>
                          <a:pt x="5" y="89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  <p:sp>
                <p:nvSpPr>
                  <p:cNvPr id="16413" name="Freeform 4"/>
                  <p:cNvSpPr>
                    <a:spLocks/>
                  </p:cNvSpPr>
                  <p:nvPr/>
                </p:nvSpPr>
                <p:spPr bwMode="auto">
                  <a:xfrm>
                    <a:off x="5183188" y="4497388"/>
                    <a:ext cx="477837" cy="531812"/>
                  </a:xfrm>
                  <a:custGeom>
                    <a:avLst/>
                    <a:gdLst>
                      <a:gd name="T0" fmla="*/ 2147483647 w 147"/>
                      <a:gd name="T1" fmla="*/ 2147483647 h 157"/>
                      <a:gd name="T2" fmla="*/ 2147483647 w 147"/>
                      <a:gd name="T3" fmla="*/ 2147483647 h 157"/>
                      <a:gd name="T4" fmla="*/ 2147483647 w 147"/>
                      <a:gd name="T5" fmla="*/ 2147483647 h 157"/>
                      <a:gd name="T6" fmla="*/ 2147483647 w 147"/>
                      <a:gd name="T7" fmla="*/ 2147483647 h 157"/>
                      <a:gd name="T8" fmla="*/ 2147483647 w 147"/>
                      <a:gd name="T9" fmla="*/ 2147483647 h 157"/>
                      <a:gd name="T10" fmla="*/ 2147483647 w 147"/>
                      <a:gd name="T11" fmla="*/ 2147483647 h 157"/>
                      <a:gd name="T12" fmla="*/ 2147483647 w 147"/>
                      <a:gd name="T13" fmla="*/ 2147483647 h 157"/>
                      <a:gd name="T14" fmla="*/ 2147483647 w 147"/>
                      <a:gd name="T15" fmla="*/ 2147483647 h 157"/>
                      <a:gd name="T16" fmla="*/ 2147483647 w 147"/>
                      <a:gd name="T17" fmla="*/ 2147483647 h 157"/>
                      <a:gd name="T18" fmla="*/ 2147483647 w 147"/>
                      <a:gd name="T19" fmla="*/ 2147483647 h 157"/>
                      <a:gd name="T20" fmla="*/ 2147483647 w 147"/>
                      <a:gd name="T21" fmla="*/ 2147483647 h 157"/>
                      <a:gd name="T22" fmla="*/ 2147483647 w 147"/>
                      <a:gd name="T23" fmla="*/ 2147483647 h 157"/>
                      <a:gd name="T24" fmla="*/ 2147483647 w 147"/>
                      <a:gd name="T25" fmla="*/ 2147483647 h 157"/>
                      <a:gd name="T26" fmla="*/ 2147483647 w 147"/>
                      <a:gd name="T27" fmla="*/ 2147483647 h 157"/>
                      <a:gd name="T28" fmla="*/ 2147483647 w 147"/>
                      <a:gd name="T29" fmla="*/ 2147483647 h 157"/>
                      <a:gd name="T30" fmla="*/ 2147483647 w 147"/>
                      <a:gd name="T31" fmla="*/ 2147483647 h 157"/>
                      <a:gd name="T32" fmla="*/ 2147483647 w 147"/>
                      <a:gd name="T33" fmla="*/ 2147483647 h 157"/>
                      <a:gd name="T34" fmla="*/ 2147483647 w 147"/>
                      <a:gd name="T35" fmla="*/ 2147483647 h 157"/>
                      <a:gd name="T36" fmla="*/ 2147483647 w 147"/>
                      <a:gd name="T37" fmla="*/ 2147483647 h 157"/>
                      <a:gd name="T38" fmla="*/ 2147483647 w 147"/>
                      <a:gd name="T39" fmla="*/ 2147483647 h 157"/>
                      <a:gd name="T40" fmla="*/ 2147483647 w 147"/>
                      <a:gd name="T41" fmla="*/ 2147483647 h 157"/>
                      <a:gd name="T42" fmla="*/ 2147483647 w 147"/>
                      <a:gd name="T43" fmla="*/ 2147483647 h 157"/>
                      <a:gd name="T44" fmla="*/ 2147483647 w 147"/>
                      <a:gd name="T45" fmla="*/ 2147483647 h 157"/>
                      <a:gd name="T46" fmla="*/ 2147483647 w 147"/>
                      <a:gd name="T47" fmla="*/ 2147483647 h 157"/>
                      <a:gd name="T48" fmla="*/ 2147483647 w 147"/>
                      <a:gd name="T49" fmla="*/ 2147483647 h 157"/>
                      <a:gd name="T50" fmla="*/ 2147483647 w 147"/>
                      <a:gd name="T51" fmla="*/ 2147483647 h 157"/>
                      <a:gd name="T52" fmla="*/ 2147483647 w 147"/>
                      <a:gd name="T53" fmla="*/ 2147483647 h 157"/>
                      <a:gd name="T54" fmla="*/ 2147483647 w 147"/>
                      <a:gd name="T55" fmla="*/ 2147483647 h 157"/>
                      <a:gd name="T56" fmla="*/ 2147483647 w 147"/>
                      <a:gd name="T57" fmla="*/ 2147483647 h 157"/>
                      <a:gd name="T58" fmla="*/ 2147483647 w 147"/>
                      <a:gd name="T59" fmla="*/ 2147483647 h 157"/>
                      <a:gd name="T60" fmla="*/ 2147483647 w 147"/>
                      <a:gd name="T61" fmla="*/ 2147483647 h 157"/>
                      <a:gd name="T62" fmla="*/ 2147483647 w 147"/>
                      <a:gd name="T63" fmla="*/ 2147483647 h 157"/>
                      <a:gd name="T64" fmla="*/ 2147483647 w 147"/>
                      <a:gd name="T65" fmla="*/ 2147483647 h 157"/>
                      <a:gd name="T66" fmla="*/ 2147483647 w 147"/>
                      <a:gd name="T67" fmla="*/ 2147483647 h 157"/>
                      <a:gd name="T68" fmla="*/ 2147483647 w 147"/>
                      <a:gd name="T69" fmla="*/ 2147483647 h 157"/>
                      <a:gd name="T70" fmla="*/ 2147483647 w 147"/>
                      <a:gd name="T71" fmla="*/ 2147483647 h 157"/>
                      <a:gd name="T72" fmla="*/ 2147483647 w 147"/>
                      <a:gd name="T73" fmla="*/ 2147483647 h 157"/>
                      <a:gd name="T74" fmla="*/ 2147483647 w 147"/>
                      <a:gd name="T75" fmla="*/ 2147483647 h 157"/>
                      <a:gd name="T76" fmla="*/ 2147483647 w 147"/>
                      <a:gd name="T77" fmla="*/ 2147483647 h 157"/>
                      <a:gd name="T78" fmla="*/ 2147483647 w 147"/>
                      <a:gd name="T79" fmla="*/ 2147483647 h 157"/>
                      <a:gd name="T80" fmla="*/ 2147483647 w 147"/>
                      <a:gd name="T81" fmla="*/ 2147483647 h 157"/>
                      <a:gd name="T82" fmla="*/ 2147483647 w 147"/>
                      <a:gd name="T83" fmla="*/ 2147483647 h 157"/>
                      <a:gd name="T84" fmla="*/ 2147483647 w 147"/>
                      <a:gd name="T85" fmla="*/ 2147483647 h 157"/>
                      <a:gd name="T86" fmla="*/ 2147483647 w 147"/>
                      <a:gd name="T87" fmla="*/ 2147483647 h 157"/>
                      <a:gd name="T88" fmla="*/ 2147483647 w 147"/>
                      <a:gd name="T89" fmla="*/ 2147483647 h 157"/>
                      <a:gd name="T90" fmla="*/ 2147483647 w 147"/>
                      <a:gd name="T91" fmla="*/ 2147483647 h 157"/>
                      <a:gd name="T92" fmla="*/ 2147483647 w 147"/>
                      <a:gd name="T93" fmla="*/ 2147483647 h 157"/>
                      <a:gd name="T94" fmla="*/ 2147483647 w 147"/>
                      <a:gd name="T95" fmla="*/ 2147483647 h 157"/>
                      <a:gd name="T96" fmla="*/ 2147483647 w 147"/>
                      <a:gd name="T97" fmla="*/ 2147483647 h 15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47"/>
                      <a:gd name="T148" fmla="*/ 0 h 157"/>
                      <a:gd name="T149" fmla="*/ 147 w 147"/>
                      <a:gd name="T150" fmla="*/ 157 h 15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47" h="157">
                        <a:moveTo>
                          <a:pt x="0" y="95"/>
                        </a:moveTo>
                        <a:lnTo>
                          <a:pt x="3" y="91"/>
                        </a:lnTo>
                        <a:lnTo>
                          <a:pt x="5" y="88"/>
                        </a:lnTo>
                        <a:lnTo>
                          <a:pt x="7" y="72"/>
                        </a:lnTo>
                        <a:lnTo>
                          <a:pt x="10" y="71"/>
                        </a:lnTo>
                        <a:lnTo>
                          <a:pt x="12" y="71"/>
                        </a:lnTo>
                        <a:lnTo>
                          <a:pt x="17" y="69"/>
                        </a:lnTo>
                        <a:lnTo>
                          <a:pt x="22" y="66"/>
                        </a:lnTo>
                        <a:lnTo>
                          <a:pt x="27" y="64"/>
                        </a:lnTo>
                        <a:lnTo>
                          <a:pt x="29" y="61"/>
                        </a:lnTo>
                        <a:lnTo>
                          <a:pt x="28" y="56"/>
                        </a:lnTo>
                        <a:lnTo>
                          <a:pt x="28" y="53"/>
                        </a:lnTo>
                        <a:lnTo>
                          <a:pt x="31" y="50"/>
                        </a:lnTo>
                        <a:lnTo>
                          <a:pt x="31" y="48"/>
                        </a:lnTo>
                        <a:lnTo>
                          <a:pt x="37" y="41"/>
                        </a:lnTo>
                        <a:lnTo>
                          <a:pt x="42" y="28"/>
                        </a:lnTo>
                        <a:lnTo>
                          <a:pt x="43" y="23"/>
                        </a:lnTo>
                        <a:lnTo>
                          <a:pt x="44" y="23"/>
                        </a:lnTo>
                        <a:lnTo>
                          <a:pt x="48" y="26"/>
                        </a:lnTo>
                        <a:lnTo>
                          <a:pt x="53" y="26"/>
                        </a:lnTo>
                        <a:lnTo>
                          <a:pt x="55" y="26"/>
                        </a:lnTo>
                        <a:lnTo>
                          <a:pt x="57" y="21"/>
                        </a:lnTo>
                        <a:lnTo>
                          <a:pt x="59" y="21"/>
                        </a:lnTo>
                        <a:lnTo>
                          <a:pt x="61" y="21"/>
                        </a:lnTo>
                        <a:lnTo>
                          <a:pt x="63" y="20"/>
                        </a:lnTo>
                        <a:lnTo>
                          <a:pt x="64" y="18"/>
                        </a:lnTo>
                        <a:lnTo>
                          <a:pt x="66" y="11"/>
                        </a:lnTo>
                        <a:lnTo>
                          <a:pt x="67" y="10"/>
                        </a:lnTo>
                        <a:lnTo>
                          <a:pt x="69" y="9"/>
                        </a:lnTo>
                        <a:lnTo>
                          <a:pt x="70" y="8"/>
                        </a:lnTo>
                        <a:lnTo>
                          <a:pt x="74" y="9"/>
                        </a:lnTo>
                        <a:lnTo>
                          <a:pt x="76" y="13"/>
                        </a:lnTo>
                        <a:lnTo>
                          <a:pt x="77" y="14"/>
                        </a:lnTo>
                        <a:lnTo>
                          <a:pt x="80" y="15"/>
                        </a:lnTo>
                        <a:lnTo>
                          <a:pt x="82" y="15"/>
                        </a:lnTo>
                        <a:lnTo>
                          <a:pt x="84" y="15"/>
                        </a:lnTo>
                        <a:lnTo>
                          <a:pt x="86" y="16"/>
                        </a:lnTo>
                        <a:lnTo>
                          <a:pt x="88" y="15"/>
                        </a:lnTo>
                        <a:lnTo>
                          <a:pt x="90" y="16"/>
                        </a:lnTo>
                        <a:lnTo>
                          <a:pt x="91" y="16"/>
                        </a:lnTo>
                        <a:lnTo>
                          <a:pt x="93" y="17"/>
                        </a:lnTo>
                        <a:lnTo>
                          <a:pt x="96" y="18"/>
                        </a:lnTo>
                        <a:lnTo>
                          <a:pt x="97" y="18"/>
                        </a:lnTo>
                        <a:lnTo>
                          <a:pt x="99" y="16"/>
                        </a:lnTo>
                        <a:lnTo>
                          <a:pt x="100" y="14"/>
                        </a:lnTo>
                        <a:lnTo>
                          <a:pt x="100" y="8"/>
                        </a:lnTo>
                        <a:lnTo>
                          <a:pt x="98" y="4"/>
                        </a:lnTo>
                        <a:lnTo>
                          <a:pt x="99" y="3"/>
                        </a:lnTo>
                        <a:lnTo>
                          <a:pt x="103" y="1"/>
                        </a:lnTo>
                        <a:lnTo>
                          <a:pt x="105" y="0"/>
                        </a:lnTo>
                        <a:lnTo>
                          <a:pt x="107" y="1"/>
                        </a:lnTo>
                        <a:lnTo>
                          <a:pt x="108" y="3"/>
                        </a:lnTo>
                        <a:lnTo>
                          <a:pt x="110" y="5"/>
                        </a:lnTo>
                        <a:lnTo>
                          <a:pt x="107" y="10"/>
                        </a:lnTo>
                        <a:lnTo>
                          <a:pt x="107" y="12"/>
                        </a:lnTo>
                        <a:lnTo>
                          <a:pt x="108" y="14"/>
                        </a:lnTo>
                        <a:lnTo>
                          <a:pt x="115" y="23"/>
                        </a:lnTo>
                        <a:lnTo>
                          <a:pt x="120" y="21"/>
                        </a:lnTo>
                        <a:lnTo>
                          <a:pt x="121" y="20"/>
                        </a:lnTo>
                        <a:lnTo>
                          <a:pt x="122" y="20"/>
                        </a:lnTo>
                        <a:lnTo>
                          <a:pt x="123" y="20"/>
                        </a:lnTo>
                        <a:lnTo>
                          <a:pt x="123" y="24"/>
                        </a:lnTo>
                        <a:lnTo>
                          <a:pt x="123" y="26"/>
                        </a:lnTo>
                        <a:lnTo>
                          <a:pt x="126" y="26"/>
                        </a:lnTo>
                        <a:lnTo>
                          <a:pt x="127" y="26"/>
                        </a:lnTo>
                        <a:lnTo>
                          <a:pt x="128" y="26"/>
                        </a:lnTo>
                        <a:lnTo>
                          <a:pt x="129" y="28"/>
                        </a:lnTo>
                        <a:lnTo>
                          <a:pt x="132" y="29"/>
                        </a:lnTo>
                        <a:lnTo>
                          <a:pt x="131" y="33"/>
                        </a:lnTo>
                        <a:lnTo>
                          <a:pt x="129" y="38"/>
                        </a:lnTo>
                        <a:lnTo>
                          <a:pt x="126" y="41"/>
                        </a:lnTo>
                        <a:lnTo>
                          <a:pt x="126" y="46"/>
                        </a:lnTo>
                        <a:lnTo>
                          <a:pt x="126" y="53"/>
                        </a:lnTo>
                        <a:lnTo>
                          <a:pt x="125" y="54"/>
                        </a:lnTo>
                        <a:lnTo>
                          <a:pt x="123" y="53"/>
                        </a:lnTo>
                        <a:lnTo>
                          <a:pt x="122" y="52"/>
                        </a:lnTo>
                        <a:lnTo>
                          <a:pt x="120" y="51"/>
                        </a:lnTo>
                        <a:lnTo>
                          <a:pt x="117" y="50"/>
                        </a:lnTo>
                        <a:lnTo>
                          <a:pt x="117" y="49"/>
                        </a:lnTo>
                        <a:lnTo>
                          <a:pt x="115" y="49"/>
                        </a:lnTo>
                        <a:lnTo>
                          <a:pt x="114" y="50"/>
                        </a:lnTo>
                        <a:lnTo>
                          <a:pt x="113" y="51"/>
                        </a:lnTo>
                        <a:lnTo>
                          <a:pt x="110" y="58"/>
                        </a:lnTo>
                        <a:lnTo>
                          <a:pt x="108" y="59"/>
                        </a:lnTo>
                        <a:lnTo>
                          <a:pt x="105" y="59"/>
                        </a:lnTo>
                        <a:lnTo>
                          <a:pt x="102" y="61"/>
                        </a:lnTo>
                        <a:lnTo>
                          <a:pt x="101" y="61"/>
                        </a:lnTo>
                        <a:lnTo>
                          <a:pt x="101" y="64"/>
                        </a:lnTo>
                        <a:lnTo>
                          <a:pt x="102" y="64"/>
                        </a:lnTo>
                        <a:lnTo>
                          <a:pt x="104" y="64"/>
                        </a:lnTo>
                        <a:lnTo>
                          <a:pt x="106" y="64"/>
                        </a:lnTo>
                        <a:lnTo>
                          <a:pt x="110" y="61"/>
                        </a:lnTo>
                        <a:lnTo>
                          <a:pt x="110" y="64"/>
                        </a:lnTo>
                        <a:lnTo>
                          <a:pt x="108" y="67"/>
                        </a:lnTo>
                        <a:lnTo>
                          <a:pt x="105" y="71"/>
                        </a:lnTo>
                        <a:lnTo>
                          <a:pt x="105" y="73"/>
                        </a:lnTo>
                        <a:lnTo>
                          <a:pt x="103" y="75"/>
                        </a:lnTo>
                        <a:lnTo>
                          <a:pt x="105" y="94"/>
                        </a:lnTo>
                        <a:lnTo>
                          <a:pt x="106" y="95"/>
                        </a:lnTo>
                        <a:lnTo>
                          <a:pt x="108" y="94"/>
                        </a:lnTo>
                        <a:lnTo>
                          <a:pt x="110" y="94"/>
                        </a:lnTo>
                        <a:lnTo>
                          <a:pt x="110" y="93"/>
                        </a:lnTo>
                        <a:lnTo>
                          <a:pt x="115" y="91"/>
                        </a:lnTo>
                        <a:lnTo>
                          <a:pt x="119" y="88"/>
                        </a:lnTo>
                        <a:lnTo>
                          <a:pt x="124" y="81"/>
                        </a:lnTo>
                        <a:lnTo>
                          <a:pt x="133" y="73"/>
                        </a:lnTo>
                        <a:lnTo>
                          <a:pt x="135" y="70"/>
                        </a:lnTo>
                        <a:lnTo>
                          <a:pt x="137" y="68"/>
                        </a:lnTo>
                        <a:lnTo>
                          <a:pt x="139" y="68"/>
                        </a:lnTo>
                        <a:lnTo>
                          <a:pt x="140" y="67"/>
                        </a:lnTo>
                        <a:lnTo>
                          <a:pt x="142" y="71"/>
                        </a:lnTo>
                        <a:lnTo>
                          <a:pt x="146" y="76"/>
                        </a:lnTo>
                        <a:lnTo>
                          <a:pt x="146" y="81"/>
                        </a:lnTo>
                        <a:lnTo>
                          <a:pt x="143" y="85"/>
                        </a:lnTo>
                        <a:lnTo>
                          <a:pt x="137" y="89"/>
                        </a:lnTo>
                        <a:lnTo>
                          <a:pt x="135" y="93"/>
                        </a:lnTo>
                        <a:lnTo>
                          <a:pt x="132" y="98"/>
                        </a:lnTo>
                        <a:lnTo>
                          <a:pt x="131" y="98"/>
                        </a:lnTo>
                        <a:lnTo>
                          <a:pt x="129" y="99"/>
                        </a:lnTo>
                        <a:lnTo>
                          <a:pt x="127" y="99"/>
                        </a:lnTo>
                        <a:lnTo>
                          <a:pt x="126" y="98"/>
                        </a:lnTo>
                        <a:lnTo>
                          <a:pt x="123" y="98"/>
                        </a:lnTo>
                        <a:lnTo>
                          <a:pt x="122" y="101"/>
                        </a:lnTo>
                        <a:lnTo>
                          <a:pt x="121" y="101"/>
                        </a:lnTo>
                        <a:lnTo>
                          <a:pt x="125" y="104"/>
                        </a:lnTo>
                        <a:lnTo>
                          <a:pt x="126" y="106"/>
                        </a:lnTo>
                        <a:lnTo>
                          <a:pt x="131" y="109"/>
                        </a:lnTo>
                        <a:lnTo>
                          <a:pt x="132" y="116"/>
                        </a:lnTo>
                        <a:lnTo>
                          <a:pt x="130" y="118"/>
                        </a:lnTo>
                        <a:lnTo>
                          <a:pt x="129" y="118"/>
                        </a:lnTo>
                        <a:lnTo>
                          <a:pt x="129" y="121"/>
                        </a:lnTo>
                        <a:lnTo>
                          <a:pt x="129" y="125"/>
                        </a:lnTo>
                        <a:lnTo>
                          <a:pt x="128" y="128"/>
                        </a:lnTo>
                        <a:lnTo>
                          <a:pt x="123" y="133"/>
                        </a:lnTo>
                        <a:lnTo>
                          <a:pt x="122" y="140"/>
                        </a:lnTo>
                        <a:lnTo>
                          <a:pt x="122" y="143"/>
                        </a:lnTo>
                        <a:lnTo>
                          <a:pt x="123" y="148"/>
                        </a:lnTo>
                        <a:lnTo>
                          <a:pt x="122" y="148"/>
                        </a:lnTo>
                        <a:lnTo>
                          <a:pt x="120" y="149"/>
                        </a:lnTo>
                        <a:lnTo>
                          <a:pt x="114" y="152"/>
                        </a:lnTo>
                        <a:lnTo>
                          <a:pt x="112" y="154"/>
                        </a:lnTo>
                        <a:lnTo>
                          <a:pt x="110" y="156"/>
                        </a:lnTo>
                        <a:lnTo>
                          <a:pt x="106" y="156"/>
                        </a:lnTo>
                        <a:lnTo>
                          <a:pt x="104" y="156"/>
                        </a:lnTo>
                        <a:lnTo>
                          <a:pt x="101" y="155"/>
                        </a:lnTo>
                        <a:lnTo>
                          <a:pt x="97" y="156"/>
                        </a:lnTo>
                        <a:lnTo>
                          <a:pt x="95" y="156"/>
                        </a:lnTo>
                        <a:lnTo>
                          <a:pt x="93" y="155"/>
                        </a:lnTo>
                        <a:lnTo>
                          <a:pt x="92" y="155"/>
                        </a:lnTo>
                        <a:lnTo>
                          <a:pt x="93" y="151"/>
                        </a:lnTo>
                        <a:lnTo>
                          <a:pt x="93" y="149"/>
                        </a:lnTo>
                        <a:lnTo>
                          <a:pt x="93" y="148"/>
                        </a:lnTo>
                        <a:lnTo>
                          <a:pt x="92" y="146"/>
                        </a:lnTo>
                        <a:lnTo>
                          <a:pt x="91" y="143"/>
                        </a:lnTo>
                        <a:lnTo>
                          <a:pt x="90" y="140"/>
                        </a:lnTo>
                        <a:lnTo>
                          <a:pt x="89" y="138"/>
                        </a:lnTo>
                        <a:lnTo>
                          <a:pt x="88" y="137"/>
                        </a:lnTo>
                        <a:lnTo>
                          <a:pt x="82" y="137"/>
                        </a:lnTo>
                        <a:lnTo>
                          <a:pt x="80" y="136"/>
                        </a:lnTo>
                        <a:lnTo>
                          <a:pt x="74" y="136"/>
                        </a:lnTo>
                        <a:lnTo>
                          <a:pt x="73" y="136"/>
                        </a:lnTo>
                        <a:lnTo>
                          <a:pt x="73" y="138"/>
                        </a:lnTo>
                        <a:lnTo>
                          <a:pt x="70" y="140"/>
                        </a:lnTo>
                        <a:lnTo>
                          <a:pt x="67" y="140"/>
                        </a:lnTo>
                        <a:lnTo>
                          <a:pt x="67" y="138"/>
                        </a:lnTo>
                        <a:lnTo>
                          <a:pt x="68" y="131"/>
                        </a:lnTo>
                        <a:lnTo>
                          <a:pt x="67" y="123"/>
                        </a:lnTo>
                        <a:lnTo>
                          <a:pt x="64" y="123"/>
                        </a:lnTo>
                        <a:lnTo>
                          <a:pt x="61" y="123"/>
                        </a:lnTo>
                        <a:lnTo>
                          <a:pt x="60" y="123"/>
                        </a:lnTo>
                        <a:lnTo>
                          <a:pt x="57" y="123"/>
                        </a:lnTo>
                        <a:lnTo>
                          <a:pt x="55" y="125"/>
                        </a:lnTo>
                        <a:lnTo>
                          <a:pt x="52" y="126"/>
                        </a:lnTo>
                        <a:lnTo>
                          <a:pt x="48" y="134"/>
                        </a:lnTo>
                        <a:lnTo>
                          <a:pt x="46" y="135"/>
                        </a:lnTo>
                        <a:lnTo>
                          <a:pt x="44" y="134"/>
                        </a:lnTo>
                        <a:lnTo>
                          <a:pt x="43" y="135"/>
                        </a:lnTo>
                        <a:lnTo>
                          <a:pt x="37" y="133"/>
                        </a:lnTo>
                        <a:lnTo>
                          <a:pt x="37" y="131"/>
                        </a:lnTo>
                        <a:lnTo>
                          <a:pt x="36" y="129"/>
                        </a:lnTo>
                        <a:lnTo>
                          <a:pt x="36" y="127"/>
                        </a:lnTo>
                        <a:lnTo>
                          <a:pt x="35" y="126"/>
                        </a:lnTo>
                        <a:lnTo>
                          <a:pt x="35" y="123"/>
                        </a:lnTo>
                        <a:lnTo>
                          <a:pt x="33" y="121"/>
                        </a:lnTo>
                        <a:lnTo>
                          <a:pt x="31" y="110"/>
                        </a:lnTo>
                        <a:lnTo>
                          <a:pt x="29" y="108"/>
                        </a:lnTo>
                        <a:lnTo>
                          <a:pt x="25" y="110"/>
                        </a:lnTo>
                        <a:lnTo>
                          <a:pt x="23" y="110"/>
                        </a:lnTo>
                        <a:lnTo>
                          <a:pt x="18" y="108"/>
                        </a:lnTo>
                        <a:lnTo>
                          <a:pt x="15" y="106"/>
                        </a:lnTo>
                        <a:lnTo>
                          <a:pt x="11" y="106"/>
                        </a:lnTo>
                        <a:lnTo>
                          <a:pt x="10" y="104"/>
                        </a:lnTo>
                        <a:lnTo>
                          <a:pt x="8" y="103"/>
                        </a:lnTo>
                        <a:lnTo>
                          <a:pt x="8" y="101"/>
                        </a:lnTo>
                        <a:lnTo>
                          <a:pt x="8" y="102"/>
                        </a:lnTo>
                        <a:lnTo>
                          <a:pt x="5" y="101"/>
                        </a:lnTo>
                        <a:lnTo>
                          <a:pt x="0" y="96"/>
                        </a:lnTo>
                        <a:lnTo>
                          <a:pt x="0" y="95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  <p:sp>
                <p:nvSpPr>
                  <p:cNvPr id="16414" name="Freeform 5"/>
                  <p:cNvSpPr>
                    <a:spLocks/>
                  </p:cNvSpPr>
                  <p:nvPr/>
                </p:nvSpPr>
                <p:spPr bwMode="auto">
                  <a:xfrm>
                    <a:off x="4687888" y="5259388"/>
                    <a:ext cx="893762" cy="703262"/>
                  </a:xfrm>
                  <a:custGeom>
                    <a:avLst/>
                    <a:gdLst>
                      <a:gd name="T0" fmla="*/ 2147483647 w 276"/>
                      <a:gd name="T1" fmla="*/ 2147483647 h 206"/>
                      <a:gd name="T2" fmla="*/ 2147483647 w 276"/>
                      <a:gd name="T3" fmla="*/ 2147483647 h 206"/>
                      <a:gd name="T4" fmla="*/ 2147483647 w 276"/>
                      <a:gd name="T5" fmla="*/ 2147483647 h 206"/>
                      <a:gd name="T6" fmla="*/ 2147483647 w 276"/>
                      <a:gd name="T7" fmla="*/ 2147483647 h 206"/>
                      <a:gd name="T8" fmla="*/ 2147483647 w 276"/>
                      <a:gd name="T9" fmla="*/ 2147483647 h 206"/>
                      <a:gd name="T10" fmla="*/ 2147483647 w 276"/>
                      <a:gd name="T11" fmla="*/ 2147483647 h 206"/>
                      <a:gd name="T12" fmla="*/ 2147483647 w 276"/>
                      <a:gd name="T13" fmla="*/ 2147483647 h 206"/>
                      <a:gd name="T14" fmla="*/ 2147483647 w 276"/>
                      <a:gd name="T15" fmla="*/ 2147483647 h 206"/>
                      <a:gd name="T16" fmla="*/ 2147483647 w 276"/>
                      <a:gd name="T17" fmla="*/ 2147483647 h 206"/>
                      <a:gd name="T18" fmla="*/ 2147483647 w 276"/>
                      <a:gd name="T19" fmla="*/ 2147483647 h 206"/>
                      <a:gd name="T20" fmla="*/ 2147483647 w 276"/>
                      <a:gd name="T21" fmla="*/ 2147483647 h 206"/>
                      <a:gd name="T22" fmla="*/ 2147483647 w 276"/>
                      <a:gd name="T23" fmla="*/ 2147483647 h 206"/>
                      <a:gd name="T24" fmla="*/ 2147483647 w 276"/>
                      <a:gd name="T25" fmla="*/ 2147483647 h 206"/>
                      <a:gd name="T26" fmla="*/ 2147483647 w 276"/>
                      <a:gd name="T27" fmla="*/ 2147483647 h 206"/>
                      <a:gd name="T28" fmla="*/ 2147483647 w 276"/>
                      <a:gd name="T29" fmla="*/ 2147483647 h 206"/>
                      <a:gd name="T30" fmla="*/ 2147483647 w 276"/>
                      <a:gd name="T31" fmla="*/ 2147483647 h 206"/>
                      <a:gd name="T32" fmla="*/ 2147483647 w 276"/>
                      <a:gd name="T33" fmla="*/ 2147483647 h 206"/>
                      <a:gd name="T34" fmla="*/ 2147483647 w 276"/>
                      <a:gd name="T35" fmla="*/ 2147483647 h 206"/>
                      <a:gd name="T36" fmla="*/ 2147483647 w 276"/>
                      <a:gd name="T37" fmla="*/ 2147483647 h 206"/>
                      <a:gd name="T38" fmla="*/ 2147483647 w 276"/>
                      <a:gd name="T39" fmla="*/ 2147483647 h 206"/>
                      <a:gd name="T40" fmla="*/ 2147483647 w 276"/>
                      <a:gd name="T41" fmla="*/ 2147483647 h 206"/>
                      <a:gd name="T42" fmla="*/ 2147483647 w 276"/>
                      <a:gd name="T43" fmla="*/ 2147483647 h 206"/>
                      <a:gd name="T44" fmla="*/ 2147483647 w 276"/>
                      <a:gd name="T45" fmla="*/ 2147483647 h 206"/>
                      <a:gd name="T46" fmla="*/ 2147483647 w 276"/>
                      <a:gd name="T47" fmla="*/ 2147483647 h 206"/>
                      <a:gd name="T48" fmla="*/ 2147483647 w 276"/>
                      <a:gd name="T49" fmla="*/ 2147483647 h 206"/>
                      <a:gd name="T50" fmla="*/ 2147483647 w 276"/>
                      <a:gd name="T51" fmla="*/ 2147483647 h 206"/>
                      <a:gd name="T52" fmla="*/ 2147483647 w 276"/>
                      <a:gd name="T53" fmla="*/ 2147483647 h 206"/>
                      <a:gd name="T54" fmla="*/ 2147483647 w 276"/>
                      <a:gd name="T55" fmla="*/ 2147483647 h 206"/>
                      <a:gd name="T56" fmla="*/ 2147483647 w 276"/>
                      <a:gd name="T57" fmla="*/ 2147483647 h 206"/>
                      <a:gd name="T58" fmla="*/ 2147483647 w 276"/>
                      <a:gd name="T59" fmla="*/ 2147483647 h 206"/>
                      <a:gd name="T60" fmla="*/ 2147483647 w 276"/>
                      <a:gd name="T61" fmla="*/ 2147483647 h 206"/>
                      <a:gd name="T62" fmla="*/ 2147483647 w 276"/>
                      <a:gd name="T63" fmla="*/ 2147483647 h 206"/>
                      <a:gd name="T64" fmla="*/ 2147483647 w 276"/>
                      <a:gd name="T65" fmla="*/ 2147483647 h 206"/>
                      <a:gd name="T66" fmla="*/ 2147483647 w 276"/>
                      <a:gd name="T67" fmla="*/ 2147483647 h 206"/>
                      <a:gd name="T68" fmla="*/ 2147483647 w 276"/>
                      <a:gd name="T69" fmla="*/ 2147483647 h 206"/>
                      <a:gd name="T70" fmla="*/ 2147483647 w 276"/>
                      <a:gd name="T71" fmla="*/ 2147483647 h 206"/>
                      <a:gd name="T72" fmla="*/ 2147483647 w 276"/>
                      <a:gd name="T73" fmla="*/ 2147483647 h 206"/>
                      <a:gd name="T74" fmla="*/ 2147483647 w 276"/>
                      <a:gd name="T75" fmla="*/ 2147483647 h 206"/>
                      <a:gd name="T76" fmla="*/ 2147483647 w 276"/>
                      <a:gd name="T77" fmla="*/ 2147483647 h 206"/>
                      <a:gd name="T78" fmla="*/ 2147483647 w 276"/>
                      <a:gd name="T79" fmla="*/ 2147483647 h 206"/>
                      <a:gd name="T80" fmla="*/ 2147483647 w 276"/>
                      <a:gd name="T81" fmla="*/ 2147483647 h 206"/>
                      <a:gd name="T82" fmla="*/ 2147483647 w 276"/>
                      <a:gd name="T83" fmla="*/ 2147483647 h 206"/>
                      <a:gd name="T84" fmla="*/ 2147483647 w 276"/>
                      <a:gd name="T85" fmla="*/ 2147483647 h 206"/>
                      <a:gd name="T86" fmla="*/ 2147483647 w 276"/>
                      <a:gd name="T87" fmla="*/ 2147483647 h 206"/>
                      <a:gd name="T88" fmla="*/ 2147483647 w 276"/>
                      <a:gd name="T89" fmla="*/ 2147483647 h 206"/>
                      <a:gd name="T90" fmla="*/ 2147483647 w 276"/>
                      <a:gd name="T91" fmla="*/ 2147483647 h 206"/>
                      <a:gd name="T92" fmla="*/ 2147483647 w 276"/>
                      <a:gd name="T93" fmla="*/ 2147483647 h 206"/>
                      <a:gd name="T94" fmla="*/ 2147483647 w 276"/>
                      <a:gd name="T95" fmla="*/ 2147483647 h 206"/>
                      <a:gd name="T96" fmla="*/ 2147483647 w 276"/>
                      <a:gd name="T97" fmla="*/ 2147483647 h 206"/>
                      <a:gd name="T98" fmla="*/ 2147483647 w 276"/>
                      <a:gd name="T99" fmla="*/ 2147483647 h 206"/>
                      <a:gd name="T100" fmla="*/ 2147483647 w 276"/>
                      <a:gd name="T101" fmla="*/ 2147483647 h 206"/>
                      <a:gd name="T102" fmla="*/ 2147483647 w 276"/>
                      <a:gd name="T103" fmla="*/ 2147483647 h 206"/>
                      <a:gd name="T104" fmla="*/ 2147483647 w 276"/>
                      <a:gd name="T105" fmla="*/ 2147483647 h 206"/>
                      <a:gd name="T106" fmla="*/ 2147483647 w 276"/>
                      <a:gd name="T107" fmla="*/ 2147483647 h 206"/>
                      <a:gd name="T108" fmla="*/ 2147483647 w 276"/>
                      <a:gd name="T109" fmla="*/ 2147483647 h 206"/>
                      <a:gd name="T110" fmla="*/ 2147483647 w 276"/>
                      <a:gd name="T111" fmla="*/ 2147483647 h 206"/>
                      <a:gd name="T112" fmla="*/ 2147483647 w 276"/>
                      <a:gd name="T113" fmla="*/ 2147483647 h 206"/>
                      <a:gd name="T114" fmla="*/ 2147483647 w 276"/>
                      <a:gd name="T115" fmla="*/ 2147483647 h 206"/>
                      <a:gd name="T116" fmla="*/ 2147483647 w 276"/>
                      <a:gd name="T117" fmla="*/ 2147483647 h 206"/>
                      <a:gd name="T118" fmla="*/ 2147483647 w 276"/>
                      <a:gd name="T119" fmla="*/ 2147483647 h 20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276"/>
                      <a:gd name="T181" fmla="*/ 0 h 206"/>
                      <a:gd name="T182" fmla="*/ 276 w 276"/>
                      <a:gd name="T183" fmla="*/ 206 h 20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276" h="206">
                        <a:moveTo>
                          <a:pt x="0" y="71"/>
                        </a:moveTo>
                        <a:lnTo>
                          <a:pt x="2" y="64"/>
                        </a:lnTo>
                        <a:lnTo>
                          <a:pt x="2" y="53"/>
                        </a:lnTo>
                        <a:lnTo>
                          <a:pt x="7" y="51"/>
                        </a:lnTo>
                        <a:lnTo>
                          <a:pt x="9" y="53"/>
                        </a:lnTo>
                        <a:lnTo>
                          <a:pt x="11" y="53"/>
                        </a:lnTo>
                        <a:lnTo>
                          <a:pt x="10" y="51"/>
                        </a:lnTo>
                        <a:lnTo>
                          <a:pt x="11" y="51"/>
                        </a:lnTo>
                        <a:lnTo>
                          <a:pt x="13" y="53"/>
                        </a:lnTo>
                        <a:lnTo>
                          <a:pt x="16" y="51"/>
                        </a:lnTo>
                        <a:lnTo>
                          <a:pt x="16" y="49"/>
                        </a:lnTo>
                        <a:lnTo>
                          <a:pt x="19" y="49"/>
                        </a:lnTo>
                        <a:lnTo>
                          <a:pt x="20" y="47"/>
                        </a:lnTo>
                        <a:lnTo>
                          <a:pt x="20" y="44"/>
                        </a:lnTo>
                        <a:lnTo>
                          <a:pt x="19" y="39"/>
                        </a:lnTo>
                        <a:lnTo>
                          <a:pt x="18" y="36"/>
                        </a:lnTo>
                        <a:lnTo>
                          <a:pt x="18" y="26"/>
                        </a:lnTo>
                        <a:lnTo>
                          <a:pt x="20" y="23"/>
                        </a:lnTo>
                        <a:lnTo>
                          <a:pt x="26" y="20"/>
                        </a:lnTo>
                        <a:lnTo>
                          <a:pt x="29" y="20"/>
                        </a:lnTo>
                        <a:lnTo>
                          <a:pt x="31" y="21"/>
                        </a:lnTo>
                        <a:lnTo>
                          <a:pt x="33" y="21"/>
                        </a:lnTo>
                        <a:lnTo>
                          <a:pt x="37" y="21"/>
                        </a:lnTo>
                        <a:lnTo>
                          <a:pt x="39" y="22"/>
                        </a:lnTo>
                        <a:lnTo>
                          <a:pt x="40" y="24"/>
                        </a:lnTo>
                        <a:lnTo>
                          <a:pt x="41" y="26"/>
                        </a:lnTo>
                        <a:lnTo>
                          <a:pt x="45" y="30"/>
                        </a:lnTo>
                        <a:lnTo>
                          <a:pt x="45" y="31"/>
                        </a:lnTo>
                        <a:lnTo>
                          <a:pt x="46" y="31"/>
                        </a:lnTo>
                        <a:lnTo>
                          <a:pt x="47" y="32"/>
                        </a:lnTo>
                        <a:lnTo>
                          <a:pt x="50" y="32"/>
                        </a:lnTo>
                        <a:lnTo>
                          <a:pt x="51" y="31"/>
                        </a:lnTo>
                        <a:lnTo>
                          <a:pt x="52" y="32"/>
                        </a:lnTo>
                        <a:lnTo>
                          <a:pt x="58" y="31"/>
                        </a:lnTo>
                        <a:lnTo>
                          <a:pt x="60" y="30"/>
                        </a:lnTo>
                        <a:lnTo>
                          <a:pt x="69" y="31"/>
                        </a:lnTo>
                        <a:lnTo>
                          <a:pt x="73" y="31"/>
                        </a:lnTo>
                        <a:lnTo>
                          <a:pt x="79" y="34"/>
                        </a:lnTo>
                        <a:lnTo>
                          <a:pt x="84" y="34"/>
                        </a:lnTo>
                        <a:lnTo>
                          <a:pt x="85" y="36"/>
                        </a:lnTo>
                        <a:lnTo>
                          <a:pt x="87" y="34"/>
                        </a:lnTo>
                        <a:lnTo>
                          <a:pt x="89" y="34"/>
                        </a:lnTo>
                        <a:lnTo>
                          <a:pt x="89" y="38"/>
                        </a:lnTo>
                        <a:lnTo>
                          <a:pt x="92" y="40"/>
                        </a:lnTo>
                        <a:lnTo>
                          <a:pt x="92" y="39"/>
                        </a:lnTo>
                        <a:lnTo>
                          <a:pt x="93" y="39"/>
                        </a:lnTo>
                        <a:lnTo>
                          <a:pt x="95" y="39"/>
                        </a:lnTo>
                        <a:lnTo>
                          <a:pt x="96" y="39"/>
                        </a:lnTo>
                        <a:lnTo>
                          <a:pt x="98" y="39"/>
                        </a:lnTo>
                        <a:lnTo>
                          <a:pt x="99" y="40"/>
                        </a:lnTo>
                        <a:lnTo>
                          <a:pt x="104" y="41"/>
                        </a:lnTo>
                        <a:lnTo>
                          <a:pt x="103" y="44"/>
                        </a:lnTo>
                        <a:lnTo>
                          <a:pt x="104" y="46"/>
                        </a:lnTo>
                        <a:lnTo>
                          <a:pt x="106" y="46"/>
                        </a:lnTo>
                        <a:lnTo>
                          <a:pt x="110" y="44"/>
                        </a:lnTo>
                        <a:lnTo>
                          <a:pt x="111" y="43"/>
                        </a:lnTo>
                        <a:lnTo>
                          <a:pt x="111" y="41"/>
                        </a:lnTo>
                        <a:lnTo>
                          <a:pt x="109" y="40"/>
                        </a:lnTo>
                        <a:lnTo>
                          <a:pt x="106" y="37"/>
                        </a:lnTo>
                        <a:lnTo>
                          <a:pt x="105" y="28"/>
                        </a:lnTo>
                        <a:lnTo>
                          <a:pt x="105" y="26"/>
                        </a:lnTo>
                        <a:lnTo>
                          <a:pt x="104" y="24"/>
                        </a:lnTo>
                        <a:lnTo>
                          <a:pt x="104" y="21"/>
                        </a:lnTo>
                        <a:lnTo>
                          <a:pt x="103" y="20"/>
                        </a:lnTo>
                        <a:lnTo>
                          <a:pt x="103" y="19"/>
                        </a:lnTo>
                        <a:lnTo>
                          <a:pt x="104" y="17"/>
                        </a:lnTo>
                        <a:lnTo>
                          <a:pt x="103" y="16"/>
                        </a:lnTo>
                        <a:lnTo>
                          <a:pt x="102" y="16"/>
                        </a:lnTo>
                        <a:lnTo>
                          <a:pt x="102" y="14"/>
                        </a:lnTo>
                        <a:lnTo>
                          <a:pt x="102" y="13"/>
                        </a:lnTo>
                        <a:lnTo>
                          <a:pt x="102" y="11"/>
                        </a:lnTo>
                        <a:lnTo>
                          <a:pt x="102" y="8"/>
                        </a:lnTo>
                        <a:lnTo>
                          <a:pt x="102" y="6"/>
                        </a:lnTo>
                        <a:lnTo>
                          <a:pt x="101" y="4"/>
                        </a:lnTo>
                        <a:lnTo>
                          <a:pt x="103" y="2"/>
                        </a:lnTo>
                        <a:lnTo>
                          <a:pt x="105" y="2"/>
                        </a:lnTo>
                        <a:lnTo>
                          <a:pt x="106" y="5"/>
                        </a:lnTo>
                        <a:lnTo>
                          <a:pt x="106" y="6"/>
                        </a:lnTo>
                        <a:lnTo>
                          <a:pt x="107" y="7"/>
                        </a:lnTo>
                        <a:lnTo>
                          <a:pt x="108" y="6"/>
                        </a:lnTo>
                        <a:lnTo>
                          <a:pt x="109" y="5"/>
                        </a:lnTo>
                        <a:lnTo>
                          <a:pt x="111" y="2"/>
                        </a:lnTo>
                        <a:lnTo>
                          <a:pt x="111" y="1"/>
                        </a:lnTo>
                        <a:lnTo>
                          <a:pt x="111" y="3"/>
                        </a:lnTo>
                        <a:lnTo>
                          <a:pt x="116" y="3"/>
                        </a:lnTo>
                        <a:lnTo>
                          <a:pt x="117" y="4"/>
                        </a:lnTo>
                        <a:lnTo>
                          <a:pt x="118" y="2"/>
                        </a:lnTo>
                        <a:lnTo>
                          <a:pt x="118" y="1"/>
                        </a:lnTo>
                        <a:lnTo>
                          <a:pt x="120" y="0"/>
                        </a:lnTo>
                        <a:lnTo>
                          <a:pt x="120" y="2"/>
                        </a:lnTo>
                        <a:lnTo>
                          <a:pt x="122" y="7"/>
                        </a:lnTo>
                        <a:lnTo>
                          <a:pt x="123" y="8"/>
                        </a:lnTo>
                        <a:lnTo>
                          <a:pt x="128" y="10"/>
                        </a:lnTo>
                        <a:lnTo>
                          <a:pt x="130" y="11"/>
                        </a:lnTo>
                        <a:lnTo>
                          <a:pt x="130" y="13"/>
                        </a:lnTo>
                        <a:lnTo>
                          <a:pt x="129" y="14"/>
                        </a:lnTo>
                        <a:lnTo>
                          <a:pt x="128" y="16"/>
                        </a:lnTo>
                        <a:lnTo>
                          <a:pt x="127" y="18"/>
                        </a:lnTo>
                        <a:lnTo>
                          <a:pt x="127" y="22"/>
                        </a:lnTo>
                        <a:lnTo>
                          <a:pt x="127" y="25"/>
                        </a:lnTo>
                        <a:lnTo>
                          <a:pt x="125" y="26"/>
                        </a:lnTo>
                        <a:lnTo>
                          <a:pt x="125" y="29"/>
                        </a:lnTo>
                        <a:lnTo>
                          <a:pt x="123" y="29"/>
                        </a:lnTo>
                        <a:lnTo>
                          <a:pt x="123" y="30"/>
                        </a:lnTo>
                        <a:lnTo>
                          <a:pt x="124" y="31"/>
                        </a:lnTo>
                        <a:lnTo>
                          <a:pt x="125" y="31"/>
                        </a:lnTo>
                        <a:lnTo>
                          <a:pt x="127" y="30"/>
                        </a:lnTo>
                        <a:lnTo>
                          <a:pt x="130" y="30"/>
                        </a:lnTo>
                        <a:lnTo>
                          <a:pt x="131" y="31"/>
                        </a:lnTo>
                        <a:lnTo>
                          <a:pt x="130" y="33"/>
                        </a:lnTo>
                        <a:lnTo>
                          <a:pt x="130" y="37"/>
                        </a:lnTo>
                        <a:lnTo>
                          <a:pt x="135" y="37"/>
                        </a:lnTo>
                        <a:lnTo>
                          <a:pt x="136" y="36"/>
                        </a:lnTo>
                        <a:lnTo>
                          <a:pt x="142" y="29"/>
                        </a:lnTo>
                        <a:lnTo>
                          <a:pt x="144" y="23"/>
                        </a:lnTo>
                        <a:lnTo>
                          <a:pt x="150" y="22"/>
                        </a:lnTo>
                        <a:lnTo>
                          <a:pt x="151" y="20"/>
                        </a:lnTo>
                        <a:lnTo>
                          <a:pt x="153" y="19"/>
                        </a:lnTo>
                        <a:lnTo>
                          <a:pt x="155" y="21"/>
                        </a:lnTo>
                        <a:lnTo>
                          <a:pt x="156" y="20"/>
                        </a:lnTo>
                        <a:lnTo>
                          <a:pt x="158" y="18"/>
                        </a:lnTo>
                        <a:lnTo>
                          <a:pt x="161" y="19"/>
                        </a:lnTo>
                        <a:lnTo>
                          <a:pt x="161" y="18"/>
                        </a:lnTo>
                        <a:lnTo>
                          <a:pt x="163" y="17"/>
                        </a:lnTo>
                        <a:lnTo>
                          <a:pt x="163" y="18"/>
                        </a:lnTo>
                        <a:lnTo>
                          <a:pt x="164" y="16"/>
                        </a:lnTo>
                        <a:lnTo>
                          <a:pt x="166" y="15"/>
                        </a:lnTo>
                        <a:lnTo>
                          <a:pt x="168" y="16"/>
                        </a:lnTo>
                        <a:lnTo>
                          <a:pt x="170" y="10"/>
                        </a:lnTo>
                        <a:lnTo>
                          <a:pt x="171" y="9"/>
                        </a:lnTo>
                        <a:lnTo>
                          <a:pt x="172" y="7"/>
                        </a:lnTo>
                        <a:lnTo>
                          <a:pt x="174" y="7"/>
                        </a:lnTo>
                        <a:lnTo>
                          <a:pt x="172" y="5"/>
                        </a:lnTo>
                        <a:lnTo>
                          <a:pt x="174" y="3"/>
                        </a:lnTo>
                        <a:lnTo>
                          <a:pt x="176" y="6"/>
                        </a:lnTo>
                        <a:lnTo>
                          <a:pt x="177" y="6"/>
                        </a:lnTo>
                        <a:lnTo>
                          <a:pt x="178" y="7"/>
                        </a:lnTo>
                        <a:lnTo>
                          <a:pt x="178" y="8"/>
                        </a:lnTo>
                        <a:lnTo>
                          <a:pt x="179" y="14"/>
                        </a:lnTo>
                        <a:lnTo>
                          <a:pt x="184" y="14"/>
                        </a:lnTo>
                        <a:lnTo>
                          <a:pt x="185" y="21"/>
                        </a:lnTo>
                        <a:lnTo>
                          <a:pt x="186" y="26"/>
                        </a:lnTo>
                        <a:lnTo>
                          <a:pt x="188" y="29"/>
                        </a:lnTo>
                        <a:lnTo>
                          <a:pt x="189" y="29"/>
                        </a:lnTo>
                        <a:lnTo>
                          <a:pt x="195" y="28"/>
                        </a:lnTo>
                        <a:lnTo>
                          <a:pt x="197" y="24"/>
                        </a:lnTo>
                        <a:lnTo>
                          <a:pt x="198" y="23"/>
                        </a:lnTo>
                        <a:lnTo>
                          <a:pt x="199" y="23"/>
                        </a:lnTo>
                        <a:lnTo>
                          <a:pt x="201" y="24"/>
                        </a:lnTo>
                        <a:lnTo>
                          <a:pt x="202" y="29"/>
                        </a:lnTo>
                        <a:lnTo>
                          <a:pt x="203" y="29"/>
                        </a:lnTo>
                        <a:lnTo>
                          <a:pt x="205" y="33"/>
                        </a:lnTo>
                        <a:lnTo>
                          <a:pt x="206" y="34"/>
                        </a:lnTo>
                        <a:lnTo>
                          <a:pt x="208" y="36"/>
                        </a:lnTo>
                        <a:lnTo>
                          <a:pt x="208" y="37"/>
                        </a:lnTo>
                        <a:lnTo>
                          <a:pt x="208" y="39"/>
                        </a:lnTo>
                        <a:lnTo>
                          <a:pt x="215" y="46"/>
                        </a:lnTo>
                        <a:lnTo>
                          <a:pt x="216" y="46"/>
                        </a:lnTo>
                        <a:lnTo>
                          <a:pt x="218" y="47"/>
                        </a:lnTo>
                        <a:lnTo>
                          <a:pt x="218" y="49"/>
                        </a:lnTo>
                        <a:lnTo>
                          <a:pt x="219" y="52"/>
                        </a:lnTo>
                        <a:lnTo>
                          <a:pt x="222" y="54"/>
                        </a:lnTo>
                        <a:lnTo>
                          <a:pt x="227" y="55"/>
                        </a:lnTo>
                        <a:lnTo>
                          <a:pt x="228" y="57"/>
                        </a:lnTo>
                        <a:lnTo>
                          <a:pt x="229" y="59"/>
                        </a:lnTo>
                        <a:lnTo>
                          <a:pt x="230" y="62"/>
                        </a:lnTo>
                        <a:lnTo>
                          <a:pt x="236" y="66"/>
                        </a:lnTo>
                        <a:lnTo>
                          <a:pt x="237" y="67"/>
                        </a:lnTo>
                        <a:lnTo>
                          <a:pt x="241" y="67"/>
                        </a:lnTo>
                        <a:lnTo>
                          <a:pt x="245" y="68"/>
                        </a:lnTo>
                        <a:lnTo>
                          <a:pt x="247" y="69"/>
                        </a:lnTo>
                        <a:lnTo>
                          <a:pt x="250" y="74"/>
                        </a:lnTo>
                        <a:lnTo>
                          <a:pt x="252" y="74"/>
                        </a:lnTo>
                        <a:lnTo>
                          <a:pt x="252" y="79"/>
                        </a:lnTo>
                        <a:lnTo>
                          <a:pt x="252" y="84"/>
                        </a:lnTo>
                        <a:lnTo>
                          <a:pt x="250" y="100"/>
                        </a:lnTo>
                        <a:lnTo>
                          <a:pt x="250" y="104"/>
                        </a:lnTo>
                        <a:lnTo>
                          <a:pt x="252" y="106"/>
                        </a:lnTo>
                        <a:lnTo>
                          <a:pt x="254" y="109"/>
                        </a:lnTo>
                        <a:lnTo>
                          <a:pt x="256" y="132"/>
                        </a:lnTo>
                        <a:lnTo>
                          <a:pt x="261" y="133"/>
                        </a:lnTo>
                        <a:lnTo>
                          <a:pt x="263" y="134"/>
                        </a:lnTo>
                        <a:lnTo>
                          <a:pt x="264" y="143"/>
                        </a:lnTo>
                        <a:lnTo>
                          <a:pt x="265" y="145"/>
                        </a:lnTo>
                        <a:lnTo>
                          <a:pt x="267" y="148"/>
                        </a:lnTo>
                        <a:lnTo>
                          <a:pt x="269" y="147"/>
                        </a:lnTo>
                        <a:lnTo>
                          <a:pt x="269" y="148"/>
                        </a:lnTo>
                        <a:lnTo>
                          <a:pt x="275" y="151"/>
                        </a:lnTo>
                        <a:lnTo>
                          <a:pt x="275" y="155"/>
                        </a:lnTo>
                        <a:lnTo>
                          <a:pt x="274" y="158"/>
                        </a:lnTo>
                        <a:lnTo>
                          <a:pt x="272" y="160"/>
                        </a:lnTo>
                        <a:lnTo>
                          <a:pt x="271" y="165"/>
                        </a:lnTo>
                        <a:lnTo>
                          <a:pt x="269" y="171"/>
                        </a:lnTo>
                        <a:lnTo>
                          <a:pt x="268" y="174"/>
                        </a:lnTo>
                        <a:lnTo>
                          <a:pt x="267" y="175"/>
                        </a:lnTo>
                        <a:lnTo>
                          <a:pt x="266" y="177"/>
                        </a:lnTo>
                        <a:lnTo>
                          <a:pt x="263" y="177"/>
                        </a:lnTo>
                        <a:lnTo>
                          <a:pt x="262" y="180"/>
                        </a:lnTo>
                        <a:lnTo>
                          <a:pt x="261" y="178"/>
                        </a:lnTo>
                        <a:lnTo>
                          <a:pt x="258" y="180"/>
                        </a:lnTo>
                        <a:lnTo>
                          <a:pt x="261" y="185"/>
                        </a:lnTo>
                        <a:lnTo>
                          <a:pt x="260" y="186"/>
                        </a:lnTo>
                        <a:lnTo>
                          <a:pt x="258" y="189"/>
                        </a:lnTo>
                        <a:lnTo>
                          <a:pt x="255" y="191"/>
                        </a:lnTo>
                        <a:lnTo>
                          <a:pt x="254" y="192"/>
                        </a:lnTo>
                        <a:lnTo>
                          <a:pt x="252" y="191"/>
                        </a:lnTo>
                        <a:lnTo>
                          <a:pt x="249" y="193"/>
                        </a:lnTo>
                        <a:lnTo>
                          <a:pt x="246" y="196"/>
                        </a:lnTo>
                        <a:lnTo>
                          <a:pt x="247" y="200"/>
                        </a:lnTo>
                        <a:lnTo>
                          <a:pt x="248" y="203"/>
                        </a:lnTo>
                        <a:lnTo>
                          <a:pt x="247" y="204"/>
                        </a:lnTo>
                        <a:lnTo>
                          <a:pt x="245" y="205"/>
                        </a:lnTo>
                        <a:lnTo>
                          <a:pt x="241" y="200"/>
                        </a:lnTo>
                        <a:lnTo>
                          <a:pt x="239" y="200"/>
                        </a:lnTo>
                        <a:lnTo>
                          <a:pt x="237" y="197"/>
                        </a:lnTo>
                        <a:lnTo>
                          <a:pt x="237" y="196"/>
                        </a:lnTo>
                        <a:lnTo>
                          <a:pt x="237" y="195"/>
                        </a:lnTo>
                        <a:lnTo>
                          <a:pt x="236" y="195"/>
                        </a:lnTo>
                        <a:lnTo>
                          <a:pt x="233" y="192"/>
                        </a:lnTo>
                        <a:lnTo>
                          <a:pt x="230" y="191"/>
                        </a:lnTo>
                        <a:lnTo>
                          <a:pt x="228" y="192"/>
                        </a:lnTo>
                        <a:lnTo>
                          <a:pt x="228" y="191"/>
                        </a:lnTo>
                        <a:lnTo>
                          <a:pt x="227" y="191"/>
                        </a:lnTo>
                        <a:lnTo>
                          <a:pt x="227" y="192"/>
                        </a:lnTo>
                        <a:lnTo>
                          <a:pt x="226" y="193"/>
                        </a:lnTo>
                        <a:lnTo>
                          <a:pt x="218" y="190"/>
                        </a:lnTo>
                        <a:lnTo>
                          <a:pt x="217" y="189"/>
                        </a:lnTo>
                        <a:lnTo>
                          <a:pt x="216" y="189"/>
                        </a:lnTo>
                        <a:lnTo>
                          <a:pt x="208" y="187"/>
                        </a:lnTo>
                        <a:lnTo>
                          <a:pt x="203" y="186"/>
                        </a:lnTo>
                        <a:lnTo>
                          <a:pt x="199" y="185"/>
                        </a:lnTo>
                        <a:lnTo>
                          <a:pt x="196" y="185"/>
                        </a:lnTo>
                        <a:lnTo>
                          <a:pt x="192" y="185"/>
                        </a:lnTo>
                        <a:lnTo>
                          <a:pt x="187" y="182"/>
                        </a:lnTo>
                        <a:lnTo>
                          <a:pt x="181" y="181"/>
                        </a:lnTo>
                        <a:lnTo>
                          <a:pt x="177" y="180"/>
                        </a:lnTo>
                        <a:lnTo>
                          <a:pt x="174" y="180"/>
                        </a:lnTo>
                        <a:lnTo>
                          <a:pt x="172" y="180"/>
                        </a:lnTo>
                        <a:lnTo>
                          <a:pt x="164" y="180"/>
                        </a:lnTo>
                        <a:lnTo>
                          <a:pt x="159" y="177"/>
                        </a:lnTo>
                        <a:lnTo>
                          <a:pt x="158" y="176"/>
                        </a:lnTo>
                        <a:lnTo>
                          <a:pt x="154" y="172"/>
                        </a:lnTo>
                        <a:lnTo>
                          <a:pt x="152" y="172"/>
                        </a:lnTo>
                        <a:lnTo>
                          <a:pt x="151" y="171"/>
                        </a:lnTo>
                        <a:lnTo>
                          <a:pt x="151" y="170"/>
                        </a:lnTo>
                        <a:lnTo>
                          <a:pt x="149" y="169"/>
                        </a:lnTo>
                        <a:lnTo>
                          <a:pt x="148" y="169"/>
                        </a:lnTo>
                        <a:lnTo>
                          <a:pt x="148" y="168"/>
                        </a:lnTo>
                        <a:lnTo>
                          <a:pt x="146" y="166"/>
                        </a:lnTo>
                        <a:lnTo>
                          <a:pt x="145" y="165"/>
                        </a:lnTo>
                        <a:lnTo>
                          <a:pt x="144" y="162"/>
                        </a:lnTo>
                        <a:lnTo>
                          <a:pt x="138" y="160"/>
                        </a:lnTo>
                        <a:lnTo>
                          <a:pt x="133" y="160"/>
                        </a:lnTo>
                        <a:lnTo>
                          <a:pt x="132" y="159"/>
                        </a:lnTo>
                        <a:lnTo>
                          <a:pt x="130" y="159"/>
                        </a:lnTo>
                        <a:lnTo>
                          <a:pt x="118" y="153"/>
                        </a:lnTo>
                        <a:lnTo>
                          <a:pt x="109" y="149"/>
                        </a:lnTo>
                        <a:lnTo>
                          <a:pt x="102" y="147"/>
                        </a:lnTo>
                        <a:lnTo>
                          <a:pt x="97" y="144"/>
                        </a:lnTo>
                        <a:lnTo>
                          <a:pt x="90" y="142"/>
                        </a:lnTo>
                        <a:lnTo>
                          <a:pt x="83" y="139"/>
                        </a:lnTo>
                        <a:lnTo>
                          <a:pt x="79" y="137"/>
                        </a:lnTo>
                        <a:lnTo>
                          <a:pt x="71" y="135"/>
                        </a:lnTo>
                        <a:lnTo>
                          <a:pt x="66" y="132"/>
                        </a:lnTo>
                        <a:lnTo>
                          <a:pt x="65" y="132"/>
                        </a:lnTo>
                        <a:lnTo>
                          <a:pt x="64" y="132"/>
                        </a:lnTo>
                        <a:lnTo>
                          <a:pt x="63" y="130"/>
                        </a:lnTo>
                        <a:lnTo>
                          <a:pt x="62" y="130"/>
                        </a:lnTo>
                        <a:lnTo>
                          <a:pt x="62" y="127"/>
                        </a:lnTo>
                        <a:lnTo>
                          <a:pt x="59" y="124"/>
                        </a:lnTo>
                        <a:lnTo>
                          <a:pt x="52" y="121"/>
                        </a:lnTo>
                        <a:lnTo>
                          <a:pt x="51" y="117"/>
                        </a:lnTo>
                        <a:lnTo>
                          <a:pt x="45" y="114"/>
                        </a:lnTo>
                        <a:lnTo>
                          <a:pt x="43" y="114"/>
                        </a:lnTo>
                        <a:lnTo>
                          <a:pt x="37" y="109"/>
                        </a:lnTo>
                        <a:lnTo>
                          <a:pt x="31" y="108"/>
                        </a:lnTo>
                        <a:lnTo>
                          <a:pt x="32" y="107"/>
                        </a:lnTo>
                        <a:lnTo>
                          <a:pt x="33" y="107"/>
                        </a:lnTo>
                        <a:lnTo>
                          <a:pt x="31" y="107"/>
                        </a:lnTo>
                        <a:lnTo>
                          <a:pt x="32" y="107"/>
                        </a:lnTo>
                        <a:lnTo>
                          <a:pt x="33" y="106"/>
                        </a:lnTo>
                        <a:lnTo>
                          <a:pt x="28" y="100"/>
                        </a:lnTo>
                        <a:lnTo>
                          <a:pt x="26" y="99"/>
                        </a:lnTo>
                        <a:lnTo>
                          <a:pt x="26" y="100"/>
                        </a:lnTo>
                        <a:lnTo>
                          <a:pt x="24" y="101"/>
                        </a:lnTo>
                        <a:lnTo>
                          <a:pt x="24" y="100"/>
                        </a:lnTo>
                        <a:lnTo>
                          <a:pt x="25" y="99"/>
                        </a:lnTo>
                        <a:lnTo>
                          <a:pt x="24" y="99"/>
                        </a:lnTo>
                        <a:lnTo>
                          <a:pt x="23" y="100"/>
                        </a:lnTo>
                        <a:lnTo>
                          <a:pt x="22" y="99"/>
                        </a:lnTo>
                        <a:lnTo>
                          <a:pt x="20" y="99"/>
                        </a:lnTo>
                        <a:lnTo>
                          <a:pt x="20" y="97"/>
                        </a:lnTo>
                        <a:lnTo>
                          <a:pt x="19" y="97"/>
                        </a:lnTo>
                        <a:lnTo>
                          <a:pt x="16" y="97"/>
                        </a:lnTo>
                        <a:lnTo>
                          <a:pt x="16" y="92"/>
                        </a:lnTo>
                        <a:lnTo>
                          <a:pt x="13" y="87"/>
                        </a:lnTo>
                        <a:lnTo>
                          <a:pt x="12" y="87"/>
                        </a:lnTo>
                        <a:lnTo>
                          <a:pt x="9" y="84"/>
                        </a:lnTo>
                        <a:lnTo>
                          <a:pt x="9" y="82"/>
                        </a:lnTo>
                        <a:lnTo>
                          <a:pt x="7" y="81"/>
                        </a:lnTo>
                        <a:lnTo>
                          <a:pt x="6" y="78"/>
                        </a:lnTo>
                        <a:lnTo>
                          <a:pt x="3" y="75"/>
                        </a:lnTo>
                        <a:lnTo>
                          <a:pt x="1" y="74"/>
                        </a:lnTo>
                        <a:lnTo>
                          <a:pt x="0" y="71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  <p:sp>
                <p:nvSpPr>
                  <p:cNvPr id="16415" name="Freeform 30"/>
                  <p:cNvSpPr>
                    <a:spLocks/>
                  </p:cNvSpPr>
                  <p:nvPr/>
                </p:nvSpPr>
                <p:spPr bwMode="auto">
                  <a:xfrm>
                    <a:off x="5257800" y="5167313"/>
                    <a:ext cx="214313" cy="225425"/>
                  </a:xfrm>
                  <a:custGeom>
                    <a:avLst/>
                    <a:gdLst>
                      <a:gd name="T0" fmla="*/ 2147483647 w 66"/>
                      <a:gd name="T1" fmla="*/ 2147483647 h 67"/>
                      <a:gd name="T2" fmla="*/ 2147483647 w 66"/>
                      <a:gd name="T3" fmla="*/ 2147483647 h 67"/>
                      <a:gd name="T4" fmla="*/ 2147483647 w 66"/>
                      <a:gd name="T5" fmla="*/ 2147483647 h 67"/>
                      <a:gd name="T6" fmla="*/ 2147483647 w 66"/>
                      <a:gd name="T7" fmla="*/ 2147483647 h 67"/>
                      <a:gd name="T8" fmla="*/ 2147483647 w 66"/>
                      <a:gd name="T9" fmla="*/ 2147483647 h 67"/>
                      <a:gd name="T10" fmla="*/ 2147483647 w 66"/>
                      <a:gd name="T11" fmla="*/ 2147483647 h 67"/>
                      <a:gd name="T12" fmla="*/ 2147483647 w 66"/>
                      <a:gd name="T13" fmla="*/ 2147483647 h 67"/>
                      <a:gd name="T14" fmla="*/ 2147483647 w 66"/>
                      <a:gd name="T15" fmla="*/ 2147483647 h 67"/>
                      <a:gd name="T16" fmla="*/ 2147483647 w 66"/>
                      <a:gd name="T17" fmla="*/ 2147483647 h 67"/>
                      <a:gd name="T18" fmla="*/ 2147483647 w 66"/>
                      <a:gd name="T19" fmla="*/ 2147483647 h 67"/>
                      <a:gd name="T20" fmla="*/ 2147483647 w 66"/>
                      <a:gd name="T21" fmla="*/ 2147483647 h 67"/>
                      <a:gd name="T22" fmla="*/ 2147483647 w 66"/>
                      <a:gd name="T23" fmla="*/ 2147483647 h 67"/>
                      <a:gd name="T24" fmla="*/ 2147483647 w 66"/>
                      <a:gd name="T25" fmla="*/ 2147483647 h 67"/>
                      <a:gd name="T26" fmla="*/ 2147483647 w 66"/>
                      <a:gd name="T27" fmla="*/ 2147483647 h 67"/>
                      <a:gd name="T28" fmla="*/ 2147483647 w 66"/>
                      <a:gd name="T29" fmla="*/ 2147483647 h 67"/>
                      <a:gd name="T30" fmla="*/ 2147483647 w 66"/>
                      <a:gd name="T31" fmla="*/ 2147483647 h 67"/>
                      <a:gd name="T32" fmla="*/ 2147483647 w 66"/>
                      <a:gd name="T33" fmla="*/ 2147483647 h 67"/>
                      <a:gd name="T34" fmla="*/ 2147483647 w 66"/>
                      <a:gd name="T35" fmla="*/ 2147483647 h 67"/>
                      <a:gd name="T36" fmla="*/ 2147483647 w 66"/>
                      <a:gd name="T37" fmla="*/ 2147483647 h 67"/>
                      <a:gd name="T38" fmla="*/ 2147483647 w 66"/>
                      <a:gd name="T39" fmla="*/ 2147483647 h 67"/>
                      <a:gd name="T40" fmla="*/ 2147483647 w 66"/>
                      <a:gd name="T41" fmla="*/ 2147483647 h 67"/>
                      <a:gd name="T42" fmla="*/ 2147483647 w 66"/>
                      <a:gd name="T43" fmla="*/ 2147483647 h 67"/>
                      <a:gd name="T44" fmla="*/ 2147483647 w 66"/>
                      <a:gd name="T45" fmla="*/ 2147483647 h 67"/>
                      <a:gd name="T46" fmla="*/ 2147483647 w 66"/>
                      <a:gd name="T47" fmla="*/ 2147483647 h 67"/>
                      <a:gd name="T48" fmla="*/ 2147483647 w 66"/>
                      <a:gd name="T49" fmla="*/ 2147483647 h 67"/>
                      <a:gd name="T50" fmla="*/ 2147483647 w 66"/>
                      <a:gd name="T51" fmla="*/ 2147483647 h 67"/>
                      <a:gd name="T52" fmla="*/ 2147483647 w 66"/>
                      <a:gd name="T53" fmla="*/ 2147483647 h 67"/>
                      <a:gd name="T54" fmla="*/ 2147483647 w 66"/>
                      <a:gd name="T55" fmla="*/ 2147483647 h 67"/>
                      <a:gd name="T56" fmla="*/ 2147483647 w 66"/>
                      <a:gd name="T57" fmla="*/ 2147483647 h 67"/>
                      <a:gd name="T58" fmla="*/ 2147483647 w 66"/>
                      <a:gd name="T59" fmla="*/ 2147483647 h 67"/>
                      <a:gd name="T60" fmla="*/ 2147483647 w 66"/>
                      <a:gd name="T61" fmla="*/ 2147483647 h 67"/>
                      <a:gd name="T62" fmla="*/ 2147483647 w 66"/>
                      <a:gd name="T63" fmla="*/ 2147483647 h 67"/>
                      <a:gd name="T64" fmla="*/ 2147483647 w 66"/>
                      <a:gd name="T65" fmla="*/ 2147483647 h 67"/>
                      <a:gd name="T66" fmla="*/ 2147483647 w 66"/>
                      <a:gd name="T67" fmla="*/ 2147483647 h 67"/>
                      <a:gd name="T68" fmla="*/ 2147483647 w 66"/>
                      <a:gd name="T69" fmla="*/ 2147483647 h 67"/>
                      <a:gd name="T70" fmla="*/ 2147483647 w 66"/>
                      <a:gd name="T71" fmla="*/ 2147483647 h 67"/>
                      <a:gd name="T72" fmla="*/ 2147483647 w 66"/>
                      <a:gd name="T73" fmla="*/ 2147483647 h 67"/>
                      <a:gd name="T74" fmla="*/ 2147483647 w 66"/>
                      <a:gd name="T75" fmla="*/ 2147483647 h 67"/>
                      <a:gd name="T76" fmla="*/ 2147483647 w 66"/>
                      <a:gd name="T77" fmla="*/ 2147483647 h 67"/>
                      <a:gd name="T78" fmla="*/ 2147483647 w 66"/>
                      <a:gd name="T79" fmla="*/ 2147483647 h 67"/>
                      <a:gd name="T80" fmla="*/ 2147483647 w 66"/>
                      <a:gd name="T81" fmla="*/ 2147483647 h 67"/>
                      <a:gd name="T82" fmla="*/ 2147483647 w 66"/>
                      <a:gd name="T83" fmla="*/ 2147483647 h 67"/>
                      <a:gd name="T84" fmla="*/ 2147483647 w 66"/>
                      <a:gd name="T85" fmla="*/ 2147483647 h 67"/>
                      <a:gd name="T86" fmla="*/ 2147483647 w 66"/>
                      <a:gd name="T87" fmla="*/ 2147483647 h 67"/>
                      <a:gd name="T88" fmla="*/ 2147483647 w 66"/>
                      <a:gd name="T89" fmla="*/ 2147483647 h 67"/>
                      <a:gd name="T90" fmla="*/ 2147483647 w 66"/>
                      <a:gd name="T91" fmla="*/ 2147483647 h 67"/>
                      <a:gd name="T92" fmla="*/ 2147483647 w 66"/>
                      <a:gd name="T93" fmla="*/ 2147483647 h 67"/>
                      <a:gd name="T94" fmla="*/ 0 w 66"/>
                      <a:gd name="T95" fmla="*/ 2147483647 h 67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66"/>
                      <a:gd name="T145" fmla="*/ 0 h 67"/>
                      <a:gd name="T146" fmla="*/ 66 w 66"/>
                      <a:gd name="T147" fmla="*/ 67 h 67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66" h="67">
                        <a:moveTo>
                          <a:pt x="0" y="34"/>
                        </a:moveTo>
                        <a:lnTo>
                          <a:pt x="1" y="33"/>
                        </a:lnTo>
                        <a:lnTo>
                          <a:pt x="2" y="33"/>
                        </a:lnTo>
                        <a:lnTo>
                          <a:pt x="4" y="29"/>
                        </a:lnTo>
                        <a:lnTo>
                          <a:pt x="5" y="28"/>
                        </a:lnTo>
                        <a:lnTo>
                          <a:pt x="5" y="27"/>
                        </a:lnTo>
                        <a:lnTo>
                          <a:pt x="9" y="21"/>
                        </a:lnTo>
                        <a:lnTo>
                          <a:pt x="10" y="21"/>
                        </a:lnTo>
                        <a:lnTo>
                          <a:pt x="11" y="19"/>
                        </a:lnTo>
                        <a:lnTo>
                          <a:pt x="13" y="17"/>
                        </a:lnTo>
                        <a:lnTo>
                          <a:pt x="15" y="14"/>
                        </a:lnTo>
                        <a:lnTo>
                          <a:pt x="17" y="14"/>
                        </a:lnTo>
                        <a:lnTo>
                          <a:pt x="18" y="12"/>
                        </a:lnTo>
                        <a:lnTo>
                          <a:pt x="18" y="11"/>
                        </a:lnTo>
                        <a:lnTo>
                          <a:pt x="20" y="6"/>
                        </a:lnTo>
                        <a:lnTo>
                          <a:pt x="23" y="3"/>
                        </a:lnTo>
                        <a:lnTo>
                          <a:pt x="24" y="3"/>
                        </a:lnTo>
                        <a:lnTo>
                          <a:pt x="26" y="4"/>
                        </a:lnTo>
                        <a:lnTo>
                          <a:pt x="32" y="4"/>
                        </a:lnTo>
                        <a:lnTo>
                          <a:pt x="32" y="5"/>
                        </a:lnTo>
                        <a:lnTo>
                          <a:pt x="34" y="6"/>
                        </a:lnTo>
                        <a:lnTo>
                          <a:pt x="36" y="6"/>
                        </a:lnTo>
                        <a:lnTo>
                          <a:pt x="38" y="6"/>
                        </a:lnTo>
                        <a:lnTo>
                          <a:pt x="42" y="2"/>
                        </a:lnTo>
                        <a:lnTo>
                          <a:pt x="44" y="0"/>
                        </a:lnTo>
                        <a:lnTo>
                          <a:pt x="46" y="1"/>
                        </a:lnTo>
                        <a:lnTo>
                          <a:pt x="46" y="2"/>
                        </a:lnTo>
                        <a:lnTo>
                          <a:pt x="47" y="3"/>
                        </a:lnTo>
                        <a:lnTo>
                          <a:pt x="48" y="6"/>
                        </a:lnTo>
                        <a:lnTo>
                          <a:pt x="49" y="11"/>
                        </a:lnTo>
                        <a:lnTo>
                          <a:pt x="51" y="14"/>
                        </a:lnTo>
                        <a:lnTo>
                          <a:pt x="51" y="15"/>
                        </a:lnTo>
                        <a:lnTo>
                          <a:pt x="52" y="19"/>
                        </a:lnTo>
                        <a:lnTo>
                          <a:pt x="55" y="19"/>
                        </a:lnTo>
                        <a:lnTo>
                          <a:pt x="57" y="19"/>
                        </a:lnTo>
                        <a:lnTo>
                          <a:pt x="59" y="19"/>
                        </a:lnTo>
                        <a:lnTo>
                          <a:pt x="61" y="19"/>
                        </a:lnTo>
                        <a:lnTo>
                          <a:pt x="63" y="19"/>
                        </a:lnTo>
                        <a:lnTo>
                          <a:pt x="64" y="16"/>
                        </a:lnTo>
                        <a:lnTo>
                          <a:pt x="65" y="14"/>
                        </a:lnTo>
                        <a:lnTo>
                          <a:pt x="65" y="19"/>
                        </a:lnTo>
                        <a:lnTo>
                          <a:pt x="65" y="21"/>
                        </a:lnTo>
                        <a:lnTo>
                          <a:pt x="65" y="22"/>
                        </a:lnTo>
                        <a:lnTo>
                          <a:pt x="65" y="23"/>
                        </a:lnTo>
                        <a:lnTo>
                          <a:pt x="63" y="25"/>
                        </a:lnTo>
                        <a:lnTo>
                          <a:pt x="63" y="26"/>
                        </a:lnTo>
                        <a:lnTo>
                          <a:pt x="64" y="27"/>
                        </a:lnTo>
                        <a:lnTo>
                          <a:pt x="60" y="30"/>
                        </a:lnTo>
                        <a:lnTo>
                          <a:pt x="59" y="34"/>
                        </a:lnTo>
                        <a:lnTo>
                          <a:pt x="61" y="35"/>
                        </a:lnTo>
                        <a:lnTo>
                          <a:pt x="63" y="36"/>
                        </a:lnTo>
                        <a:lnTo>
                          <a:pt x="63" y="38"/>
                        </a:lnTo>
                        <a:lnTo>
                          <a:pt x="65" y="40"/>
                        </a:lnTo>
                        <a:lnTo>
                          <a:pt x="65" y="41"/>
                        </a:lnTo>
                        <a:lnTo>
                          <a:pt x="65" y="42"/>
                        </a:lnTo>
                        <a:lnTo>
                          <a:pt x="63" y="42"/>
                        </a:lnTo>
                        <a:lnTo>
                          <a:pt x="61" y="43"/>
                        </a:lnTo>
                        <a:lnTo>
                          <a:pt x="60" y="42"/>
                        </a:lnTo>
                        <a:lnTo>
                          <a:pt x="60" y="43"/>
                        </a:lnTo>
                        <a:lnTo>
                          <a:pt x="59" y="47"/>
                        </a:lnTo>
                        <a:lnTo>
                          <a:pt x="59" y="49"/>
                        </a:lnTo>
                        <a:lnTo>
                          <a:pt x="59" y="51"/>
                        </a:lnTo>
                        <a:lnTo>
                          <a:pt x="59" y="57"/>
                        </a:lnTo>
                        <a:lnTo>
                          <a:pt x="57" y="58"/>
                        </a:lnTo>
                        <a:lnTo>
                          <a:pt x="56" y="58"/>
                        </a:lnTo>
                        <a:lnTo>
                          <a:pt x="53" y="56"/>
                        </a:lnTo>
                        <a:lnTo>
                          <a:pt x="51" y="53"/>
                        </a:lnTo>
                        <a:lnTo>
                          <a:pt x="49" y="52"/>
                        </a:lnTo>
                        <a:lnTo>
                          <a:pt x="48" y="55"/>
                        </a:lnTo>
                        <a:lnTo>
                          <a:pt x="46" y="57"/>
                        </a:lnTo>
                        <a:lnTo>
                          <a:pt x="41" y="58"/>
                        </a:lnTo>
                        <a:lnTo>
                          <a:pt x="40" y="61"/>
                        </a:lnTo>
                        <a:lnTo>
                          <a:pt x="39" y="63"/>
                        </a:lnTo>
                        <a:lnTo>
                          <a:pt x="37" y="63"/>
                        </a:lnTo>
                        <a:lnTo>
                          <a:pt x="33" y="64"/>
                        </a:lnTo>
                        <a:lnTo>
                          <a:pt x="33" y="66"/>
                        </a:lnTo>
                        <a:lnTo>
                          <a:pt x="31" y="66"/>
                        </a:lnTo>
                        <a:lnTo>
                          <a:pt x="30" y="64"/>
                        </a:lnTo>
                        <a:lnTo>
                          <a:pt x="30" y="63"/>
                        </a:lnTo>
                        <a:lnTo>
                          <a:pt x="28" y="61"/>
                        </a:lnTo>
                        <a:lnTo>
                          <a:pt x="27" y="60"/>
                        </a:lnTo>
                        <a:lnTo>
                          <a:pt x="26" y="56"/>
                        </a:lnTo>
                        <a:lnTo>
                          <a:pt x="24" y="56"/>
                        </a:lnTo>
                        <a:lnTo>
                          <a:pt x="23" y="51"/>
                        </a:lnTo>
                        <a:lnTo>
                          <a:pt x="21" y="50"/>
                        </a:lnTo>
                        <a:lnTo>
                          <a:pt x="20" y="50"/>
                        </a:lnTo>
                        <a:lnTo>
                          <a:pt x="19" y="51"/>
                        </a:lnTo>
                        <a:lnTo>
                          <a:pt x="17" y="55"/>
                        </a:lnTo>
                        <a:lnTo>
                          <a:pt x="12" y="56"/>
                        </a:lnTo>
                        <a:lnTo>
                          <a:pt x="11" y="56"/>
                        </a:lnTo>
                        <a:lnTo>
                          <a:pt x="9" y="53"/>
                        </a:lnTo>
                        <a:lnTo>
                          <a:pt x="7" y="48"/>
                        </a:lnTo>
                        <a:lnTo>
                          <a:pt x="6" y="41"/>
                        </a:lnTo>
                        <a:lnTo>
                          <a:pt x="1" y="41"/>
                        </a:lnTo>
                        <a:lnTo>
                          <a:pt x="1" y="35"/>
                        </a:lnTo>
                        <a:lnTo>
                          <a:pt x="0" y="34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  <p:sp>
                <p:nvSpPr>
                  <p:cNvPr id="16416" name="Freeform 33"/>
                  <p:cNvSpPr>
                    <a:spLocks/>
                  </p:cNvSpPr>
                  <p:nvPr/>
                </p:nvSpPr>
                <p:spPr bwMode="auto">
                  <a:xfrm>
                    <a:off x="5359400" y="4684713"/>
                    <a:ext cx="546100" cy="841375"/>
                  </a:xfrm>
                  <a:custGeom>
                    <a:avLst/>
                    <a:gdLst>
                      <a:gd name="T0" fmla="*/ 2147483647 w 168"/>
                      <a:gd name="T1" fmla="*/ 2147483647 h 247"/>
                      <a:gd name="T2" fmla="*/ 2147483647 w 168"/>
                      <a:gd name="T3" fmla="*/ 2147483647 h 247"/>
                      <a:gd name="T4" fmla="*/ 2147483647 w 168"/>
                      <a:gd name="T5" fmla="*/ 2147483647 h 247"/>
                      <a:gd name="T6" fmla="*/ 2147483647 w 168"/>
                      <a:gd name="T7" fmla="*/ 2147483647 h 247"/>
                      <a:gd name="T8" fmla="*/ 2147483647 w 168"/>
                      <a:gd name="T9" fmla="*/ 2147483647 h 247"/>
                      <a:gd name="T10" fmla="*/ 2147483647 w 168"/>
                      <a:gd name="T11" fmla="*/ 2147483647 h 247"/>
                      <a:gd name="T12" fmla="*/ 2147483647 w 168"/>
                      <a:gd name="T13" fmla="*/ 2147483647 h 247"/>
                      <a:gd name="T14" fmla="*/ 2147483647 w 168"/>
                      <a:gd name="T15" fmla="*/ 2147483647 h 247"/>
                      <a:gd name="T16" fmla="*/ 2147483647 w 168"/>
                      <a:gd name="T17" fmla="*/ 2147483647 h 247"/>
                      <a:gd name="T18" fmla="*/ 2147483647 w 168"/>
                      <a:gd name="T19" fmla="*/ 2147483647 h 247"/>
                      <a:gd name="T20" fmla="*/ 2147483647 w 168"/>
                      <a:gd name="T21" fmla="*/ 2147483647 h 247"/>
                      <a:gd name="T22" fmla="*/ 2147483647 w 168"/>
                      <a:gd name="T23" fmla="*/ 2147483647 h 247"/>
                      <a:gd name="T24" fmla="*/ 2147483647 w 168"/>
                      <a:gd name="T25" fmla="*/ 2147483647 h 247"/>
                      <a:gd name="T26" fmla="*/ 2147483647 w 168"/>
                      <a:gd name="T27" fmla="*/ 2147483647 h 247"/>
                      <a:gd name="T28" fmla="*/ 2147483647 w 168"/>
                      <a:gd name="T29" fmla="*/ 2147483647 h 247"/>
                      <a:gd name="T30" fmla="*/ 2147483647 w 168"/>
                      <a:gd name="T31" fmla="*/ 2147483647 h 247"/>
                      <a:gd name="T32" fmla="*/ 2147483647 w 168"/>
                      <a:gd name="T33" fmla="*/ 2147483647 h 247"/>
                      <a:gd name="T34" fmla="*/ 2147483647 w 168"/>
                      <a:gd name="T35" fmla="*/ 2147483647 h 247"/>
                      <a:gd name="T36" fmla="*/ 2147483647 w 168"/>
                      <a:gd name="T37" fmla="*/ 2147483647 h 247"/>
                      <a:gd name="T38" fmla="*/ 2147483647 w 168"/>
                      <a:gd name="T39" fmla="*/ 2147483647 h 247"/>
                      <a:gd name="T40" fmla="*/ 2147483647 w 168"/>
                      <a:gd name="T41" fmla="*/ 2147483647 h 247"/>
                      <a:gd name="T42" fmla="*/ 2147483647 w 168"/>
                      <a:gd name="T43" fmla="*/ 2147483647 h 247"/>
                      <a:gd name="T44" fmla="*/ 2147483647 w 168"/>
                      <a:gd name="T45" fmla="*/ 2147483647 h 247"/>
                      <a:gd name="T46" fmla="*/ 2147483647 w 168"/>
                      <a:gd name="T47" fmla="*/ 2147483647 h 247"/>
                      <a:gd name="T48" fmla="*/ 2147483647 w 168"/>
                      <a:gd name="T49" fmla="*/ 2147483647 h 247"/>
                      <a:gd name="T50" fmla="*/ 2147483647 w 168"/>
                      <a:gd name="T51" fmla="*/ 2147483647 h 247"/>
                      <a:gd name="T52" fmla="*/ 2147483647 w 168"/>
                      <a:gd name="T53" fmla="*/ 2147483647 h 247"/>
                      <a:gd name="T54" fmla="*/ 2147483647 w 168"/>
                      <a:gd name="T55" fmla="*/ 2147483647 h 247"/>
                      <a:gd name="T56" fmla="*/ 2147483647 w 168"/>
                      <a:gd name="T57" fmla="*/ 2147483647 h 247"/>
                      <a:gd name="T58" fmla="*/ 2147483647 w 168"/>
                      <a:gd name="T59" fmla="*/ 2147483647 h 247"/>
                      <a:gd name="T60" fmla="*/ 2147483647 w 168"/>
                      <a:gd name="T61" fmla="*/ 2147483647 h 247"/>
                      <a:gd name="T62" fmla="*/ 2147483647 w 168"/>
                      <a:gd name="T63" fmla="*/ 2147483647 h 247"/>
                      <a:gd name="T64" fmla="*/ 2147483647 w 168"/>
                      <a:gd name="T65" fmla="*/ 2147483647 h 247"/>
                      <a:gd name="T66" fmla="*/ 2147483647 w 168"/>
                      <a:gd name="T67" fmla="*/ 2147483647 h 247"/>
                      <a:gd name="T68" fmla="*/ 2147483647 w 168"/>
                      <a:gd name="T69" fmla="*/ 2147483647 h 247"/>
                      <a:gd name="T70" fmla="*/ 2147483647 w 168"/>
                      <a:gd name="T71" fmla="*/ 2147483647 h 247"/>
                      <a:gd name="T72" fmla="*/ 2147483647 w 168"/>
                      <a:gd name="T73" fmla="*/ 2147483647 h 247"/>
                      <a:gd name="T74" fmla="*/ 2147483647 w 168"/>
                      <a:gd name="T75" fmla="*/ 2147483647 h 247"/>
                      <a:gd name="T76" fmla="*/ 2147483647 w 168"/>
                      <a:gd name="T77" fmla="*/ 2147483647 h 247"/>
                      <a:gd name="T78" fmla="*/ 2147483647 w 168"/>
                      <a:gd name="T79" fmla="*/ 2147483647 h 247"/>
                      <a:gd name="T80" fmla="*/ 2147483647 w 168"/>
                      <a:gd name="T81" fmla="*/ 2147483647 h 247"/>
                      <a:gd name="T82" fmla="*/ 2147483647 w 168"/>
                      <a:gd name="T83" fmla="*/ 2147483647 h 247"/>
                      <a:gd name="T84" fmla="*/ 2147483647 w 168"/>
                      <a:gd name="T85" fmla="*/ 2147483647 h 247"/>
                      <a:gd name="T86" fmla="*/ 2147483647 w 168"/>
                      <a:gd name="T87" fmla="*/ 2147483647 h 247"/>
                      <a:gd name="T88" fmla="*/ 2147483647 w 168"/>
                      <a:gd name="T89" fmla="*/ 2147483647 h 247"/>
                      <a:gd name="T90" fmla="*/ 2147483647 w 168"/>
                      <a:gd name="T91" fmla="*/ 2147483647 h 247"/>
                      <a:gd name="T92" fmla="*/ 2147483647 w 168"/>
                      <a:gd name="T93" fmla="*/ 2147483647 h 247"/>
                      <a:gd name="T94" fmla="*/ 2147483647 w 168"/>
                      <a:gd name="T95" fmla="*/ 2147483647 h 247"/>
                      <a:gd name="T96" fmla="*/ 2147483647 w 168"/>
                      <a:gd name="T97" fmla="*/ 2147483647 h 247"/>
                      <a:gd name="T98" fmla="*/ 2147483647 w 168"/>
                      <a:gd name="T99" fmla="*/ 2147483647 h 247"/>
                      <a:gd name="T100" fmla="*/ 2147483647 w 168"/>
                      <a:gd name="T101" fmla="*/ 2147483647 h 247"/>
                      <a:gd name="T102" fmla="*/ 2147483647 w 168"/>
                      <a:gd name="T103" fmla="*/ 2147483647 h 247"/>
                      <a:gd name="T104" fmla="*/ 2147483647 w 168"/>
                      <a:gd name="T105" fmla="*/ 2147483647 h 247"/>
                      <a:gd name="T106" fmla="*/ 2147483647 w 168"/>
                      <a:gd name="T107" fmla="*/ 2147483647 h 247"/>
                      <a:gd name="T108" fmla="*/ 2147483647 w 168"/>
                      <a:gd name="T109" fmla="*/ 2147483647 h 247"/>
                      <a:gd name="T110" fmla="*/ 2147483647 w 168"/>
                      <a:gd name="T111" fmla="*/ 2147483647 h 247"/>
                      <a:gd name="T112" fmla="*/ 2147483647 w 168"/>
                      <a:gd name="T113" fmla="*/ 2147483647 h 247"/>
                      <a:gd name="T114" fmla="*/ 2147483647 w 168"/>
                      <a:gd name="T115" fmla="*/ 2147483647 h 247"/>
                      <a:gd name="T116" fmla="*/ 2147483647 w 168"/>
                      <a:gd name="T117" fmla="*/ 2147483647 h 247"/>
                      <a:gd name="T118" fmla="*/ 2147483647 w 168"/>
                      <a:gd name="T119" fmla="*/ 2147483647 h 247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168"/>
                      <a:gd name="T181" fmla="*/ 0 h 247"/>
                      <a:gd name="T182" fmla="*/ 168 w 168"/>
                      <a:gd name="T183" fmla="*/ 247 h 247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168" h="247">
                        <a:moveTo>
                          <a:pt x="0" y="208"/>
                        </a:moveTo>
                        <a:lnTo>
                          <a:pt x="2" y="208"/>
                        </a:lnTo>
                        <a:lnTo>
                          <a:pt x="2" y="206"/>
                        </a:lnTo>
                        <a:lnTo>
                          <a:pt x="6" y="205"/>
                        </a:lnTo>
                        <a:lnTo>
                          <a:pt x="8" y="205"/>
                        </a:lnTo>
                        <a:lnTo>
                          <a:pt x="9" y="203"/>
                        </a:lnTo>
                        <a:lnTo>
                          <a:pt x="10" y="200"/>
                        </a:lnTo>
                        <a:lnTo>
                          <a:pt x="14" y="199"/>
                        </a:lnTo>
                        <a:lnTo>
                          <a:pt x="17" y="197"/>
                        </a:lnTo>
                        <a:lnTo>
                          <a:pt x="18" y="194"/>
                        </a:lnTo>
                        <a:lnTo>
                          <a:pt x="20" y="195"/>
                        </a:lnTo>
                        <a:lnTo>
                          <a:pt x="22" y="198"/>
                        </a:lnTo>
                        <a:lnTo>
                          <a:pt x="25" y="200"/>
                        </a:lnTo>
                        <a:lnTo>
                          <a:pt x="26" y="200"/>
                        </a:lnTo>
                        <a:lnTo>
                          <a:pt x="28" y="199"/>
                        </a:lnTo>
                        <a:lnTo>
                          <a:pt x="28" y="193"/>
                        </a:lnTo>
                        <a:lnTo>
                          <a:pt x="28" y="191"/>
                        </a:lnTo>
                        <a:lnTo>
                          <a:pt x="28" y="189"/>
                        </a:lnTo>
                        <a:lnTo>
                          <a:pt x="29" y="185"/>
                        </a:lnTo>
                        <a:lnTo>
                          <a:pt x="29" y="184"/>
                        </a:lnTo>
                        <a:lnTo>
                          <a:pt x="30" y="185"/>
                        </a:lnTo>
                        <a:lnTo>
                          <a:pt x="32" y="184"/>
                        </a:lnTo>
                        <a:lnTo>
                          <a:pt x="34" y="184"/>
                        </a:lnTo>
                        <a:lnTo>
                          <a:pt x="34" y="183"/>
                        </a:lnTo>
                        <a:lnTo>
                          <a:pt x="34" y="182"/>
                        </a:lnTo>
                        <a:lnTo>
                          <a:pt x="32" y="180"/>
                        </a:lnTo>
                        <a:lnTo>
                          <a:pt x="32" y="178"/>
                        </a:lnTo>
                        <a:lnTo>
                          <a:pt x="30" y="177"/>
                        </a:lnTo>
                        <a:lnTo>
                          <a:pt x="28" y="176"/>
                        </a:lnTo>
                        <a:lnTo>
                          <a:pt x="29" y="172"/>
                        </a:lnTo>
                        <a:lnTo>
                          <a:pt x="33" y="169"/>
                        </a:lnTo>
                        <a:lnTo>
                          <a:pt x="32" y="168"/>
                        </a:lnTo>
                        <a:lnTo>
                          <a:pt x="32" y="167"/>
                        </a:lnTo>
                        <a:lnTo>
                          <a:pt x="34" y="165"/>
                        </a:lnTo>
                        <a:lnTo>
                          <a:pt x="34" y="164"/>
                        </a:lnTo>
                        <a:lnTo>
                          <a:pt x="34" y="163"/>
                        </a:lnTo>
                        <a:lnTo>
                          <a:pt x="34" y="160"/>
                        </a:lnTo>
                        <a:lnTo>
                          <a:pt x="34" y="155"/>
                        </a:lnTo>
                        <a:lnTo>
                          <a:pt x="34" y="153"/>
                        </a:lnTo>
                        <a:lnTo>
                          <a:pt x="35" y="147"/>
                        </a:lnTo>
                        <a:lnTo>
                          <a:pt x="34" y="141"/>
                        </a:lnTo>
                        <a:lnTo>
                          <a:pt x="35" y="138"/>
                        </a:lnTo>
                        <a:lnTo>
                          <a:pt x="36" y="137"/>
                        </a:lnTo>
                        <a:lnTo>
                          <a:pt x="36" y="132"/>
                        </a:lnTo>
                        <a:lnTo>
                          <a:pt x="35" y="129"/>
                        </a:lnTo>
                        <a:lnTo>
                          <a:pt x="36" y="125"/>
                        </a:lnTo>
                        <a:lnTo>
                          <a:pt x="36" y="120"/>
                        </a:lnTo>
                        <a:lnTo>
                          <a:pt x="35" y="114"/>
                        </a:lnTo>
                        <a:lnTo>
                          <a:pt x="40" y="115"/>
                        </a:lnTo>
                        <a:lnTo>
                          <a:pt x="45" y="113"/>
                        </a:lnTo>
                        <a:lnTo>
                          <a:pt x="46" y="114"/>
                        </a:lnTo>
                        <a:lnTo>
                          <a:pt x="47" y="115"/>
                        </a:lnTo>
                        <a:lnTo>
                          <a:pt x="48" y="117"/>
                        </a:lnTo>
                        <a:lnTo>
                          <a:pt x="49" y="117"/>
                        </a:lnTo>
                        <a:lnTo>
                          <a:pt x="51" y="123"/>
                        </a:lnTo>
                        <a:lnTo>
                          <a:pt x="53" y="125"/>
                        </a:lnTo>
                        <a:lnTo>
                          <a:pt x="54" y="125"/>
                        </a:lnTo>
                        <a:lnTo>
                          <a:pt x="55" y="127"/>
                        </a:lnTo>
                        <a:lnTo>
                          <a:pt x="55" y="130"/>
                        </a:lnTo>
                        <a:lnTo>
                          <a:pt x="59" y="134"/>
                        </a:lnTo>
                        <a:lnTo>
                          <a:pt x="59" y="135"/>
                        </a:lnTo>
                        <a:lnTo>
                          <a:pt x="64" y="138"/>
                        </a:lnTo>
                        <a:lnTo>
                          <a:pt x="67" y="139"/>
                        </a:lnTo>
                        <a:lnTo>
                          <a:pt x="67" y="140"/>
                        </a:lnTo>
                        <a:lnTo>
                          <a:pt x="68" y="141"/>
                        </a:lnTo>
                        <a:lnTo>
                          <a:pt x="72" y="141"/>
                        </a:lnTo>
                        <a:lnTo>
                          <a:pt x="76" y="138"/>
                        </a:lnTo>
                        <a:lnTo>
                          <a:pt x="76" y="137"/>
                        </a:lnTo>
                        <a:lnTo>
                          <a:pt x="77" y="135"/>
                        </a:lnTo>
                        <a:lnTo>
                          <a:pt x="82" y="133"/>
                        </a:lnTo>
                        <a:lnTo>
                          <a:pt x="83" y="135"/>
                        </a:lnTo>
                        <a:lnTo>
                          <a:pt x="86" y="137"/>
                        </a:lnTo>
                        <a:lnTo>
                          <a:pt x="86" y="138"/>
                        </a:lnTo>
                        <a:lnTo>
                          <a:pt x="88" y="138"/>
                        </a:lnTo>
                        <a:lnTo>
                          <a:pt x="89" y="137"/>
                        </a:lnTo>
                        <a:lnTo>
                          <a:pt x="90" y="134"/>
                        </a:lnTo>
                        <a:lnTo>
                          <a:pt x="93" y="134"/>
                        </a:lnTo>
                        <a:lnTo>
                          <a:pt x="92" y="132"/>
                        </a:lnTo>
                        <a:lnTo>
                          <a:pt x="93" y="130"/>
                        </a:lnTo>
                        <a:lnTo>
                          <a:pt x="94" y="129"/>
                        </a:lnTo>
                        <a:lnTo>
                          <a:pt x="97" y="129"/>
                        </a:lnTo>
                        <a:lnTo>
                          <a:pt x="99" y="130"/>
                        </a:lnTo>
                        <a:lnTo>
                          <a:pt x="101" y="130"/>
                        </a:lnTo>
                        <a:lnTo>
                          <a:pt x="103" y="130"/>
                        </a:lnTo>
                        <a:lnTo>
                          <a:pt x="105" y="130"/>
                        </a:lnTo>
                        <a:lnTo>
                          <a:pt x="107" y="125"/>
                        </a:lnTo>
                        <a:lnTo>
                          <a:pt x="107" y="123"/>
                        </a:lnTo>
                        <a:lnTo>
                          <a:pt x="107" y="122"/>
                        </a:lnTo>
                        <a:lnTo>
                          <a:pt x="105" y="122"/>
                        </a:lnTo>
                        <a:lnTo>
                          <a:pt x="103" y="122"/>
                        </a:lnTo>
                        <a:lnTo>
                          <a:pt x="101" y="121"/>
                        </a:lnTo>
                        <a:lnTo>
                          <a:pt x="101" y="118"/>
                        </a:lnTo>
                        <a:lnTo>
                          <a:pt x="100" y="115"/>
                        </a:lnTo>
                        <a:lnTo>
                          <a:pt x="99" y="115"/>
                        </a:lnTo>
                        <a:lnTo>
                          <a:pt x="96" y="115"/>
                        </a:lnTo>
                        <a:lnTo>
                          <a:pt x="94" y="115"/>
                        </a:lnTo>
                        <a:lnTo>
                          <a:pt x="92" y="115"/>
                        </a:lnTo>
                        <a:lnTo>
                          <a:pt x="90" y="115"/>
                        </a:lnTo>
                        <a:lnTo>
                          <a:pt x="90" y="112"/>
                        </a:lnTo>
                        <a:lnTo>
                          <a:pt x="90" y="110"/>
                        </a:lnTo>
                        <a:lnTo>
                          <a:pt x="90" y="107"/>
                        </a:lnTo>
                        <a:lnTo>
                          <a:pt x="89" y="106"/>
                        </a:lnTo>
                        <a:lnTo>
                          <a:pt x="87" y="106"/>
                        </a:lnTo>
                        <a:lnTo>
                          <a:pt x="86" y="104"/>
                        </a:lnTo>
                        <a:lnTo>
                          <a:pt x="84" y="102"/>
                        </a:lnTo>
                        <a:lnTo>
                          <a:pt x="82" y="102"/>
                        </a:lnTo>
                        <a:lnTo>
                          <a:pt x="81" y="101"/>
                        </a:lnTo>
                        <a:lnTo>
                          <a:pt x="79" y="99"/>
                        </a:lnTo>
                        <a:lnTo>
                          <a:pt x="77" y="100"/>
                        </a:lnTo>
                        <a:lnTo>
                          <a:pt x="76" y="100"/>
                        </a:lnTo>
                        <a:lnTo>
                          <a:pt x="74" y="99"/>
                        </a:lnTo>
                        <a:lnTo>
                          <a:pt x="73" y="98"/>
                        </a:lnTo>
                        <a:lnTo>
                          <a:pt x="70" y="98"/>
                        </a:lnTo>
                        <a:lnTo>
                          <a:pt x="69" y="96"/>
                        </a:lnTo>
                        <a:lnTo>
                          <a:pt x="70" y="92"/>
                        </a:lnTo>
                        <a:lnTo>
                          <a:pt x="69" y="88"/>
                        </a:lnTo>
                        <a:lnTo>
                          <a:pt x="68" y="84"/>
                        </a:lnTo>
                        <a:lnTo>
                          <a:pt x="70" y="78"/>
                        </a:lnTo>
                        <a:lnTo>
                          <a:pt x="74" y="72"/>
                        </a:lnTo>
                        <a:lnTo>
                          <a:pt x="76" y="69"/>
                        </a:lnTo>
                        <a:lnTo>
                          <a:pt x="75" y="65"/>
                        </a:lnTo>
                        <a:lnTo>
                          <a:pt x="76" y="63"/>
                        </a:lnTo>
                        <a:lnTo>
                          <a:pt x="76" y="62"/>
                        </a:lnTo>
                        <a:lnTo>
                          <a:pt x="78" y="60"/>
                        </a:lnTo>
                        <a:lnTo>
                          <a:pt x="77" y="54"/>
                        </a:lnTo>
                        <a:lnTo>
                          <a:pt x="72" y="50"/>
                        </a:lnTo>
                        <a:lnTo>
                          <a:pt x="72" y="49"/>
                        </a:lnTo>
                        <a:lnTo>
                          <a:pt x="67" y="46"/>
                        </a:lnTo>
                        <a:lnTo>
                          <a:pt x="68" y="45"/>
                        </a:lnTo>
                        <a:lnTo>
                          <a:pt x="70" y="43"/>
                        </a:lnTo>
                        <a:lnTo>
                          <a:pt x="72" y="43"/>
                        </a:lnTo>
                        <a:lnTo>
                          <a:pt x="73" y="44"/>
                        </a:lnTo>
                        <a:lnTo>
                          <a:pt x="76" y="44"/>
                        </a:lnTo>
                        <a:lnTo>
                          <a:pt x="77" y="43"/>
                        </a:lnTo>
                        <a:lnTo>
                          <a:pt x="78" y="42"/>
                        </a:lnTo>
                        <a:lnTo>
                          <a:pt x="81" y="37"/>
                        </a:lnTo>
                        <a:lnTo>
                          <a:pt x="83" y="34"/>
                        </a:lnTo>
                        <a:lnTo>
                          <a:pt x="90" y="29"/>
                        </a:lnTo>
                        <a:lnTo>
                          <a:pt x="93" y="26"/>
                        </a:lnTo>
                        <a:lnTo>
                          <a:pt x="92" y="20"/>
                        </a:lnTo>
                        <a:lnTo>
                          <a:pt x="94" y="19"/>
                        </a:lnTo>
                        <a:lnTo>
                          <a:pt x="96" y="13"/>
                        </a:lnTo>
                        <a:lnTo>
                          <a:pt x="94" y="10"/>
                        </a:lnTo>
                        <a:lnTo>
                          <a:pt x="93" y="8"/>
                        </a:lnTo>
                        <a:lnTo>
                          <a:pt x="94" y="7"/>
                        </a:lnTo>
                        <a:lnTo>
                          <a:pt x="99" y="7"/>
                        </a:lnTo>
                        <a:lnTo>
                          <a:pt x="101" y="5"/>
                        </a:lnTo>
                        <a:lnTo>
                          <a:pt x="100" y="1"/>
                        </a:lnTo>
                        <a:lnTo>
                          <a:pt x="101" y="1"/>
                        </a:lnTo>
                        <a:lnTo>
                          <a:pt x="102" y="1"/>
                        </a:lnTo>
                        <a:lnTo>
                          <a:pt x="107" y="1"/>
                        </a:lnTo>
                        <a:lnTo>
                          <a:pt x="108" y="0"/>
                        </a:lnTo>
                        <a:lnTo>
                          <a:pt x="109" y="0"/>
                        </a:lnTo>
                        <a:lnTo>
                          <a:pt x="112" y="4"/>
                        </a:lnTo>
                        <a:lnTo>
                          <a:pt x="109" y="12"/>
                        </a:lnTo>
                        <a:lnTo>
                          <a:pt x="111" y="15"/>
                        </a:lnTo>
                        <a:lnTo>
                          <a:pt x="113" y="16"/>
                        </a:lnTo>
                        <a:lnTo>
                          <a:pt x="114" y="19"/>
                        </a:lnTo>
                        <a:lnTo>
                          <a:pt x="116" y="19"/>
                        </a:lnTo>
                        <a:lnTo>
                          <a:pt x="117" y="19"/>
                        </a:lnTo>
                        <a:lnTo>
                          <a:pt x="120" y="21"/>
                        </a:lnTo>
                        <a:lnTo>
                          <a:pt x="123" y="24"/>
                        </a:lnTo>
                        <a:lnTo>
                          <a:pt x="123" y="29"/>
                        </a:lnTo>
                        <a:lnTo>
                          <a:pt x="122" y="30"/>
                        </a:lnTo>
                        <a:lnTo>
                          <a:pt x="119" y="32"/>
                        </a:lnTo>
                        <a:lnTo>
                          <a:pt x="115" y="34"/>
                        </a:lnTo>
                        <a:lnTo>
                          <a:pt x="114" y="34"/>
                        </a:lnTo>
                        <a:lnTo>
                          <a:pt x="114" y="32"/>
                        </a:lnTo>
                        <a:lnTo>
                          <a:pt x="113" y="32"/>
                        </a:lnTo>
                        <a:lnTo>
                          <a:pt x="111" y="32"/>
                        </a:lnTo>
                        <a:lnTo>
                          <a:pt x="108" y="35"/>
                        </a:lnTo>
                        <a:lnTo>
                          <a:pt x="107" y="56"/>
                        </a:lnTo>
                        <a:lnTo>
                          <a:pt x="110" y="59"/>
                        </a:lnTo>
                        <a:lnTo>
                          <a:pt x="111" y="61"/>
                        </a:lnTo>
                        <a:lnTo>
                          <a:pt x="113" y="62"/>
                        </a:lnTo>
                        <a:lnTo>
                          <a:pt x="116" y="61"/>
                        </a:lnTo>
                        <a:lnTo>
                          <a:pt x="116" y="63"/>
                        </a:lnTo>
                        <a:lnTo>
                          <a:pt x="117" y="67"/>
                        </a:lnTo>
                        <a:lnTo>
                          <a:pt x="119" y="67"/>
                        </a:lnTo>
                        <a:lnTo>
                          <a:pt x="121" y="66"/>
                        </a:lnTo>
                        <a:lnTo>
                          <a:pt x="121" y="65"/>
                        </a:lnTo>
                        <a:lnTo>
                          <a:pt x="123" y="63"/>
                        </a:lnTo>
                        <a:lnTo>
                          <a:pt x="126" y="62"/>
                        </a:lnTo>
                        <a:lnTo>
                          <a:pt x="127" y="59"/>
                        </a:lnTo>
                        <a:lnTo>
                          <a:pt x="128" y="56"/>
                        </a:lnTo>
                        <a:lnTo>
                          <a:pt x="130" y="54"/>
                        </a:lnTo>
                        <a:lnTo>
                          <a:pt x="130" y="55"/>
                        </a:lnTo>
                        <a:lnTo>
                          <a:pt x="132" y="55"/>
                        </a:lnTo>
                        <a:lnTo>
                          <a:pt x="133" y="55"/>
                        </a:lnTo>
                        <a:lnTo>
                          <a:pt x="134" y="55"/>
                        </a:lnTo>
                        <a:lnTo>
                          <a:pt x="135" y="56"/>
                        </a:lnTo>
                        <a:lnTo>
                          <a:pt x="136" y="58"/>
                        </a:lnTo>
                        <a:lnTo>
                          <a:pt x="138" y="59"/>
                        </a:lnTo>
                        <a:lnTo>
                          <a:pt x="148" y="64"/>
                        </a:lnTo>
                        <a:lnTo>
                          <a:pt x="150" y="65"/>
                        </a:lnTo>
                        <a:lnTo>
                          <a:pt x="152" y="64"/>
                        </a:lnTo>
                        <a:lnTo>
                          <a:pt x="150" y="69"/>
                        </a:lnTo>
                        <a:lnTo>
                          <a:pt x="148" y="69"/>
                        </a:lnTo>
                        <a:lnTo>
                          <a:pt x="148" y="72"/>
                        </a:lnTo>
                        <a:lnTo>
                          <a:pt x="146" y="72"/>
                        </a:lnTo>
                        <a:lnTo>
                          <a:pt x="144" y="76"/>
                        </a:lnTo>
                        <a:lnTo>
                          <a:pt x="143" y="77"/>
                        </a:lnTo>
                        <a:lnTo>
                          <a:pt x="142" y="78"/>
                        </a:lnTo>
                        <a:lnTo>
                          <a:pt x="140" y="79"/>
                        </a:lnTo>
                        <a:lnTo>
                          <a:pt x="140" y="81"/>
                        </a:lnTo>
                        <a:lnTo>
                          <a:pt x="137" y="87"/>
                        </a:lnTo>
                        <a:lnTo>
                          <a:pt x="136" y="95"/>
                        </a:lnTo>
                        <a:lnTo>
                          <a:pt x="134" y="98"/>
                        </a:lnTo>
                        <a:lnTo>
                          <a:pt x="132" y="103"/>
                        </a:lnTo>
                        <a:lnTo>
                          <a:pt x="132" y="106"/>
                        </a:lnTo>
                        <a:lnTo>
                          <a:pt x="130" y="107"/>
                        </a:lnTo>
                        <a:lnTo>
                          <a:pt x="129" y="107"/>
                        </a:lnTo>
                        <a:lnTo>
                          <a:pt x="128" y="110"/>
                        </a:lnTo>
                        <a:lnTo>
                          <a:pt x="127" y="113"/>
                        </a:lnTo>
                        <a:lnTo>
                          <a:pt x="127" y="114"/>
                        </a:lnTo>
                        <a:lnTo>
                          <a:pt x="128" y="115"/>
                        </a:lnTo>
                        <a:lnTo>
                          <a:pt x="130" y="117"/>
                        </a:lnTo>
                        <a:lnTo>
                          <a:pt x="130" y="118"/>
                        </a:lnTo>
                        <a:lnTo>
                          <a:pt x="129" y="122"/>
                        </a:lnTo>
                        <a:lnTo>
                          <a:pt x="128" y="122"/>
                        </a:lnTo>
                        <a:lnTo>
                          <a:pt x="129" y="124"/>
                        </a:lnTo>
                        <a:lnTo>
                          <a:pt x="130" y="125"/>
                        </a:lnTo>
                        <a:lnTo>
                          <a:pt x="134" y="127"/>
                        </a:lnTo>
                        <a:lnTo>
                          <a:pt x="135" y="127"/>
                        </a:lnTo>
                        <a:lnTo>
                          <a:pt x="136" y="128"/>
                        </a:lnTo>
                        <a:lnTo>
                          <a:pt x="138" y="130"/>
                        </a:lnTo>
                        <a:lnTo>
                          <a:pt x="141" y="130"/>
                        </a:lnTo>
                        <a:lnTo>
                          <a:pt x="142" y="130"/>
                        </a:lnTo>
                        <a:lnTo>
                          <a:pt x="145" y="132"/>
                        </a:lnTo>
                        <a:lnTo>
                          <a:pt x="148" y="132"/>
                        </a:lnTo>
                        <a:lnTo>
                          <a:pt x="152" y="132"/>
                        </a:lnTo>
                        <a:lnTo>
                          <a:pt x="155" y="133"/>
                        </a:lnTo>
                        <a:lnTo>
                          <a:pt x="155" y="135"/>
                        </a:lnTo>
                        <a:lnTo>
                          <a:pt x="156" y="135"/>
                        </a:lnTo>
                        <a:lnTo>
                          <a:pt x="155" y="138"/>
                        </a:lnTo>
                        <a:lnTo>
                          <a:pt x="154" y="140"/>
                        </a:lnTo>
                        <a:lnTo>
                          <a:pt x="150" y="142"/>
                        </a:lnTo>
                        <a:lnTo>
                          <a:pt x="144" y="144"/>
                        </a:lnTo>
                        <a:lnTo>
                          <a:pt x="142" y="144"/>
                        </a:lnTo>
                        <a:lnTo>
                          <a:pt x="140" y="145"/>
                        </a:lnTo>
                        <a:lnTo>
                          <a:pt x="137" y="145"/>
                        </a:lnTo>
                        <a:lnTo>
                          <a:pt x="136" y="145"/>
                        </a:lnTo>
                        <a:lnTo>
                          <a:pt x="135" y="147"/>
                        </a:lnTo>
                        <a:lnTo>
                          <a:pt x="134" y="163"/>
                        </a:lnTo>
                        <a:lnTo>
                          <a:pt x="133" y="166"/>
                        </a:lnTo>
                        <a:lnTo>
                          <a:pt x="132" y="166"/>
                        </a:lnTo>
                        <a:lnTo>
                          <a:pt x="129" y="168"/>
                        </a:lnTo>
                        <a:lnTo>
                          <a:pt x="128" y="171"/>
                        </a:lnTo>
                        <a:lnTo>
                          <a:pt x="126" y="172"/>
                        </a:lnTo>
                        <a:lnTo>
                          <a:pt x="126" y="173"/>
                        </a:lnTo>
                        <a:lnTo>
                          <a:pt x="125" y="175"/>
                        </a:lnTo>
                        <a:lnTo>
                          <a:pt x="126" y="180"/>
                        </a:lnTo>
                        <a:lnTo>
                          <a:pt x="128" y="183"/>
                        </a:lnTo>
                        <a:lnTo>
                          <a:pt x="129" y="184"/>
                        </a:lnTo>
                        <a:lnTo>
                          <a:pt x="133" y="184"/>
                        </a:lnTo>
                        <a:lnTo>
                          <a:pt x="134" y="185"/>
                        </a:lnTo>
                        <a:lnTo>
                          <a:pt x="136" y="185"/>
                        </a:lnTo>
                        <a:lnTo>
                          <a:pt x="140" y="186"/>
                        </a:lnTo>
                        <a:lnTo>
                          <a:pt x="141" y="188"/>
                        </a:lnTo>
                        <a:lnTo>
                          <a:pt x="141" y="190"/>
                        </a:lnTo>
                        <a:lnTo>
                          <a:pt x="141" y="193"/>
                        </a:lnTo>
                        <a:lnTo>
                          <a:pt x="141" y="195"/>
                        </a:lnTo>
                        <a:lnTo>
                          <a:pt x="142" y="197"/>
                        </a:lnTo>
                        <a:lnTo>
                          <a:pt x="144" y="203"/>
                        </a:lnTo>
                        <a:lnTo>
                          <a:pt x="148" y="203"/>
                        </a:lnTo>
                        <a:lnTo>
                          <a:pt x="149" y="201"/>
                        </a:lnTo>
                        <a:lnTo>
                          <a:pt x="150" y="201"/>
                        </a:lnTo>
                        <a:lnTo>
                          <a:pt x="150" y="200"/>
                        </a:lnTo>
                        <a:lnTo>
                          <a:pt x="152" y="201"/>
                        </a:lnTo>
                        <a:lnTo>
                          <a:pt x="154" y="201"/>
                        </a:lnTo>
                        <a:lnTo>
                          <a:pt x="156" y="200"/>
                        </a:lnTo>
                        <a:lnTo>
                          <a:pt x="159" y="198"/>
                        </a:lnTo>
                        <a:lnTo>
                          <a:pt x="162" y="198"/>
                        </a:lnTo>
                        <a:lnTo>
                          <a:pt x="163" y="200"/>
                        </a:lnTo>
                        <a:lnTo>
                          <a:pt x="165" y="205"/>
                        </a:lnTo>
                        <a:lnTo>
                          <a:pt x="166" y="205"/>
                        </a:lnTo>
                        <a:lnTo>
                          <a:pt x="167" y="207"/>
                        </a:lnTo>
                        <a:lnTo>
                          <a:pt x="165" y="213"/>
                        </a:lnTo>
                        <a:lnTo>
                          <a:pt x="163" y="214"/>
                        </a:lnTo>
                        <a:lnTo>
                          <a:pt x="162" y="215"/>
                        </a:lnTo>
                        <a:lnTo>
                          <a:pt x="160" y="216"/>
                        </a:lnTo>
                        <a:lnTo>
                          <a:pt x="159" y="215"/>
                        </a:lnTo>
                        <a:lnTo>
                          <a:pt x="155" y="216"/>
                        </a:lnTo>
                        <a:lnTo>
                          <a:pt x="152" y="218"/>
                        </a:lnTo>
                        <a:lnTo>
                          <a:pt x="148" y="222"/>
                        </a:lnTo>
                        <a:lnTo>
                          <a:pt x="147" y="224"/>
                        </a:lnTo>
                        <a:lnTo>
                          <a:pt x="145" y="224"/>
                        </a:lnTo>
                        <a:lnTo>
                          <a:pt x="142" y="223"/>
                        </a:lnTo>
                        <a:lnTo>
                          <a:pt x="140" y="221"/>
                        </a:lnTo>
                        <a:lnTo>
                          <a:pt x="138" y="221"/>
                        </a:lnTo>
                        <a:lnTo>
                          <a:pt x="135" y="221"/>
                        </a:lnTo>
                        <a:lnTo>
                          <a:pt x="134" y="222"/>
                        </a:lnTo>
                        <a:lnTo>
                          <a:pt x="130" y="223"/>
                        </a:lnTo>
                        <a:lnTo>
                          <a:pt x="128" y="224"/>
                        </a:lnTo>
                        <a:lnTo>
                          <a:pt x="126" y="225"/>
                        </a:lnTo>
                        <a:lnTo>
                          <a:pt x="123" y="228"/>
                        </a:lnTo>
                        <a:lnTo>
                          <a:pt x="121" y="228"/>
                        </a:lnTo>
                        <a:lnTo>
                          <a:pt x="119" y="230"/>
                        </a:lnTo>
                        <a:lnTo>
                          <a:pt x="117" y="232"/>
                        </a:lnTo>
                        <a:lnTo>
                          <a:pt x="116" y="235"/>
                        </a:lnTo>
                        <a:lnTo>
                          <a:pt x="116" y="238"/>
                        </a:lnTo>
                        <a:lnTo>
                          <a:pt x="115" y="238"/>
                        </a:lnTo>
                        <a:lnTo>
                          <a:pt x="114" y="236"/>
                        </a:lnTo>
                        <a:lnTo>
                          <a:pt x="115" y="235"/>
                        </a:lnTo>
                        <a:lnTo>
                          <a:pt x="113" y="231"/>
                        </a:lnTo>
                        <a:lnTo>
                          <a:pt x="113" y="233"/>
                        </a:lnTo>
                        <a:lnTo>
                          <a:pt x="113" y="236"/>
                        </a:lnTo>
                        <a:lnTo>
                          <a:pt x="111" y="236"/>
                        </a:lnTo>
                        <a:lnTo>
                          <a:pt x="109" y="233"/>
                        </a:lnTo>
                        <a:lnTo>
                          <a:pt x="107" y="227"/>
                        </a:lnTo>
                        <a:lnTo>
                          <a:pt x="101" y="221"/>
                        </a:lnTo>
                        <a:lnTo>
                          <a:pt x="103" y="213"/>
                        </a:lnTo>
                        <a:lnTo>
                          <a:pt x="103" y="210"/>
                        </a:lnTo>
                        <a:lnTo>
                          <a:pt x="101" y="210"/>
                        </a:lnTo>
                        <a:lnTo>
                          <a:pt x="96" y="212"/>
                        </a:lnTo>
                        <a:lnTo>
                          <a:pt x="94" y="212"/>
                        </a:lnTo>
                        <a:lnTo>
                          <a:pt x="92" y="215"/>
                        </a:lnTo>
                        <a:lnTo>
                          <a:pt x="88" y="216"/>
                        </a:lnTo>
                        <a:lnTo>
                          <a:pt x="85" y="227"/>
                        </a:lnTo>
                        <a:lnTo>
                          <a:pt x="86" y="228"/>
                        </a:lnTo>
                        <a:lnTo>
                          <a:pt x="86" y="232"/>
                        </a:lnTo>
                        <a:lnTo>
                          <a:pt x="88" y="233"/>
                        </a:lnTo>
                        <a:lnTo>
                          <a:pt x="90" y="236"/>
                        </a:lnTo>
                        <a:lnTo>
                          <a:pt x="90" y="238"/>
                        </a:lnTo>
                        <a:lnTo>
                          <a:pt x="86" y="241"/>
                        </a:lnTo>
                        <a:lnTo>
                          <a:pt x="83" y="241"/>
                        </a:lnTo>
                        <a:lnTo>
                          <a:pt x="82" y="243"/>
                        </a:lnTo>
                        <a:lnTo>
                          <a:pt x="80" y="239"/>
                        </a:lnTo>
                        <a:lnTo>
                          <a:pt x="79" y="238"/>
                        </a:lnTo>
                        <a:lnTo>
                          <a:pt x="74" y="238"/>
                        </a:lnTo>
                        <a:lnTo>
                          <a:pt x="70" y="238"/>
                        </a:lnTo>
                        <a:lnTo>
                          <a:pt x="68" y="236"/>
                        </a:lnTo>
                        <a:lnTo>
                          <a:pt x="67" y="236"/>
                        </a:lnTo>
                        <a:lnTo>
                          <a:pt x="63" y="236"/>
                        </a:lnTo>
                        <a:lnTo>
                          <a:pt x="61" y="236"/>
                        </a:lnTo>
                        <a:lnTo>
                          <a:pt x="59" y="236"/>
                        </a:lnTo>
                        <a:lnTo>
                          <a:pt x="57" y="238"/>
                        </a:lnTo>
                        <a:lnTo>
                          <a:pt x="57" y="246"/>
                        </a:lnTo>
                        <a:lnTo>
                          <a:pt x="55" y="246"/>
                        </a:lnTo>
                        <a:lnTo>
                          <a:pt x="54" y="244"/>
                        </a:lnTo>
                        <a:lnTo>
                          <a:pt x="53" y="243"/>
                        </a:lnTo>
                        <a:lnTo>
                          <a:pt x="53" y="241"/>
                        </a:lnTo>
                        <a:lnTo>
                          <a:pt x="52" y="240"/>
                        </a:lnTo>
                        <a:lnTo>
                          <a:pt x="50" y="243"/>
                        </a:lnTo>
                        <a:lnTo>
                          <a:pt x="49" y="244"/>
                        </a:lnTo>
                        <a:lnTo>
                          <a:pt x="47" y="243"/>
                        </a:lnTo>
                        <a:lnTo>
                          <a:pt x="44" y="243"/>
                        </a:lnTo>
                        <a:lnTo>
                          <a:pt x="42" y="243"/>
                        </a:lnTo>
                        <a:lnTo>
                          <a:pt x="39" y="238"/>
                        </a:lnTo>
                        <a:lnTo>
                          <a:pt x="36" y="237"/>
                        </a:lnTo>
                        <a:lnTo>
                          <a:pt x="32" y="236"/>
                        </a:lnTo>
                        <a:lnTo>
                          <a:pt x="29" y="236"/>
                        </a:lnTo>
                        <a:lnTo>
                          <a:pt x="28" y="235"/>
                        </a:lnTo>
                        <a:lnTo>
                          <a:pt x="22" y="231"/>
                        </a:lnTo>
                        <a:lnTo>
                          <a:pt x="21" y="228"/>
                        </a:lnTo>
                        <a:lnTo>
                          <a:pt x="20" y="226"/>
                        </a:lnTo>
                        <a:lnTo>
                          <a:pt x="18" y="224"/>
                        </a:lnTo>
                        <a:lnTo>
                          <a:pt x="13" y="223"/>
                        </a:lnTo>
                        <a:lnTo>
                          <a:pt x="11" y="221"/>
                        </a:lnTo>
                        <a:lnTo>
                          <a:pt x="10" y="218"/>
                        </a:lnTo>
                        <a:lnTo>
                          <a:pt x="10" y="216"/>
                        </a:lnTo>
                        <a:lnTo>
                          <a:pt x="8" y="215"/>
                        </a:lnTo>
                        <a:lnTo>
                          <a:pt x="7" y="215"/>
                        </a:lnTo>
                        <a:lnTo>
                          <a:pt x="0" y="208"/>
                        </a:lnTo>
                      </a:path>
                    </a:pathLst>
                  </a:custGeom>
                  <a:pattFill prst="pct50">
                    <a:fgClr>
                      <a:prstClr val="black"/>
                    </a:fgClr>
                    <a:bgClr>
                      <a:prstClr val="white"/>
                    </a:bgClr>
                  </a:pattFill>
                  <a:ln w="12700" cap="rnd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s-MX" dirty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endParaRPr>
                  </a:p>
                </p:txBody>
              </p:sp>
            </p:grpSp>
          </p:grpSp>
        </p:grpSp>
        <p:sp>
          <p:nvSpPr>
            <p:cNvPr id="16392" name="Freeform 34"/>
            <p:cNvSpPr>
              <a:spLocks/>
            </p:cNvSpPr>
            <p:nvPr/>
          </p:nvSpPr>
          <p:spPr bwMode="auto">
            <a:xfrm>
              <a:off x="5326063" y="5048250"/>
              <a:ext cx="84137" cy="138113"/>
            </a:xfrm>
            <a:custGeom>
              <a:avLst/>
              <a:gdLst>
                <a:gd name="T0" fmla="*/ 0 w 27"/>
                <a:gd name="T1" fmla="*/ 2147483647 h 42"/>
                <a:gd name="T2" fmla="*/ 2147483647 w 27"/>
                <a:gd name="T3" fmla="*/ 2147483647 h 42"/>
                <a:gd name="T4" fmla="*/ 2147483647 w 27"/>
                <a:gd name="T5" fmla="*/ 2147483647 h 42"/>
                <a:gd name="T6" fmla="*/ 2147483647 w 27"/>
                <a:gd name="T7" fmla="*/ 2147483647 h 42"/>
                <a:gd name="T8" fmla="*/ 2147483647 w 27"/>
                <a:gd name="T9" fmla="*/ 2147483647 h 42"/>
                <a:gd name="T10" fmla="*/ 2147483647 w 27"/>
                <a:gd name="T11" fmla="*/ 2147483647 h 42"/>
                <a:gd name="T12" fmla="*/ 2147483647 w 27"/>
                <a:gd name="T13" fmla="*/ 2147483647 h 42"/>
                <a:gd name="T14" fmla="*/ 2147483647 w 27"/>
                <a:gd name="T15" fmla="*/ 2147483647 h 42"/>
                <a:gd name="T16" fmla="*/ 2147483647 w 27"/>
                <a:gd name="T17" fmla="*/ 2147483647 h 42"/>
                <a:gd name="T18" fmla="*/ 2147483647 w 27"/>
                <a:gd name="T19" fmla="*/ 2147483647 h 42"/>
                <a:gd name="T20" fmla="*/ 2147483647 w 27"/>
                <a:gd name="T21" fmla="*/ 2147483647 h 42"/>
                <a:gd name="T22" fmla="*/ 2147483647 w 27"/>
                <a:gd name="T23" fmla="*/ 2147483647 h 42"/>
                <a:gd name="T24" fmla="*/ 2147483647 w 27"/>
                <a:gd name="T25" fmla="*/ 2147483647 h 42"/>
                <a:gd name="T26" fmla="*/ 2147483647 w 27"/>
                <a:gd name="T27" fmla="*/ 2147483647 h 42"/>
                <a:gd name="T28" fmla="*/ 2147483647 w 27"/>
                <a:gd name="T29" fmla="*/ 2147483647 h 42"/>
                <a:gd name="T30" fmla="*/ 2147483647 w 27"/>
                <a:gd name="T31" fmla="*/ 2147483647 h 42"/>
                <a:gd name="T32" fmla="*/ 2147483647 w 27"/>
                <a:gd name="T33" fmla="*/ 2147483647 h 42"/>
                <a:gd name="T34" fmla="*/ 2147483647 w 27"/>
                <a:gd name="T35" fmla="*/ 2147483647 h 42"/>
                <a:gd name="T36" fmla="*/ 2147483647 w 27"/>
                <a:gd name="T37" fmla="*/ 2147483647 h 42"/>
                <a:gd name="T38" fmla="*/ 2147483647 w 27"/>
                <a:gd name="T39" fmla="*/ 2147483647 h 42"/>
                <a:gd name="T40" fmla="*/ 2147483647 w 27"/>
                <a:gd name="T41" fmla="*/ 2147483647 h 42"/>
                <a:gd name="T42" fmla="*/ 2147483647 w 27"/>
                <a:gd name="T43" fmla="*/ 0 h 42"/>
                <a:gd name="T44" fmla="*/ 2147483647 w 27"/>
                <a:gd name="T45" fmla="*/ 2147483647 h 42"/>
                <a:gd name="T46" fmla="*/ 2147483647 w 27"/>
                <a:gd name="T47" fmla="*/ 2147483647 h 42"/>
                <a:gd name="T48" fmla="*/ 2147483647 w 27"/>
                <a:gd name="T49" fmla="*/ 2147483647 h 42"/>
                <a:gd name="T50" fmla="*/ 2147483647 w 27"/>
                <a:gd name="T51" fmla="*/ 2147483647 h 42"/>
                <a:gd name="T52" fmla="*/ 2147483647 w 27"/>
                <a:gd name="T53" fmla="*/ 2147483647 h 42"/>
                <a:gd name="T54" fmla="*/ 2147483647 w 27"/>
                <a:gd name="T55" fmla="*/ 2147483647 h 42"/>
                <a:gd name="T56" fmla="*/ 2147483647 w 27"/>
                <a:gd name="T57" fmla="*/ 2147483647 h 42"/>
                <a:gd name="T58" fmla="*/ 2147483647 w 27"/>
                <a:gd name="T59" fmla="*/ 2147483647 h 42"/>
                <a:gd name="T60" fmla="*/ 2147483647 w 27"/>
                <a:gd name="T61" fmla="*/ 2147483647 h 42"/>
                <a:gd name="T62" fmla="*/ 2147483647 w 27"/>
                <a:gd name="T63" fmla="*/ 2147483647 h 42"/>
                <a:gd name="T64" fmla="*/ 2147483647 w 27"/>
                <a:gd name="T65" fmla="*/ 2147483647 h 42"/>
                <a:gd name="T66" fmla="*/ 2147483647 w 27"/>
                <a:gd name="T67" fmla="*/ 2147483647 h 42"/>
                <a:gd name="T68" fmla="*/ 2147483647 w 27"/>
                <a:gd name="T69" fmla="*/ 2147483647 h 42"/>
                <a:gd name="T70" fmla="*/ 2147483647 w 27"/>
                <a:gd name="T71" fmla="*/ 2147483647 h 42"/>
                <a:gd name="T72" fmla="*/ 2147483647 w 27"/>
                <a:gd name="T73" fmla="*/ 2147483647 h 42"/>
                <a:gd name="T74" fmla="*/ 2147483647 w 27"/>
                <a:gd name="T75" fmla="*/ 2147483647 h 42"/>
                <a:gd name="T76" fmla="*/ 2147483647 w 27"/>
                <a:gd name="T77" fmla="*/ 2147483647 h 42"/>
                <a:gd name="T78" fmla="*/ 2147483647 w 27"/>
                <a:gd name="T79" fmla="*/ 2147483647 h 42"/>
                <a:gd name="T80" fmla="*/ 2147483647 w 27"/>
                <a:gd name="T81" fmla="*/ 2147483647 h 42"/>
                <a:gd name="T82" fmla="*/ 2147483647 w 27"/>
                <a:gd name="T83" fmla="*/ 2147483647 h 42"/>
                <a:gd name="T84" fmla="*/ 2147483647 w 27"/>
                <a:gd name="T85" fmla="*/ 2147483647 h 42"/>
                <a:gd name="T86" fmla="*/ 2147483647 w 27"/>
                <a:gd name="T87" fmla="*/ 2147483647 h 42"/>
                <a:gd name="T88" fmla="*/ 2147483647 w 27"/>
                <a:gd name="T89" fmla="*/ 2147483647 h 42"/>
                <a:gd name="T90" fmla="*/ 2147483647 w 27"/>
                <a:gd name="T91" fmla="*/ 2147483647 h 42"/>
                <a:gd name="T92" fmla="*/ 2147483647 w 27"/>
                <a:gd name="T93" fmla="*/ 2147483647 h 42"/>
                <a:gd name="T94" fmla="*/ 2147483647 w 27"/>
                <a:gd name="T95" fmla="*/ 2147483647 h 42"/>
                <a:gd name="T96" fmla="*/ 2147483647 w 27"/>
                <a:gd name="T97" fmla="*/ 2147483647 h 42"/>
                <a:gd name="T98" fmla="*/ 2147483647 w 27"/>
                <a:gd name="T99" fmla="*/ 2147483647 h 42"/>
                <a:gd name="T100" fmla="*/ 2147483647 w 27"/>
                <a:gd name="T101" fmla="*/ 2147483647 h 42"/>
                <a:gd name="T102" fmla="*/ 2147483647 w 27"/>
                <a:gd name="T103" fmla="*/ 2147483647 h 42"/>
                <a:gd name="T104" fmla="*/ 2147483647 w 27"/>
                <a:gd name="T105" fmla="*/ 2147483647 h 42"/>
                <a:gd name="T106" fmla="*/ 2147483647 w 27"/>
                <a:gd name="T107" fmla="*/ 2147483647 h 42"/>
                <a:gd name="T108" fmla="*/ 2147483647 w 27"/>
                <a:gd name="T109" fmla="*/ 2147483647 h 42"/>
                <a:gd name="T110" fmla="*/ 2147483647 w 27"/>
                <a:gd name="T111" fmla="*/ 2147483647 h 42"/>
                <a:gd name="T112" fmla="*/ 2147483647 w 27"/>
                <a:gd name="T113" fmla="*/ 2147483647 h 42"/>
                <a:gd name="T114" fmla="*/ 0 w 27"/>
                <a:gd name="T115" fmla="*/ 2147483647 h 4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"/>
                <a:gd name="T175" fmla="*/ 0 h 42"/>
                <a:gd name="T176" fmla="*/ 27 w 27"/>
                <a:gd name="T177" fmla="*/ 42 h 4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" h="42">
                  <a:moveTo>
                    <a:pt x="0" y="23"/>
                  </a:moveTo>
                  <a:lnTo>
                    <a:pt x="1" y="23"/>
                  </a:lnTo>
                  <a:lnTo>
                    <a:pt x="1" y="21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9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8" y="9"/>
                  </a:lnTo>
                  <a:lnTo>
                    <a:pt x="18" y="12"/>
                  </a:lnTo>
                  <a:lnTo>
                    <a:pt x="18" y="13"/>
                  </a:lnTo>
                  <a:lnTo>
                    <a:pt x="23" y="18"/>
                  </a:lnTo>
                  <a:lnTo>
                    <a:pt x="25" y="21"/>
                  </a:lnTo>
                  <a:lnTo>
                    <a:pt x="25" y="26"/>
                  </a:lnTo>
                  <a:lnTo>
                    <a:pt x="26" y="28"/>
                  </a:lnTo>
                  <a:lnTo>
                    <a:pt x="26" y="29"/>
                  </a:lnTo>
                  <a:lnTo>
                    <a:pt x="25" y="30"/>
                  </a:lnTo>
                  <a:lnTo>
                    <a:pt x="25" y="32"/>
                  </a:lnTo>
                  <a:lnTo>
                    <a:pt x="26" y="33"/>
                  </a:lnTo>
                  <a:lnTo>
                    <a:pt x="26" y="35"/>
                  </a:lnTo>
                  <a:lnTo>
                    <a:pt x="23" y="37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5" y="41"/>
                  </a:lnTo>
                  <a:lnTo>
                    <a:pt x="14" y="40"/>
                  </a:lnTo>
                  <a:lnTo>
                    <a:pt x="13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3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107504" y="4293096"/>
            <a:ext cx="3024336" cy="2232248"/>
            <a:chOff x="22" y="2648"/>
            <a:chExt cx="2228" cy="1555"/>
          </a:xfrm>
        </p:grpSpPr>
        <p:sp>
          <p:nvSpPr>
            <p:cNvPr id="16395" name="Rectangle 36"/>
            <p:cNvSpPr>
              <a:spLocks noChangeArrowheads="1"/>
            </p:cNvSpPr>
            <p:nvPr/>
          </p:nvSpPr>
          <p:spPr bwMode="auto">
            <a:xfrm>
              <a:off x="113" y="2886"/>
              <a:ext cx="182" cy="181"/>
            </a:xfrm>
            <a:prstGeom prst="rect">
              <a:avLst/>
            </a:prstGeom>
            <a:solidFill>
              <a:srgbClr val="3F3F3F">
                <a:alpha val="76077"/>
              </a:srgbClr>
            </a:solidFill>
            <a:ln w="12700" cap="rnd" algn="ctr">
              <a:solidFill>
                <a:schemeClr val="bg1">
                  <a:lumMod val="50000"/>
                  <a:lumOff val="50000"/>
                </a:schemeClr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396" name="Rectangle 37"/>
            <p:cNvSpPr>
              <a:spLocks noChangeArrowheads="1"/>
            </p:cNvSpPr>
            <p:nvPr/>
          </p:nvSpPr>
          <p:spPr bwMode="auto">
            <a:xfrm>
              <a:off x="113" y="3113"/>
              <a:ext cx="182" cy="181"/>
            </a:xfrm>
            <a:prstGeom prst="rect">
              <a:avLst/>
            </a:prstGeom>
            <a:solidFill>
              <a:schemeClr val="tx1">
                <a:lumMod val="50000"/>
                <a:alpha val="98038"/>
              </a:schemeClr>
            </a:solidFill>
            <a:ln w="12700" cap="rnd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397" name="Rectangle 38"/>
            <p:cNvSpPr>
              <a:spLocks noChangeArrowheads="1"/>
            </p:cNvSpPr>
            <p:nvPr/>
          </p:nvSpPr>
          <p:spPr bwMode="auto">
            <a:xfrm>
              <a:off x="113" y="3340"/>
              <a:ext cx="182" cy="181"/>
            </a:xfrm>
            <a:prstGeom prst="rect">
              <a:avLst/>
            </a:prstGeom>
            <a:solidFill>
              <a:schemeClr val="tx1">
                <a:lumMod val="75000"/>
                <a:alpha val="89803"/>
              </a:schemeClr>
            </a:solidFill>
            <a:ln w="12700" cap="rnd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398" name="Rectangle 39"/>
            <p:cNvSpPr>
              <a:spLocks noChangeArrowheads="1"/>
            </p:cNvSpPr>
            <p:nvPr/>
          </p:nvSpPr>
          <p:spPr bwMode="auto">
            <a:xfrm>
              <a:off x="113" y="3567"/>
              <a:ext cx="182" cy="181"/>
            </a:xfrm>
            <a:prstGeom prst="rect">
              <a:avLst/>
            </a:prstGeom>
            <a:pattFill prst="pct50">
              <a:fgClr>
                <a:srgbClr val="F2F2F2"/>
              </a:fgClr>
              <a:bgClr>
                <a:schemeClr val="bg1"/>
              </a:bgClr>
            </a:patt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399" name="Rectangle 40"/>
            <p:cNvSpPr>
              <a:spLocks noChangeArrowheads="1"/>
            </p:cNvSpPr>
            <p:nvPr/>
          </p:nvSpPr>
          <p:spPr bwMode="auto">
            <a:xfrm>
              <a:off x="113" y="3793"/>
              <a:ext cx="182" cy="181"/>
            </a:xfrm>
            <a:prstGeom prst="rect">
              <a:avLst/>
            </a:prstGeom>
            <a:solidFill>
              <a:schemeClr val="bg1"/>
            </a:solidFill>
            <a:ln w="12700" cap="rnd" algn="ctr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400" name="Rectangle 41"/>
            <p:cNvSpPr>
              <a:spLocks noChangeArrowheads="1"/>
            </p:cNvSpPr>
            <p:nvPr/>
          </p:nvSpPr>
          <p:spPr bwMode="auto">
            <a:xfrm>
              <a:off x="113" y="4020"/>
              <a:ext cx="182" cy="181"/>
            </a:xfrm>
            <a:prstGeom prst="rect">
              <a:avLst/>
            </a:prstGeom>
            <a:solidFill>
              <a:srgbClr val="FFFFFF">
                <a:alpha val="89803"/>
              </a:srgbClr>
            </a:solidFill>
            <a:ln w="12700" cap="rnd" algn="ctr">
              <a:solidFill>
                <a:schemeClr val="bg1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16401" name="Text Box 42"/>
            <p:cNvSpPr txBox="1">
              <a:spLocks noChangeArrowheads="1"/>
            </p:cNvSpPr>
            <p:nvPr/>
          </p:nvSpPr>
          <p:spPr bwMode="auto">
            <a:xfrm>
              <a:off x="340" y="2882"/>
              <a:ext cx="159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1 NOROESTE </a:t>
              </a:r>
              <a:endParaRPr lang="es-ES" sz="1400" dirty="0"/>
            </a:p>
          </p:txBody>
        </p:sp>
        <p:sp>
          <p:nvSpPr>
            <p:cNvPr id="16402" name="Text Box 43"/>
            <p:cNvSpPr txBox="1">
              <a:spLocks noChangeArrowheads="1"/>
            </p:cNvSpPr>
            <p:nvPr/>
          </p:nvSpPr>
          <p:spPr bwMode="auto">
            <a:xfrm>
              <a:off x="340" y="3102"/>
              <a:ext cx="141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2  NORTE</a:t>
              </a:r>
              <a:endParaRPr lang="es-ES" sz="1400" dirty="0"/>
            </a:p>
          </p:txBody>
        </p:sp>
        <p:sp>
          <p:nvSpPr>
            <p:cNvPr id="16403" name="Text Box 44"/>
            <p:cNvSpPr txBox="1">
              <a:spLocks noChangeArrowheads="1"/>
            </p:cNvSpPr>
            <p:nvPr/>
          </p:nvSpPr>
          <p:spPr bwMode="auto">
            <a:xfrm>
              <a:off x="340" y="3339"/>
              <a:ext cx="9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3 BAJÍO</a:t>
              </a:r>
              <a:endParaRPr lang="es-ES" sz="1400" dirty="0"/>
            </a:p>
          </p:txBody>
        </p:sp>
        <p:sp>
          <p:nvSpPr>
            <p:cNvPr id="16404" name="Text Box 45"/>
            <p:cNvSpPr txBox="1">
              <a:spLocks noChangeArrowheads="1"/>
            </p:cNvSpPr>
            <p:nvPr/>
          </p:nvSpPr>
          <p:spPr bwMode="auto">
            <a:xfrm>
              <a:off x="340" y="3566"/>
              <a:ext cx="168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4  CENTRO</a:t>
              </a:r>
              <a:endParaRPr lang="es-ES" sz="1400" dirty="0"/>
            </a:p>
          </p:txBody>
        </p:sp>
        <p:sp>
          <p:nvSpPr>
            <p:cNvPr id="16405" name="Text Box 46"/>
            <p:cNvSpPr txBox="1">
              <a:spLocks noChangeArrowheads="1"/>
            </p:cNvSpPr>
            <p:nvPr/>
          </p:nvSpPr>
          <p:spPr bwMode="auto">
            <a:xfrm>
              <a:off x="340" y="3793"/>
              <a:ext cx="191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5  DISTRITO FEDERAL</a:t>
              </a:r>
              <a:endParaRPr lang="es-ES" sz="1400" dirty="0"/>
            </a:p>
          </p:txBody>
        </p:sp>
        <p:sp>
          <p:nvSpPr>
            <p:cNvPr id="16406" name="Text Box 47"/>
            <p:cNvSpPr txBox="1">
              <a:spLocks noChangeArrowheads="1"/>
            </p:cNvSpPr>
            <p:nvPr/>
          </p:nvSpPr>
          <p:spPr bwMode="auto">
            <a:xfrm>
              <a:off x="340" y="4009"/>
              <a:ext cx="173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 sz="1400" dirty="0"/>
                <a:t>ÁREA 6 SURESTE</a:t>
              </a:r>
              <a:endParaRPr lang="es-ES" sz="1400" dirty="0"/>
            </a:p>
          </p:txBody>
        </p:sp>
        <p:sp>
          <p:nvSpPr>
            <p:cNvPr id="16407" name="Text Box 48"/>
            <p:cNvSpPr txBox="1">
              <a:spLocks noChangeArrowheads="1"/>
            </p:cNvSpPr>
            <p:nvPr/>
          </p:nvSpPr>
          <p:spPr bwMode="auto">
            <a:xfrm>
              <a:off x="22" y="2648"/>
              <a:ext cx="12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MX" sz="1400" b="1" dirty="0"/>
                <a:t>ÁREAS NIELSEN</a:t>
              </a:r>
              <a:endParaRPr lang="es-ES" sz="1400" b="1" dirty="0"/>
            </a:p>
          </p:txBody>
        </p:sp>
      </p:grpSp>
      <p:sp>
        <p:nvSpPr>
          <p:cNvPr id="63" name="9 CuadroTexto"/>
          <p:cNvSpPr txBox="1">
            <a:spLocks noChangeArrowheads="1"/>
          </p:cNvSpPr>
          <p:nvPr/>
        </p:nvSpPr>
        <p:spPr bwMode="auto">
          <a:xfrm>
            <a:off x="827584" y="2609617"/>
            <a:ext cx="23762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Noroeste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51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4.6’ 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8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4" name="9 CuadroTexto"/>
          <p:cNvSpPr txBox="1">
            <a:spLocks noChangeArrowheads="1"/>
          </p:cNvSpPr>
          <p:nvPr/>
        </p:nvSpPr>
        <p:spPr bwMode="auto">
          <a:xfrm>
            <a:off x="5220072" y="1124744"/>
            <a:ext cx="15750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Norte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53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9.9’ 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17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5" name="9 CuadroTexto"/>
          <p:cNvSpPr txBox="1">
            <a:spLocks noChangeArrowheads="1"/>
          </p:cNvSpPr>
          <p:nvPr/>
        </p:nvSpPr>
        <p:spPr bwMode="auto">
          <a:xfrm>
            <a:off x="2987824" y="4409817"/>
            <a:ext cx="15924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Bajío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51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12.7’ 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20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6" name="9 CuadroTexto"/>
          <p:cNvSpPr txBox="1">
            <a:spLocks noChangeArrowheads="1"/>
          </p:cNvSpPr>
          <p:nvPr/>
        </p:nvSpPr>
        <p:spPr bwMode="auto">
          <a:xfrm>
            <a:off x="4572000" y="5446965"/>
            <a:ext cx="17281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Área Centro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50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10.3’ 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17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67" name="9 CuadroTexto"/>
          <p:cNvSpPr txBox="1">
            <a:spLocks noChangeArrowheads="1"/>
          </p:cNvSpPr>
          <p:nvPr/>
        </p:nvSpPr>
        <p:spPr bwMode="auto">
          <a:xfrm>
            <a:off x="6444208" y="2780928"/>
            <a:ext cx="196406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D.F., y Área Metropolitana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67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dirty="0" smtClean="0">
                <a:solidFill>
                  <a:srgbClr val="92D050"/>
                </a:solidFill>
              </a:rPr>
              <a:t>11.1’</a:t>
            </a:r>
            <a:r>
              <a:rPr lang="es-MX" sz="2000" dirty="0" smtClean="0">
                <a:solidFill>
                  <a:srgbClr val="92D050"/>
                </a:solidFill>
                <a:latin typeface="+mn-lt"/>
              </a:rPr>
              <a:t> M</a:t>
            </a: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19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 flipV="1">
            <a:off x="5997804" y="3861048"/>
            <a:ext cx="950460" cy="737392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9 CuadroTexto"/>
          <p:cNvSpPr txBox="1">
            <a:spLocks noChangeArrowheads="1"/>
          </p:cNvSpPr>
          <p:nvPr/>
        </p:nvSpPr>
        <p:spPr bwMode="auto">
          <a:xfrm>
            <a:off x="7533456" y="5517232"/>
            <a:ext cx="15750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latin typeface="+mn-lt"/>
              </a:rPr>
              <a:t>Área Sureste</a:t>
            </a:r>
          </a:p>
          <a:p>
            <a:pPr algn="ctr"/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51</a:t>
            </a:r>
            <a:r>
              <a:rPr lang="es-MX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%</a:t>
            </a:r>
          </a:p>
          <a:p>
            <a:pPr algn="ctr"/>
            <a:r>
              <a:rPr lang="es-MX" sz="2000" smtClean="0">
                <a:solidFill>
                  <a:srgbClr val="92D050"/>
                </a:solidFill>
              </a:rPr>
              <a:t>10.5’ </a:t>
            </a:r>
            <a:r>
              <a:rPr lang="es-MX" sz="2000" dirty="0" smtClean="0">
                <a:solidFill>
                  <a:srgbClr val="92D050"/>
                </a:solidFill>
              </a:rPr>
              <a:t>M</a:t>
            </a:r>
            <a:endParaRPr lang="es-MX" sz="2000" dirty="0" smtClean="0">
              <a:solidFill>
                <a:srgbClr val="92D050"/>
              </a:solidFill>
              <a:latin typeface="+mn-lt"/>
            </a:endParaRPr>
          </a:p>
          <a:p>
            <a:pPr algn="ctr"/>
            <a:r>
              <a:rPr lang="es-MX" sz="2000" dirty="0" smtClean="0">
                <a:solidFill>
                  <a:srgbClr val="66CCFF"/>
                </a:solidFill>
              </a:rPr>
              <a:t>18</a:t>
            </a:r>
            <a:r>
              <a:rPr lang="es-MX" sz="2000" dirty="0" smtClean="0">
                <a:solidFill>
                  <a:srgbClr val="66CCFF"/>
                </a:solidFill>
                <a:latin typeface="+mn-lt"/>
              </a:rPr>
              <a:t>%</a:t>
            </a:r>
            <a:endParaRPr lang="es-MX" sz="2000" dirty="0">
              <a:solidFill>
                <a:srgbClr val="66CCFF"/>
              </a:solidFill>
              <a:latin typeface="+mn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732240" y="1656383"/>
            <a:ext cx="2142296" cy="86177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s-MX" sz="1400" dirty="0" smtClean="0"/>
              <a:t>Total usuarios: </a:t>
            </a:r>
          </a:p>
          <a:p>
            <a:r>
              <a:rPr lang="es-MX" sz="1100" dirty="0" smtClean="0"/>
              <a:t>Consideradas todas las edades.</a:t>
            </a:r>
          </a:p>
          <a:p>
            <a:r>
              <a:rPr lang="es-MX" sz="1100" dirty="0" smtClean="0"/>
              <a:t>Incluye acceso compartido.</a:t>
            </a:r>
          </a:p>
          <a:p>
            <a:r>
              <a:rPr lang="es-MX" sz="1400" dirty="0" smtClean="0"/>
              <a:t>Penetración nacional: 52</a:t>
            </a:r>
            <a:r>
              <a:rPr lang="en-US" sz="1400" b="1" dirty="0" smtClean="0"/>
              <a:t>%</a:t>
            </a:r>
          </a:p>
        </p:txBody>
      </p:sp>
      <p:sp>
        <p:nvSpPr>
          <p:cNvPr id="68" name="1 Título"/>
          <p:cNvSpPr txBox="1">
            <a:spLocks/>
          </p:cNvSpPr>
          <p:nvPr/>
        </p:nvSpPr>
        <p:spPr>
          <a:xfrm>
            <a:off x="71406" y="71438"/>
            <a:ext cx="6876858" cy="500042"/>
          </a:xfrm>
          <a:prstGeom prst="rect">
            <a:avLst/>
          </a:prstGeom>
          <a:effectLst/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84188" indent="-484188">
              <a:defRPr/>
            </a:pPr>
            <a:r>
              <a:rPr lang="es-ES" sz="2800" b="1" dirty="0" smtClean="0"/>
              <a:t>Usuarios de Internet en México (2013)</a:t>
            </a:r>
            <a:endParaRPr lang="es-ES" sz="2800" b="1" dirty="0"/>
          </a:p>
        </p:txBody>
      </p:sp>
      <p:sp>
        <p:nvSpPr>
          <p:cNvPr id="70" name="69 CuadroTexto"/>
          <p:cNvSpPr txBox="1"/>
          <p:nvPr/>
        </p:nvSpPr>
        <p:spPr>
          <a:xfrm>
            <a:off x="107504" y="467380"/>
            <a:ext cx="5301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59.2 millones de personas utilizan Internet en México</a:t>
            </a:r>
            <a:endParaRPr lang="es-ES" dirty="0"/>
          </a:p>
        </p:txBody>
      </p:sp>
      <p:sp>
        <p:nvSpPr>
          <p:cNvPr id="71" name="69 CuadroTexto"/>
          <p:cNvSpPr txBox="1"/>
          <p:nvPr/>
        </p:nvSpPr>
        <p:spPr>
          <a:xfrm>
            <a:off x="107504" y="869811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tx1">
                    <a:lumMod val="85000"/>
                  </a:schemeClr>
                </a:solidFill>
              </a:rPr>
              <a:t>México ocupa la</a:t>
            </a:r>
          </a:p>
          <a:p>
            <a:r>
              <a:rPr lang="es-MX" sz="1400" dirty="0"/>
              <a:t>p</a:t>
            </a:r>
            <a:r>
              <a:rPr lang="es-MX" sz="1400" dirty="0" smtClean="0"/>
              <a:t>osición </a:t>
            </a:r>
            <a:r>
              <a:rPr lang="es-MX" sz="1400" b="1" dirty="0" smtClean="0"/>
              <a:t>11</a:t>
            </a:r>
            <a:r>
              <a:rPr lang="es-MX" sz="1400" dirty="0" smtClean="0">
                <a:solidFill>
                  <a:schemeClr val="tx1">
                    <a:lumMod val="85000"/>
                  </a:schemeClr>
                </a:solidFill>
              </a:rPr>
              <a:t> entre los países con </a:t>
            </a:r>
          </a:p>
          <a:p>
            <a:r>
              <a:rPr lang="es-MX" sz="1400" dirty="0">
                <a:solidFill>
                  <a:schemeClr val="tx1">
                    <a:lumMod val="85000"/>
                  </a:schemeClr>
                </a:solidFill>
              </a:rPr>
              <a:t>m</a:t>
            </a:r>
            <a:r>
              <a:rPr lang="es-MX" sz="1400" dirty="0" smtClean="0">
                <a:solidFill>
                  <a:schemeClr val="tx1">
                    <a:lumMod val="85000"/>
                  </a:schemeClr>
                </a:solidFill>
              </a:rPr>
              <a:t>ayor número de usuarios de</a:t>
            </a:r>
          </a:p>
          <a:p>
            <a:r>
              <a:rPr lang="es-MX" sz="1400" dirty="0" smtClean="0">
                <a:solidFill>
                  <a:schemeClr val="tx1">
                    <a:lumMod val="85000"/>
                  </a:schemeClr>
                </a:solidFill>
              </a:rPr>
              <a:t>Internet en el mundo.</a:t>
            </a:r>
            <a:endParaRPr lang="es-ES" sz="14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73" name="Rectángulo 72"/>
          <p:cNvSpPr/>
          <p:nvPr/>
        </p:nvSpPr>
        <p:spPr>
          <a:xfrm>
            <a:off x="6738617" y="495256"/>
            <a:ext cx="144016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CuadroTexto 73"/>
          <p:cNvSpPr txBox="1"/>
          <p:nvPr/>
        </p:nvSpPr>
        <p:spPr>
          <a:xfrm>
            <a:off x="6876256" y="404664"/>
            <a:ext cx="18790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Penetraci</a:t>
            </a:r>
            <a:r>
              <a:rPr lang="es-ES" sz="1400" dirty="0" smtClean="0"/>
              <a:t>ón</a:t>
            </a:r>
          </a:p>
          <a:p>
            <a:r>
              <a:rPr lang="es-ES" sz="1400" dirty="0" smtClean="0">
                <a:solidFill>
                  <a:srgbClr val="66CCFF"/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rgbClr val="00FF00"/>
                </a:solidFill>
              </a:rPr>
              <a:t>Proyección de usuarios</a:t>
            </a:r>
            <a:endParaRPr lang="es-ES" sz="1400" dirty="0">
              <a:solidFill>
                <a:srgbClr val="00FF00"/>
              </a:solidFill>
            </a:endParaRPr>
          </a:p>
        </p:txBody>
      </p:sp>
      <p:sp>
        <p:nvSpPr>
          <p:cNvPr id="75" name="Rectángulo 74"/>
          <p:cNvSpPr/>
          <p:nvPr/>
        </p:nvSpPr>
        <p:spPr>
          <a:xfrm>
            <a:off x="6738617" y="711280"/>
            <a:ext cx="144016" cy="144016"/>
          </a:xfrm>
          <a:prstGeom prst="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6" name="Rectángulo 75"/>
          <p:cNvSpPr/>
          <p:nvPr/>
        </p:nvSpPr>
        <p:spPr>
          <a:xfrm>
            <a:off x="6738617" y="927304"/>
            <a:ext cx="144016" cy="144016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422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7504" y="6021288"/>
            <a:ext cx="85689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smtClean="0"/>
              <a:t>42% de los usuarios de internet  tienen entre 12 y 25 años de edad</a:t>
            </a:r>
            <a:endParaRPr lang="es-ES" dirty="0"/>
          </a:p>
        </p:txBody>
      </p:sp>
      <p:graphicFrame>
        <p:nvGraphicFramePr>
          <p:cNvPr id="5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427869"/>
              </p:ext>
            </p:extLst>
          </p:nvPr>
        </p:nvGraphicFramePr>
        <p:xfrm>
          <a:off x="50800" y="980728"/>
          <a:ext cx="90932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14 CuadroTexto"/>
          <p:cNvSpPr txBox="1">
            <a:spLocks noChangeArrowheads="1"/>
          </p:cNvSpPr>
          <p:nvPr/>
        </p:nvSpPr>
        <p:spPr bwMode="auto">
          <a:xfrm>
            <a:off x="7027688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2.4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1" name="8 CuadroTexto"/>
          <p:cNvSpPr txBox="1">
            <a:spLocks noChangeArrowheads="1"/>
          </p:cNvSpPr>
          <p:nvPr/>
        </p:nvSpPr>
        <p:spPr bwMode="auto">
          <a:xfrm>
            <a:off x="323528" y="4489375"/>
            <a:ext cx="10727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0.9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2" name="8 CuadroTexto"/>
          <p:cNvSpPr txBox="1">
            <a:spLocks noChangeArrowheads="1"/>
          </p:cNvSpPr>
          <p:nvPr/>
        </p:nvSpPr>
        <p:spPr bwMode="auto">
          <a:xfrm>
            <a:off x="1187624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8.1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3" name="32 CuadroTexto"/>
          <p:cNvSpPr txBox="1">
            <a:spLocks noChangeArrowheads="1"/>
          </p:cNvSpPr>
          <p:nvPr/>
        </p:nvSpPr>
        <p:spPr bwMode="auto">
          <a:xfrm>
            <a:off x="2051720" y="4437112"/>
            <a:ext cx="9286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14.3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7" name="8 CuadroTexto"/>
          <p:cNvSpPr txBox="1">
            <a:spLocks noChangeArrowheads="1"/>
          </p:cNvSpPr>
          <p:nvPr/>
        </p:nvSpPr>
        <p:spPr bwMode="auto">
          <a:xfrm>
            <a:off x="2843808" y="4417169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10.5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8" name="37 CuadroTexto"/>
          <p:cNvSpPr txBox="1">
            <a:spLocks noChangeArrowheads="1"/>
          </p:cNvSpPr>
          <p:nvPr/>
        </p:nvSpPr>
        <p:spPr bwMode="auto">
          <a:xfrm>
            <a:off x="3715320" y="4417169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8.9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39" name="38 CuadroTexto"/>
          <p:cNvSpPr txBox="1">
            <a:spLocks noChangeArrowheads="1"/>
          </p:cNvSpPr>
          <p:nvPr/>
        </p:nvSpPr>
        <p:spPr bwMode="auto">
          <a:xfrm>
            <a:off x="4572000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6.3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40" name="39 CuadroTexto"/>
          <p:cNvSpPr txBox="1">
            <a:spLocks noChangeArrowheads="1"/>
          </p:cNvSpPr>
          <p:nvPr/>
        </p:nvSpPr>
        <p:spPr bwMode="auto">
          <a:xfrm>
            <a:off x="5364088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3.8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41" name="40 CuadroTexto"/>
          <p:cNvSpPr txBox="1">
            <a:spLocks noChangeArrowheads="1"/>
          </p:cNvSpPr>
          <p:nvPr/>
        </p:nvSpPr>
        <p:spPr bwMode="auto">
          <a:xfrm>
            <a:off x="6228184" y="4437112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3.1</a:t>
            </a:r>
            <a:endParaRPr lang="es-MX" sz="1400" dirty="0">
              <a:solidFill>
                <a:srgbClr val="00FF00"/>
              </a:solidFill>
            </a:endParaRPr>
          </a:p>
        </p:txBody>
      </p:sp>
      <p:sp>
        <p:nvSpPr>
          <p:cNvPr id="43" name="42 CuadroTexto"/>
          <p:cNvSpPr txBox="1">
            <a:spLocks noChangeArrowheads="1"/>
          </p:cNvSpPr>
          <p:nvPr/>
        </p:nvSpPr>
        <p:spPr bwMode="auto">
          <a:xfrm>
            <a:off x="7884368" y="4509120"/>
            <a:ext cx="9286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solidFill>
                  <a:srgbClr val="00FF00"/>
                </a:solidFill>
              </a:rPr>
              <a:t>0.4</a:t>
            </a:r>
            <a:endParaRPr lang="es-MX" sz="1400" dirty="0">
              <a:solidFill>
                <a:srgbClr val="00FF00"/>
              </a:solidFill>
            </a:endParaRPr>
          </a:p>
        </p:txBody>
      </p:sp>
      <p:grpSp>
        <p:nvGrpSpPr>
          <p:cNvPr id="3" name="44 Grupo"/>
          <p:cNvGrpSpPr/>
          <p:nvPr/>
        </p:nvGrpSpPr>
        <p:grpSpPr>
          <a:xfrm>
            <a:off x="107504" y="5484498"/>
            <a:ext cx="8601496" cy="320766"/>
            <a:chOff x="146968" y="5480242"/>
            <a:chExt cx="8601496" cy="320766"/>
          </a:xfrm>
        </p:grpSpPr>
        <p:sp>
          <p:nvSpPr>
            <p:cNvPr id="46" name="8 CuadroTexto"/>
            <p:cNvSpPr txBox="1">
              <a:spLocks noChangeArrowheads="1"/>
            </p:cNvSpPr>
            <p:nvPr/>
          </p:nvSpPr>
          <p:spPr bwMode="auto">
            <a:xfrm>
              <a:off x="1043608" y="5483615"/>
              <a:ext cx="92868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17.7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47" name="9 CuadroTexto"/>
            <p:cNvSpPr txBox="1">
              <a:spLocks noChangeArrowheads="1"/>
            </p:cNvSpPr>
            <p:nvPr/>
          </p:nvSpPr>
          <p:spPr bwMode="auto">
            <a:xfrm>
              <a:off x="1925365" y="5488079"/>
              <a:ext cx="9286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16.6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48" name="47 CuadroTexto"/>
            <p:cNvSpPr txBox="1"/>
            <p:nvPr/>
          </p:nvSpPr>
          <p:spPr>
            <a:xfrm>
              <a:off x="2771800" y="5480242"/>
              <a:ext cx="925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13.3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49" name="48 CuadroTexto"/>
            <p:cNvSpPr txBox="1"/>
            <p:nvPr/>
          </p:nvSpPr>
          <p:spPr>
            <a:xfrm>
              <a:off x="3655666" y="5480440"/>
              <a:ext cx="975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12.2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0" name="49 CuadroTexto"/>
            <p:cNvSpPr txBox="1"/>
            <p:nvPr/>
          </p:nvSpPr>
          <p:spPr>
            <a:xfrm>
              <a:off x="4463703" y="5480242"/>
              <a:ext cx="864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11.1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1" name="8 CuadroTexto"/>
            <p:cNvSpPr txBox="1">
              <a:spLocks noChangeArrowheads="1"/>
            </p:cNvSpPr>
            <p:nvPr/>
          </p:nvSpPr>
          <p:spPr bwMode="auto">
            <a:xfrm>
              <a:off x="5290592" y="5486889"/>
              <a:ext cx="9286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8.8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2" name="9 CuadroTexto"/>
            <p:cNvSpPr txBox="1">
              <a:spLocks noChangeArrowheads="1"/>
            </p:cNvSpPr>
            <p:nvPr/>
          </p:nvSpPr>
          <p:spPr bwMode="auto">
            <a:xfrm>
              <a:off x="6219280" y="5480242"/>
              <a:ext cx="7920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7.7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3" name="52 CuadroTexto"/>
            <p:cNvSpPr txBox="1"/>
            <p:nvPr/>
          </p:nvSpPr>
          <p:spPr>
            <a:xfrm>
              <a:off x="6988771" y="5483118"/>
              <a:ext cx="8955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11.1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4" name="53 CuadroTexto"/>
            <p:cNvSpPr txBox="1"/>
            <p:nvPr/>
          </p:nvSpPr>
          <p:spPr>
            <a:xfrm>
              <a:off x="7884368" y="5480242"/>
              <a:ext cx="864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4.4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55" name="8 CuadroTexto"/>
            <p:cNvSpPr txBox="1">
              <a:spLocks noChangeArrowheads="1"/>
            </p:cNvSpPr>
            <p:nvPr/>
          </p:nvSpPr>
          <p:spPr bwMode="auto">
            <a:xfrm>
              <a:off x="146968" y="5493033"/>
              <a:ext cx="9286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MX" sz="1400" dirty="0" smtClean="0">
                  <a:solidFill>
                    <a:schemeClr val="tx1">
                      <a:lumMod val="85000"/>
                    </a:schemeClr>
                  </a:solidFill>
                </a:rPr>
                <a:t>7.8</a:t>
              </a:r>
              <a:endParaRPr lang="es-MX" sz="14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</p:grpSp>
      <p:sp>
        <p:nvSpPr>
          <p:cNvPr id="27" name="1 Título"/>
          <p:cNvSpPr txBox="1">
            <a:spLocks/>
          </p:cNvSpPr>
          <p:nvPr/>
        </p:nvSpPr>
        <p:spPr>
          <a:xfrm>
            <a:off x="71406" y="-99392"/>
            <a:ext cx="8965090" cy="936104"/>
          </a:xfrm>
          <a:prstGeom prst="rect">
            <a:avLst/>
          </a:prstGeom>
          <a:effectLst/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84188" indent="-484188">
              <a:defRPr/>
            </a:pPr>
            <a:r>
              <a:rPr lang="es-ES" sz="2800" b="1" dirty="0" smtClean="0"/>
              <a:t>Más de 9 millones de usuarios son “nativos digitales”</a:t>
            </a:r>
          </a:p>
          <a:p>
            <a:pPr marL="484188" indent="-484188">
              <a:defRPr/>
            </a:pPr>
            <a:r>
              <a:rPr lang="es-ES" sz="1600" dirty="0" smtClean="0"/>
              <a:t>(Personas menores </a:t>
            </a:r>
            <a:r>
              <a:rPr lang="es-ES" sz="1600" dirty="0" smtClean="0"/>
              <a:t>de 12 </a:t>
            </a:r>
            <a:r>
              <a:rPr lang="es-ES" sz="1600" dirty="0" smtClean="0"/>
              <a:t>años que han convivido durante toda su infancia con tecnolog</a:t>
            </a:r>
            <a:r>
              <a:rPr lang="es-ES" sz="1600" dirty="0" smtClean="0"/>
              <a:t>ías digitales</a:t>
            </a:r>
            <a:r>
              <a:rPr lang="es-ES" sz="1600" dirty="0" smtClean="0"/>
              <a:t> )</a:t>
            </a:r>
            <a:endParaRPr lang="es-ES" sz="1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07504" y="6361583"/>
            <a:ext cx="525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Conforme aumenta la edad disminuye la participación.</a:t>
            </a:r>
            <a:endParaRPr lang="es-ES" sz="1400" dirty="0"/>
          </a:p>
        </p:txBody>
      </p:sp>
      <p:sp>
        <p:nvSpPr>
          <p:cNvPr id="2" name="1 CuadroTexto"/>
          <p:cNvSpPr txBox="1"/>
          <p:nvPr/>
        </p:nvSpPr>
        <p:spPr>
          <a:xfrm>
            <a:off x="473395" y="3964414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10.4%</a:t>
            </a:r>
            <a:endParaRPr lang="es-MX" dirty="0"/>
          </a:p>
        </p:txBody>
      </p:sp>
      <p:sp>
        <p:nvSpPr>
          <p:cNvPr id="29" name="28 CuadroTexto"/>
          <p:cNvSpPr txBox="1"/>
          <p:nvPr/>
        </p:nvSpPr>
        <p:spPr>
          <a:xfrm>
            <a:off x="1278751" y="2339588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45.3%</a:t>
            </a:r>
            <a:endParaRPr lang="es-MX" dirty="0"/>
          </a:p>
        </p:txBody>
      </p:sp>
      <p:sp>
        <p:nvSpPr>
          <p:cNvPr id="30" name="29 CuadroTexto"/>
          <p:cNvSpPr txBox="1"/>
          <p:nvPr/>
        </p:nvSpPr>
        <p:spPr>
          <a:xfrm>
            <a:off x="2113627" y="1043444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85.4%</a:t>
            </a:r>
            <a:endParaRPr lang="es-MX" dirty="0"/>
          </a:p>
        </p:txBody>
      </p:sp>
      <p:sp>
        <p:nvSpPr>
          <p:cNvPr id="34" name="33 CuadroTexto"/>
          <p:cNvSpPr txBox="1"/>
          <p:nvPr/>
        </p:nvSpPr>
        <p:spPr>
          <a:xfrm>
            <a:off x="3019768" y="1835532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78.5%</a:t>
            </a:r>
            <a:endParaRPr lang="es-MX" dirty="0"/>
          </a:p>
        </p:txBody>
      </p:sp>
      <p:sp>
        <p:nvSpPr>
          <p:cNvPr id="35" name="34 CuadroTexto"/>
          <p:cNvSpPr txBox="1"/>
          <p:nvPr/>
        </p:nvSpPr>
        <p:spPr>
          <a:xfrm>
            <a:off x="3899573" y="2267580"/>
            <a:ext cx="744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72.7%</a:t>
            </a:r>
            <a:endParaRPr lang="es-MX" dirty="0"/>
          </a:p>
        </p:txBody>
      </p:sp>
      <p:sp>
        <p:nvSpPr>
          <p:cNvPr id="36" name="35 CuadroTexto"/>
          <p:cNvSpPr txBox="1"/>
          <p:nvPr/>
        </p:nvSpPr>
        <p:spPr>
          <a:xfrm>
            <a:off x="4653509" y="262762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56.8%</a:t>
            </a:r>
            <a:endParaRPr lang="es-MX" dirty="0"/>
          </a:p>
        </p:txBody>
      </p:sp>
      <p:sp>
        <p:nvSpPr>
          <p:cNvPr id="42" name="41 CuadroTexto"/>
          <p:cNvSpPr txBox="1"/>
          <p:nvPr/>
        </p:nvSpPr>
        <p:spPr>
          <a:xfrm>
            <a:off x="5455215" y="33477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40.6%</a:t>
            </a:r>
            <a:endParaRPr lang="es-MX" dirty="0"/>
          </a:p>
        </p:txBody>
      </p:sp>
      <p:sp>
        <p:nvSpPr>
          <p:cNvPr id="44" name="43 CuadroTexto"/>
          <p:cNvSpPr txBox="1"/>
          <p:nvPr/>
        </p:nvSpPr>
        <p:spPr>
          <a:xfrm>
            <a:off x="6330533" y="349171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39.1%</a:t>
            </a:r>
            <a:endParaRPr lang="es-MX" dirty="0"/>
          </a:p>
        </p:txBody>
      </p:sp>
      <p:sp>
        <p:nvSpPr>
          <p:cNvPr id="45" name="44 CuadroTexto"/>
          <p:cNvSpPr txBox="1"/>
          <p:nvPr/>
        </p:nvSpPr>
        <p:spPr>
          <a:xfrm>
            <a:off x="7111399" y="3635732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21.0%</a:t>
            </a:r>
            <a:endParaRPr lang="es-MX" dirty="0"/>
          </a:p>
        </p:txBody>
      </p:sp>
      <p:sp>
        <p:nvSpPr>
          <p:cNvPr id="56" name="55 CuadroTexto"/>
          <p:cNvSpPr txBox="1"/>
          <p:nvPr/>
        </p:nvSpPr>
        <p:spPr>
          <a:xfrm>
            <a:off x="8008039" y="4067780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7.1%</a:t>
            </a:r>
            <a:endParaRPr lang="es-MX" dirty="0"/>
          </a:p>
        </p:txBody>
      </p:sp>
      <p:sp>
        <p:nvSpPr>
          <p:cNvPr id="8" name="Marco 7"/>
          <p:cNvSpPr/>
          <p:nvPr/>
        </p:nvSpPr>
        <p:spPr>
          <a:xfrm>
            <a:off x="234587" y="2276872"/>
            <a:ext cx="1800200" cy="3240360"/>
          </a:xfrm>
          <a:prstGeom prst="frame">
            <a:avLst>
              <a:gd name="adj1" fmla="val 28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 flipH="1">
            <a:off x="3105551" y="1124744"/>
            <a:ext cx="1826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A6A6A6"/>
                </a:solidFill>
              </a:rPr>
              <a:t>Generación Y</a:t>
            </a:r>
            <a:endParaRPr lang="es-ES" sz="1600" dirty="0">
              <a:solidFill>
                <a:srgbClr val="A6A6A6"/>
              </a:solidFill>
            </a:endParaRPr>
          </a:p>
        </p:txBody>
      </p:sp>
      <p:sp>
        <p:nvSpPr>
          <p:cNvPr id="11" name="Flecha izquierda-derecha-arriba 10"/>
          <p:cNvSpPr/>
          <p:nvPr/>
        </p:nvSpPr>
        <p:spPr>
          <a:xfrm>
            <a:off x="3203848" y="1484784"/>
            <a:ext cx="1080120" cy="288032"/>
          </a:xfrm>
          <a:prstGeom prst="leftRightUpArrow">
            <a:avLst/>
          </a:prstGeom>
          <a:solidFill>
            <a:schemeClr val="tx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CuadroTexto 56"/>
          <p:cNvSpPr txBox="1"/>
          <p:nvPr/>
        </p:nvSpPr>
        <p:spPr>
          <a:xfrm flipH="1">
            <a:off x="513263" y="1403484"/>
            <a:ext cx="1394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tx1">
                    <a:lumMod val="65000"/>
                  </a:schemeClr>
                </a:solidFill>
              </a:rPr>
              <a:t>Generación Z</a:t>
            </a:r>
            <a:endParaRPr lang="es-E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58" name="Flecha izquierda-derecha-arriba 57"/>
          <p:cNvSpPr/>
          <p:nvPr/>
        </p:nvSpPr>
        <p:spPr>
          <a:xfrm>
            <a:off x="585271" y="1772816"/>
            <a:ext cx="1080120" cy="288032"/>
          </a:xfrm>
          <a:prstGeom prst="leftRightUpArrow">
            <a:avLst/>
          </a:prstGeom>
          <a:solidFill>
            <a:schemeClr val="tx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CuadroTexto 58"/>
          <p:cNvSpPr txBox="1"/>
          <p:nvPr/>
        </p:nvSpPr>
        <p:spPr>
          <a:xfrm flipH="1">
            <a:off x="5121774" y="1866310"/>
            <a:ext cx="1394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A6A6A6"/>
                </a:solidFill>
              </a:rPr>
              <a:t>Generación X</a:t>
            </a:r>
            <a:endParaRPr lang="es-ES" sz="1600" dirty="0">
              <a:solidFill>
                <a:srgbClr val="A6A6A6"/>
              </a:solidFill>
            </a:endParaRPr>
          </a:p>
        </p:txBody>
      </p:sp>
      <p:sp>
        <p:nvSpPr>
          <p:cNvPr id="60" name="Flecha izquierda-derecha-arriba 59"/>
          <p:cNvSpPr/>
          <p:nvPr/>
        </p:nvSpPr>
        <p:spPr>
          <a:xfrm>
            <a:off x="4932040" y="2214156"/>
            <a:ext cx="1584176" cy="278740"/>
          </a:xfrm>
          <a:prstGeom prst="leftRightUpArrow">
            <a:avLst/>
          </a:prstGeom>
          <a:solidFill>
            <a:schemeClr val="tx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CuadroTexto 60"/>
          <p:cNvSpPr txBox="1"/>
          <p:nvPr/>
        </p:nvSpPr>
        <p:spPr>
          <a:xfrm flipH="1">
            <a:off x="6489927" y="2636912"/>
            <a:ext cx="1826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>
                <a:solidFill>
                  <a:srgbClr val="A6A6A6"/>
                </a:solidFill>
              </a:rPr>
              <a:t>Baby</a:t>
            </a:r>
            <a:r>
              <a:rPr lang="es-ES" sz="1600" dirty="0" smtClean="0">
                <a:solidFill>
                  <a:srgbClr val="A6A6A6"/>
                </a:solidFill>
              </a:rPr>
              <a:t> </a:t>
            </a:r>
            <a:r>
              <a:rPr lang="es-ES" sz="1600" dirty="0" err="1" smtClean="0">
                <a:solidFill>
                  <a:srgbClr val="A6A6A6"/>
                </a:solidFill>
              </a:rPr>
              <a:t>Boomers</a:t>
            </a:r>
            <a:endParaRPr lang="es-ES" sz="1600" dirty="0">
              <a:solidFill>
                <a:srgbClr val="A6A6A6"/>
              </a:solidFill>
            </a:endParaRPr>
          </a:p>
        </p:txBody>
      </p:sp>
      <p:sp>
        <p:nvSpPr>
          <p:cNvPr id="62" name="Flecha izquierda-derecha-arriba 61"/>
          <p:cNvSpPr/>
          <p:nvPr/>
        </p:nvSpPr>
        <p:spPr>
          <a:xfrm>
            <a:off x="6516216" y="3006244"/>
            <a:ext cx="1296144" cy="278740"/>
          </a:xfrm>
          <a:prstGeom prst="leftRightUpArrow">
            <a:avLst/>
          </a:prstGeom>
          <a:solidFill>
            <a:schemeClr val="tx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CuadroTexto 62"/>
          <p:cNvSpPr txBox="1"/>
          <p:nvPr/>
        </p:nvSpPr>
        <p:spPr>
          <a:xfrm flipH="1">
            <a:off x="8074103" y="3522494"/>
            <a:ext cx="818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A6A6A6"/>
                </a:solidFill>
              </a:rPr>
              <a:t>WWII</a:t>
            </a:r>
            <a:endParaRPr lang="es-ES" sz="1600" dirty="0">
              <a:solidFill>
                <a:srgbClr val="A6A6A6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6738617" y="927304"/>
            <a:ext cx="144016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CuadroTexto 64"/>
          <p:cNvSpPr txBox="1"/>
          <p:nvPr/>
        </p:nvSpPr>
        <p:spPr>
          <a:xfrm>
            <a:off x="6876256" y="836712"/>
            <a:ext cx="18790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Penetraci</a:t>
            </a:r>
            <a:r>
              <a:rPr lang="es-ES" sz="1400" dirty="0" smtClean="0"/>
              <a:t>ón</a:t>
            </a:r>
          </a:p>
          <a:p>
            <a:r>
              <a:rPr lang="es-ES" sz="1400" dirty="0" smtClean="0">
                <a:solidFill>
                  <a:srgbClr val="66CCFF"/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rgbClr val="00FF00"/>
                </a:solidFill>
              </a:rPr>
              <a:t>Proyección de usuarios</a:t>
            </a:r>
            <a:endParaRPr lang="es-ES" sz="1400" dirty="0">
              <a:solidFill>
                <a:srgbClr val="00FF00"/>
              </a:solidFill>
            </a:endParaRPr>
          </a:p>
        </p:txBody>
      </p:sp>
      <p:sp>
        <p:nvSpPr>
          <p:cNvPr id="66" name="Rectángulo 65"/>
          <p:cNvSpPr/>
          <p:nvPr/>
        </p:nvSpPr>
        <p:spPr>
          <a:xfrm>
            <a:off x="6738617" y="1143328"/>
            <a:ext cx="144016" cy="144016"/>
          </a:xfrm>
          <a:prstGeom prst="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Rectángulo 66"/>
          <p:cNvSpPr/>
          <p:nvPr/>
        </p:nvSpPr>
        <p:spPr>
          <a:xfrm>
            <a:off x="6738617" y="1359352"/>
            <a:ext cx="144016" cy="144016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762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1610866" cy="30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9646" y="1268760"/>
            <a:ext cx="14668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990559"/>
              </p:ext>
            </p:extLst>
          </p:nvPr>
        </p:nvGraphicFramePr>
        <p:xfrm>
          <a:off x="50800" y="908720"/>
          <a:ext cx="90932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9 CuadroTexto"/>
          <p:cNvSpPr txBox="1">
            <a:spLocks noChangeArrowheads="1"/>
          </p:cNvSpPr>
          <p:nvPr/>
        </p:nvSpPr>
        <p:spPr bwMode="auto">
          <a:xfrm>
            <a:off x="5724128" y="2492896"/>
            <a:ext cx="15841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29.1’ M</a:t>
            </a:r>
            <a:endParaRPr lang="es-MX" sz="28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9 CuadroTexto"/>
          <p:cNvSpPr txBox="1">
            <a:spLocks noChangeArrowheads="1"/>
          </p:cNvSpPr>
          <p:nvPr/>
        </p:nvSpPr>
        <p:spPr bwMode="auto">
          <a:xfrm>
            <a:off x="2771800" y="2708920"/>
            <a:ext cx="15841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28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30.1’ M</a:t>
            </a:r>
            <a:endParaRPr lang="es-MX" sz="28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Participación de usuarios de Internet por género</a:t>
            </a:r>
            <a:endParaRPr lang="es-MX" sz="2000" dirty="0" smtClean="0"/>
          </a:p>
          <a:p>
            <a:pPr>
              <a:defRPr/>
            </a:pPr>
            <a:r>
              <a:rPr lang="es-MX" sz="2000" dirty="0" smtClean="0"/>
              <a:t>Se mantiene casi semejante a la distribución poblacional</a:t>
            </a:r>
          </a:p>
          <a:p>
            <a:pPr>
              <a:defRPr/>
            </a:pPr>
            <a:endParaRPr lang="es-MX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-36512" y="6442303"/>
            <a:ext cx="6121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* Proyección ponderada con datos de referencia de CONAPO 2013</a:t>
            </a:r>
            <a:endParaRPr lang="es-ES" sz="16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34813" y="5877272"/>
            <a:ext cx="27639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 smtClean="0"/>
              <a:t>Total usuarios: 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59.2 </a:t>
            </a:r>
            <a:r>
              <a:rPr lang="es-MX" sz="1600" b="1" dirty="0" smtClean="0"/>
              <a:t>millones</a:t>
            </a:r>
          </a:p>
          <a:p>
            <a:r>
              <a:rPr lang="es-MX" sz="1600" dirty="0" smtClean="0"/>
              <a:t>Consideradas todas las edades</a:t>
            </a:r>
            <a:endParaRPr lang="es-MX" sz="1600" dirty="0"/>
          </a:p>
        </p:txBody>
      </p:sp>
      <p:sp>
        <p:nvSpPr>
          <p:cNvPr id="11" name="10 Rectángulo"/>
          <p:cNvSpPr/>
          <p:nvPr/>
        </p:nvSpPr>
        <p:spPr>
          <a:xfrm>
            <a:off x="2915816" y="1342509"/>
            <a:ext cx="2921405" cy="646331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FFFFFF"/>
                </a:solidFill>
              </a:rPr>
              <a:t>Usuarios de Intenet:</a:t>
            </a:r>
          </a:p>
          <a:p>
            <a:r>
              <a:rPr lang="es-MX" dirty="0" smtClean="0">
                <a:solidFill>
                  <a:srgbClr val="66CCFF"/>
                </a:solidFill>
              </a:rPr>
              <a:t>51%</a:t>
            </a:r>
            <a:r>
              <a:rPr lang="es-MX" dirty="0" smtClean="0"/>
              <a:t> hombres – </a:t>
            </a:r>
            <a:r>
              <a:rPr lang="es-MX" dirty="0" smtClean="0">
                <a:solidFill>
                  <a:srgbClr val="66CCFF"/>
                </a:solidFill>
              </a:rPr>
              <a:t>49%</a:t>
            </a:r>
            <a:r>
              <a:rPr lang="es-MX" dirty="0" smtClean="0"/>
              <a:t> mujeres</a:t>
            </a:r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3021690" y="5550331"/>
            <a:ext cx="2306040" cy="830997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es-ES" sz="1200" dirty="0" smtClean="0"/>
              <a:t>En México:  </a:t>
            </a:r>
            <a:br>
              <a:rPr lang="es-ES" sz="1200" dirty="0" smtClean="0"/>
            </a:br>
            <a:r>
              <a:rPr lang="es-ES" sz="1200" dirty="0" smtClean="0"/>
              <a:t>51% de la población son mujeres</a:t>
            </a:r>
          </a:p>
          <a:p>
            <a:r>
              <a:rPr lang="es-ES" sz="1200" dirty="0" smtClean="0"/>
              <a:t>49% de la población son hombres</a:t>
            </a:r>
          </a:p>
          <a:p>
            <a:r>
              <a:rPr lang="es-ES" sz="1200" dirty="0" smtClean="0"/>
              <a:t>Fuente: CONAPO</a:t>
            </a:r>
            <a:endParaRPr lang="es-ES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220072" y="3851756"/>
            <a:ext cx="83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</a:t>
            </a:r>
            <a:r>
              <a:rPr lang="es-ES" dirty="0" smtClean="0"/>
              <a:t>: </a:t>
            </a:r>
            <a:r>
              <a:rPr lang="es-ES" dirty="0" smtClean="0"/>
              <a:t>54%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588224" y="3645024"/>
            <a:ext cx="82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P: 51%</a:t>
            </a:r>
            <a:endParaRPr lang="es-ES" dirty="0"/>
          </a:p>
        </p:txBody>
      </p:sp>
      <p:sp>
        <p:nvSpPr>
          <p:cNvPr id="14" name="Rectángulo 13"/>
          <p:cNvSpPr/>
          <p:nvPr/>
        </p:nvSpPr>
        <p:spPr>
          <a:xfrm>
            <a:off x="6731785" y="6093296"/>
            <a:ext cx="144016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6869424" y="5570656"/>
            <a:ext cx="18790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66CCFF"/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rgbClr val="00FF00"/>
                </a:solidFill>
              </a:rPr>
              <a:t>Proyección de usuarios</a:t>
            </a:r>
          </a:p>
          <a:p>
            <a:r>
              <a:rPr lang="es-ES" sz="1400" dirty="0" smtClean="0"/>
              <a:t>Penetración</a:t>
            </a:r>
            <a:endParaRPr lang="es-ES" sz="1400" dirty="0"/>
          </a:p>
        </p:txBody>
      </p:sp>
      <p:sp>
        <p:nvSpPr>
          <p:cNvPr id="16" name="Rectángulo 15"/>
          <p:cNvSpPr/>
          <p:nvPr/>
        </p:nvSpPr>
        <p:spPr>
          <a:xfrm>
            <a:off x="6731785" y="5661248"/>
            <a:ext cx="144016" cy="144016"/>
          </a:xfrm>
          <a:prstGeom prst="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6731785" y="5877272"/>
            <a:ext cx="144016" cy="144016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2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48948"/>
              </p:ext>
            </p:extLst>
          </p:nvPr>
        </p:nvGraphicFramePr>
        <p:xfrm>
          <a:off x="777875" y="1052066"/>
          <a:ext cx="2997200" cy="252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1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691669"/>
              </p:ext>
            </p:extLst>
          </p:nvPr>
        </p:nvGraphicFramePr>
        <p:xfrm>
          <a:off x="5241925" y="1052066"/>
          <a:ext cx="3013075" cy="252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176102"/>
              </p:ext>
            </p:extLst>
          </p:nvPr>
        </p:nvGraphicFramePr>
        <p:xfrm>
          <a:off x="683568" y="3429000"/>
          <a:ext cx="3168352" cy="251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3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9810810"/>
              </p:ext>
            </p:extLst>
          </p:nvPr>
        </p:nvGraphicFramePr>
        <p:xfrm>
          <a:off x="5314306" y="3429000"/>
          <a:ext cx="3013075" cy="251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393" name="10 CuadroTexto"/>
          <p:cNvSpPr txBox="1">
            <a:spLocks noChangeArrowheads="1"/>
          </p:cNvSpPr>
          <p:nvPr/>
        </p:nvSpPr>
        <p:spPr bwMode="auto">
          <a:xfrm>
            <a:off x="1417638" y="1146647"/>
            <a:ext cx="1785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b="1" dirty="0" smtClean="0"/>
              <a:t>AB</a:t>
            </a:r>
            <a:r>
              <a:rPr lang="es-MX" b="1" dirty="0"/>
              <a:t>/C+</a:t>
            </a:r>
          </a:p>
        </p:txBody>
      </p:sp>
      <p:sp>
        <p:nvSpPr>
          <p:cNvPr id="16394" name="11 CuadroTexto"/>
          <p:cNvSpPr txBox="1">
            <a:spLocks noChangeArrowheads="1"/>
          </p:cNvSpPr>
          <p:nvPr/>
        </p:nvSpPr>
        <p:spPr bwMode="auto">
          <a:xfrm>
            <a:off x="5881688" y="1145059"/>
            <a:ext cx="1785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b="1" dirty="0"/>
              <a:t>C Típico</a:t>
            </a:r>
          </a:p>
        </p:txBody>
      </p:sp>
      <p:sp>
        <p:nvSpPr>
          <p:cNvPr id="16395" name="12 CuadroTexto"/>
          <p:cNvSpPr txBox="1">
            <a:spLocks noChangeArrowheads="1"/>
          </p:cNvSpPr>
          <p:nvPr/>
        </p:nvSpPr>
        <p:spPr bwMode="auto">
          <a:xfrm>
            <a:off x="5810250" y="3449886"/>
            <a:ext cx="17859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b="1"/>
              <a:t>D-</a:t>
            </a:r>
          </a:p>
        </p:txBody>
      </p:sp>
      <p:sp>
        <p:nvSpPr>
          <p:cNvPr id="16396" name="13 CuadroTexto"/>
          <p:cNvSpPr txBox="1">
            <a:spLocks noChangeArrowheads="1"/>
          </p:cNvSpPr>
          <p:nvPr/>
        </p:nvSpPr>
        <p:spPr bwMode="auto">
          <a:xfrm>
            <a:off x="1201738" y="3521323"/>
            <a:ext cx="1785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b="1" dirty="0"/>
              <a:t>D+</a:t>
            </a:r>
          </a:p>
        </p:txBody>
      </p:sp>
      <p:grpSp>
        <p:nvGrpSpPr>
          <p:cNvPr id="2" name="18 Grupo"/>
          <p:cNvGrpSpPr>
            <a:grpSpLocks/>
          </p:cNvGrpSpPr>
          <p:nvPr/>
        </p:nvGrpSpPr>
        <p:grpSpPr bwMode="auto">
          <a:xfrm>
            <a:off x="2246313" y="5932488"/>
            <a:ext cx="4429125" cy="280987"/>
            <a:chOff x="2223790" y="6112547"/>
            <a:chExt cx="4429156" cy="280368"/>
          </a:xfrm>
        </p:grpSpPr>
        <p:sp>
          <p:nvSpPr>
            <p:cNvPr id="20" name="19 Rectángulo"/>
            <p:cNvSpPr/>
            <p:nvPr/>
          </p:nvSpPr>
          <p:spPr bwMode="auto">
            <a:xfrm>
              <a:off x="2223790" y="6175907"/>
              <a:ext cx="285752" cy="14097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21" name="20 Rectángulo"/>
            <p:cNvSpPr/>
            <p:nvPr/>
          </p:nvSpPr>
          <p:spPr bwMode="auto">
            <a:xfrm>
              <a:off x="4724119" y="6174323"/>
              <a:ext cx="285752" cy="142560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16416" name="15 CuadroTexto"/>
            <p:cNvSpPr txBox="1">
              <a:spLocks noChangeArrowheads="1"/>
            </p:cNvSpPr>
            <p:nvPr/>
          </p:nvSpPr>
          <p:spPr bwMode="auto">
            <a:xfrm>
              <a:off x="2509561" y="6115916"/>
              <a:ext cx="157161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 smtClean="0"/>
                <a:t>Sí </a:t>
              </a:r>
              <a:r>
                <a:rPr lang="es-MX" sz="1200" dirty="0"/>
                <a:t>u</a:t>
              </a:r>
              <a:r>
                <a:rPr lang="es-MX" sz="1200" dirty="0" smtClean="0"/>
                <a:t>san </a:t>
              </a:r>
              <a:r>
                <a:rPr lang="es-MX" sz="1200" dirty="0"/>
                <a:t>Internet</a:t>
              </a:r>
            </a:p>
          </p:txBody>
        </p:sp>
        <p:sp>
          <p:nvSpPr>
            <p:cNvPr id="16417" name="18 CuadroTexto"/>
            <p:cNvSpPr txBox="1">
              <a:spLocks noChangeArrowheads="1"/>
            </p:cNvSpPr>
            <p:nvPr/>
          </p:nvSpPr>
          <p:spPr bwMode="auto">
            <a:xfrm>
              <a:off x="5009872" y="6112547"/>
              <a:ext cx="1643074" cy="275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No </a:t>
              </a:r>
              <a:r>
                <a:rPr lang="es-MX" sz="1200" dirty="0" smtClean="0"/>
                <a:t>usan </a:t>
              </a:r>
              <a:r>
                <a:rPr lang="es-MX" sz="1200" dirty="0"/>
                <a:t>Internet</a:t>
              </a:r>
            </a:p>
          </p:txBody>
        </p:sp>
      </p:grpSp>
      <p:grpSp>
        <p:nvGrpSpPr>
          <p:cNvPr id="4" name="Agrupar 3"/>
          <p:cNvGrpSpPr/>
          <p:nvPr/>
        </p:nvGrpSpPr>
        <p:grpSpPr>
          <a:xfrm>
            <a:off x="-4276" y="6341538"/>
            <a:ext cx="7384588" cy="471838"/>
            <a:chOff x="0" y="6237288"/>
            <a:chExt cx="7384588" cy="471838"/>
          </a:xfrm>
        </p:grpSpPr>
        <p:sp>
          <p:nvSpPr>
            <p:cNvPr id="16388" name="Text Box 6"/>
            <p:cNvSpPr txBox="1">
              <a:spLocks noChangeArrowheads="1"/>
            </p:cNvSpPr>
            <p:nvPr/>
          </p:nvSpPr>
          <p:spPr bwMode="auto">
            <a:xfrm>
              <a:off x="0" y="6237288"/>
              <a:ext cx="6624638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" sz="1200" i="1" dirty="0"/>
                <a:t>* ¿Utiliza personalmente  Internet para realizar alguna de sus actividades?</a:t>
              </a: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111780" y="6432127"/>
              <a:ext cx="72728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i="1" dirty="0" smtClean="0"/>
                <a:t>Base total cuadro de posición familiar 7,296 </a:t>
              </a:r>
              <a:endParaRPr lang="es-MX" sz="1200" i="1" dirty="0"/>
            </a:p>
          </p:txBody>
        </p:sp>
      </p:grpSp>
      <p:sp>
        <p:nvSpPr>
          <p:cNvPr id="3" name="Rectángulo 2"/>
          <p:cNvSpPr/>
          <p:nvPr/>
        </p:nvSpPr>
        <p:spPr>
          <a:xfrm>
            <a:off x="108520" y="4462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4188" indent="-484188">
              <a:defRPr/>
            </a:pPr>
            <a:r>
              <a:rPr lang="es-ES" sz="2800" dirty="0" smtClean="0"/>
              <a:t>Histórico de penetración de Internet por NSE (2009-2013)</a:t>
            </a:r>
          </a:p>
          <a:p>
            <a:pPr marL="484188" indent="-484188">
              <a:defRPr/>
            </a:pPr>
            <a:r>
              <a:rPr lang="es-ES" sz="2000" dirty="0" smtClean="0"/>
              <a:t>El mayor crecimiento se </a:t>
            </a:r>
            <a:r>
              <a:rPr lang="es-ES" sz="2000" dirty="0" smtClean="0"/>
              <a:t>encuentra en </a:t>
            </a:r>
            <a:r>
              <a:rPr lang="es-ES" sz="2000" dirty="0" smtClean="0"/>
              <a:t>el NSE D</a:t>
            </a:r>
            <a:r>
              <a:rPr lang="es-ES" sz="2000" dirty="0"/>
              <a:t>+</a:t>
            </a:r>
            <a:endParaRPr lang="es-ES" sz="2000" dirty="0"/>
          </a:p>
        </p:txBody>
      </p:sp>
      <p:sp>
        <p:nvSpPr>
          <p:cNvPr id="5" name="Marco 4"/>
          <p:cNvSpPr/>
          <p:nvPr/>
        </p:nvSpPr>
        <p:spPr>
          <a:xfrm>
            <a:off x="3169982" y="3717032"/>
            <a:ext cx="720080" cy="2232248"/>
          </a:xfrm>
          <a:prstGeom prst="frame">
            <a:avLst>
              <a:gd name="adj1" fmla="val 309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995936" y="4203085"/>
            <a:ext cx="11336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...Mayor </a:t>
            </a:r>
            <a:br>
              <a:rPr lang="es-ES" sz="1400" dirty="0" smtClean="0"/>
            </a:br>
            <a:r>
              <a:rPr lang="es-ES" sz="1400" dirty="0" smtClean="0"/>
              <a:t>crecimiento</a:t>
            </a:r>
          </a:p>
          <a:p>
            <a:r>
              <a:rPr lang="es-ES" sz="1400" dirty="0"/>
              <a:t>c</a:t>
            </a:r>
            <a:r>
              <a:rPr lang="es-ES" sz="1400" dirty="0" smtClean="0"/>
              <a:t>on respecto </a:t>
            </a:r>
            <a:br>
              <a:rPr lang="es-ES" sz="1400" dirty="0" smtClean="0"/>
            </a:br>
            <a:r>
              <a:rPr lang="es-ES" sz="1400" dirty="0" smtClean="0"/>
              <a:t>a 2012</a:t>
            </a:r>
            <a:endParaRPr lang="es-ES" sz="1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  </a:t>
            </a:r>
            <a:endParaRPr lang="en-US" sz="1600" dirty="0"/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2317511548"/>
              </p:ext>
            </p:extLst>
          </p:nvPr>
        </p:nvGraphicFramePr>
        <p:xfrm>
          <a:off x="-1795" y="1412776"/>
          <a:ext cx="91440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9 CuadroTexto"/>
          <p:cNvSpPr txBox="1">
            <a:spLocks noChangeArrowheads="1"/>
          </p:cNvSpPr>
          <p:nvPr/>
        </p:nvSpPr>
        <p:spPr bwMode="auto">
          <a:xfrm>
            <a:off x="3635896" y="4109010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17´4 M</a:t>
            </a:r>
            <a:endParaRPr lang="es-MX" sz="20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1907704" y="3085893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12’2 M</a:t>
            </a:r>
            <a:endParaRPr lang="es-MX" sz="20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9 CuadroTexto"/>
          <p:cNvSpPr txBox="1">
            <a:spLocks noChangeArrowheads="1"/>
          </p:cNvSpPr>
          <p:nvPr/>
        </p:nvSpPr>
        <p:spPr bwMode="auto">
          <a:xfrm>
            <a:off x="3779912" y="1679599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15’5 M</a:t>
            </a:r>
            <a:endParaRPr lang="es-MX" sz="20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8 CuadroTexto"/>
          <p:cNvSpPr txBox="1">
            <a:spLocks noChangeArrowheads="1"/>
          </p:cNvSpPr>
          <p:nvPr/>
        </p:nvSpPr>
        <p:spPr bwMode="auto">
          <a:xfrm>
            <a:off x="7668344" y="2308810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20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7’2 M</a:t>
            </a:r>
            <a:endParaRPr lang="es-MX" sz="20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Participación de los usuarios de Internet por NSE (2013)</a:t>
            </a:r>
            <a:endParaRPr lang="es-MX" sz="2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364088" y="4869160"/>
            <a:ext cx="78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AB/C+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37207" y="3275692"/>
            <a:ext cx="978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  Típico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491880" y="1556792"/>
            <a:ext cx="458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D+</a:t>
            </a:r>
            <a:endParaRPr lang="en-U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7539274" y="22768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D-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74775" y="467380"/>
            <a:ext cx="8414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 </a:t>
            </a:r>
            <a:r>
              <a:rPr lang="en-US" dirty="0" err="1" smtClean="0"/>
              <a:t>presenta</a:t>
            </a:r>
            <a:r>
              <a:rPr lang="en-US" dirty="0" smtClean="0"/>
              <a:t> un </a:t>
            </a:r>
            <a:r>
              <a:rPr lang="en-US" dirty="0" err="1" smtClean="0"/>
              <a:t>reacomodo</a:t>
            </a:r>
            <a:r>
              <a:rPr lang="en-US" dirty="0" smtClean="0"/>
              <a:t> en la </a:t>
            </a:r>
            <a:r>
              <a:rPr lang="en-US" dirty="0" err="1" smtClean="0">
                <a:solidFill>
                  <a:srgbClr val="66CCFF"/>
                </a:solidFill>
              </a:rPr>
              <a:t>participación</a:t>
            </a:r>
            <a:r>
              <a:rPr lang="en-US" dirty="0" smtClean="0">
                <a:solidFill>
                  <a:srgbClr val="66CCFF"/>
                </a:solidFill>
              </a:rPr>
              <a:t> </a:t>
            </a:r>
            <a:r>
              <a:rPr lang="en-US" dirty="0" smtClean="0"/>
              <a:t>de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NSE,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semejante</a:t>
            </a:r>
            <a:r>
              <a:rPr lang="en-US" dirty="0" smtClean="0"/>
              <a:t> a la </a:t>
            </a:r>
            <a:br>
              <a:rPr lang="en-US" dirty="0" smtClean="0"/>
            </a:br>
            <a:r>
              <a:rPr lang="en-US" dirty="0" err="1" smtClean="0"/>
              <a:t>distribución</a:t>
            </a:r>
            <a:r>
              <a:rPr lang="en-US" dirty="0" smtClean="0"/>
              <a:t> de </a:t>
            </a:r>
            <a:r>
              <a:rPr lang="en-US" dirty="0" err="1" smtClean="0"/>
              <a:t>hogares</a:t>
            </a:r>
            <a:r>
              <a:rPr lang="en-US" dirty="0" smtClean="0"/>
              <a:t> </a:t>
            </a:r>
            <a:r>
              <a:rPr lang="en-US" dirty="0" err="1" smtClean="0"/>
              <a:t>estimada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AMAI en 2008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80263" y="1497558"/>
            <a:ext cx="3023585" cy="9233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En el 98% de los </a:t>
            </a:r>
            <a:r>
              <a:rPr lang="en-US" dirty="0" err="1" smtClean="0"/>
              <a:t>hogares</a:t>
            </a:r>
            <a:endParaRPr lang="en-US" dirty="0" smtClean="0"/>
          </a:p>
          <a:p>
            <a:r>
              <a:rPr lang="en-US" dirty="0" smtClean="0"/>
              <a:t>de NSE alto  hay </a:t>
            </a:r>
            <a:r>
              <a:rPr lang="en-US" dirty="0" err="1" smtClean="0"/>
              <a:t>por</a:t>
            </a:r>
            <a:r>
              <a:rPr lang="en-US" dirty="0" smtClean="0"/>
              <a:t> lo </a:t>
            </a:r>
            <a:r>
              <a:rPr lang="en-US" dirty="0" err="1" smtClean="0"/>
              <a:t>menos</a:t>
            </a:r>
            <a:endParaRPr lang="en-US" dirty="0" smtClean="0"/>
          </a:p>
          <a:p>
            <a:r>
              <a:rPr lang="en-US" dirty="0" smtClean="0"/>
              <a:t>un </a:t>
            </a:r>
            <a:r>
              <a:rPr lang="en-US" dirty="0" err="1" smtClean="0"/>
              <a:t>usuario</a:t>
            </a:r>
            <a:r>
              <a:rPr lang="en-US" dirty="0" smtClean="0"/>
              <a:t> de Internet</a:t>
            </a:r>
            <a:endParaRPr lang="en-US" dirty="0"/>
          </a:p>
        </p:txBody>
      </p:sp>
      <p:cxnSp>
        <p:nvCxnSpPr>
          <p:cNvPr id="27" name="Conector curvado 26"/>
          <p:cNvCxnSpPr/>
          <p:nvPr/>
        </p:nvCxnSpPr>
        <p:spPr>
          <a:xfrm>
            <a:off x="3203848" y="2031231"/>
            <a:ext cx="2808312" cy="2909937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6948264" y="5085184"/>
            <a:ext cx="20313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solidFill>
                  <a:schemeClr val="tx1">
                    <a:lumMod val="75000"/>
                  </a:schemeClr>
                </a:solidFill>
              </a:rPr>
              <a:t>Distribución de hogares </a:t>
            </a:r>
            <a:br>
              <a:rPr lang="es-ES" sz="1200" b="1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s-ES" sz="1200" b="1" dirty="0" smtClean="0">
                <a:solidFill>
                  <a:schemeClr val="tx1">
                    <a:lumMod val="75000"/>
                  </a:schemeClr>
                </a:solidFill>
              </a:rPr>
              <a:t>por NSE en México</a:t>
            </a:r>
          </a:p>
          <a:p>
            <a:r>
              <a:rPr lang="es-ES" sz="12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AB/C+ 	21.2%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 C	17.9%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 D+	35.8%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 D-	18.3%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   E	  6.7%</a:t>
            </a:r>
          </a:p>
          <a:p>
            <a:r>
              <a:rPr lang="es-ES" sz="1200" dirty="0" smtClean="0">
                <a:solidFill>
                  <a:schemeClr val="tx1">
                    <a:lumMod val="75000"/>
                  </a:schemeClr>
                </a:solidFill>
              </a:rPr>
              <a:t>Estimación AMAI, 2008	</a:t>
            </a:r>
            <a:endParaRPr lang="es-E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146749" y="1260629"/>
            <a:ext cx="115344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75000"/>
                  </a:schemeClr>
                </a:solidFill>
              </a:rPr>
              <a:t>WIP 2009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Por NSE</a:t>
            </a:r>
            <a:endParaRPr lang="es-ES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Flecha izquierda 4"/>
          <p:cNvSpPr/>
          <p:nvPr/>
        </p:nvSpPr>
        <p:spPr>
          <a:xfrm>
            <a:off x="7812360" y="1268760"/>
            <a:ext cx="432048" cy="576064"/>
          </a:xfrm>
          <a:prstGeom prst="lef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/>
          <p:cNvSpPr txBox="1"/>
          <p:nvPr/>
        </p:nvSpPr>
        <p:spPr>
          <a:xfrm>
            <a:off x="3851920" y="3805973"/>
            <a:ext cx="57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73%</a:t>
            </a:r>
            <a:endParaRPr lang="es-ES" dirty="0"/>
          </a:p>
        </p:txBody>
      </p:sp>
      <p:sp>
        <p:nvSpPr>
          <p:cNvPr id="23" name="CuadroTexto 22"/>
          <p:cNvSpPr txBox="1"/>
          <p:nvPr/>
        </p:nvSpPr>
        <p:spPr>
          <a:xfrm>
            <a:off x="2051720" y="2848660"/>
            <a:ext cx="610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60%</a:t>
            </a:r>
            <a:endParaRPr lang="es-E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4067944" y="1412776"/>
            <a:ext cx="588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47%</a:t>
            </a:r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7956376" y="2043915"/>
            <a:ext cx="596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39%</a:t>
            </a:r>
            <a:endParaRPr lang="es-ES" dirty="0"/>
          </a:p>
        </p:txBody>
      </p:sp>
      <p:sp>
        <p:nvSpPr>
          <p:cNvPr id="26" name="Rectángulo 25"/>
          <p:cNvSpPr/>
          <p:nvPr/>
        </p:nvSpPr>
        <p:spPr>
          <a:xfrm>
            <a:off x="185889" y="4959752"/>
            <a:ext cx="144016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/>
          <p:cNvSpPr txBox="1"/>
          <p:nvPr/>
        </p:nvSpPr>
        <p:spPr>
          <a:xfrm>
            <a:off x="323528" y="4869160"/>
            <a:ext cx="18790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Penetraci</a:t>
            </a:r>
            <a:r>
              <a:rPr lang="es-ES" sz="1400" dirty="0" smtClean="0"/>
              <a:t>ón</a:t>
            </a:r>
          </a:p>
          <a:p>
            <a:r>
              <a:rPr lang="es-ES" sz="1400" dirty="0" smtClean="0">
                <a:solidFill>
                  <a:srgbClr val="66CCFF"/>
                </a:solidFill>
              </a:rPr>
              <a:t>Participación</a:t>
            </a:r>
          </a:p>
          <a:p>
            <a:r>
              <a:rPr lang="es-ES" sz="1400" dirty="0" smtClean="0">
                <a:solidFill>
                  <a:srgbClr val="00FF00"/>
                </a:solidFill>
              </a:rPr>
              <a:t>Proyección de usuarios</a:t>
            </a:r>
            <a:endParaRPr lang="es-ES" sz="1400" dirty="0">
              <a:solidFill>
                <a:srgbClr val="00FF00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185889" y="5175776"/>
            <a:ext cx="144016" cy="144016"/>
          </a:xfrm>
          <a:prstGeom prst="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 30"/>
          <p:cNvSpPr/>
          <p:nvPr/>
        </p:nvSpPr>
        <p:spPr>
          <a:xfrm>
            <a:off x="185889" y="5391800"/>
            <a:ext cx="144016" cy="144016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33" name="Gráfico 32"/>
          <p:cNvGraphicFramePr/>
          <p:nvPr>
            <p:extLst>
              <p:ext uri="{D42A27DB-BD31-4B8C-83A1-F6EECF244321}">
                <p14:modId xmlns:p14="http://schemas.microsoft.com/office/powerpoint/2010/main" val="477034425"/>
              </p:ext>
            </p:extLst>
          </p:nvPr>
        </p:nvGraphicFramePr>
        <p:xfrm>
          <a:off x="5364088" y="692696"/>
          <a:ext cx="331236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0675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997238"/>
              </p:ext>
            </p:extLst>
          </p:nvPr>
        </p:nvGraphicFramePr>
        <p:xfrm>
          <a:off x="179509" y="1052732"/>
          <a:ext cx="8784979" cy="50405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54807"/>
                <a:gridCol w="1657543"/>
                <a:gridCol w="1657543"/>
                <a:gridCol w="1657543"/>
                <a:gridCol w="1657543"/>
              </a:tblGrid>
              <a:tr h="42004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/>
                        <a:t> 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 smtClean="0"/>
                        <a:t>ABC</a:t>
                      </a:r>
                      <a:r>
                        <a:rPr lang="es-MX" sz="1800" u="none" strike="noStrike" dirty="0"/>
                        <a:t>+</a:t>
                      </a:r>
                      <a:endParaRPr lang="es-MX" sz="1800" b="1" i="0" u="none" strike="noStrike" dirty="0">
                        <a:solidFill>
                          <a:srgbClr val="BFBFB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/>
                        <a:t>C</a:t>
                      </a:r>
                      <a:endParaRPr lang="es-MX" sz="1800" b="1" i="0" u="none" strike="noStrike" dirty="0">
                        <a:solidFill>
                          <a:srgbClr val="BFBFB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/>
                        <a:t>D+</a:t>
                      </a:r>
                      <a:endParaRPr lang="es-MX" sz="1800" b="1" i="0" u="none" strike="noStrike">
                        <a:solidFill>
                          <a:srgbClr val="BFBFB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 dirty="0"/>
                        <a:t>D-</a:t>
                      </a:r>
                      <a:endParaRPr lang="es-MX" sz="1800" b="1" i="0" u="none" strike="noStrike" dirty="0">
                        <a:solidFill>
                          <a:srgbClr val="BFBFBF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3 </a:t>
                      </a:r>
                      <a:r>
                        <a:rPr lang="es-MX" sz="1800" u="none" strike="noStrike" dirty="0" smtClean="0"/>
                        <a:t>años </a:t>
                      </a:r>
                      <a:r>
                        <a:rPr lang="es-MX" sz="1800" u="none" strike="noStrike" dirty="0"/>
                        <a:t>o menos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16%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/>
                        <a:t>12%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4 a 11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65%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40%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/>
                        <a:t>38%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12 a 18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96%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84%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19 a 25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97%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85%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76%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63%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26 a 32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83%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68%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55%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33 a 39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92%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40%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43%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40 a 46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77%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46%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29%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27%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47 a 53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52%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32%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14%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54 a 70 </a:t>
                      </a:r>
                      <a:r>
                        <a:rPr lang="es-MX" sz="1800" u="none" strike="noStrike" dirty="0" smtClean="0"/>
                        <a:t>años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51%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27%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12%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9%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 smtClean="0"/>
                        <a:t>70 años o más</a:t>
                      </a:r>
                      <a:endParaRPr lang="es-MX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19%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3%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1%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algn="l" fontAlgn="ctr"/>
                      <a:r>
                        <a:rPr lang="es-MX" sz="1800" u="none" strike="noStrike" dirty="0"/>
                        <a:t>Total</a:t>
                      </a:r>
                      <a:endParaRPr lang="es-MX" sz="1800" b="1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73%</a:t>
                      </a:r>
                      <a:endParaRPr lang="es-MX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59%</a:t>
                      </a:r>
                      <a:endParaRPr lang="es-MX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/>
                        <a:t>47%</a:t>
                      </a:r>
                      <a:endParaRPr lang="es-MX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 dirty="0"/>
                        <a:t>39%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-19192" y="6237312"/>
            <a:ext cx="3101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Penetración de Internet por edad y NSE</a:t>
            </a:r>
          </a:p>
          <a:p>
            <a:r>
              <a:rPr lang="es-MX" sz="1400" dirty="0" smtClean="0"/>
              <a:t>Base total: 2000 entrevistas</a:t>
            </a:r>
            <a:endParaRPr lang="es-MX" sz="1400" dirty="0"/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-36512" y="-99392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Penetraci</a:t>
            </a:r>
            <a:r>
              <a:rPr lang="es-MX" sz="2800" dirty="0" smtClean="0"/>
              <a:t>ón </a:t>
            </a:r>
            <a:r>
              <a:rPr lang="es-MX" sz="2800" dirty="0" smtClean="0"/>
              <a:t>de </a:t>
            </a:r>
            <a:r>
              <a:rPr lang="es-MX" sz="2800" dirty="0"/>
              <a:t>I</a:t>
            </a:r>
            <a:r>
              <a:rPr lang="es-MX" sz="2800" dirty="0" smtClean="0"/>
              <a:t>nternet </a:t>
            </a:r>
            <a:r>
              <a:rPr lang="es-MX" sz="2800" dirty="0" smtClean="0"/>
              <a:t>en México por edad y nivel socioeconómico (2013)</a:t>
            </a:r>
            <a:endParaRPr lang="es-MX" sz="2800" dirty="0"/>
          </a:p>
        </p:txBody>
      </p:sp>
      <p:sp>
        <p:nvSpPr>
          <p:cNvPr id="2" name="Marco 1"/>
          <p:cNvSpPr/>
          <p:nvPr/>
        </p:nvSpPr>
        <p:spPr>
          <a:xfrm>
            <a:off x="107504" y="2221797"/>
            <a:ext cx="5580112" cy="1800200"/>
          </a:xfrm>
          <a:prstGeom prst="frame">
            <a:avLst>
              <a:gd name="adj1" fmla="val 4034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42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57252" y="2014534"/>
            <a:ext cx="7772400" cy="914400"/>
          </a:xfrm>
        </p:spPr>
        <p:txBody>
          <a:bodyPr/>
          <a:lstStyle/>
          <a:p>
            <a:pPr algn="ctr"/>
            <a:r>
              <a:rPr lang="es-MX" dirty="0" smtClean="0"/>
              <a:t>Actitud y percepción de los mexicanos sobre Internet</a:t>
            </a:r>
            <a:br>
              <a:rPr lang="es-MX" dirty="0" smtClean="0"/>
            </a:br>
            <a:r>
              <a:rPr lang="es-MX" sz="2400" dirty="0" smtClean="0">
                <a:solidFill>
                  <a:srgbClr val="FFC000"/>
                </a:solidFill>
              </a:rPr>
              <a:t>Hallazgos  sobre  los  usuarios de  Internet…</a:t>
            </a:r>
            <a:endParaRPr lang="es-E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6"/>
          <p:cNvSpPr txBox="1">
            <a:spLocks noChangeArrowheads="1"/>
          </p:cNvSpPr>
          <p:nvPr/>
        </p:nvSpPr>
        <p:spPr bwMode="auto">
          <a:xfrm>
            <a:off x="0" y="6495147"/>
            <a:ext cx="55800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s-MX" sz="1000" i="1" dirty="0" smtClean="0"/>
              <a:t>*  Lugar </a:t>
            </a:r>
            <a:r>
              <a:rPr lang="es-MX" sz="1000" i="1" dirty="0" smtClean="0"/>
              <a:t> </a:t>
            </a:r>
            <a:r>
              <a:rPr lang="es-MX" sz="1000" i="1" dirty="0" smtClean="0"/>
              <a:t>por el cual se conecta</a:t>
            </a:r>
            <a:endParaRPr lang="es-MX" sz="1000" i="1" dirty="0"/>
          </a:p>
        </p:txBody>
      </p:sp>
      <p:graphicFrame>
        <p:nvGraphicFramePr>
          <p:cNvPr id="9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8755120"/>
              </p:ext>
            </p:extLst>
          </p:nvPr>
        </p:nvGraphicFramePr>
        <p:xfrm>
          <a:off x="0" y="1988840"/>
          <a:ext cx="8964613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Lugares de mayor uso de internet (2013)</a:t>
            </a:r>
          </a:p>
          <a:p>
            <a:pPr>
              <a:defRPr/>
            </a:pPr>
            <a:r>
              <a:rPr lang="es-MX" dirty="0" smtClean="0"/>
              <a:t>El </a:t>
            </a:r>
            <a:r>
              <a:rPr lang="es-MX" dirty="0" smtClean="0"/>
              <a:t>hogar continua siendo el espacio en donde m</a:t>
            </a:r>
            <a:r>
              <a:rPr lang="es-MX" dirty="0" smtClean="0"/>
              <a:t>ás se utiliza Internet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82870" y="890717"/>
            <a:ext cx="41752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75000"/>
                  </a:schemeClr>
                </a:solidFill>
              </a:rPr>
              <a:t>L</a:t>
            </a:r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a forma de acceso a Internet se ha diversificado por la 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introducci</a:t>
            </a:r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ón de nuevos dispositivos móviles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(teléfonos celulares, tabletas, 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consolas de videojuegos...)</a:t>
            </a:r>
            <a:endParaRPr lang="es-ES" sz="1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040" y="765448"/>
            <a:ext cx="1295400" cy="12954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5496" y="1322765"/>
            <a:ext cx="36314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El incremento en el número de usuarios de</a:t>
            </a:r>
          </a:p>
          <a:p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Internet presenta una correlación con el </a:t>
            </a:r>
            <a:b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aumento de  conexiones de banda ancha </a:t>
            </a:r>
            <a:r>
              <a:rPr lang="es-ES" sz="1400" dirty="0" smtClean="0">
                <a:solidFill>
                  <a:schemeClr val="tx1">
                    <a:lumMod val="75000"/>
                  </a:schemeClr>
                </a:solidFill>
              </a:rPr>
              <a:t>móvil</a:t>
            </a:r>
          </a:p>
          <a:p>
            <a:endParaRPr lang="es-ES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3219857266"/>
              </p:ext>
            </p:extLst>
          </p:nvPr>
        </p:nvGraphicFramePr>
        <p:xfrm>
          <a:off x="4067944" y="1052736"/>
          <a:ext cx="446449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Marco 7"/>
          <p:cNvSpPr/>
          <p:nvPr/>
        </p:nvSpPr>
        <p:spPr>
          <a:xfrm>
            <a:off x="4029802" y="1827891"/>
            <a:ext cx="2448272" cy="592997"/>
          </a:xfrm>
          <a:prstGeom prst="frame">
            <a:avLst>
              <a:gd name="adj1" fmla="val 5226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El uso del  tel</a:t>
            </a:r>
            <a:r>
              <a:rPr lang="es-MX" sz="2800" dirty="0" smtClean="0"/>
              <a:t>éfono móvil crece notablemente</a:t>
            </a:r>
            <a:r>
              <a:rPr lang="es-MX" sz="2800" dirty="0" smtClean="0"/>
              <a:t> en </a:t>
            </a:r>
            <a:r>
              <a:rPr lang="es-MX" sz="2800" dirty="0" smtClean="0"/>
              <a:t>2013</a:t>
            </a:r>
            <a:endParaRPr lang="es-MX" sz="2800" dirty="0" smtClean="0"/>
          </a:p>
          <a:p>
            <a:pPr>
              <a:defRPr/>
            </a:pPr>
            <a:r>
              <a:rPr lang="es-MX" dirty="0" smtClean="0"/>
              <a:t>64% de los usuarios de Internet en M</a:t>
            </a:r>
            <a:r>
              <a:rPr lang="es-MX" dirty="0" smtClean="0"/>
              <a:t>éxico </a:t>
            </a:r>
            <a:r>
              <a:rPr lang="es-MX" dirty="0" smtClean="0"/>
              <a:t>se conectan tambi</a:t>
            </a:r>
            <a:r>
              <a:rPr lang="es-MX" dirty="0" smtClean="0"/>
              <a:t>én</a:t>
            </a:r>
            <a:r>
              <a:rPr lang="es-MX" dirty="0" smtClean="0"/>
              <a:t> por medio del </a:t>
            </a:r>
            <a:r>
              <a:rPr lang="es-MX" dirty="0" smtClean="0"/>
              <a:t>teléfono celular</a:t>
            </a:r>
            <a:endParaRPr lang="es-MX" dirty="0"/>
          </a:p>
        </p:txBody>
      </p:sp>
      <p:sp>
        <p:nvSpPr>
          <p:cNvPr id="10" name="3 CuadroTexto"/>
          <p:cNvSpPr txBox="1"/>
          <p:nvPr/>
        </p:nvSpPr>
        <p:spPr>
          <a:xfrm>
            <a:off x="0" y="5910371"/>
            <a:ext cx="91147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 smtClean="0">
                <a:solidFill>
                  <a:srgbClr val="BFBFBF"/>
                </a:solidFill>
              </a:rPr>
              <a:t>Con base en el </a:t>
            </a:r>
            <a:r>
              <a:rPr lang="es-ES" sz="1600" dirty="0">
                <a:solidFill>
                  <a:srgbClr val="BFBFBF"/>
                </a:solidFill>
              </a:rPr>
              <a:t>Índice de Producción del Sector Telecomunicaciones (ITEL</a:t>
            </a:r>
            <a:r>
              <a:rPr lang="es-ES" sz="1600" dirty="0" smtClean="0">
                <a:solidFill>
                  <a:srgbClr val="BFBFBF"/>
                </a:solidFill>
              </a:rPr>
              <a:t>) se</a:t>
            </a:r>
            <a:r>
              <a:rPr lang="es-MX" sz="1600" dirty="0" smtClean="0">
                <a:solidFill>
                  <a:srgbClr val="BFBFBF"/>
                </a:solidFill>
              </a:rPr>
              <a:t> contabilizaron 102.6 millones</a:t>
            </a:r>
          </a:p>
          <a:p>
            <a:r>
              <a:rPr lang="es-MX" sz="1600" dirty="0" smtClean="0">
                <a:solidFill>
                  <a:srgbClr val="BFBFBF"/>
                </a:solidFill>
              </a:rPr>
              <a:t>de suscripciones móviles para el cierre del primer semestre de 2013 , </a:t>
            </a:r>
            <a:r>
              <a:rPr lang="es-MX" sz="1600" u="sng" dirty="0" smtClean="0">
                <a:solidFill>
                  <a:srgbClr val="BFBFBF"/>
                </a:solidFill>
              </a:rPr>
              <a:t>y un incremento del 49.7%  </a:t>
            </a:r>
          </a:p>
          <a:p>
            <a:r>
              <a:rPr lang="es-MX" sz="1600" u="sng" dirty="0" smtClean="0">
                <a:solidFill>
                  <a:srgbClr val="BFBFBF"/>
                </a:solidFill>
              </a:rPr>
              <a:t>de las  conexiones de banda ancha móvil</a:t>
            </a:r>
            <a:r>
              <a:rPr lang="es-MX" sz="1600" dirty="0" smtClean="0">
                <a:solidFill>
                  <a:srgbClr val="BFBFBF"/>
                </a:solidFill>
              </a:rPr>
              <a:t>.</a:t>
            </a:r>
            <a:endParaRPr lang="es-MX" sz="1600" dirty="0">
              <a:solidFill>
                <a:srgbClr val="BFBFBF"/>
              </a:solidFill>
            </a:endParaRPr>
          </a:p>
        </p:txBody>
      </p:sp>
      <p:graphicFrame>
        <p:nvGraphicFramePr>
          <p:cNvPr id="11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757459"/>
              </p:ext>
            </p:extLst>
          </p:nvPr>
        </p:nvGraphicFramePr>
        <p:xfrm>
          <a:off x="14808" y="2636912"/>
          <a:ext cx="8964613" cy="3169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37494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ompu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2"/>
            <a:ext cx="1351219" cy="901612"/>
          </a:xfrm>
          <a:prstGeom prst="rect">
            <a:avLst/>
          </a:prstGeom>
        </p:spPr>
      </p:pic>
      <p:graphicFrame>
        <p:nvGraphicFramePr>
          <p:cNvPr id="9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5461704"/>
              </p:ext>
            </p:extLst>
          </p:nvPr>
        </p:nvGraphicFramePr>
        <p:xfrm>
          <a:off x="0" y="1844824"/>
          <a:ext cx="8883650" cy="3743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989" name="2 CuadroTexto"/>
          <p:cNvSpPr txBox="1">
            <a:spLocks noChangeArrowheads="1"/>
          </p:cNvSpPr>
          <p:nvPr/>
        </p:nvSpPr>
        <p:spPr bwMode="auto">
          <a:xfrm>
            <a:off x="36215" y="6335742"/>
            <a:ext cx="77041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100" i="1" dirty="0">
                <a:solidFill>
                  <a:srgbClr val="BFBFBF"/>
                </a:solidFill>
              </a:rPr>
              <a:t>Base </a:t>
            </a:r>
            <a:r>
              <a:rPr lang="es-ES" sz="1100" i="1" dirty="0" smtClean="0">
                <a:solidFill>
                  <a:srgbClr val="BFBFBF"/>
                </a:solidFill>
              </a:rPr>
              <a:t>2013:  1428  </a:t>
            </a:r>
            <a:r>
              <a:rPr lang="es-ES" sz="1100" i="1" dirty="0">
                <a:solidFill>
                  <a:srgbClr val="BFBFBF"/>
                </a:solidFill>
              </a:rPr>
              <a:t>usuarios de Internet</a:t>
            </a:r>
            <a:r>
              <a:rPr lang="es-ES" sz="1100" i="1" dirty="0" smtClean="0">
                <a:solidFill>
                  <a:srgbClr val="BFBFBF"/>
                </a:solidFill>
              </a:rPr>
              <a:t>.</a:t>
            </a:r>
            <a:endParaRPr lang="es-MX" sz="1100" i="1" dirty="0">
              <a:solidFill>
                <a:srgbClr val="BFBFBF"/>
              </a:solidFill>
            </a:endParaRPr>
          </a:p>
        </p:txBody>
      </p:sp>
      <p:pic>
        <p:nvPicPr>
          <p:cNvPr id="3" name="Imagen 2" descr="tv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3230488"/>
            <a:ext cx="1440160" cy="630560"/>
          </a:xfrm>
          <a:prstGeom prst="rect">
            <a:avLst/>
          </a:prstGeom>
        </p:spPr>
      </p:pic>
      <p:pic>
        <p:nvPicPr>
          <p:cNvPr id="4" name="Imagen 3" descr="radi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891" y="2963269"/>
            <a:ext cx="1324992" cy="825771"/>
          </a:xfrm>
          <a:prstGeom prst="rect">
            <a:avLst/>
          </a:prstGeom>
        </p:spPr>
      </p:pic>
      <p:pic>
        <p:nvPicPr>
          <p:cNvPr id="5" name="Imagen 4" descr="newspape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174" y="3527051"/>
            <a:ext cx="1656184" cy="83805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076267" y="101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Promedio de horas a la semana dedicado a cada medio</a:t>
            </a:r>
            <a:br>
              <a:rPr lang="es-MX" sz="2800" dirty="0" smtClean="0"/>
            </a:br>
            <a:r>
              <a:rPr lang="es-MX" dirty="0" smtClean="0"/>
              <a:t>El usuario de Internet pasa tres veces más tiempo frente a este medio que  con respecto a la radio y la televisión.</a:t>
            </a:r>
            <a:endParaRPr lang="es-MX" dirty="0"/>
          </a:p>
        </p:txBody>
      </p:sp>
      <p:sp>
        <p:nvSpPr>
          <p:cNvPr id="16" name="CuadroTexto 15"/>
          <p:cNvSpPr txBox="1"/>
          <p:nvPr/>
        </p:nvSpPr>
        <p:spPr>
          <a:xfrm>
            <a:off x="0" y="5589240"/>
            <a:ext cx="8061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Debido a un mayor consumo de internet la distribución de la inversión publicitaria y </a:t>
            </a:r>
            <a:br>
              <a:rPr lang="es-ES" dirty="0" smtClean="0"/>
            </a:br>
            <a:r>
              <a:rPr lang="es-ES" dirty="0" smtClean="0"/>
              <a:t>la mercadotecnia directa se reconfiguran. 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2339752" y="1628800"/>
            <a:ext cx="3384376" cy="58477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1600" dirty="0"/>
              <a:t>Los medios digitales continúan ganando más terreno.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289728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magazin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810" y="3861048"/>
            <a:ext cx="648072" cy="864095"/>
          </a:xfrm>
          <a:prstGeom prst="rect">
            <a:avLst/>
          </a:prstGeom>
        </p:spPr>
      </p:pic>
      <p:pic>
        <p:nvPicPr>
          <p:cNvPr id="36" name="Imagen 35" descr="rad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397738"/>
            <a:ext cx="576064" cy="364841"/>
          </a:xfrm>
          <a:prstGeom prst="rect">
            <a:avLst/>
          </a:prstGeom>
        </p:spPr>
      </p:pic>
      <p:pic>
        <p:nvPicPr>
          <p:cNvPr id="37" name="Imagen 36" descr="newspap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21" y="2344549"/>
            <a:ext cx="720080" cy="364371"/>
          </a:xfrm>
          <a:prstGeom prst="rect">
            <a:avLst/>
          </a:prstGeom>
        </p:spPr>
      </p:pic>
      <p:pic>
        <p:nvPicPr>
          <p:cNvPr id="35" name="Imagen 34" descr="tv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877" y="2132856"/>
            <a:ext cx="657849" cy="288032"/>
          </a:xfrm>
          <a:prstGeom prst="rect">
            <a:avLst/>
          </a:prstGeom>
        </p:spPr>
      </p:pic>
      <p:pic>
        <p:nvPicPr>
          <p:cNvPr id="34" name="Imagen 33" descr="comput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0"/>
            <a:ext cx="863331" cy="576064"/>
          </a:xfrm>
          <a:prstGeom prst="rect">
            <a:avLst/>
          </a:prstGeom>
        </p:spPr>
      </p:pic>
      <p:sp>
        <p:nvSpPr>
          <p:cNvPr id="39938" name="Text Box 6"/>
          <p:cNvSpPr txBox="1">
            <a:spLocks noChangeArrowheads="1"/>
          </p:cNvSpPr>
          <p:nvPr/>
        </p:nvSpPr>
        <p:spPr bwMode="auto">
          <a:xfrm>
            <a:off x="-36513" y="6567155"/>
            <a:ext cx="91805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s-MX" sz="1200" i="1" dirty="0">
                <a:solidFill>
                  <a:srgbClr val="BFBFBF"/>
                </a:solidFill>
              </a:rPr>
              <a:t>*¿Qué tan importantes dirías que son los siguientes medios que te voy a leer </a:t>
            </a:r>
            <a:r>
              <a:rPr lang="es-MX" sz="1200" i="1" dirty="0" smtClean="0">
                <a:solidFill>
                  <a:srgbClr val="BFBFBF"/>
                </a:solidFill>
              </a:rPr>
              <a:t>para mantenerte </a:t>
            </a:r>
            <a:r>
              <a:rPr lang="es-MX" sz="1200" i="1" dirty="0">
                <a:solidFill>
                  <a:srgbClr val="BFBFBF"/>
                </a:solidFill>
              </a:rPr>
              <a:t>informado? </a:t>
            </a:r>
          </a:p>
        </p:txBody>
      </p:sp>
      <p:graphicFrame>
        <p:nvGraphicFramePr>
          <p:cNvPr id="28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7483201"/>
              </p:ext>
            </p:extLst>
          </p:nvPr>
        </p:nvGraphicFramePr>
        <p:xfrm>
          <a:off x="6372200" y="1556792"/>
          <a:ext cx="2232025" cy="1783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9946" name="16 Grupo"/>
          <p:cNvGrpSpPr>
            <a:grpSpLocks/>
          </p:cNvGrpSpPr>
          <p:nvPr/>
        </p:nvGrpSpPr>
        <p:grpSpPr bwMode="auto">
          <a:xfrm>
            <a:off x="611560" y="5949268"/>
            <a:ext cx="7827193" cy="461666"/>
            <a:chOff x="571844" y="6080278"/>
            <a:chExt cx="7827248" cy="463886"/>
          </a:xfrm>
        </p:grpSpPr>
        <p:sp>
          <p:nvSpPr>
            <p:cNvPr id="18" name="17 Rectángulo"/>
            <p:cNvSpPr/>
            <p:nvPr/>
          </p:nvSpPr>
          <p:spPr>
            <a:xfrm>
              <a:off x="5324406" y="6080287"/>
              <a:ext cx="319164" cy="289411"/>
            </a:xfrm>
            <a:prstGeom prst="rect">
              <a:avLst/>
            </a:prstGeom>
            <a:solidFill>
              <a:srgbClr val="9E8E5C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571844" y="6080278"/>
              <a:ext cx="288034" cy="289420"/>
            </a:xfrm>
            <a:prstGeom prst="rect">
              <a:avLst/>
            </a:prstGeom>
            <a:solidFill>
              <a:srgbClr val="A0978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39964" name="19 CuadroTexto"/>
            <p:cNvSpPr txBox="1">
              <a:spLocks noChangeArrowheads="1"/>
            </p:cNvSpPr>
            <p:nvPr/>
          </p:nvSpPr>
          <p:spPr bwMode="auto">
            <a:xfrm>
              <a:off x="5684448" y="6080281"/>
              <a:ext cx="271464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u="sng" dirty="0"/>
                <a:t>Muy Importante (5</a:t>
              </a:r>
              <a:r>
                <a:rPr lang="es-MX" sz="1200" u="sng" dirty="0" smtClean="0"/>
                <a:t>), </a:t>
              </a:r>
              <a:r>
                <a:rPr lang="es-MX" sz="1200" u="sng" dirty="0"/>
                <a:t>Importante (4)</a:t>
              </a:r>
            </a:p>
          </p:txBody>
        </p:sp>
        <p:sp>
          <p:nvSpPr>
            <p:cNvPr id="39965" name="20 CuadroTexto"/>
            <p:cNvSpPr txBox="1">
              <a:spLocks noChangeArrowheads="1"/>
            </p:cNvSpPr>
            <p:nvPr/>
          </p:nvSpPr>
          <p:spPr bwMode="auto">
            <a:xfrm>
              <a:off x="859878" y="6080279"/>
              <a:ext cx="4286280" cy="463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Más o menos Importante (3), </a:t>
              </a:r>
              <a:r>
                <a:rPr lang="es-MX" sz="1200" dirty="0" smtClean="0"/>
                <a:t>Algo importante </a:t>
              </a:r>
              <a:r>
                <a:rPr lang="es-MX" sz="1200" dirty="0"/>
                <a:t>(2) </a:t>
              </a:r>
              <a:r>
                <a:rPr lang="es-MX" sz="1200" dirty="0" smtClean="0"/>
                <a:t>,</a:t>
              </a:r>
              <a:br>
                <a:rPr lang="es-MX" sz="1200" dirty="0" smtClean="0"/>
              </a:br>
              <a:r>
                <a:rPr lang="es-MX" sz="1200" dirty="0" smtClean="0"/>
                <a:t>Nada </a:t>
              </a:r>
              <a:r>
                <a:rPr lang="es-MX" sz="1200" dirty="0"/>
                <a:t>Importante (1).</a:t>
              </a:r>
            </a:p>
          </p:txBody>
        </p:sp>
      </p:grpSp>
      <p:sp>
        <p:nvSpPr>
          <p:cNvPr id="39948" name="57 CuadroTexto"/>
          <p:cNvSpPr txBox="1">
            <a:spLocks noChangeArrowheads="1"/>
          </p:cNvSpPr>
          <p:nvPr/>
        </p:nvSpPr>
        <p:spPr bwMode="auto">
          <a:xfrm>
            <a:off x="395536" y="1196752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Internet</a:t>
            </a:r>
          </a:p>
        </p:txBody>
      </p:sp>
      <p:sp>
        <p:nvSpPr>
          <p:cNvPr id="39949" name="57 CuadroTexto"/>
          <p:cNvSpPr txBox="1">
            <a:spLocks noChangeArrowheads="1"/>
          </p:cNvSpPr>
          <p:nvPr/>
        </p:nvSpPr>
        <p:spPr bwMode="auto">
          <a:xfrm>
            <a:off x="6602487" y="1196752"/>
            <a:ext cx="1785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Periódicos</a:t>
            </a:r>
          </a:p>
        </p:txBody>
      </p:sp>
      <p:sp>
        <p:nvSpPr>
          <p:cNvPr id="39950" name="57 CuadroTexto"/>
          <p:cNvSpPr txBox="1">
            <a:spLocks noChangeArrowheads="1"/>
          </p:cNvSpPr>
          <p:nvPr/>
        </p:nvSpPr>
        <p:spPr bwMode="auto">
          <a:xfrm>
            <a:off x="3578150" y="1196752"/>
            <a:ext cx="1785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Televisión</a:t>
            </a:r>
          </a:p>
        </p:txBody>
      </p:sp>
      <p:sp>
        <p:nvSpPr>
          <p:cNvPr id="39951" name="57 CuadroTexto"/>
          <p:cNvSpPr txBox="1">
            <a:spLocks noChangeArrowheads="1"/>
          </p:cNvSpPr>
          <p:nvPr/>
        </p:nvSpPr>
        <p:spPr bwMode="auto">
          <a:xfrm>
            <a:off x="481807" y="3429000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Radio</a:t>
            </a:r>
          </a:p>
        </p:txBody>
      </p:sp>
      <p:sp>
        <p:nvSpPr>
          <p:cNvPr id="39953" name="57 CuadroTexto"/>
          <p:cNvSpPr txBox="1">
            <a:spLocks noChangeArrowheads="1"/>
          </p:cNvSpPr>
          <p:nvPr/>
        </p:nvSpPr>
        <p:spPr bwMode="auto">
          <a:xfrm>
            <a:off x="3563888" y="3429000"/>
            <a:ext cx="17859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Revistas</a:t>
            </a:r>
          </a:p>
        </p:txBody>
      </p:sp>
      <p:sp>
        <p:nvSpPr>
          <p:cNvPr id="32" name="4 CuadroTexto"/>
          <p:cNvSpPr txBox="1">
            <a:spLocks noChangeArrowheads="1"/>
          </p:cNvSpPr>
          <p:nvPr/>
        </p:nvSpPr>
        <p:spPr bwMode="auto">
          <a:xfrm>
            <a:off x="35496" y="2662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Nivel de importancia de cada medio de comunicación para </a:t>
            </a:r>
            <a:r>
              <a:rPr lang="es-MX" sz="2800" u="sng" dirty="0" smtClean="0"/>
              <a:t>mantenerse informado</a:t>
            </a:r>
            <a:r>
              <a:rPr lang="es-MX" sz="2800" dirty="0" smtClean="0"/>
              <a:t> (2013)</a:t>
            </a:r>
            <a:endParaRPr lang="es-MX" sz="2800" dirty="0"/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2195736" y="1844824"/>
            <a:ext cx="5616624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2267744" y="4653136"/>
            <a:ext cx="252028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6444208" y="3573016"/>
            <a:ext cx="2155308" cy="20313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BFBFBF"/>
                </a:solidFill>
              </a:rPr>
              <a:t>Nivel de importancia</a:t>
            </a:r>
          </a:p>
          <a:p>
            <a:r>
              <a:rPr lang="es-ES" dirty="0" smtClean="0">
                <a:solidFill>
                  <a:srgbClr val="BFBFBF"/>
                </a:solidFill>
              </a:rPr>
              <a:t>para </a:t>
            </a:r>
            <a:r>
              <a:rPr lang="es-ES" u="sng" dirty="0" smtClean="0">
                <a:solidFill>
                  <a:srgbClr val="BFBFBF"/>
                </a:solidFill>
              </a:rPr>
              <a:t>usuarios</a:t>
            </a:r>
            <a:r>
              <a:rPr lang="es-ES" dirty="0" smtClean="0">
                <a:solidFill>
                  <a:srgbClr val="BFBFBF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Internet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Televisión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Periódicos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Radio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Revistas</a:t>
            </a:r>
          </a:p>
        </p:txBody>
      </p:sp>
      <p:graphicFrame>
        <p:nvGraphicFramePr>
          <p:cNvPr id="31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616119"/>
              </p:ext>
            </p:extLst>
          </p:nvPr>
        </p:nvGraphicFramePr>
        <p:xfrm>
          <a:off x="179512" y="1556792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8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964619"/>
              </p:ext>
            </p:extLst>
          </p:nvPr>
        </p:nvGraphicFramePr>
        <p:xfrm>
          <a:off x="3258617" y="1556792"/>
          <a:ext cx="2249487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0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7019088"/>
              </p:ext>
            </p:extLst>
          </p:nvPr>
        </p:nvGraphicFramePr>
        <p:xfrm>
          <a:off x="179512" y="3861048"/>
          <a:ext cx="2368649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4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3160891"/>
              </p:ext>
            </p:extLst>
          </p:nvPr>
        </p:nvGraphicFramePr>
        <p:xfrm>
          <a:off x="3275856" y="3861048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1228518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6"/>
          <p:cNvSpPr txBox="1">
            <a:spLocks noChangeArrowheads="1"/>
          </p:cNvSpPr>
          <p:nvPr/>
        </p:nvSpPr>
        <p:spPr bwMode="auto">
          <a:xfrm>
            <a:off x="-36513" y="6567155"/>
            <a:ext cx="91805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s-MX" sz="1200" i="1" dirty="0">
                <a:solidFill>
                  <a:srgbClr val="BFBFBF"/>
                </a:solidFill>
              </a:rPr>
              <a:t>*¿Qué tan importantes dirías que son los siguientes medios que te voy a leer </a:t>
            </a:r>
            <a:r>
              <a:rPr lang="es-MX" sz="1200" i="1" dirty="0" smtClean="0">
                <a:solidFill>
                  <a:srgbClr val="BFBFBF"/>
                </a:solidFill>
              </a:rPr>
              <a:t>para entretenerte? </a:t>
            </a:r>
            <a:endParaRPr lang="es-MX" sz="1200" i="1" dirty="0">
              <a:solidFill>
                <a:srgbClr val="BFBFBF"/>
              </a:solidFill>
            </a:endParaRPr>
          </a:p>
        </p:txBody>
      </p:sp>
      <p:graphicFrame>
        <p:nvGraphicFramePr>
          <p:cNvPr id="27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9572679"/>
              </p:ext>
            </p:extLst>
          </p:nvPr>
        </p:nvGraphicFramePr>
        <p:xfrm>
          <a:off x="179512" y="1556792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5293436"/>
              </p:ext>
            </p:extLst>
          </p:nvPr>
        </p:nvGraphicFramePr>
        <p:xfrm>
          <a:off x="6372200" y="1556792"/>
          <a:ext cx="2232025" cy="1783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403169"/>
              </p:ext>
            </p:extLst>
          </p:nvPr>
        </p:nvGraphicFramePr>
        <p:xfrm>
          <a:off x="3258617" y="1556792"/>
          <a:ext cx="2249487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32928"/>
              </p:ext>
            </p:extLst>
          </p:nvPr>
        </p:nvGraphicFramePr>
        <p:xfrm>
          <a:off x="179512" y="3861048"/>
          <a:ext cx="2368649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Objec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7117031"/>
              </p:ext>
            </p:extLst>
          </p:nvPr>
        </p:nvGraphicFramePr>
        <p:xfrm>
          <a:off x="3275856" y="3861048"/>
          <a:ext cx="2241550" cy="180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9946" name="16 Grupo"/>
          <p:cNvGrpSpPr>
            <a:grpSpLocks/>
          </p:cNvGrpSpPr>
          <p:nvPr/>
        </p:nvGrpSpPr>
        <p:grpSpPr bwMode="auto">
          <a:xfrm>
            <a:off x="611560" y="5877272"/>
            <a:ext cx="7827193" cy="461666"/>
            <a:chOff x="571844" y="6080278"/>
            <a:chExt cx="7827248" cy="463886"/>
          </a:xfrm>
        </p:grpSpPr>
        <p:sp>
          <p:nvSpPr>
            <p:cNvPr id="18" name="17 Rectángulo"/>
            <p:cNvSpPr/>
            <p:nvPr/>
          </p:nvSpPr>
          <p:spPr>
            <a:xfrm>
              <a:off x="5324406" y="6080287"/>
              <a:ext cx="319164" cy="289411"/>
            </a:xfrm>
            <a:prstGeom prst="rect">
              <a:avLst/>
            </a:prstGeom>
            <a:solidFill>
              <a:srgbClr val="9E8E5C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571844" y="6080278"/>
              <a:ext cx="288034" cy="289420"/>
            </a:xfrm>
            <a:prstGeom prst="rect">
              <a:avLst/>
            </a:prstGeom>
            <a:solidFill>
              <a:srgbClr val="A0978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dirty="0"/>
            </a:p>
          </p:txBody>
        </p:sp>
        <p:sp>
          <p:nvSpPr>
            <p:cNvPr id="39964" name="19 CuadroTexto"/>
            <p:cNvSpPr txBox="1">
              <a:spLocks noChangeArrowheads="1"/>
            </p:cNvSpPr>
            <p:nvPr/>
          </p:nvSpPr>
          <p:spPr bwMode="auto">
            <a:xfrm>
              <a:off x="5684448" y="6080281"/>
              <a:ext cx="271464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Muy Importante (5</a:t>
              </a:r>
              <a:r>
                <a:rPr lang="es-MX" sz="1200" dirty="0" smtClean="0"/>
                <a:t>), </a:t>
              </a:r>
              <a:r>
                <a:rPr lang="es-MX" sz="1200" dirty="0"/>
                <a:t>Importante (4)</a:t>
              </a:r>
            </a:p>
          </p:txBody>
        </p:sp>
        <p:sp>
          <p:nvSpPr>
            <p:cNvPr id="39965" name="20 CuadroTexto"/>
            <p:cNvSpPr txBox="1">
              <a:spLocks noChangeArrowheads="1"/>
            </p:cNvSpPr>
            <p:nvPr/>
          </p:nvSpPr>
          <p:spPr bwMode="auto">
            <a:xfrm>
              <a:off x="859878" y="6080279"/>
              <a:ext cx="4286280" cy="463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MX" sz="1200" dirty="0"/>
                <a:t>Más o menos Importante (3), </a:t>
              </a:r>
              <a:r>
                <a:rPr lang="es-MX" sz="1200" dirty="0" smtClean="0"/>
                <a:t>Algo importante </a:t>
              </a:r>
              <a:r>
                <a:rPr lang="es-MX" sz="1200" dirty="0"/>
                <a:t>(2) </a:t>
              </a:r>
              <a:r>
                <a:rPr lang="es-MX" sz="1200" dirty="0" smtClean="0"/>
                <a:t>,</a:t>
              </a:r>
              <a:br>
                <a:rPr lang="es-MX" sz="1200" dirty="0" smtClean="0"/>
              </a:br>
              <a:r>
                <a:rPr lang="es-MX" sz="1200" dirty="0" smtClean="0"/>
                <a:t>Nada </a:t>
              </a:r>
              <a:r>
                <a:rPr lang="es-MX" sz="1200" dirty="0"/>
                <a:t>Importante (1).</a:t>
              </a:r>
            </a:p>
          </p:txBody>
        </p:sp>
      </p:grpSp>
      <p:sp>
        <p:nvSpPr>
          <p:cNvPr id="39948" name="57 CuadroTexto"/>
          <p:cNvSpPr txBox="1">
            <a:spLocks noChangeArrowheads="1"/>
          </p:cNvSpPr>
          <p:nvPr/>
        </p:nvSpPr>
        <p:spPr bwMode="auto">
          <a:xfrm>
            <a:off x="395536" y="1196752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Internet</a:t>
            </a:r>
          </a:p>
        </p:txBody>
      </p:sp>
      <p:sp>
        <p:nvSpPr>
          <p:cNvPr id="39949" name="57 CuadroTexto"/>
          <p:cNvSpPr txBox="1">
            <a:spLocks noChangeArrowheads="1"/>
          </p:cNvSpPr>
          <p:nvPr/>
        </p:nvSpPr>
        <p:spPr bwMode="auto">
          <a:xfrm>
            <a:off x="6602487" y="1196752"/>
            <a:ext cx="1785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 smtClean="0"/>
              <a:t>Radio</a:t>
            </a:r>
            <a:endParaRPr lang="es-MX" sz="1600" dirty="0"/>
          </a:p>
        </p:txBody>
      </p:sp>
      <p:sp>
        <p:nvSpPr>
          <p:cNvPr id="39950" name="57 CuadroTexto"/>
          <p:cNvSpPr txBox="1">
            <a:spLocks noChangeArrowheads="1"/>
          </p:cNvSpPr>
          <p:nvPr/>
        </p:nvSpPr>
        <p:spPr bwMode="auto">
          <a:xfrm>
            <a:off x="3578150" y="1196752"/>
            <a:ext cx="1785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Televisión</a:t>
            </a:r>
          </a:p>
        </p:txBody>
      </p:sp>
      <p:sp>
        <p:nvSpPr>
          <p:cNvPr id="39951" name="57 CuadroTexto"/>
          <p:cNvSpPr txBox="1">
            <a:spLocks noChangeArrowheads="1"/>
          </p:cNvSpPr>
          <p:nvPr/>
        </p:nvSpPr>
        <p:spPr bwMode="auto">
          <a:xfrm>
            <a:off x="481807" y="3429000"/>
            <a:ext cx="1785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 smtClean="0"/>
              <a:t>Periódicos</a:t>
            </a:r>
            <a:endParaRPr lang="es-MX" sz="1600" dirty="0"/>
          </a:p>
        </p:txBody>
      </p:sp>
      <p:sp>
        <p:nvSpPr>
          <p:cNvPr id="39953" name="57 CuadroTexto"/>
          <p:cNvSpPr txBox="1">
            <a:spLocks noChangeArrowheads="1"/>
          </p:cNvSpPr>
          <p:nvPr/>
        </p:nvSpPr>
        <p:spPr bwMode="auto">
          <a:xfrm>
            <a:off x="3563888" y="3429000"/>
            <a:ext cx="17859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600" dirty="0"/>
              <a:t>Revistas</a:t>
            </a:r>
          </a:p>
        </p:txBody>
      </p:sp>
      <p:sp>
        <p:nvSpPr>
          <p:cNvPr id="32" name="4 CuadroTexto"/>
          <p:cNvSpPr txBox="1">
            <a:spLocks noChangeArrowheads="1"/>
          </p:cNvSpPr>
          <p:nvPr/>
        </p:nvSpPr>
        <p:spPr bwMode="auto">
          <a:xfrm>
            <a:off x="35496" y="2662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Nivel de importancia de cada medio de comunicación para fines de </a:t>
            </a:r>
            <a:r>
              <a:rPr lang="es-MX" sz="2800" u="sng" dirty="0" smtClean="0"/>
              <a:t>entretenimiento </a:t>
            </a:r>
            <a:r>
              <a:rPr lang="es-MX" sz="2800" dirty="0" smtClean="0"/>
              <a:t>(2013)</a:t>
            </a:r>
            <a:endParaRPr lang="es-MX" sz="2800" dirty="0"/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2195736" y="1844824"/>
            <a:ext cx="5616624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2267744" y="4869160"/>
            <a:ext cx="252028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n 33" descr="compute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66" y="1925555"/>
            <a:ext cx="647498" cy="432048"/>
          </a:xfrm>
          <a:prstGeom prst="rect">
            <a:avLst/>
          </a:prstGeom>
        </p:spPr>
      </p:pic>
      <p:pic>
        <p:nvPicPr>
          <p:cNvPr id="35" name="Imagen 34" descr="tv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811" y="2132856"/>
            <a:ext cx="614205" cy="268923"/>
          </a:xfrm>
          <a:prstGeom prst="rect">
            <a:avLst/>
          </a:prstGeom>
        </p:spPr>
      </p:pic>
      <p:pic>
        <p:nvPicPr>
          <p:cNvPr id="36" name="Imagen 35" descr="radio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276872"/>
            <a:ext cx="552777" cy="393723"/>
          </a:xfrm>
          <a:prstGeom prst="rect">
            <a:avLst/>
          </a:prstGeom>
        </p:spPr>
      </p:pic>
      <p:pic>
        <p:nvPicPr>
          <p:cNvPr id="37" name="Imagen 36" descr="newspaper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437112"/>
            <a:ext cx="569217" cy="288032"/>
          </a:xfrm>
          <a:prstGeom prst="rect">
            <a:avLst/>
          </a:prstGeom>
        </p:spPr>
      </p:pic>
      <p:pic>
        <p:nvPicPr>
          <p:cNvPr id="11" name="Imagen 10" descr="magazines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743" y="3861048"/>
            <a:ext cx="605825" cy="936104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444208" y="3573016"/>
            <a:ext cx="2155308" cy="20313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BFBFBF"/>
                </a:solidFill>
              </a:rPr>
              <a:t>Nivel de importancia</a:t>
            </a:r>
          </a:p>
          <a:p>
            <a:r>
              <a:rPr lang="es-ES" dirty="0" smtClean="0">
                <a:solidFill>
                  <a:srgbClr val="BFBFBF"/>
                </a:solidFill>
              </a:rPr>
              <a:t>para </a:t>
            </a:r>
            <a:r>
              <a:rPr lang="es-ES" u="sng" dirty="0" smtClean="0">
                <a:solidFill>
                  <a:srgbClr val="BFBFBF"/>
                </a:solidFill>
              </a:rPr>
              <a:t>usuarios</a:t>
            </a:r>
            <a:r>
              <a:rPr lang="es-ES" dirty="0" smtClean="0">
                <a:solidFill>
                  <a:srgbClr val="BFBFBF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Internet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Televisión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Radio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Periódicos</a:t>
            </a:r>
          </a:p>
          <a:p>
            <a:pPr marL="342900" indent="-342900">
              <a:buAutoNum type="arabicPeriod"/>
            </a:pPr>
            <a:r>
              <a:rPr lang="es-ES" dirty="0" smtClean="0">
                <a:solidFill>
                  <a:srgbClr val="BFBFBF"/>
                </a:solidFill>
              </a:rPr>
              <a:t>Revistas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-36512" y="6343186"/>
            <a:ext cx="80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Sin embargo, la principal fuente de entretenimiento son los amigos y la familia (83%).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5917496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1488573"/>
              </p:ext>
            </p:extLst>
          </p:nvPr>
        </p:nvGraphicFramePr>
        <p:xfrm>
          <a:off x="-1836712" y="1196752"/>
          <a:ext cx="4716463" cy="287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7439131"/>
              </p:ext>
            </p:extLst>
          </p:nvPr>
        </p:nvGraphicFramePr>
        <p:xfrm>
          <a:off x="971600" y="3645024"/>
          <a:ext cx="4608512" cy="266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882923"/>
              </p:ext>
            </p:extLst>
          </p:nvPr>
        </p:nvGraphicFramePr>
        <p:xfrm>
          <a:off x="3995936" y="1340768"/>
          <a:ext cx="5400675" cy="259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10 Rectángulo"/>
          <p:cNvSpPr/>
          <p:nvPr/>
        </p:nvSpPr>
        <p:spPr>
          <a:xfrm>
            <a:off x="5940152" y="4849886"/>
            <a:ext cx="720080" cy="216024"/>
          </a:xfrm>
          <a:prstGeom prst="rect">
            <a:avLst/>
          </a:prstGeom>
          <a:solidFill>
            <a:srgbClr val="998B5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5940152" y="5569966"/>
            <a:ext cx="720080" cy="216024"/>
          </a:xfrm>
          <a:prstGeom prst="rect">
            <a:avLst/>
          </a:prstGeom>
          <a:solidFill>
            <a:srgbClr val="85786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13" name="12 Rectángulo"/>
          <p:cNvSpPr/>
          <p:nvPr/>
        </p:nvSpPr>
        <p:spPr>
          <a:xfrm>
            <a:off x="5940152" y="5209926"/>
            <a:ext cx="720080" cy="216024"/>
          </a:xfrm>
          <a:prstGeom prst="rect">
            <a:avLst/>
          </a:prstGeom>
          <a:solidFill>
            <a:srgbClr val="9A92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43025" name="13 CuadroTexto"/>
          <p:cNvSpPr txBox="1">
            <a:spLocks noChangeArrowheads="1"/>
          </p:cNvSpPr>
          <p:nvPr/>
        </p:nvSpPr>
        <p:spPr bwMode="auto">
          <a:xfrm>
            <a:off x="6731744" y="4778151"/>
            <a:ext cx="9953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/>
              <a:t>SIEMPRE</a:t>
            </a:r>
          </a:p>
        </p:txBody>
      </p:sp>
      <p:sp>
        <p:nvSpPr>
          <p:cNvPr id="43026" name="14 CuadroTexto"/>
          <p:cNvSpPr txBox="1">
            <a:spLocks noChangeArrowheads="1"/>
          </p:cNvSpPr>
          <p:nvPr/>
        </p:nvSpPr>
        <p:spPr bwMode="auto">
          <a:xfrm>
            <a:off x="6731744" y="5117876"/>
            <a:ext cx="15119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 smtClean="0"/>
              <a:t>ALGUNAS VECES</a:t>
            </a:r>
            <a:endParaRPr lang="es-MX" sz="1400" dirty="0"/>
          </a:p>
        </p:txBody>
      </p:sp>
      <p:sp>
        <p:nvSpPr>
          <p:cNvPr id="43027" name="15 CuadroTexto"/>
          <p:cNvSpPr txBox="1">
            <a:spLocks noChangeArrowheads="1"/>
          </p:cNvSpPr>
          <p:nvPr/>
        </p:nvSpPr>
        <p:spPr bwMode="auto">
          <a:xfrm>
            <a:off x="6731744" y="5497289"/>
            <a:ext cx="825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400" dirty="0"/>
              <a:t>NUNCA</a:t>
            </a:r>
          </a:p>
        </p:txBody>
      </p:sp>
      <p:sp>
        <p:nvSpPr>
          <p:cNvPr id="20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Convivencia de medios (2013)</a:t>
            </a:r>
            <a:endParaRPr lang="es-MX" sz="2800" dirty="0"/>
          </a:p>
        </p:txBody>
      </p:sp>
      <p:sp>
        <p:nvSpPr>
          <p:cNvPr id="24" name="15 CuadroTexto"/>
          <p:cNvSpPr txBox="1"/>
          <p:nvPr/>
        </p:nvSpPr>
        <p:spPr>
          <a:xfrm>
            <a:off x="74775" y="6023029"/>
            <a:ext cx="8360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Una</a:t>
            </a:r>
            <a:r>
              <a:rPr lang="en-US" dirty="0" smtClean="0"/>
              <a:t> parte considerable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reconoce</a:t>
            </a:r>
            <a:r>
              <a:rPr lang="en-US" dirty="0" smtClean="0"/>
              <a:t> </a:t>
            </a:r>
            <a:r>
              <a:rPr lang="en-US" dirty="0" err="1" smtClean="0"/>
              <a:t>realizar</a:t>
            </a:r>
            <a:r>
              <a:rPr lang="en-US" dirty="0" smtClean="0"/>
              <a:t> </a:t>
            </a: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alguna</a:t>
            </a:r>
            <a:r>
              <a:rPr lang="en-US" dirty="0" smtClean="0"/>
              <a:t> </a:t>
            </a:r>
            <a:r>
              <a:rPr lang="en-US" dirty="0" err="1" smtClean="0"/>
              <a:t>otra</a:t>
            </a:r>
            <a:r>
              <a:rPr lang="en-US" dirty="0" smtClean="0"/>
              <a:t> </a:t>
            </a:r>
            <a:r>
              <a:rPr lang="en-US" dirty="0" err="1" smtClean="0"/>
              <a:t>actividad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mientras</a:t>
            </a:r>
            <a:r>
              <a:rPr lang="en-US" dirty="0" smtClean="0"/>
              <a:t> </a:t>
            </a:r>
            <a:r>
              <a:rPr lang="en-US" dirty="0" err="1" smtClean="0"/>
              <a:t>interactua</a:t>
            </a:r>
            <a:r>
              <a:rPr lang="en-US" dirty="0" smtClean="0"/>
              <a:t> con </a:t>
            </a:r>
            <a:r>
              <a:rPr lang="en-US" dirty="0" err="1" smtClean="0"/>
              <a:t>algún</a:t>
            </a:r>
            <a:r>
              <a:rPr lang="en-US" dirty="0" smtClean="0"/>
              <a:t> </a:t>
            </a:r>
            <a:r>
              <a:rPr lang="en-US" dirty="0" err="1" smtClean="0"/>
              <a:t>medio</a:t>
            </a:r>
            <a:r>
              <a:rPr lang="en-US" dirty="0" smtClean="0"/>
              <a:t> en particular. </a:t>
            </a:r>
            <a:endParaRPr lang="en-US" dirty="0"/>
          </a:p>
        </p:txBody>
      </p:sp>
      <p:graphicFrame>
        <p:nvGraphicFramePr>
          <p:cNvPr id="25" name="2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453765"/>
              </p:ext>
            </p:extLst>
          </p:nvPr>
        </p:nvGraphicFramePr>
        <p:xfrm>
          <a:off x="2195736" y="1844824"/>
          <a:ext cx="3048788" cy="1368154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592000"/>
                <a:gridCol w="456788"/>
              </a:tblGrid>
              <a:tr h="203934"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2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ACTIVIDADES</a:t>
                      </a:r>
                      <a:endParaRPr lang="es-MX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82563" indent="-182563"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2013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03934">
                <a:tc>
                  <a:txBody>
                    <a:bodyPr/>
                    <a:lstStyle/>
                    <a:p>
                      <a:pPr algn="l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Navego en Internet con mi celular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26%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Estoy en las redes sociales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24%</a:t>
                      </a:r>
                    </a:p>
                  </a:txBody>
                  <a:tcPr marL="9525" marR="9525" marT="9525" marB="0" anchor="ctr"/>
                </a:tc>
              </a:tr>
              <a:tr h="241552">
                <a:tc>
                  <a:txBody>
                    <a:bodyPr/>
                    <a:lstStyle/>
                    <a:p>
                      <a:pPr algn="l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Mensajeo en mi celular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21%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Leo un libro, revista o periódico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14%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Navego en Internet con un </a:t>
                      </a:r>
                      <a:r>
                        <a:rPr lang="es-MX" sz="1200" b="0" i="0" u="none" strike="noStrike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tableta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  <a:cs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8%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26" name="2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061876"/>
              </p:ext>
            </p:extLst>
          </p:nvPr>
        </p:nvGraphicFramePr>
        <p:xfrm>
          <a:off x="5940152" y="3356992"/>
          <a:ext cx="3048788" cy="11266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592000"/>
                <a:gridCol w="456788"/>
              </a:tblGrid>
              <a:tr h="203933"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ACTIVIDADES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82563" indent="-182563"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2013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03933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Estoy en las redes sociales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23%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Navego en Internet con mi celular</a:t>
                      </a:r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19%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Mensajeo en mi celular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15%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Navego en Internet con un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tableta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9%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27" name="2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171480"/>
              </p:ext>
            </p:extLst>
          </p:nvPr>
        </p:nvGraphicFramePr>
        <p:xfrm>
          <a:off x="107504" y="4293096"/>
          <a:ext cx="3048788" cy="1368154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592000"/>
                <a:gridCol w="456788"/>
              </a:tblGrid>
              <a:tr h="203934">
                <a:tc>
                  <a:txBody>
                    <a:bodyPr/>
                    <a:lstStyle/>
                    <a:p>
                      <a:pPr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ACTIVIDADES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82563" indent="-182563" algn="ctr" fontAlgn="t">
                        <a:buFont typeface="Arial" pitchFamily="34" charset="0"/>
                        <a:buNone/>
                      </a:pPr>
                      <a:r>
                        <a:rPr lang="es-MX" sz="105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2013</a:t>
                      </a:r>
                      <a:endParaRPr lang="es-MX" sz="105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03934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Estoy en las redes sociales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15%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Leo un libro, revista o periódico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12%</a:t>
                      </a:r>
                    </a:p>
                  </a:txBody>
                  <a:tcPr marL="9525" marR="9525" marT="9525" marB="0" anchor="ctr"/>
                </a:tc>
              </a:tr>
              <a:tr h="241552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Mensajeo en mi celular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11%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Navego en Internet con mi celular</a:t>
                      </a: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latin typeface="Corbe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latin typeface="Corbel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</a:tr>
              <a:tr h="2395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Navego en Internet con un </a:t>
                      </a:r>
                      <a:r>
                        <a:rPr lang="es-MX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tableta</a:t>
                      </a:r>
                      <a:endParaRPr lang="es-MX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latin typeface="Corbel"/>
                        </a:rPr>
                        <a:t>8%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7" name="CuadroTexto 16"/>
          <p:cNvSpPr txBox="1"/>
          <p:nvPr/>
        </p:nvSpPr>
        <p:spPr>
          <a:xfrm>
            <a:off x="0" y="550421"/>
            <a:ext cx="7652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Crece el fenómeno del </a:t>
            </a:r>
            <a:r>
              <a:rPr lang="es-ES" dirty="0" err="1" smtClean="0"/>
              <a:t>M</a:t>
            </a:r>
            <a:r>
              <a:rPr lang="es-ES" i="1" dirty="0" err="1" smtClean="0"/>
              <a:t>ultitasking</a:t>
            </a:r>
            <a:r>
              <a:rPr lang="es-ES" dirty="0" smtClean="0"/>
              <a:t> o la “Atención </a:t>
            </a:r>
            <a:r>
              <a:rPr lang="es-ES" dirty="0"/>
              <a:t>P</a:t>
            </a:r>
            <a:r>
              <a:rPr lang="es-ES" dirty="0" smtClean="0"/>
              <a:t>arcial Discontinua”.</a:t>
            </a:r>
          </a:p>
          <a:p>
            <a:r>
              <a:rPr lang="es-ES" dirty="0" smtClean="0"/>
              <a:t>Los medios </a:t>
            </a:r>
            <a:r>
              <a:rPr lang="es-ES" dirty="0"/>
              <a:t> </a:t>
            </a:r>
            <a:r>
              <a:rPr lang="es-ES" dirty="0" smtClean="0"/>
              <a:t>convencionales se remedian con base en las posibilidades digitales.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1780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641278"/>
              </p:ext>
            </p:extLst>
          </p:nvPr>
        </p:nvGraphicFramePr>
        <p:xfrm>
          <a:off x="0" y="980728"/>
          <a:ext cx="9144000" cy="5183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2" name="2 CuadroTexto"/>
          <p:cNvSpPr txBox="1">
            <a:spLocks noChangeArrowheads="1"/>
          </p:cNvSpPr>
          <p:nvPr/>
        </p:nvSpPr>
        <p:spPr bwMode="auto">
          <a:xfrm>
            <a:off x="36513" y="5543550"/>
            <a:ext cx="77041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i="1" dirty="0" smtClean="0">
                <a:solidFill>
                  <a:srgbClr val="BFBFBF"/>
                </a:solidFill>
              </a:rPr>
              <a:t>Base de </a:t>
            </a:r>
            <a:r>
              <a:rPr lang="es-MX" sz="1100" i="1" dirty="0">
                <a:solidFill>
                  <a:srgbClr val="BFBFBF"/>
                </a:solidFill>
              </a:rPr>
              <a:t>usuarios con Internet en </a:t>
            </a:r>
            <a:r>
              <a:rPr lang="es-MX" sz="1100" i="1" dirty="0" smtClean="0">
                <a:solidFill>
                  <a:srgbClr val="BFBFBF"/>
                </a:solidFill>
              </a:rPr>
              <a:t>casa: 1139</a:t>
            </a:r>
            <a:endParaRPr lang="es-ES" sz="1100" i="1" dirty="0">
              <a:solidFill>
                <a:srgbClr val="BFBFBF"/>
              </a:solidFill>
            </a:endParaRPr>
          </a:p>
        </p:txBody>
      </p:sp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El impacto de internet en la relación familiar (2013)</a:t>
            </a:r>
            <a:endParaRPr lang="es-MX" sz="2800" dirty="0"/>
          </a:p>
        </p:txBody>
      </p:sp>
      <p:sp>
        <p:nvSpPr>
          <p:cNvPr id="3" name="Marco 2"/>
          <p:cNvSpPr/>
          <p:nvPr/>
        </p:nvSpPr>
        <p:spPr>
          <a:xfrm>
            <a:off x="6110649" y="3249262"/>
            <a:ext cx="2987824" cy="360040"/>
          </a:xfrm>
          <a:prstGeom prst="fram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745059" y="2132856"/>
            <a:ext cx="80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27%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785683" y="3356992"/>
            <a:ext cx="828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FF"/>
                </a:solidFill>
              </a:rPr>
              <a:t>65%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977493" y="4941168"/>
            <a:ext cx="66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FFFFFF"/>
                </a:solidFill>
              </a:rPr>
              <a:t>6</a:t>
            </a:r>
            <a:r>
              <a:rPr lang="es-ES" sz="2800" dirty="0" smtClean="0">
                <a:solidFill>
                  <a:srgbClr val="FFFFFF"/>
                </a:solidFill>
              </a:rPr>
              <a:t>%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860032" y="5229200"/>
            <a:ext cx="657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2</a:t>
            </a:r>
            <a:r>
              <a:rPr lang="es-ES" sz="2800" dirty="0" smtClean="0"/>
              <a:t>%</a:t>
            </a:r>
            <a:endParaRPr lang="es-ES" sz="2800" dirty="0"/>
          </a:p>
        </p:txBody>
      </p:sp>
      <p:sp>
        <p:nvSpPr>
          <p:cNvPr id="14" name="15 CuadroTexto"/>
          <p:cNvSpPr txBox="1"/>
          <p:nvPr/>
        </p:nvSpPr>
        <p:spPr>
          <a:xfrm>
            <a:off x="74775" y="476672"/>
            <a:ext cx="9087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27% de los </a:t>
            </a:r>
            <a:r>
              <a:rPr lang="en-US" dirty="0" err="1" smtClean="0"/>
              <a:t>usuarios</a:t>
            </a:r>
            <a:r>
              <a:rPr lang="en-US" dirty="0" smtClean="0"/>
              <a:t> </a:t>
            </a:r>
            <a:r>
              <a:rPr lang="en-US" dirty="0" err="1" smtClean="0"/>
              <a:t>consideran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internet ha </a:t>
            </a:r>
            <a:r>
              <a:rPr lang="en-US" dirty="0" err="1" smtClean="0"/>
              <a:t>afectado</a:t>
            </a:r>
            <a:r>
              <a:rPr lang="en-US" dirty="0" smtClean="0"/>
              <a:t> el </a:t>
            </a:r>
            <a:r>
              <a:rPr lang="en-US" dirty="0" err="1" smtClean="0"/>
              <a:t>tiempo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le </a:t>
            </a:r>
            <a:r>
              <a:rPr lang="en-US" dirty="0" err="1" smtClean="0"/>
              <a:t>dedican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familia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clrChange>
              <a:clrFrom>
                <a:srgbClr val="191919"/>
              </a:clrFrom>
              <a:clrTo>
                <a:srgbClr val="19191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032" y="4437112"/>
            <a:ext cx="2823321" cy="2295015"/>
          </a:xfrm>
          <a:prstGeom prst="rect">
            <a:avLst/>
          </a:prstGeom>
        </p:spPr>
      </p:pic>
      <p:sp>
        <p:nvSpPr>
          <p:cNvPr id="10" name="Corchetes 9"/>
          <p:cNvSpPr/>
          <p:nvPr/>
        </p:nvSpPr>
        <p:spPr>
          <a:xfrm>
            <a:off x="2627784" y="2132856"/>
            <a:ext cx="936104" cy="576064"/>
          </a:xfrm>
          <a:prstGeom prst="bracketPai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740" y="836712"/>
            <a:ext cx="2851756" cy="2348880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179512" y="6093296"/>
            <a:ext cx="56951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El uso desmedido de nuevos dispositivos móviles ha </a:t>
            </a:r>
            <a:r>
              <a:rPr lang="es-ES" sz="1600" dirty="0" smtClean="0"/>
              <a:t>modificado la </a:t>
            </a:r>
            <a:endParaRPr lang="es-ES" sz="1600" dirty="0" smtClean="0"/>
          </a:p>
          <a:p>
            <a:r>
              <a:rPr lang="es-ES" sz="1600" dirty="0" smtClean="0"/>
              <a:t>interacción familiar</a:t>
            </a:r>
            <a:r>
              <a:rPr lang="es-ES" sz="1600" dirty="0"/>
              <a:t> </a:t>
            </a:r>
            <a:r>
              <a:rPr lang="es-ES" sz="1600" dirty="0" smtClean="0"/>
              <a:t>tradicional.</a:t>
            </a:r>
            <a:endParaRPr lang="es-ES" sz="1600" dirty="0"/>
          </a:p>
        </p:txBody>
      </p:sp>
      <p:pic>
        <p:nvPicPr>
          <p:cNvPr id="2" name="Imagen 1" descr="celln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509120"/>
            <a:ext cx="720080" cy="720080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>
            <a:off x="8371491" y="4437112"/>
            <a:ext cx="720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n 1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181596"/>
            <a:ext cx="1739900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453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9861513"/>
              </p:ext>
            </p:extLst>
          </p:nvPr>
        </p:nvGraphicFramePr>
        <p:xfrm>
          <a:off x="-324544" y="1556792"/>
          <a:ext cx="9793088" cy="4656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Principales hábitos de los usuarios de internet (2013)</a:t>
            </a:r>
            <a:endParaRPr lang="es-MX" sz="2800" dirty="0"/>
          </a:p>
        </p:txBody>
      </p:sp>
      <p:sp>
        <p:nvSpPr>
          <p:cNvPr id="8" name="15 CuadroTexto"/>
          <p:cNvSpPr txBox="1"/>
          <p:nvPr/>
        </p:nvSpPr>
        <p:spPr>
          <a:xfrm>
            <a:off x="74775" y="6300028"/>
            <a:ext cx="8218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interacción</a:t>
            </a:r>
            <a:r>
              <a:rPr lang="en-US" dirty="0" smtClean="0"/>
              <a:t> en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principal </a:t>
            </a:r>
            <a:r>
              <a:rPr lang="en-US" dirty="0" err="1" smtClean="0"/>
              <a:t>actividad</a:t>
            </a:r>
            <a:r>
              <a:rPr lang="en-US" dirty="0" smtClean="0"/>
              <a:t> de los </a:t>
            </a:r>
            <a:r>
              <a:rPr lang="en-US" dirty="0" err="1" smtClean="0"/>
              <a:t>usuarios</a:t>
            </a:r>
            <a:r>
              <a:rPr lang="en-US" dirty="0" smtClean="0"/>
              <a:t> de internet</a:t>
            </a:r>
            <a:r>
              <a:rPr lang="en-US" dirty="0"/>
              <a:t>.</a:t>
            </a:r>
          </a:p>
        </p:txBody>
      </p:sp>
      <p:sp>
        <p:nvSpPr>
          <p:cNvPr id="3" name="Marco 2"/>
          <p:cNvSpPr/>
          <p:nvPr/>
        </p:nvSpPr>
        <p:spPr>
          <a:xfrm>
            <a:off x="5978293" y="2204864"/>
            <a:ext cx="1601109" cy="3600400"/>
          </a:xfrm>
          <a:prstGeom prst="frame">
            <a:avLst>
              <a:gd name="adj1" fmla="val 3736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6655" y="1342509"/>
            <a:ext cx="3929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75000"/>
                  </a:schemeClr>
                </a:solidFill>
              </a:rPr>
              <a:t>Comparativo de actividades en Internet</a:t>
            </a:r>
            <a:br>
              <a:rPr lang="es-ES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</a:schemeClr>
                </a:solidFill>
              </a:rPr>
              <a:t>2009-2013</a:t>
            </a:r>
            <a:endParaRPr lang="es-ES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Flecha arriba 4"/>
          <p:cNvSpPr/>
          <p:nvPr/>
        </p:nvSpPr>
        <p:spPr>
          <a:xfrm>
            <a:off x="323528" y="5157192"/>
            <a:ext cx="792088" cy="504056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abajo 9"/>
          <p:cNvSpPr/>
          <p:nvPr/>
        </p:nvSpPr>
        <p:spPr>
          <a:xfrm>
            <a:off x="7884368" y="3212976"/>
            <a:ext cx="936104" cy="36004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7755655" y="1916832"/>
            <a:ext cx="1280841" cy="1200329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Continúa creciendo el uso de internet para hacer o recibir llamadas telefónicas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5496" y="550421"/>
            <a:ext cx="8959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correo electrónico continúa perdiendo terreno frente al creciente uso de las redes sociales.</a:t>
            </a:r>
          </a:p>
          <a:p>
            <a:r>
              <a:rPr lang="es-ES" dirty="0" smtClean="0"/>
              <a:t>El uso del correo electrónico se asocia más con personas de mayor edad.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55947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5855322"/>
              </p:ext>
            </p:extLst>
          </p:nvPr>
        </p:nvGraphicFramePr>
        <p:xfrm>
          <a:off x="179512" y="1844824"/>
          <a:ext cx="871296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-180528" y="6021288"/>
            <a:ext cx="42484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b="1" i="1" dirty="0" smtClean="0">
                <a:solidFill>
                  <a:schemeClr val="tx1">
                    <a:lumMod val="75000"/>
                  </a:schemeClr>
                </a:solidFill>
              </a:rPr>
              <a:t>Base 2013: 1,295 entrevistados que accesan a redes sociales</a:t>
            </a:r>
            <a:endParaRPr lang="es-MX" sz="1100" b="1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Usuarios de redes sociales (2013)</a:t>
            </a:r>
            <a:endParaRPr lang="es-MX" sz="2800" dirty="0"/>
          </a:p>
        </p:txBody>
      </p:sp>
      <p:sp>
        <p:nvSpPr>
          <p:cNvPr id="14" name="15 CuadroTexto"/>
          <p:cNvSpPr txBox="1"/>
          <p:nvPr/>
        </p:nvSpPr>
        <p:spPr>
          <a:xfrm>
            <a:off x="74775" y="476672"/>
            <a:ext cx="672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 de </a:t>
            </a:r>
            <a:r>
              <a:rPr lang="en-US" dirty="0" err="1" smtClean="0"/>
              <a:t>cada</a:t>
            </a:r>
            <a:r>
              <a:rPr lang="en-US" dirty="0" smtClean="0"/>
              <a:t> 10 </a:t>
            </a:r>
            <a:r>
              <a:rPr lang="en-US" dirty="0" err="1" smtClean="0"/>
              <a:t>usuarios</a:t>
            </a:r>
            <a:r>
              <a:rPr lang="en-US" dirty="0" smtClean="0"/>
              <a:t> de Internet en México </a:t>
            </a:r>
            <a:r>
              <a:rPr lang="en-US" dirty="0" err="1" smtClean="0"/>
              <a:t>utilizan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 smtClean="0"/>
              <a:t> </a:t>
            </a:r>
          </a:p>
        </p:txBody>
      </p:sp>
      <p:graphicFrame>
        <p:nvGraphicFramePr>
          <p:cNvPr id="15" name="3 Gráfico"/>
          <p:cNvGraphicFramePr/>
          <p:nvPr>
            <p:extLst>
              <p:ext uri="{D42A27DB-BD31-4B8C-83A1-F6EECF244321}">
                <p14:modId xmlns:p14="http://schemas.microsoft.com/office/powerpoint/2010/main" val="4205854887"/>
              </p:ext>
            </p:extLst>
          </p:nvPr>
        </p:nvGraphicFramePr>
        <p:xfrm>
          <a:off x="179512" y="908720"/>
          <a:ext cx="475252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Imagen 15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5796135" y="2204864"/>
            <a:ext cx="2825893" cy="108012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28693" y="227687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91%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365506" y="1162886"/>
            <a:ext cx="491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9%</a:t>
            </a:r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940152" y="3212976"/>
            <a:ext cx="2544286" cy="73866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s-ES" sz="1400" dirty="0" smtClean="0"/>
              <a:t>45% de los usuarios de internet  </a:t>
            </a:r>
            <a:br>
              <a:rPr lang="es-ES" sz="1400" dirty="0" smtClean="0"/>
            </a:br>
            <a:r>
              <a:rPr lang="es-ES" sz="1400" dirty="0" smtClean="0"/>
              <a:t>siguen alguna marca a través de</a:t>
            </a:r>
          </a:p>
          <a:p>
            <a:r>
              <a:rPr lang="es-ES" sz="1400" dirty="0" smtClean="0"/>
              <a:t> las redes sociales</a:t>
            </a:r>
            <a:endParaRPr lang="es-ES" sz="1400" dirty="0"/>
          </a:p>
        </p:txBody>
      </p:sp>
      <p:sp>
        <p:nvSpPr>
          <p:cNvPr id="18" name="Rectángulo 17"/>
          <p:cNvSpPr/>
          <p:nvPr/>
        </p:nvSpPr>
        <p:spPr>
          <a:xfrm>
            <a:off x="107504" y="6235081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Se </a:t>
            </a:r>
            <a:r>
              <a:rPr lang="en-US" sz="1400" dirty="0" err="1" smtClean="0"/>
              <a:t>sigue</a:t>
            </a:r>
            <a:r>
              <a:rPr lang="en-US" sz="1400" dirty="0" smtClean="0"/>
              <a:t> </a:t>
            </a:r>
            <a:r>
              <a:rPr lang="en-US" sz="1400" dirty="0"/>
              <a:t>a </a:t>
            </a:r>
            <a:r>
              <a:rPr lang="en-US" sz="1400" dirty="0" err="1"/>
              <a:t>una</a:t>
            </a:r>
            <a:r>
              <a:rPr lang="en-US" sz="1400" dirty="0"/>
              <a:t> </a:t>
            </a:r>
            <a:r>
              <a:rPr lang="en-US" sz="1400" dirty="0" err="1"/>
              <a:t>marca</a:t>
            </a:r>
            <a:r>
              <a:rPr lang="en-US" sz="1400" dirty="0"/>
              <a:t> en </a:t>
            </a:r>
            <a:r>
              <a:rPr lang="en-US" sz="1400" dirty="0" err="1"/>
              <a:t>las</a:t>
            </a:r>
            <a:r>
              <a:rPr lang="en-US" sz="1400" dirty="0"/>
              <a:t> </a:t>
            </a:r>
            <a:r>
              <a:rPr lang="en-US" sz="1400" dirty="0" err="1"/>
              <a:t>redes</a:t>
            </a:r>
            <a:r>
              <a:rPr lang="en-US" sz="1400" dirty="0"/>
              <a:t> </a:t>
            </a:r>
            <a:r>
              <a:rPr lang="en-US" sz="1400" dirty="0" err="1"/>
              <a:t>sociales</a:t>
            </a:r>
            <a:r>
              <a:rPr lang="en-US" sz="1400" dirty="0"/>
              <a:t> </a:t>
            </a:r>
            <a:r>
              <a:rPr lang="en-US" sz="1400" dirty="0" err="1" smtClean="0"/>
              <a:t>para</a:t>
            </a:r>
            <a:r>
              <a:rPr lang="en-US" sz="1400" dirty="0" smtClean="0"/>
              <a:t> </a:t>
            </a:r>
            <a:r>
              <a:rPr lang="en-US" sz="1400" dirty="0" err="1" smtClean="0"/>
              <a:t>mantenerse</a:t>
            </a:r>
            <a:r>
              <a:rPr lang="en-US" sz="1400" dirty="0" smtClean="0"/>
              <a:t> </a:t>
            </a:r>
            <a:r>
              <a:rPr lang="en-US" sz="1400" dirty="0" err="1" smtClean="0"/>
              <a:t>actualizado</a:t>
            </a:r>
            <a:r>
              <a:rPr lang="en-US" sz="1400" dirty="0" smtClean="0"/>
              <a:t>, </a:t>
            </a:r>
            <a:r>
              <a:rPr lang="en-US" sz="1400" dirty="0" err="1" smtClean="0"/>
              <a:t>obtener</a:t>
            </a:r>
            <a:r>
              <a:rPr lang="en-US" sz="1400" dirty="0" smtClean="0"/>
              <a:t> </a:t>
            </a:r>
            <a:r>
              <a:rPr lang="en-US" sz="1400" dirty="0" err="1"/>
              <a:t>descuentos</a:t>
            </a:r>
            <a:r>
              <a:rPr lang="en-US" sz="1400" dirty="0"/>
              <a:t> , </a:t>
            </a:r>
            <a:r>
              <a:rPr lang="en-US" sz="1400" dirty="0" err="1"/>
              <a:t>promociones</a:t>
            </a:r>
            <a:r>
              <a:rPr lang="en-US" sz="1400" dirty="0"/>
              <a:t> o </a:t>
            </a:r>
            <a:r>
              <a:rPr lang="en-US" sz="1400" dirty="0" err="1"/>
              <a:t>información</a:t>
            </a:r>
            <a:r>
              <a:rPr lang="en-US" sz="1400" dirty="0"/>
              <a:t> </a:t>
            </a:r>
            <a:r>
              <a:rPr lang="en-US" sz="1400" dirty="0" err="1"/>
              <a:t>relevante</a:t>
            </a:r>
            <a:r>
              <a:rPr lang="en-US" sz="1400" dirty="0"/>
              <a:t> </a:t>
            </a:r>
            <a:r>
              <a:rPr lang="en-US" sz="1400" dirty="0" err="1" smtClean="0"/>
              <a:t>sobre</a:t>
            </a:r>
            <a:r>
              <a:rPr lang="en-US" sz="1400" dirty="0" smtClean="0"/>
              <a:t> </a:t>
            </a:r>
            <a:r>
              <a:rPr lang="en-US" sz="1400" dirty="0" err="1"/>
              <a:t>ésta</a:t>
            </a:r>
            <a:r>
              <a:rPr lang="en-US" sz="1400" dirty="0"/>
              <a:t>.</a:t>
            </a:r>
            <a:endParaRPr lang="es-ES" sz="14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3275856" y="1340768"/>
            <a:ext cx="1583975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/>
              <a:t>Redes Sociales</a:t>
            </a:r>
            <a:endParaRPr lang="es-ES" dirty="0"/>
          </a:p>
        </p:txBody>
      </p:sp>
      <p:sp>
        <p:nvSpPr>
          <p:cNvPr id="20" name="Rectángulo 19"/>
          <p:cNvSpPr/>
          <p:nvPr/>
        </p:nvSpPr>
        <p:spPr>
          <a:xfrm>
            <a:off x="4283968" y="2708920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9199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onfianz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2388326"/>
          </a:xfrm>
          <a:prstGeom prst="rect">
            <a:avLst/>
          </a:prstGeom>
        </p:spPr>
      </p:pic>
      <p:graphicFrame>
        <p:nvGraphicFramePr>
          <p:cNvPr id="6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742243"/>
              </p:ext>
            </p:extLst>
          </p:nvPr>
        </p:nvGraphicFramePr>
        <p:xfrm>
          <a:off x="51642" y="3356992"/>
          <a:ext cx="9113235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Nivel de confianza de los usuarios (2013)</a:t>
            </a:r>
            <a:endParaRPr lang="es-MX" sz="2800" dirty="0"/>
          </a:p>
        </p:txBody>
      </p:sp>
      <p:sp>
        <p:nvSpPr>
          <p:cNvPr id="8" name="CuadroTexto 7"/>
          <p:cNvSpPr txBox="1"/>
          <p:nvPr/>
        </p:nvSpPr>
        <p:spPr>
          <a:xfrm>
            <a:off x="501410" y="5110498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/>
              <a:t>4</a:t>
            </a:r>
            <a:r>
              <a:rPr lang="es-ES" sz="1800" dirty="0"/>
              <a:t>3</a:t>
            </a:r>
            <a:r>
              <a:rPr lang="es-ES" sz="1800" dirty="0" smtClean="0">
                <a:solidFill>
                  <a:schemeClr val="tx1"/>
                </a:solidFill>
              </a:rPr>
              <a:t> %</a:t>
            </a: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05686" y="5661248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/>
              <a:t>12</a:t>
            </a:r>
            <a:r>
              <a:rPr lang="es-ES" sz="1800" dirty="0" smtClean="0">
                <a:solidFill>
                  <a:schemeClr val="tx1"/>
                </a:solidFill>
              </a:rPr>
              <a:t> %</a:t>
            </a: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11560" y="5877272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2</a:t>
            </a:r>
            <a:r>
              <a:rPr lang="es-ES" sz="1800" dirty="0" smtClean="0">
                <a:solidFill>
                  <a:schemeClr val="tx1"/>
                </a:solidFill>
              </a:rPr>
              <a:t> %</a:t>
            </a: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11560" y="6093296"/>
            <a:ext cx="36004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1</a:t>
            </a:r>
            <a:r>
              <a:rPr lang="es-ES" sz="1800" dirty="0" smtClean="0">
                <a:solidFill>
                  <a:schemeClr val="tx1"/>
                </a:solidFill>
              </a:rPr>
              <a:t> %</a:t>
            </a: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3" name="Marco 2"/>
          <p:cNvSpPr/>
          <p:nvPr/>
        </p:nvSpPr>
        <p:spPr>
          <a:xfrm>
            <a:off x="395536" y="3429000"/>
            <a:ext cx="864096" cy="1440160"/>
          </a:xfrm>
          <a:prstGeom prst="frame">
            <a:avLst>
              <a:gd name="adj1" fmla="val 4101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5 CuadroTexto"/>
          <p:cNvSpPr txBox="1"/>
          <p:nvPr/>
        </p:nvSpPr>
        <p:spPr>
          <a:xfrm>
            <a:off x="74775" y="476672"/>
            <a:ext cx="8738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42% de los </a:t>
            </a:r>
            <a:r>
              <a:rPr lang="en-US" dirty="0" err="1" smtClean="0"/>
              <a:t>usuarios</a:t>
            </a:r>
            <a:r>
              <a:rPr lang="en-US" dirty="0"/>
              <a:t> </a:t>
            </a:r>
            <a:r>
              <a:rPr lang="en-US" dirty="0" err="1" smtClean="0"/>
              <a:t>mexicanos</a:t>
            </a:r>
            <a:r>
              <a:rPr lang="en-US" dirty="0" smtClean="0"/>
              <a:t> </a:t>
            </a:r>
            <a:r>
              <a:rPr lang="en-US" dirty="0" err="1" smtClean="0"/>
              <a:t>confía</a:t>
            </a:r>
            <a:r>
              <a:rPr lang="en-US" dirty="0" smtClean="0"/>
              <a:t> en </a:t>
            </a:r>
            <a:r>
              <a:rPr lang="en-US" dirty="0" err="1" smtClean="0"/>
              <a:t>casi</a:t>
            </a:r>
            <a:r>
              <a:rPr lang="en-US" dirty="0" smtClean="0"/>
              <a:t> </a:t>
            </a:r>
            <a:r>
              <a:rPr lang="en-US" dirty="0" err="1" smtClean="0"/>
              <a:t>toda</a:t>
            </a:r>
            <a:r>
              <a:rPr lang="en-US" dirty="0" smtClean="0"/>
              <a:t> la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aparece</a:t>
            </a:r>
            <a:r>
              <a:rPr lang="en-US" dirty="0" smtClean="0"/>
              <a:t> en Internet .</a:t>
            </a:r>
          </a:p>
          <a:p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tendencia</a:t>
            </a:r>
            <a:r>
              <a:rPr lang="en-US" dirty="0" smtClean="0"/>
              <a:t> se </a:t>
            </a:r>
            <a:r>
              <a:rPr lang="en-US" dirty="0" err="1" smtClean="0"/>
              <a:t>repite</a:t>
            </a:r>
            <a:r>
              <a:rPr lang="en-US" dirty="0" smtClean="0"/>
              <a:t>  en </a:t>
            </a:r>
            <a:r>
              <a:rPr lang="en-US" dirty="0" err="1" smtClean="0"/>
              <a:t>más</a:t>
            </a:r>
            <a:r>
              <a:rPr lang="en-US" dirty="0" smtClean="0"/>
              <a:t> de la </a:t>
            </a:r>
            <a:r>
              <a:rPr lang="en-US" dirty="0" err="1" smtClean="0"/>
              <a:t>mitad</a:t>
            </a:r>
            <a:r>
              <a:rPr lang="en-US" dirty="0" smtClean="0"/>
              <a:t> de los </a:t>
            </a:r>
            <a:r>
              <a:rPr lang="en-US" dirty="0" err="1" smtClean="0"/>
              <a:t>países</a:t>
            </a:r>
            <a:r>
              <a:rPr lang="en-US" dirty="0" smtClean="0"/>
              <a:t> </a:t>
            </a:r>
            <a:r>
              <a:rPr lang="en-US" dirty="0" err="1" smtClean="0"/>
              <a:t>miembros</a:t>
            </a:r>
            <a:r>
              <a:rPr lang="en-US" dirty="0" smtClean="0"/>
              <a:t> del WIP.</a:t>
            </a:r>
            <a:endParaRPr lang="en-US" dirty="0"/>
          </a:p>
        </p:txBody>
      </p:sp>
      <p:sp>
        <p:nvSpPr>
          <p:cNvPr id="12" name="Rectángulo 11"/>
          <p:cNvSpPr/>
          <p:nvPr/>
        </p:nvSpPr>
        <p:spPr>
          <a:xfrm>
            <a:off x="6624736" y="3307631"/>
            <a:ext cx="25557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err="1">
                <a:solidFill>
                  <a:srgbClr val="BFBFBF"/>
                </a:solidFill>
              </a:rPr>
              <a:t>The</a:t>
            </a:r>
            <a:r>
              <a:rPr lang="es-ES" sz="1100" b="1" dirty="0">
                <a:solidFill>
                  <a:srgbClr val="BFBFBF"/>
                </a:solidFill>
              </a:rPr>
              <a:t> World Internet Project International </a:t>
            </a:r>
            <a:r>
              <a:rPr lang="es-ES" sz="1100" b="1" dirty="0" err="1">
                <a:solidFill>
                  <a:srgbClr val="BFBFBF"/>
                </a:solidFill>
              </a:rPr>
              <a:t>Report</a:t>
            </a:r>
            <a:r>
              <a:rPr lang="es-ES" sz="1100" b="1" dirty="0">
                <a:solidFill>
                  <a:srgbClr val="BFBFBF"/>
                </a:solidFill>
              </a:rPr>
              <a:t> (</a:t>
            </a:r>
            <a:r>
              <a:rPr lang="es-ES" sz="1100" b="1" dirty="0" err="1">
                <a:solidFill>
                  <a:srgbClr val="BFBFBF"/>
                </a:solidFill>
              </a:rPr>
              <a:t>fourth</a:t>
            </a:r>
            <a:r>
              <a:rPr lang="es-ES" sz="1100" b="1" dirty="0">
                <a:solidFill>
                  <a:srgbClr val="BFBFBF"/>
                </a:solidFill>
              </a:rPr>
              <a:t> </a:t>
            </a:r>
            <a:r>
              <a:rPr lang="es-ES" sz="1100" b="1" dirty="0" err="1">
                <a:solidFill>
                  <a:srgbClr val="BFBFBF"/>
                </a:solidFill>
              </a:rPr>
              <a:t>edition</a:t>
            </a:r>
            <a:r>
              <a:rPr lang="es-ES" sz="1100" b="1" dirty="0">
                <a:solidFill>
                  <a:srgbClr val="BFBFBF"/>
                </a:solidFill>
              </a:rPr>
              <a:t>), USC </a:t>
            </a:r>
            <a:r>
              <a:rPr lang="es-ES" sz="1100" b="1" dirty="0" err="1">
                <a:solidFill>
                  <a:srgbClr val="BFBFBF"/>
                </a:solidFill>
              </a:rPr>
              <a:t>Annenberg</a:t>
            </a:r>
            <a:r>
              <a:rPr lang="es-ES" sz="1100" b="1" dirty="0">
                <a:solidFill>
                  <a:srgbClr val="BFBFBF"/>
                </a:solidFill>
              </a:rPr>
              <a:t> </a:t>
            </a:r>
            <a:r>
              <a:rPr lang="es-ES" sz="1100" b="1" dirty="0" err="1">
                <a:solidFill>
                  <a:srgbClr val="BFBFBF"/>
                </a:solidFill>
              </a:rPr>
              <a:t>School</a:t>
            </a:r>
            <a:r>
              <a:rPr lang="es-ES" sz="1100" b="1" dirty="0">
                <a:solidFill>
                  <a:srgbClr val="BFBFBF"/>
                </a:solidFill>
              </a:rPr>
              <a:t> Center </a:t>
            </a:r>
            <a:r>
              <a:rPr lang="es-ES" sz="1100" b="1" dirty="0" err="1">
                <a:solidFill>
                  <a:srgbClr val="BFBFBF"/>
                </a:solidFill>
              </a:rPr>
              <a:t>for</a:t>
            </a:r>
            <a:r>
              <a:rPr lang="es-ES" sz="1100" b="1" dirty="0">
                <a:solidFill>
                  <a:srgbClr val="BFBFBF"/>
                </a:solidFill>
              </a:rPr>
              <a:t> </a:t>
            </a:r>
            <a:r>
              <a:rPr lang="es-ES" sz="1100" b="1" dirty="0" err="1">
                <a:solidFill>
                  <a:srgbClr val="BFBFBF"/>
                </a:solidFill>
              </a:rPr>
              <a:t>the</a:t>
            </a:r>
            <a:r>
              <a:rPr lang="es-ES" sz="1100" b="1" dirty="0">
                <a:solidFill>
                  <a:srgbClr val="BFBFBF"/>
                </a:solidFill>
              </a:rPr>
              <a:t> Digital </a:t>
            </a:r>
            <a:r>
              <a:rPr lang="es-ES" sz="1100" b="1" dirty="0" err="1">
                <a:solidFill>
                  <a:srgbClr val="BFBFBF"/>
                </a:solidFill>
              </a:rPr>
              <a:t>Future</a:t>
            </a:r>
            <a:endParaRPr lang="es-ES" sz="1100" dirty="0">
              <a:solidFill>
                <a:srgbClr val="BFBFBF"/>
              </a:solidFill>
            </a:endParaRPr>
          </a:p>
        </p:txBody>
      </p:sp>
      <p:sp>
        <p:nvSpPr>
          <p:cNvPr id="5" name="Marco 4"/>
          <p:cNvSpPr/>
          <p:nvPr/>
        </p:nvSpPr>
        <p:spPr>
          <a:xfrm>
            <a:off x="6444208" y="4365104"/>
            <a:ext cx="2160240" cy="648072"/>
          </a:xfrm>
          <a:prstGeom prst="frame">
            <a:avLst>
              <a:gd name="adj1" fmla="val 2702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980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8" name="25 Grupo"/>
          <p:cNvGrpSpPr>
            <a:grpSpLocks/>
          </p:cNvGrpSpPr>
          <p:nvPr/>
        </p:nvGrpSpPr>
        <p:grpSpPr bwMode="auto">
          <a:xfrm>
            <a:off x="323850" y="6165304"/>
            <a:ext cx="8136582" cy="646331"/>
            <a:chOff x="571472" y="6357958"/>
            <a:chExt cx="6228798" cy="645078"/>
          </a:xfrm>
        </p:grpSpPr>
        <p:sp>
          <p:nvSpPr>
            <p:cNvPr id="12" name="11 Rectángulo"/>
            <p:cNvSpPr/>
            <p:nvPr/>
          </p:nvSpPr>
          <p:spPr>
            <a:xfrm>
              <a:off x="571472" y="6454734"/>
              <a:ext cx="285752" cy="199899"/>
            </a:xfrm>
            <a:prstGeom prst="rect">
              <a:avLst/>
            </a:prstGeom>
            <a:solidFill>
              <a:srgbClr val="B4A36B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/>
            </a:p>
          </p:txBody>
        </p:sp>
        <p:sp>
          <p:nvSpPr>
            <p:cNvPr id="55310" name="13 CuadroTexto"/>
            <p:cNvSpPr txBox="1">
              <a:spLocks noChangeArrowheads="1"/>
            </p:cNvSpPr>
            <p:nvPr/>
          </p:nvSpPr>
          <p:spPr bwMode="auto">
            <a:xfrm>
              <a:off x="857269" y="6357958"/>
              <a:ext cx="1910080" cy="460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/>
                <a:t>Totalmente De acuerdo (5) y De acuerdo (4)</a:t>
              </a:r>
            </a:p>
          </p:txBody>
        </p:sp>
        <p:sp>
          <p:nvSpPr>
            <p:cNvPr id="15" name="14 Rectángulo"/>
            <p:cNvSpPr/>
            <p:nvPr/>
          </p:nvSpPr>
          <p:spPr>
            <a:xfrm>
              <a:off x="2839803" y="6429920"/>
              <a:ext cx="285752" cy="199899"/>
            </a:xfrm>
            <a:prstGeom prst="rect">
              <a:avLst/>
            </a:prstGeom>
            <a:solidFill>
              <a:srgbClr val="B7AD95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/>
            </a:p>
          </p:txBody>
        </p:sp>
        <p:sp>
          <p:nvSpPr>
            <p:cNvPr id="55312" name="15 CuadroTexto"/>
            <p:cNvSpPr txBox="1">
              <a:spLocks noChangeArrowheads="1"/>
            </p:cNvSpPr>
            <p:nvPr/>
          </p:nvSpPr>
          <p:spPr bwMode="auto">
            <a:xfrm>
              <a:off x="3199222" y="6357958"/>
              <a:ext cx="2089497" cy="645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/>
                <a:t>Más o menos de acuerdo (3), En Desacuerdo (2)  y Totalmente en Desacuerdo (1)</a:t>
              </a:r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5432109" y="6429929"/>
              <a:ext cx="285752" cy="199899"/>
            </a:xfrm>
            <a:prstGeom prst="rect">
              <a:avLst/>
            </a:prstGeom>
            <a:solidFill>
              <a:srgbClr val="94847A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MX" sz="1200" dirty="0"/>
            </a:p>
          </p:txBody>
        </p:sp>
        <p:sp>
          <p:nvSpPr>
            <p:cNvPr id="55314" name="17 CuadroTexto"/>
            <p:cNvSpPr txBox="1">
              <a:spLocks noChangeArrowheads="1"/>
            </p:cNvSpPr>
            <p:nvPr/>
          </p:nvSpPr>
          <p:spPr bwMode="auto">
            <a:xfrm>
              <a:off x="5720591" y="6384894"/>
              <a:ext cx="1079679" cy="27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sz="1200" dirty="0"/>
                <a:t>No Sabe</a:t>
              </a:r>
            </a:p>
          </p:txBody>
        </p:sp>
      </p:grpSp>
      <p:sp>
        <p:nvSpPr>
          <p:cNvPr id="57349" name="21 CuadroTexto"/>
          <p:cNvSpPr txBox="1">
            <a:spLocks noChangeArrowheads="1"/>
          </p:cNvSpPr>
          <p:nvPr/>
        </p:nvSpPr>
        <p:spPr bwMode="auto">
          <a:xfrm>
            <a:off x="250825" y="1250528"/>
            <a:ext cx="4000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400" dirty="0"/>
              <a:t>Usando Internet la gente podría decir </a:t>
            </a:r>
            <a:r>
              <a:rPr lang="es-MX" sz="1400" dirty="0" smtClean="0"/>
              <a:t/>
            </a:r>
            <a:br>
              <a:rPr lang="es-MX" sz="1400" dirty="0" smtClean="0"/>
            </a:br>
            <a:r>
              <a:rPr lang="es-MX" sz="1400" dirty="0" smtClean="0"/>
              <a:t>al </a:t>
            </a:r>
            <a:r>
              <a:rPr lang="es-MX" sz="1400" dirty="0"/>
              <a:t>gobierno lo que debe hacer</a:t>
            </a:r>
          </a:p>
        </p:txBody>
      </p:sp>
      <p:sp>
        <p:nvSpPr>
          <p:cNvPr id="57350" name="22 CuadroTexto"/>
          <p:cNvSpPr txBox="1">
            <a:spLocks noChangeArrowheads="1"/>
          </p:cNvSpPr>
          <p:nvPr/>
        </p:nvSpPr>
        <p:spPr bwMode="auto">
          <a:xfrm>
            <a:off x="4572000" y="1248941"/>
            <a:ext cx="4071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1400" dirty="0"/>
              <a:t>Por medio de Internet las autoridades comprenderían lo que la gente piensa</a:t>
            </a:r>
          </a:p>
        </p:txBody>
      </p:sp>
      <p:sp>
        <p:nvSpPr>
          <p:cNvPr id="57351" name="23 CuadroTexto"/>
          <p:cNvSpPr txBox="1">
            <a:spLocks noChangeArrowheads="1"/>
          </p:cNvSpPr>
          <p:nvPr/>
        </p:nvSpPr>
        <p:spPr bwMode="auto">
          <a:xfrm>
            <a:off x="2411760" y="4057327"/>
            <a:ext cx="45045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400" dirty="0"/>
              <a:t>Por medio de Internet la gente tendría más poder político</a:t>
            </a:r>
          </a:p>
        </p:txBody>
      </p:sp>
      <p:sp>
        <p:nvSpPr>
          <p:cNvPr id="21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Internet en el ámbito político (2009-2013)</a:t>
            </a:r>
            <a:endParaRPr lang="es-MX" sz="28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35496" y="476672"/>
            <a:ext cx="7807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4 de cada 10 usuarios considera que Internet es una efectiva herramienta política</a:t>
            </a:r>
          </a:p>
        </p:txBody>
      </p:sp>
      <p:sp>
        <p:nvSpPr>
          <p:cNvPr id="3" name="Marco 2"/>
          <p:cNvSpPr/>
          <p:nvPr/>
        </p:nvSpPr>
        <p:spPr>
          <a:xfrm>
            <a:off x="485687" y="3284984"/>
            <a:ext cx="3672408" cy="432048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Marco 22"/>
          <p:cNvSpPr/>
          <p:nvPr/>
        </p:nvSpPr>
        <p:spPr>
          <a:xfrm>
            <a:off x="4844145" y="3284983"/>
            <a:ext cx="3672408" cy="378183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23528" y="4365104"/>
            <a:ext cx="1728192" cy="1200329"/>
          </a:xfrm>
          <a:prstGeom prst="rect">
            <a:avLst/>
          </a:prstGeom>
          <a:ln>
            <a:solidFill>
              <a:srgbClr val="FFCC66"/>
            </a:solidFill>
          </a:ln>
        </p:spPr>
        <p:txBody>
          <a:bodyPr wrap="square">
            <a:spAutoFit/>
          </a:bodyPr>
          <a:lstStyle/>
          <a:p>
            <a:r>
              <a:rPr lang="es-ES" sz="1200" dirty="0"/>
              <a:t>Conforme </a:t>
            </a:r>
            <a:r>
              <a:rPr lang="es-ES" sz="1200" dirty="0" smtClean="0"/>
              <a:t>sigue aumentando la </a:t>
            </a:r>
            <a:r>
              <a:rPr lang="es-ES" sz="1200" dirty="0"/>
              <a:t>migración al entorno digital la influencia en el ámbito político también crece.</a:t>
            </a:r>
          </a:p>
        </p:txBody>
      </p:sp>
      <p:graphicFrame>
        <p:nvGraphicFramePr>
          <p:cNvPr id="25" name="Object 12"/>
          <p:cNvGraphicFramePr>
            <a:graphicFrameLocks/>
          </p:cNvGraphicFramePr>
          <p:nvPr/>
        </p:nvGraphicFramePr>
        <p:xfrm>
          <a:off x="827088" y="1628775"/>
          <a:ext cx="3240856" cy="2232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7 Gráfico"/>
          <p:cNvGraphicFramePr>
            <a:graphicFrameLocks/>
          </p:cNvGraphicFramePr>
          <p:nvPr/>
        </p:nvGraphicFramePr>
        <p:xfrm>
          <a:off x="5148262" y="1628775"/>
          <a:ext cx="3384178" cy="2160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9 Gráfico"/>
          <p:cNvGraphicFramePr>
            <a:graphicFrameLocks/>
          </p:cNvGraphicFramePr>
          <p:nvPr/>
        </p:nvGraphicFramePr>
        <p:xfrm>
          <a:off x="3059832" y="4221088"/>
          <a:ext cx="3136205" cy="1942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Marco 23"/>
          <p:cNvSpPr/>
          <p:nvPr/>
        </p:nvSpPr>
        <p:spPr>
          <a:xfrm>
            <a:off x="2700356" y="5661247"/>
            <a:ext cx="3672408" cy="378183"/>
          </a:xfrm>
          <a:prstGeom prst="frame">
            <a:avLst>
              <a:gd name="adj1" fmla="val 321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6741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57252" y="2014534"/>
            <a:ext cx="7772400" cy="914400"/>
          </a:xfrm>
        </p:spPr>
        <p:txBody>
          <a:bodyPr/>
          <a:lstStyle/>
          <a:p>
            <a:pPr algn="ctr"/>
            <a:r>
              <a:rPr lang="es-MX" dirty="0" smtClean="0"/>
              <a:t>Actitud y percepción de los mexicanos sobre Internet</a:t>
            </a:r>
            <a:br>
              <a:rPr lang="es-MX" dirty="0" smtClean="0"/>
            </a:br>
            <a:r>
              <a:rPr lang="es-MX" sz="2400" smtClean="0">
                <a:solidFill>
                  <a:srgbClr val="FFC000"/>
                </a:solidFill>
              </a:rPr>
              <a:t>Hallazgos  sobre  los  no </a:t>
            </a:r>
            <a:r>
              <a:rPr lang="es-MX" sz="2400" dirty="0" smtClean="0">
                <a:solidFill>
                  <a:srgbClr val="FFC000"/>
                </a:solidFill>
              </a:rPr>
              <a:t>usuarios </a:t>
            </a:r>
            <a:r>
              <a:rPr lang="es-MX" sz="2400" smtClean="0">
                <a:solidFill>
                  <a:srgbClr val="FFC000"/>
                </a:solidFill>
              </a:rPr>
              <a:t>de  Internet</a:t>
            </a:r>
            <a:r>
              <a:rPr lang="es-MX" sz="2400" dirty="0" smtClean="0">
                <a:solidFill>
                  <a:srgbClr val="FFC000"/>
                </a:solidFill>
              </a:rPr>
              <a:t>…</a:t>
            </a:r>
            <a:endParaRPr lang="es-E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rbsb2_02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596" y="1556792"/>
            <a:ext cx="1572820" cy="3657722"/>
          </a:xfrm>
          <a:prstGeom prst="rect">
            <a:avLst/>
          </a:prstGeom>
        </p:spPr>
      </p:pic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0" y="6463556"/>
            <a:ext cx="66246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1" dirty="0"/>
              <a:t>* </a:t>
            </a:r>
            <a:r>
              <a:rPr lang="es-MX" sz="1200" i="1" dirty="0"/>
              <a:t>¿Cuál es la principal razón por la que no utiliza el Internet?</a:t>
            </a:r>
            <a:endParaRPr lang="es-ES" sz="1200" i="1" dirty="0"/>
          </a:p>
        </p:txBody>
      </p:sp>
      <p:sp>
        <p:nvSpPr>
          <p:cNvPr id="12" name="2 CuadroTexto"/>
          <p:cNvSpPr txBox="1">
            <a:spLocks noChangeArrowheads="1"/>
          </p:cNvSpPr>
          <p:nvPr/>
        </p:nvSpPr>
        <p:spPr bwMode="auto">
          <a:xfrm>
            <a:off x="26813" y="6247532"/>
            <a:ext cx="79295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i="1" dirty="0"/>
              <a:t>Base </a:t>
            </a:r>
            <a:r>
              <a:rPr lang="es-MX" sz="1100" i="1" dirty="0" smtClean="0"/>
              <a:t>2013: 791 </a:t>
            </a:r>
            <a:r>
              <a:rPr lang="es-MX" sz="1100" i="1" dirty="0"/>
              <a:t>no usuarios de </a:t>
            </a:r>
            <a:r>
              <a:rPr lang="es-MX" sz="1100" i="1" dirty="0" smtClean="0"/>
              <a:t>Internet</a:t>
            </a:r>
            <a:endParaRPr lang="es-ES" sz="1100" i="1" dirty="0"/>
          </a:p>
        </p:txBody>
      </p:sp>
      <p:sp>
        <p:nvSpPr>
          <p:cNvPr id="9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Principales razones por las que los mexicanos no usan Internet (2013)</a:t>
            </a:r>
            <a:endParaRPr lang="es-MX" sz="2800" dirty="0"/>
          </a:p>
        </p:txBody>
      </p:sp>
      <p:sp>
        <p:nvSpPr>
          <p:cNvPr id="10" name="15 CuadroTexto"/>
          <p:cNvSpPr txBox="1"/>
          <p:nvPr/>
        </p:nvSpPr>
        <p:spPr>
          <a:xfrm>
            <a:off x="35496" y="982469"/>
            <a:ext cx="8890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desconocimiento</a:t>
            </a:r>
            <a:r>
              <a:rPr lang="en-US" dirty="0" smtClean="0"/>
              <a:t> y la </a:t>
            </a:r>
            <a:r>
              <a:rPr lang="en-US" dirty="0" err="1" smtClean="0"/>
              <a:t>falta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 en el </a:t>
            </a:r>
            <a:r>
              <a:rPr lang="en-US" dirty="0" err="1" smtClean="0"/>
              <a:t>uso</a:t>
            </a:r>
            <a:r>
              <a:rPr lang="en-US" dirty="0" smtClean="0"/>
              <a:t> de Internet son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principales</a:t>
            </a:r>
            <a:r>
              <a:rPr lang="en-US" dirty="0" smtClean="0"/>
              <a:t> </a:t>
            </a:r>
            <a:r>
              <a:rPr lang="en-US" dirty="0" err="1" smtClean="0"/>
              <a:t>causas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</a:t>
            </a:r>
            <a:br>
              <a:rPr lang="en-US" dirty="0" smtClean="0"/>
            </a:br>
            <a:r>
              <a:rPr lang="en-US" dirty="0" err="1" smtClean="0"/>
              <a:t>que</a:t>
            </a:r>
            <a:r>
              <a:rPr lang="en-US" dirty="0" smtClean="0"/>
              <a:t> los </a:t>
            </a:r>
            <a:r>
              <a:rPr lang="en-US" dirty="0" err="1" smtClean="0"/>
              <a:t>mexicanos</a:t>
            </a:r>
            <a:r>
              <a:rPr lang="en-US" dirty="0" smtClean="0"/>
              <a:t>,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aún</a:t>
            </a:r>
            <a:r>
              <a:rPr lang="en-US" dirty="0" smtClean="0"/>
              <a:t> no son </a:t>
            </a:r>
            <a:r>
              <a:rPr lang="en-US" dirty="0" err="1" smtClean="0"/>
              <a:t>usuarios</a:t>
            </a:r>
            <a:r>
              <a:rPr lang="en-US" dirty="0" smtClean="0"/>
              <a:t>, no </a:t>
            </a:r>
            <a:r>
              <a:rPr lang="en-US" dirty="0" err="1" smtClean="0"/>
              <a:t>acceden</a:t>
            </a:r>
            <a:r>
              <a:rPr lang="en-US" dirty="0" smtClean="0"/>
              <a:t> a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medio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Marco 2"/>
          <p:cNvSpPr/>
          <p:nvPr/>
        </p:nvSpPr>
        <p:spPr>
          <a:xfrm>
            <a:off x="251519" y="1954974"/>
            <a:ext cx="2431339" cy="3888432"/>
          </a:xfrm>
          <a:prstGeom prst="frame">
            <a:avLst>
              <a:gd name="adj1" fmla="val 305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1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911700"/>
              </p:ext>
            </p:extLst>
          </p:nvPr>
        </p:nvGraphicFramePr>
        <p:xfrm>
          <a:off x="-209128" y="1700808"/>
          <a:ext cx="932452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145530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9076267" y="101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71438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Perfil del </a:t>
            </a:r>
            <a:r>
              <a:rPr lang="es-MX" sz="2800" dirty="0" smtClean="0"/>
              <a:t>mexicano “No Usuario” de Internet (2013)</a:t>
            </a:r>
          </a:p>
        </p:txBody>
      </p:sp>
      <p:graphicFrame>
        <p:nvGraphicFramePr>
          <p:cNvPr id="14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3013912"/>
              </p:ext>
            </p:extLst>
          </p:nvPr>
        </p:nvGraphicFramePr>
        <p:xfrm>
          <a:off x="0" y="1124744"/>
          <a:ext cx="377991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7148473"/>
              </p:ext>
            </p:extLst>
          </p:nvPr>
        </p:nvGraphicFramePr>
        <p:xfrm>
          <a:off x="4644008" y="1124744"/>
          <a:ext cx="381642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377627"/>
              </p:ext>
            </p:extLst>
          </p:nvPr>
        </p:nvGraphicFramePr>
        <p:xfrm>
          <a:off x="179512" y="5013176"/>
          <a:ext cx="367240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580470"/>
              </p:ext>
            </p:extLst>
          </p:nvPr>
        </p:nvGraphicFramePr>
        <p:xfrm>
          <a:off x="4788024" y="4941168"/>
          <a:ext cx="3744416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3 Título"/>
          <p:cNvSpPr txBox="1">
            <a:spLocks/>
          </p:cNvSpPr>
          <p:nvPr/>
        </p:nvSpPr>
        <p:spPr>
          <a:xfrm>
            <a:off x="107504" y="922710"/>
            <a:ext cx="3303984" cy="41805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2000" dirty="0" smtClean="0"/>
              <a:t> </a:t>
            </a:r>
            <a:r>
              <a:rPr lang="es-MX" sz="2000" dirty="0" smtClean="0"/>
              <a:t>Edad</a:t>
            </a:r>
            <a:endParaRPr lang="es-MX" sz="2000" dirty="0"/>
          </a:p>
        </p:txBody>
      </p:sp>
      <p:sp>
        <p:nvSpPr>
          <p:cNvPr id="23" name="3 Título"/>
          <p:cNvSpPr txBox="1">
            <a:spLocks/>
          </p:cNvSpPr>
          <p:nvPr/>
        </p:nvSpPr>
        <p:spPr>
          <a:xfrm>
            <a:off x="5228456" y="908720"/>
            <a:ext cx="3303984" cy="4180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2000" dirty="0" smtClean="0"/>
              <a:t>Área Geogr</a:t>
            </a:r>
            <a:r>
              <a:rPr lang="es-MX" sz="2000" dirty="0" smtClean="0"/>
              <a:t>áfica</a:t>
            </a:r>
            <a:endParaRPr lang="es-MX" sz="2000" dirty="0"/>
          </a:p>
        </p:txBody>
      </p:sp>
      <p:sp>
        <p:nvSpPr>
          <p:cNvPr id="24" name="3 Título"/>
          <p:cNvSpPr txBox="1">
            <a:spLocks/>
          </p:cNvSpPr>
          <p:nvPr/>
        </p:nvSpPr>
        <p:spPr>
          <a:xfrm>
            <a:off x="611560" y="4739134"/>
            <a:ext cx="3303984" cy="4180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2000" dirty="0" smtClean="0"/>
              <a:t>Nivel Socioecon</a:t>
            </a:r>
            <a:r>
              <a:rPr lang="es-MX" sz="2000" dirty="0" smtClean="0"/>
              <a:t>ómico</a:t>
            </a:r>
            <a:endParaRPr lang="es-MX" sz="2000" dirty="0"/>
          </a:p>
        </p:txBody>
      </p:sp>
      <p:sp>
        <p:nvSpPr>
          <p:cNvPr id="25" name="3 Título"/>
          <p:cNvSpPr txBox="1">
            <a:spLocks/>
          </p:cNvSpPr>
          <p:nvPr/>
        </p:nvSpPr>
        <p:spPr>
          <a:xfrm>
            <a:off x="5436096" y="4725144"/>
            <a:ext cx="3303984" cy="4180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MX" sz="2000" dirty="0" smtClean="0"/>
              <a:t>G</a:t>
            </a:r>
            <a:r>
              <a:rPr lang="es-MX" sz="2000" dirty="0" smtClean="0"/>
              <a:t>énero</a:t>
            </a:r>
            <a:endParaRPr lang="es-MX" sz="2000" dirty="0"/>
          </a:p>
        </p:txBody>
      </p:sp>
      <p:sp>
        <p:nvSpPr>
          <p:cNvPr id="2" name="Marco 1"/>
          <p:cNvSpPr/>
          <p:nvPr/>
        </p:nvSpPr>
        <p:spPr>
          <a:xfrm>
            <a:off x="0" y="3988131"/>
            <a:ext cx="3635896" cy="432048"/>
          </a:xfrm>
          <a:prstGeom prst="frame">
            <a:avLst>
              <a:gd name="adj1" fmla="val 74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" name="Marco 2"/>
          <p:cNvSpPr/>
          <p:nvPr/>
        </p:nvSpPr>
        <p:spPr>
          <a:xfrm>
            <a:off x="4644008" y="1755883"/>
            <a:ext cx="3744416" cy="1656184"/>
          </a:xfrm>
          <a:prstGeom prst="frame">
            <a:avLst>
              <a:gd name="adj1" fmla="val 125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Marco 3"/>
          <p:cNvSpPr/>
          <p:nvPr/>
        </p:nvSpPr>
        <p:spPr>
          <a:xfrm>
            <a:off x="0" y="5860339"/>
            <a:ext cx="3635896" cy="376973"/>
          </a:xfrm>
          <a:prstGeom prst="frame">
            <a:avLst>
              <a:gd name="adj1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Marco 14"/>
          <p:cNvSpPr/>
          <p:nvPr/>
        </p:nvSpPr>
        <p:spPr>
          <a:xfrm>
            <a:off x="4644008" y="5805264"/>
            <a:ext cx="3635896" cy="504056"/>
          </a:xfrm>
          <a:prstGeom prst="frame">
            <a:avLst>
              <a:gd name="adj1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9403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0" y="5802649"/>
            <a:ext cx="8748464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100" i="1" dirty="0" smtClean="0">
                <a:solidFill>
                  <a:srgbClr val="BFBFBF"/>
                </a:solidFill>
                <a:latin typeface="+mn-lt"/>
              </a:rPr>
              <a:t>* Si alguna organización o institución pública le brindara capacitación gratuita para aprender a utilizar internet ¿Qué tan dispuesto(a) estaría a utilizarlo?</a:t>
            </a:r>
          </a:p>
          <a:p>
            <a:pPr>
              <a:spcBef>
                <a:spcPct val="50000"/>
              </a:spcBef>
            </a:pPr>
            <a:r>
              <a:rPr lang="es-ES" sz="1100" i="1" dirty="0" smtClean="0">
                <a:solidFill>
                  <a:srgbClr val="BFBFBF"/>
                </a:solidFill>
                <a:latin typeface="+mn-lt"/>
              </a:rPr>
              <a:t>* Si alguna organización o institución pública le facilitara la computadora o dispositivo como una tableta, celular, consola, etc. para tener acceso a internet sin costo alguno ¿Qué tan dispuesto(a) estaría a utilizarlo?</a:t>
            </a:r>
          </a:p>
          <a:p>
            <a:pPr>
              <a:spcBef>
                <a:spcPct val="50000"/>
              </a:spcBef>
            </a:pPr>
            <a:r>
              <a:rPr lang="es-ES" sz="1100" i="1" dirty="0" smtClean="0">
                <a:solidFill>
                  <a:srgbClr val="BFBFBF"/>
                </a:solidFill>
                <a:latin typeface="+mn-lt"/>
              </a:rPr>
              <a:t>* Si alguna organización o institución pública le facilitara el acceso a internet sin costo alguno ¿Qué tan dispuesto(a) estaría a utilizarlo?</a:t>
            </a:r>
          </a:p>
        </p:txBody>
      </p:sp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750298190"/>
              </p:ext>
            </p:extLst>
          </p:nvPr>
        </p:nvGraphicFramePr>
        <p:xfrm>
          <a:off x="395536" y="1772816"/>
          <a:ext cx="820891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Posibles soluciones para un mayor uso de Internet (2013)</a:t>
            </a:r>
            <a:endParaRPr lang="es-MX" sz="2800" dirty="0"/>
          </a:p>
        </p:txBody>
      </p:sp>
      <p:sp>
        <p:nvSpPr>
          <p:cNvPr id="11" name="15 CuadroTexto"/>
          <p:cNvSpPr txBox="1"/>
          <p:nvPr/>
        </p:nvSpPr>
        <p:spPr>
          <a:xfrm>
            <a:off x="35496" y="540549"/>
            <a:ext cx="829862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6</a:t>
            </a:r>
            <a:r>
              <a:rPr lang="en-US" dirty="0" smtClean="0"/>
              <a:t> de </a:t>
            </a:r>
            <a:r>
              <a:rPr lang="en-US" dirty="0" err="1" smtClean="0"/>
              <a:t>cada</a:t>
            </a:r>
            <a:r>
              <a:rPr lang="en-US" dirty="0" smtClean="0"/>
              <a:t> 10 </a:t>
            </a:r>
            <a:r>
              <a:rPr lang="en-US" dirty="0" err="1" smtClean="0"/>
              <a:t>mexicanos</a:t>
            </a:r>
            <a:r>
              <a:rPr lang="en-US" dirty="0" smtClean="0"/>
              <a:t> </a:t>
            </a:r>
            <a:r>
              <a:rPr lang="en-US" dirty="0" err="1" smtClean="0"/>
              <a:t>estarían</a:t>
            </a:r>
            <a:r>
              <a:rPr lang="en-US" dirty="0" smtClean="0"/>
              <a:t> </a:t>
            </a:r>
            <a:r>
              <a:rPr lang="en-US" dirty="0" err="1" smtClean="0"/>
              <a:t>dispuestos</a:t>
            </a:r>
            <a:r>
              <a:rPr lang="en-US" dirty="0" smtClean="0"/>
              <a:t> a </a:t>
            </a:r>
            <a:r>
              <a:rPr lang="en-US" dirty="0" err="1" smtClean="0"/>
              <a:t>utilizar</a:t>
            </a:r>
            <a:r>
              <a:rPr lang="en-US" dirty="0" smtClean="0"/>
              <a:t> Internet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alguna</a:t>
            </a:r>
            <a:r>
              <a:rPr lang="en-US" dirty="0" smtClean="0"/>
              <a:t> </a:t>
            </a:r>
            <a:r>
              <a:rPr lang="en-US" dirty="0" err="1" smtClean="0"/>
              <a:t>organización</a:t>
            </a:r>
            <a:r>
              <a:rPr lang="en-US" dirty="0" smtClean="0"/>
              <a:t> o </a:t>
            </a:r>
            <a:br>
              <a:rPr lang="en-US" dirty="0" smtClean="0"/>
            </a:br>
            <a:r>
              <a:rPr lang="en-US" dirty="0" err="1" smtClean="0"/>
              <a:t>institución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 le </a:t>
            </a:r>
            <a:r>
              <a:rPr lang="en-US" dirty="0" err="1" smtClean="0"/>
              <a:t>facilitara</a:t>
            </a:r>
            <a:r>
              <a:rPr lang="en-US" dirty="0" smtClean="0"/>
              <a:t> </a:t>
            </a:r>
            <a:r>
              <a:rPr lang="en-US" dirty="0" err="1" smtClean="0"/>
              <a:t>algún</a:t>
            </a:r>
            <a:r>
              <a:rPr lang="en-US" dirty="0" smtClean="0"/>
              <a:t> </a:t>
            </a:r>
            <a:r>
              <a:rPr lang="en-US" dirty="0" err="1" smtClean="0"/>
              <a:t>dispositivo</a:t>
            </a:r>
            <a:r>
              <a:rPr lang="en-US" dirty="0" smtClean="0"/>
              <a:t> de </a:t>
            </a:r>
            <a:r>
              <a:rPr lang="en-US" dirty="0" err="1" smtClean="0"/>
              <a:t>acceso</a:t>
            </a:r>
            <a:r>
              <a:rPr lang="en-US" dirty="0" smtClean="0"/>
              <a:t> y </a:t>
            </a:r>
            <a:r>
              <a:rPr lang="en-US" dirty="0" err="1" smtClean="0"/>
              <a:t>alguna</a:t>
            </a:r>
            <a:r>
              <a:rPr lang="en-US" dirty="0" smtClean="0"/>
              <a:t> </a:t>
            </a:r>
            <a:r>
              <a:rPr lang="en-US" dirty="0" err="1" smtClean="0"/>
              <a:t>conexión</a:t>
            </a:r>
            <a:r>
              <a:rPr lang="en-US" dirty="0" smtClean="0"/>
              <a:t>.</a:t>
            </a:r>
          </a:p>
          <a:p>
            <a:endParaRPr lang="en-US" sz="1000" dirty="0" smtClean="0"/>
          </a:p>
        </p:txBody>
      </p:sp>
      <p:sp>
        <p:nvSpPr>
          <p:cNvPr id="3" name="Marco 2"/>
          <p:cNvSpPr/>
          <p:nvPr/>
        </p:nvSpPr>
        <p:spPr>
          <a:xfrm>
            <a:off x="3707904" y="1772816"/>
            <a:ext cx="4248472" cy="2016224"/>
          </a:xfrm>
          <a:prstGeom prst="frame">
            <a:avLst>
              <a:gd name="adj1" fmla="val 2212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1844824"/>
            <a:ext cx="1349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Solo 4 de </a:t>
            </a:r>
            <a:r>
              <a:rPr lang="en-US" sz="1400" dirty="0" err="1"/>
              <a:t>cada</a:t>
            </a:r>
            <a:r>
              <a:rPr lang="en-US" sz="1400" dirty="0"/>
              <a:t> 10 </a:t>
            </a:r>
            <a:r>
              <a:rPr lang="en-US" sz="1400" dirty="0" err="1"/>
              <a:t>mexicanos</a:t>
            </a:r>
            <a:r>
              <a:rPr lang="en-US" sz="1400" dirty="0"/>
              <a:t> </a:t>
            </a:r>
            <a:r>
              <a:rPr lang="en-US" sz="1400" dirty="0" err="1"/>
              <a:t>utilizaría</a:t>
            </a:r>
            <a:r>
              <a:rPr lang="en-US" sz="1400" dirty="0"/>
              <a:t> internet </a:t>
            </a:r>
            <a:r>
              <a:rPr lang="en-US" sz="1400" dirty="0" err="1"/>
              <a:t>si</a:t>
            </a:r>
            <a:r>
              <a:rPr lang="en-US" sz="1400" dirty="0"/>
              <a:t> </a:t>
            </a:r>
            <a:r>
              <a:rPr lang="en-US" sz="1400" dirty="0" err="1"/>
              <a:t>alguna</a:t>
            </a:r>
            <a:r>
              <a:rPr lang="en-US" sz="1400" dirty="0"/>
              <a:t> </a:t>
            </a:r>
            <a:r>
              <a:rPr lang="en-US" sz="1400" dirty="0" err="1"/>
              <a:t>organización</a:t>
            </a:r>
            <a:r>
              <a:rPr lang="en-US" sz="1400" dirty="0"/>
              <a:t> o </a:t>
            </a:r>
            <a:r>
              <a:rPr lang="en-US" sz="1400" dirty="0" err="1"/>
              <a:t>institución</a:t>
            </a:r>
            <a:r>
              <a:rPr lang="en-US" sz="1400" dirty="0"/>
              <a:t> </a:t>
            </a:r>
            <a:r>
              <a:rPr lang="en-US" sz="1400" dirty="0" err="1"/>
              <a:t>pública</a:t>
            </a:r>
            <a:r>
              <a:rPr lang="en-US" sz="1400" dirty="0"/>
              <a:t> le </a:t>
            </a:r>
            <a:br>
              <a:rPr lang="en-US" sz="1400" dirty="0"/>
            </a:br>
            <a:r>
              <a:rPr lang="en-US" sz="1400" dirty="0" err="1"/>
              <a:t>brindara</a:t>
            </a:r>
            <a:r>
              <a:rPr lang="en-US" sz="1400" dirty="0"/>
              <a:t> </a:t>
            </a:r>
            <a:r>
              <a:rPr lang="en-US" sz="1400" dirty="0" err="1"/>
              <a:t>capacitación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0" y="6319540"/>
            <a:ext cx="66246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1200" i="1" dirty="0"/>
              <a:t>* ¿Actualmente cuenta en su casa con alguno de los siguientes equipos? </a:t>
            </a:r>
            <a:endParaRPr lang="es-ES" sz="1200" i="1" dirty="0"/>
          </a:p>
        </p:txBody>
      </p:sp>
      <p:graphicFrame>
        <p:nvGraphicFramePr>
          <p:cNvPr id="2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338386"/>
              </p:ext>
            </p:extLst>
          </p:nvPr>
        </p:nvGraphicFramePr>
        <p:xfrm>
          <a:off x="0" y="1916832"/>
          <a:ext cx="9144000" cy="453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78" name="2 CuadroTexto"/>
          <p:cNvSpPr txBox="1">
            <a:spLocks noChangeArrowheads="1"/>
          </p:cNvSpPr>
          <p:nvPr/>
        </p:nvSpPr>
        <p:spPr bwMode="auto">
          <a:xfrm>
            <a:off x="34925" y="6129610"/>
            <a:ext cx="45100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100" i="1" dirty="0"/>
              <a:t>Base 2012:   </a:t>
            </a:r>
            <a:r>
              <a:rPr lang="es-MX" sz="1100" i="1" dirty="0" smtClean="0"/>
              <a:t>791   </a:t>
            </a:r>
            <a:r>
              <a:rPr lang="es-MX" sz="1100" i="1" dirty="0"/>
              <a:t>no usuarios de Internet</a:t>
            </a:r>
            <a:endParaRPr lang="es-ES" sz="1100" i="1" dirty="0"/>
          </a:p>
        </p:txBody>
      </p:sp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35496" y="46001"/>
            <a:ext cx="850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2800" dirty="0" smtClean="0"/>
              <a:t>Productos que poseen los mexicanos que aún no usan internet (2013)</a:t>
            </a:r>
            <a:endParaRPr lang="es-MX" sz="2800" dirty="0"/>
          </a:p>
        </p:txBody>
      </p:sp>
      <p:sp>
        <p:nvSpPr>
          <p:cNvPr id="8" name="15 CuadroTexto"/>
          <p:cNvSpPr txBox="1"/>
          <p:nvPr/>
        </p:nvSpPr>
        <p:spPr>
          <a:xfrm>
            <a:off x="74775" y="971436"/>
            <a:ext cx="845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Una parte considerable de los “no usuarios” cada vez está más cerca de revertir su</a:t>
            </a:r>
            <a:endParaRPr lang="es-ES" dirty="0"/>
          </a:p>
          <a:p>
            <a:r>
              <a:rPr lang="es-ES" dirty="0"/>
              <a:t>c</a:t>
            </a:r>
            <a:r>
              <a:rPr lang="es-ES" dirty="0" smtClean="0"/>
              <a:t>lasificación pues cuenta con diversos dispositivos que le permitirán en </a:t>
            </a:r>
            <a:r>
              <a:rPr lang="es-ES" dirty="0"/>
              <a:t>un </a:t>
            </a:r>
            <a:r>
              <a:rPr lang="es-ES" dirty="0" smtClean="0"/>
              <a:t>momento determinado el acceso a internet.</a:t>
            </a:r>
            <a:endParaRPr lang="en-US" dirty="0"/>
          </a:p>
        </p:txBody>
      </p:sp>
      <p:sp>
        <p:nvSpPr>
          <p:cNvPr id="4" name="Flecha abajo 3"/>
          <p:cNvSpPr/>
          <p:nvPr/>
        </p:nvSpPr>
        <p:spPr>
          <a:xfrm>
            <a:off x="4644008" y="3933056"/>
            <a:ext cx="720080" cy="36004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Marco 4"/>
          <p:cNvSpPr/>
          <p:nvPr/>
        </p:nvSpPr>
        <p:spPr>
          <a:xfrm>
            <a:off x="251520" y="2098990"/>
            <a:ext cx="1080120" cy="3528392"/>
          </a:xfrm>
          <a:prstGeom prst="frame">
            <a:avLst>
              <a:gd name="adj1" fmla="val 2172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2227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339752" y="285728"/>
            <a:ext cx="4824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World  Internet Project México</a:t>
            </a:r>
            <a:r>
              <a:rPr lang="es-MX" sz="2000" dirty="0" smtClean="0"/>
              <a:t/>
            </a:r>
            <a:br>
              <a:rPr lang="es-MX" sz="2000" dirty="0" smtClean="0"/>
            </a:br>
            <a:r>
              <a:rPr lang="es-MX" sz="2000" dirty="0" smtClean="0"/>
              <a:t>http://www.wip.mx</a:t>
            </a:r>
          </a:p>
          <a:p>
            <a:pPr algn="ctr"/>
            <a:endParaRPr lang="es-MX" sz="2000" dirty="0" smtClean="0"/>
          </a:p>
          <a:p>
            <a:pPr algn="ctr"/>
            <a:endParaRPr lang="es-ES" sz="20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595167"/>
              </p:ext>
            </p:extLst>
          </p:nvPr>
        </p:nvGraphicFramePr>
        <p:xfrm>
          <a:off x="1000098" y="980728"/>
          <a:ext cx="7072364" cy="573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091"/>
                <a:gridCol w="1768091"/>
                <a:gridCol w="1768091"/>
                <a:gridCol w="1768091"/>
              </a:tblGrid>
              <a:tr h="4318016">
                <a:tc>
                  <a:txBody>
                    <a:bodyPr/>
                    <a:lstStyle/>
                    <a:p>
                      <a:pPr algn="ctr"/>
                      <a:endParaRPr lang="es-MX" sz="1400" dirty="0" smtClean="0"/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María Teresa Arnal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Presidenta del Consejo</a:t>
                      </a:r>
                      <a:br>
                        <a:rPr lang="es-MX" sz="1200" b="0" dirty="0" smtClean="0"/>
                      </a:br>
                      <a:r>
                        <a:rPr lang="es-MX" sz="1200" b="0" dirty="0" err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Clarus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 Digital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Ana Estrada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Consejera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Brújula</a:t>
                      </a:r>
                      <a:r>
                        <a:rPr lang="es-MX" sz="1200" b="0" baseline="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 Interior</a:t>
                      </a:r>
                    </a:p>
                    <a:p>
                      <a:pPr algn="ctr"/>
                      <a:endParaRPr lang="es-MX" sz="1400" b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Oscar Robles</a:t>
                      </a:r>
                      <a:r>
                        <a:rPr lang="es-MX" sz="1600" dirty="0" smtClean="0"/>
                        <a:t/>
                      </a:r>
                      <a:br>
                        <a:rPr lang="es-MX" sz="1600" dirty="0" smtClean="0"/>
                      </a:br>
                      <a:r>
                        <a:rPr lang="es-MX" sz="1200" b="0" dirty="0" smtClean="0"/>
                        <a:t>Consejero</a:t>
                      </a:r>
                      <a:r>
                        <a:rPr lang="es-MX" sz="1400" b="0" dirty="0" smtClean="0"/>
                        <a:t/>
                      </a:r>
                      <a:br>
                        <a:rPr lang="es-MX" sz="14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NIC México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/>
                        <a:t>Iván Marchant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dirty="0" smtClean="0"/>
                        <a:t>Consejero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ComScore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Jorge Oriza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Consejero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Beiersdorf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Jorge Pedrero</a:t>
                      </a:r>
                      <a:br>
                        <a:rPr lang="es-MX" sz="1400" dirty="0" smtClean="0"/>
                      </a:br>
                      <a:r>
                        <a:rPr lang="es-MX" sz="1200" b="0" dirty="0" smtClean="0"/>
                        <a:t>Consejero</a:t>
                      </a:r>
                      <a:br>
                        <a:rPr lang="es-MX" sz="1200" b="0" dirty="0" smtClean="0"/>
                      </a:br>
                      <a:r>
                        <a:rPr lang="es-MX" sz="1200" b="0" dirty="0" err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Prodigy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 MSN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/>
                      </a:r>
                      <a:br>
                        <a:rPr lang="es-MX" sz="1400" dirty="0" smtClean="0"/>
                      </a:b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Isabel Menéndez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Consejera</a:t>
                      </a:r>
                      <a:r>
                        <a:rPr lang="es-MX" sz="1800" b="0" dirty="0" smtClean="0"/>
                        <a:t/>
                      </a:r>
                      <a:br>
                        <a:rPr lang="es-MX" sz="1800" b="0" dirty="0" smtClean="0"/>
                      </a:br>
                      <a:r>
                        <a:rPr lang="es-MX" sz="1200" b="0" dirty="0" err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Clarus</a:t>
                      </a: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 Digital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Alain DeMatteis</a:t>
                      </a:r>
                      <a:r>
                        <a:rPr lang="es-MX" sz="1600" dirty="0" smtClean="0"/>
                        <a:t/>
                      </a:r>
                      <a:br>
                        <a:rPr lang="es-MX" sz="1600" dirty="0" smtClean="0"/>
                      </a:br>
                      <a:r>
                        <a:rPr lang="es-MX" sz="1200" b="0" dirty="0" smtClean="0"/>
                        <a:t>Consejero</a:t>
                      </a:r>
                      <a:r>
                        <a:rPr lang="es-MX" sz="1400" b="0" dirty="0" smtClean="0"/>
                        <a:t/>
                      </a:r>
                      <a:br>
                        <a:rPr lang="es-MX" sz="14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Brújula Interior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/>
                        <a:t>Ernesto Bojorquez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Consejero</a:t>
                      </a:r>
                      <a:r>
                        <a:rPr lang="es-MX" sz="1800" b="0" dirty="0" smtClean="0"/>
                        <a:t/>
                      </a:r>
                      <a:br>
                        <a:rPr lang="es-MX" sz="18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NIC México</a:t>
                      </a: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400" dirty="0" smtClean="0"/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Fernando Gutiérrez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Coordinador General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r>
                        <a:rPr lang="es-MX" sz="800" dirty="0" smtClean="0"/>
                        <a:t/>
                      </a:r>
                      <a:br>
                        <a:rPr lang="es-MX" sz="800" dirty="0" smtClean="0"/>
                      </a:br>
                      <a:r>
                        <a:rPr lang="es-MX" sz="800" dirty="0" smtClean="0"/>
                        <a:t/>
                      </a:r>
                      <a:br>
                        <a:rPr lang="es-MX" sz="800" dirty="0" smtClean="0"/>
                      </a:br>
                      <a:endParaRPr lang="es-MX" sz="800" dirty="0" smtClean="0"/>
                    </a:p>
                    <a:p>
                      <a:pPr algn="ctr"/>
                      <a:r>
                        <a:rPr lang="es-MX" sz="1400" dirty="0" smtClean="0"/>
                        <a:t>Dr. Octavio Islas</a:t>
                      </a:r>
                      <a:r>
                        <a:rPr lang="es-MX" sz="2000" dirty="0" smtClean="0"/>
                        <a:t/>
                      </a:r>
                      <a:br>
                        <a:rPr lang="es-MX" sz="2000" dirty="0" smtClean="0"/>
                      </a:br>
                      <a:r>
                        <a:rPr lang="es-MX" sz="1200" b="0" dirty="0" smtClean="0"/>
                        <a:t>Coordinador de Investigación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</a:t>
                      </a:r>
                    </a:p>
                    <a:p>
                      <a:pPr algn="ctr"/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Monterrey</a:t>
                      </a:r>
                    </a:p>
                    <a:p>
                      <a:pPr algn="ctr"/>
                      <a:endParaRPr lang="es-MX" sz="1400" dirty="0" smtClean="0"/>
                    </a:p>
                    <a:p>
                      <a:pPr algn="ctr"/>
                      <a:r>
                        <a:rPr lang="es-MX" sz="1400" dirty="0" smtClean="0"/>
                        <a:t>Dra. Amaia Arribas</a:t>
                      </a:r>
                      <a:r>
                        <a:rPr lang="es-MX" sz="1200" dirty="0" smtClean="0"/>
                        <a:t/>
                      </a:r>
                      <a:br>
                        <a:rPr lang="es-MX" sz="1200" dirty="0" smtClean="0"/>
                      </a:br>
                      <a:r>
                        <a:rPr lang="es-MX" sz="1200" b="0" dirty="0" smtClean="0"/>
                        <a:t>Investigadora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Dra. Claudia López</a:t>
                      </a:r>
                      <a:r>
                        <a:rPr lang="es-MX" sz="14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/>
                      </a:r>
                      <a:br>
                        <a:rPr lang="es-MX" sz="14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</a:br>
                      <a:r>
                        <a:rPr lang="es-MX" sz="1200" b="0" dirty="0" smtClean="0"/>
                        <a:t>Investigadora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dirty="0" smtClean="0">
                          <a:solidFill>
                            <a:schemeClr val="tx1"/>
                          </a:solidFill>
                        </a:rPr>
                        <a:t>Dr. Alejandro Ocampo</a:t>
                      </a:r>
                      <a:br>
                        <a:rPr lang="es-MX" sz="1200" b="1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s-MX" sz="1200" b="0" dirty="0" smtClean="0"/>
                        <a:t>Investigador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 smtClean="0"/>
                        <a:t/>
                      </a:r>
                      <a:br>
                        <a:rPr lang="es-MX" sz="1400" b="0" dirty="0" smtClean="0"/>
                      </a:br>
                      <a:endParaRPr lang="es-MX" sz="1400" b="0" dirty="0" smtClean="0"/>
                    </a:p>
                    <a:p>
                      <a:pPr algn="ctr"/>
                      <a:r>
                        <a:rPr lang="es-MX" sz="1400" b="1" dirty="0" smtClean="0"/>
                        <a:t>Virgilio Torres</a:t>
                      </a:r>
                      <a:br>
                        <a:rPr lang="es-MX" sz="1400" b="1" dirty="0" smtClean="0"/>
                      </a:br>
                      <a:r>
                        <a:rPr lang="es-MX" sz="1200" b="0" dirty="0" smtClean="0"/>
                        <a:t>Coordinador General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Perfiles Mercadológicos</a:t>
                      </a:r>
                      <a:r>
                        <a:rPr lang="es-MX" sz="1200" b="0" dirty="0" smtClean="0"/>
                        <a:t/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200" b="0" dirty="0" smtClean="0"/>
                    </a:p>
                    <a:p>
                      <a:pPr algn="ctr"/>
                      <a:r>
                        <a:rPr lang="es-MX" sz="1400" b="1" dirty="0" smtClean="0"/>
                        <a:t>Víctor Martínez</a:t>
                      </a:r>
                    </a:p>
                    <a:p>
                      <a:pPr algn="ctr"/>
                      <a:r>
                        <a:rPr lang="es-MX" sz="1200" b="0" dirty="0" smtClean="0"/>
                        <a:t>Coordinador</a:t>
                      </a:r>
                    </a:p>
                    <a:p>
                      <a:pPr algn="ctr"/>
                      <a:r>
                        <a:rPr lang="es-MX" sz="1200" b="0" dirty="0" smtClean="0"/>
                        <a:t>Investigación de Campo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Perfiles Mercadológicos</a:t>
                      </a:r>
                      <a:r>
                        <a:rPr lang="es-MX" sz="1200" b="0" dirty="0" smtClean="0"/>
                        <a:t/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</a:p>
                    <a:p>
                      <a:pPr algn="ctr"/>
                      <a:endParaRPr lang="es-MX" sz="1200" b="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MX" sz="1400" b="1" dirty="0" smtClean="0"/>
                        <a:t>Carlos </a:t>
                      </a:r>
                      <a:r>
                        <a:rPr lang="es-MX" sz="1400" b="1" dirty="0" err="1" smtClean="0"/>
                        <a:t>Trampe</a:t>
                      </a:r>
                      <a:endParaRPr lang="es-MX" sz="1400" b="1" dirty="0" smtClean="0"/>
                    </a:p>
                    <a:p>
                      <a:pPr algn="ctr"/>
                      <a:r>
                        <a:rPr lang="es-MX" sz="1200" b="0" dirty="0" smtClean="0"/>
                        <a:t>Coordinador</a:t>
                      </a:r>
                    </a:p>
                    <a:p>
                      <a:pPr algn="ctr"/>
                      <a:r>
                        <a:rPr lang="es-MX" sz="1200" b="0" dirty="0" smtClean="0"/>
                        <a:t>Operación</a:t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Perfiles Mercadológicos</a:t>
                      </a:r>
                      <a:r>
                        <a:rPr lang="es-MX" sz="1200" b="0" dirty="0" smtClean="0"/>
                        <a:t/>
                      </a:r>
                      <a:br>
                        <a:rPr lang="es-MX" sz="1200" b="0" dirty="0" smtClean="0"/>
                      </a:br>
                      <a:r>
                        <a:rPr lang="es-MX" sz="12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</a:rPr>
                        <a:t>Tecnológico de Monterrey</a:t>
                      </a:r>
                      <a:endParaRPr lang="es-ES" sz="1200" dirty="0" smtClean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  <a:p>
                      <a:pPr algn="ctr"/>
                      <a:endParaRPr lang="es-ES" sz="12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5508104" y="998398"/>
            <a:ext cx="1762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/>
              <a:t>Proyecto Internet</a:t>
            </a:r>
            <a:endParaRPr lang="es-ES" sz="1600" b="1" dirty="0"/>
          </a:p>
        </p:txBody>
      </p:sp>
      <p:cxnSp>
        <p:nvCxnSpPr>
          <p:cNvPr id="10" name="9 Conector recto"/>
          <p:cNvCxnSpPr/>
          <p:nvPr/>
        </p:nvCxnSpPr>
        <p:spPr>
          <a:xfrm flipH="1">
            <a:off x="4461850" y="1714488"/>
            <a:ext cx="1140" cy="48108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2242126" y="998398"/>
            <a:ext cx="1399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 smtClean="0"/>
              <a:t>CONSEJO </a:t>
            </a:r>
            <a:r>
              <a:rPr lang="es-MX" sz="1600" b="1" dirty="0" smtClean="0"/>
              <a:t>2013</a:t>
            </a:r>
            <a:endParaRPr lang="es-ES" sz="1600" b="1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6357949" y="1714488"/>
            <a:ext cx="14251" cy="48108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9 Conector recto"/>
          <p:cNvCxnSpPr/>
          <p:nvPr/>
        </p:nvCxnSpPr>
        <p:spPr>
          <a:xfrm flipH="1">
            <a:off x="1060541" y="1700808"/>
            <a:ext cx="1140" cy="48108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11 Conector recto"/>
          <p:cNvCxnSpPr/>
          <p:nvPr/>
        </p:nvCxnSpPr>
        <p:spPr>
          <a:xfrm>
            <a:off x="8014133" y="1700808"/>
            <a:ext cx="14251" cy="48108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roducingPowerPoint2007">
  <a:themeElements>
    <a:clrScheme name="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58906</TotalTime>
  <Words>3209</Words>
  <Application>Microsoft Macintosh PowerPoint</Application>
  <PresentationFormat>Presentación en pantalla (4:3)</PresentationFormat>
  <Paragraphs>624</Paragraphs>
  <Slides>31</Slides>
  <Notes>22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IntroducingPowerPoint2007</vt:lpstr>
      <vt:lpstr>Estudio 2013 de hábitos y percepciones de los mexicanos sobre Internet y diversas tecnologías asociadas  </vt:lpstr>
      <vt:lpstr>Antecedentes</vt:lpstr>
      <vt:lpstr>Objetivo Principal</vt:lpstr>
      <vt:lpstr>Estructura de Relaciones del  WIP México</vt:lpstr>
      <vt:lpstr>Producto Principal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Actitud y percepción de los mexicanos sobre Internet Hallazgos  sobre  los  usuarios de  Internet…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Actitud y percepción de los mexicanos sobre Internet Hallazgos  sobre  los  no usuarios de  Internet…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ITESM-CEM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L00622282</dc:creator>
  <cp:lastModifiedBy>Fernando Gutiérrez</cp:lastModifiedBy>
  <cp:revision>469</cp:revision>
  <dcterms:created xsi:type="dcterms:W3CDTF">2009-02-23T22:56:57Z</dcterms:created>
  <dcterms:modified xsi:type="dcterms:W3CDTF">2013-11-21T23:13:54Z</dcterms:modified>
</cp:coreProperties>
</file>