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rels" ContentType="application/vnd.openxmlformats-package.relationships+xml"/>
  <Default Extension="mov" ContentType="video/unknown"/>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3"/>
  </p:notesMasterIdLst>
  <p:sldIdLst>
    <p:sldId id="329" r:id="rId2"/>
    <p:sldId id="415" r:id="rId3"/>
    <p:sldId id="331" r:id="rId4"/>
    <p:sldId id="332" r:id="rId5"/>
    <p:sldId id="259" r:id="rId6"/>
    <p:sldId id="319" r:id="rId7"/>
    <p:sldId id="290" r:id="rId8"/>
    <p:sldId id="262" r:id="rId9"/>
    <p:sldId id="263" r:id="rId10"/>
    <p:sldId id="264" r:id="rId11"/>
    <p:sldId id="333" r:id="rId12"/>
    <p:sldId id="265" r:id="rId13"/>
    <p:sldId id="274" r:id="rId14"/>
    <p:sldId id="279" r:id="rId15"/>
    <p:sldId id="414" r:id="rId16"/>
    <p:sldId id="420" r:id="rId17"/>
    <p:sldId id="419" r:id="rId18"/>
    <p:sldId id="306" r:id="rId19"/>
    <p:sldId id="334" r:id="rId20"/>
    <p:sldId id="307" r:id="rId21"/>
    <p:sldId id="308" r:id="rId22"/>
    <p:sldId id="309" r:id="rId23"/>
    <p:sldId id="310" r:id="rId24"/>
    <p:sldId id="344" r:id="rId25"/>
    <p:sldId id="320" r:id="rId26"/>
    <p:sldId id="323" r:id="rId27"/>
    <p:sldId id="324" r:id="rId28"/>
    <p:sldId id="321" r:id="rId29"/>
    <p:sldId id="322" r:id="rId30"/>
    <p:sldId id="327" r:id="rId31"/>
    <p:sldId id="335" r:id="rId32"/>
    <p:sldId id="336" r:id="rId33"/>
    <p:sldId id="337" r:id="rId34"/>
    <p:sldId id="338" r:id="rId35"/>
    <p:sldId id="339" r:id="rId36"/>
    <p:sldId id="341" r:id="rId37"/>
    <p:sldId id="342" r:id="rId38"/>
    <p:sldId id="343" r:id="rId39"/>
    <p:sldId id="345" r:id="rId40"/>
    <p:sldId id="346" r:id="rId41"/>
    <p:sldId id="347" r:id="rId42"/>
    <p:sldId id="348" r:id="rId43"/>
    <p:sldId id="350" r:id="rId44"/>
    <p:sldId id="351" r:id="rId45"/>
    <p:sldId id="326" r:id="rId46"/>
    <p:sldId id="354" r:id="rId47"/>
    <p:sldId id="355" r:id="rId48"/>
    <p:sldId id="356" r:id="rId49"/>
    <p:sldId id="421" r:id="rId50"/>
    <p:sldId id="422" r:id="rId51"/>
    <p:sldId id="423" r:id="rId52"/>
    <p:sldId id="424" r:id="rId53"/>
    <p:sldId id="425" r:id="rId54"/>
    <p:sldId id="426" r:id="rId55"/>
    <p:sldId id="427" r:id="rId56"/>
    <p:sldId id="428" r:id="rId57"/>
    <p:sldId id="429" r:id="rId58"/>
    <p:sldId id="430" r:id="rId59"/>
    <p:sldId id="431" r:id="rId60"/>
    <p:sldId id="432" r:id="rId61"/>
    <p:sldId id="325" r:id="rId62"/>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8" d="100"/>
          <a:sy n="88" d="100"/>
        </p:scale>
        <p:origin x="-848"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notesMaster" Target="notesMasters/notesMaster1.xml"/><Relationship Id="rId64" Type="http://schemas.openxmlformats.org/officeDocument/2006/relationships/printerSettings" Target="printerSettings/printerSettings1.bin"/><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7D7187-7E8C-1F41-9A99-C869D691FA6F}" type="datetimeFigureOut">
              <a:rPr lang="es-ES" smtClean="0"/>
              <a:t>04/06/13</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0AF47C-1862-6D42-8747-69C0CF25E041}" type="slidenum">
              <a:rPr lang="es-ES" smtClean="0"/>
              <a:t>‹Nr.›</a:t>
            </a:fld>
            <a:endParaRPr lang="es-ES"/>
          </a:p>
        </p:txBody>
      </p:sp>
    </p:spTree>
    <p:extLst>
      <p:ext uri="{BB962C8B-B14F-4D97-AF65-F5344CB8AC3E}">
        <p14:creationId xmlns:p14="http://schemas.microsoft.com/office/powerpoint/2010/main" val="225510865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18</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19</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20</a:t>
            </a:fld>
            <a:endParaRPr lang="es-ES"/>
          </a:p>
        </p:txBody>
      </p:sp>
    </p:spTree>
    <p:extLst>
      <p:ext uri="{BB962C8B-B14F-4D97-AF65-F5344CB8AC3E}">
        <p14:creationId xmlns:p14="http://schemas.microsoft.com/office/powerpoint/2010/main" val="2825114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21</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22</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23</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24</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25</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26</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27</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28</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29</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30</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31</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32</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33</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34</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35</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36</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37</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38</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39</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40</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41</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42</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43</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44</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45</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46</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47</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smtClean="0">
                <a:solidFill>
                  <a:schemeClr val="tx1"/>
                </a:solidFill>
                <a:effectLst/>
                <a:latin typeface="+mn-lt"/>
                <a:ea typeface="+mn-ea"/>
                <a:cs typeface="+mn-cs"/>
              </a:rPr>
              <a:t>qué, </a:t>
            </a:r>
            <a:r>
              <a:rPr lang="es-ES_tradnl" sz="1200" kern="1200" dirty="0" err="1" smtClean="0">
                <a:solidFill>
                  <a:schemeClr val="tx1"/>
                </a:solidFill>
                <a:effectLst/>
                <a:latin typeface="+mn-lt"/>
                <a:ea typeface="+mn-ea"/>
                <a:cs typeface="+mn-cs"/>
              </a:rPr>
              <a:t>quién</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cuándo</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cómo</a:t>
            </a:r>
            <a:r>
              <a:rPr lang="es-ES_tradnl" sz="1200" kern="1200" dirty="0" smtClean="0">
                <a:solidFill>
                  <a:schemeClr val="tx1"/>
                </a:solidFill>
                <a:effectLst/>
                <a:latin typeface="+mn-lt"/>
                <a:ea typeface="+mn-ea"/>
                <a:cs typeface="+mn-cs"/>
              </a:rPr>
              <a:t> </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48</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Necesitamos preparar y prepararnos para esa sociedad de conocimiento que nos está necesitando ahorita.</a:t>
            </a:r>
            <a:r>
              <a:rPr lang="es-ES" baseline="0" dirty="0" smtClean="0"/>
              <a:t> Ya no sirve de tanto prepararnos en la parte técnica, sino enfocarnos en la reflexión, en la resolución de problemas y búsqueda de soluciones para los nuevos retos que como sociedad enfrentamos.</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50</a:t>
            </a:fld>
            <a:endParaRPr lang="es-ES"/>
          </a:p>
        </p:txBody>
      </p:sp>
    </p:spTree>
    <p:extLst>
      <p:ext uri="{BB962C8B-B14F-4D97-AF65-F5344CB8AC3E}">
        <p14:creationId xmlns:p14="http://schemas.microsoft.com/office/powerpoint/2010/main" val="16684889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Educación satelital: Tiene mayor alcance</a:t>
            </a:r>
            <a:r>
              <a:rPr lang="es-ES" baseline="0" dirty="0" smtClean="0"/>
              <a:t> llegando a zonas rurales apoyado por programas de ayuda social como prepa en línea o video conferencias y otros programas como la telesecundaria.</a:t>
            </a:r>
          </a:p>
          <a:p>
            <a:r>
              <a:rPr lang="es-ES" baseline="0" dirty="0" smtClean="0"/>
              <a:t>Aprendizaje móvil, por ejemplo por </a:t>
            </a:r>
            <a:r>
              <a:rPr lang="es-ES" baseline="0" dirty="0" err="1" smtClean="0"/>
              <a:t>Blackboard</a:t>
            </a:r>
            <a:r>
              <a:rPr lang="es-ES" baseline="0" dirty="0" smtClean="0"/>
              <a:t> y otras plataformas escolares que no necesariamente necesitan estar en un aula.</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53</a:t>
            </a:fld>
            <a:endParaRPr lang="es-ES"/>
          </a:p>
        </p:txBody>
      </p:sp>
    </p:spTree>
    <p:extLst>
      <p:ext uri="{BB962C8B-B14F-4D97-AF65-F5344CB8AC3E}">
        <p14:creationId xmlns:p14="http://schemas.microsoft.com/office/powerpoint/2010/main" val="11710275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Consultoras: Regresa al proceso de reflexión.</a:t>
            </a:r>
            <a:r>
              <a:rPr lang="es-ES_tradnl" baseline="0" dirty="0" smtClean="0"/>
              <a:t> Buscando soluciones efectivas para cada área de la empresa.</a:t>
            </a:r>
          </a:p>
          <a:p>
            <a:r>
              <a:rPr lang="es-ES_tradnl" baseline="0" dirty="0" smtClean="0"/>
              <a:t>Universidades corporativas: para reforzar la formación de sus empleados principalmente, pero también preocupados por otros públicos.</a:t>
            </a:r>
          </a:p>
          <a:p>
            <a:pPr marL="0" marR="0" indent="0" algn="l" defTabSz="457200" rtl="0" eaLnBrk="1" fontAlgn="auto" latinLnBrk="0" hangingPunct="1">
              <a:lnSpc>
                <a:spcPct val="100000"/>
              </a:lnSpc>
              <a:spcBef>
                <a:spcPts val="0"/>
              </a:spcBef>
              <a:spcAft>
                <a:spcPts val="0"/>
              </a:spcAft>
              <a:buClrTx/>
              <a:buSzTx/>
              <a:buFontTx/>
              <a:buNone/>
              <a:tabLst/>
              <a:defRPr/>
            </a:pPr>
            <a:r>
              <a:rPr lang="es-ES_tradnl" baseline="0" dirty="0" smtClean="0"/>
              <a:t>E-</a:t>
            </a:r>
            <a:r>
              <a:rPr lang="es-ES_tradnl" baseline="0" dirty="0" err="1" smtClean="0"/>
              <a:t>Assesment</a:t>
            </a:r>
            <a:r>
              <a:rPr lang="es-ES_tradnl" baseline="0" dirty="0" smtClean="0"/>
              <a:t> </a:t>
            </a:r>
            <a:r>
              <a:rPr lang="es-ES_tradnl" sz="1200" kern="1200" dirty="0" smtClean="0">
                <a:solidFill>
                  <a:schemeClr val="tx1"/>
                </a:solidFill>
                <a:effectLst/>
                <a:latin typeface="+mn-lt"/>
                <a:ea typeface="+mn-ea"/>
                <a:cs typeface="+mn-cs"/>
              </a:rPr>
              <a:t>un sistema de </a:t>
            </a:r>
            <a:r>
              <a:rPr lang="es-ES_tradnl" sz="1200" kern="1200" dirty="0" err="1" smtClean="0">
                <a:solidFill>
                  <a:schemeClr val="tx1"/>
                </a:solidFill>
                <a:effectLst/>
                <a:latin typeface="+mn-lt"/>
                <a:ea typeface="+mn-ea"/>
                <a:cs typeface="+mn-cs"/>
              </a:rPr>
              <a:t>eva</a:t>
            </a:r>
            <a:r>
              <a:rPr lang="es-ES_tradnl" sz="1200" kern="1200" dirty="0" smtClean="0">
                <a:solidFill>
                  <a:schemeClr val="tx1"/>
                </a:solidFill>
                <a:effectLst/>
                <a:latin typeface="+mn-lt"/>
                <a:ea typeface="+mn-ea"/>
                <a:cs typeface="+mn-cs"/>
              </a:rPr>
              <a:t>- </a:t>
            </a:r>
            <a:r>
              <a:rPr lang="es-ES_tradnl" sz="1200" kern="1200" dirty="0" err="1" smtClean="0">
                <a:solidFill>
                  <a:schemeClr val="tx1"/>
                </a:solidFill>
                <a:effectLst/>
                <a:latin typeface="+mn-lt"/>
                <a:ea typeface="+mn-ea"/>
                <a:cs typeface="+mn-cs"/>
              </a:rPr>
              <a:t>luación</a:t>
            </a:r>
            <a:r>
              <a:rPr lang="es-ES_tradnl" sz="1200" kern="1200" dirty="0" smtClean="0">
                <a:solidFill>
                  <a:schemeClr val="tx1"/>
                </a:solidFill>
                <a:effectLst/>
                <a:latin typeface="+mn-lt"/>
                <a:ea typeface="+mn-ea"/>
                <a:cs typeface="+mn-cs"/>
              </a:rPr>
              <a:t> del talento que permite cuantificarlo de forma </a:t>
            </a:r>
            <a:r>
              <a:rPr lang="es-ES_tradnl" sz="1200" kern="1200" dirty="0" err="1" smtClean="0">
                <a:solidFill>
                  <a:schemeClr val="tx1"/>
                </a:solidFill>
                <a:effectLst/>
                <a:latin typeface="+mn-lt"/>
                <a:ea typeface="+mn-ea"/>
                <a:cs typeface="+mn-cs"/>
              </a:rPr>
              <a:t>rápida</a:t>
            </a:r>
            <a:r>
              <a:rPr lang="es-ES_tradnl" sz="1200" kern="1200" dirty="0" smtClean="0">
                <a:solidFill>
                  <a:schemeClr val="tx1"/>
                </a:solidFill>
                <a:effectLst/>
                <a:latin typeface="+mn-lt"/>
                <a:ea typeface="+mn-ea"/>
                <a:cs typeface="+mn-cs"/>
              </a:rPr>
              <a:t> y objetiva </a:t>
            </a:r>
            <a:endParaRPr lang="es-ES_tradnl" dirty="0" smtClean="0"/>
          </a:p>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57</a:t>
            </a:fld>
            <a:endParaRPr lang="es-ES"/>
          </a:p>
        </p:txBody>
      </p:sp>
    </p:spTree>
    <p:extLst>
      <p:ext uri="{BB962C8B-B14F-4D97-AF65-F5344CB8AC3E}">
        <p14:creationId xmlns:p14="http://schemas.microsoft.com/office/powerpoint/2010/main" val="15048093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smtClean="0"/>
              <a:t>Si no hay motivación de los públicos internos, no hay nada.</a:t>
            </a:r>
          </a:p>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58</a:t>
            </a:fld>
            <a:endParaRPr lang="es-ES"/>
          </a:p>
        </p:txBody>
      </p:sp>
    </p:spTree>
    <p:extLst>
      <p:ext uri="{BB962C8B-B14F-4D97-AF65-F5344CB8AC3E}">
        <p14:creationId xmlns:p14="http://schemas.microsoft.com/office/powerpoint/2010/main" val="15048093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61</a:t>
            </a:fld>
            <a:endParaRPr lang="es-ES"/>
          </a:p>
        </p:txBody>
      </p:sp>
    </p:spTree>
    <p:extLst>
      <p:ext uri="{BB962C8B-B14F-4D97-AF65-F5344CB8AC3E}">
        <p14:creationId xmlns:p14="http://schemas.microsoft.com/office/powerpoint/2010/main" val="382009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s-ES_tradnl" smtClean="0"/>
              <a:t>Clic para editar título</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n-US"/>
          </a:p>
        </p:txBody>
      </p:sp>
      <p:sp>
        <p:nvSpPr>
          <p:cNvPr id="4" name="Date Placeholder 3"/>
          <p:cNvSpPr>
            <a:spLocks noGrp="1"/>
          </p:cNvSpPr>
          <p:nvPr>
            <p:ph type="dt" sz="half" idx="10"/>
          </p:nvPr>
        </p:nvSpPr>
        <p:spPr/>
        <p:txBody>
          <a:bodyPr/>
          <a:lstStyle/>
          <a:p>
            <a:fld id="{FA91A5B0-D5A5-744D-8EB4-25BA522E8323}" type="datetimeFigureOut">
              <a:rPr lang="es-ES" smtClean="0"/>
              <a:t>04/06/13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98CCB7-4DBC-F842-91BE-D5BDC5774FE1}" type="slidenum">
              <a:rPr lang="es-ES" smtClean="0"/>
              <a:t>‹Nr.›</a:t>
            </a:fld>
            <a:endParaRPr lang="es-E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Content Placeholder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FA91A5B0-D5A5-744D-8EB4-25BA522E8323}" type="datetimeFigureOut">
              <a:rPr lang="es-ES" smtClean="0"/>
              <a:t>04/06/13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98CCB7-4DBC-F842-91BE-D5BDC5774FE1}" type="slidenum">
              <a:rPr lang="es-ES" smtClean="0"/>
              <a:t>‹Nr.›</a:t>
            </a:fld>
            <a:endParaRPr lang="es-E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FA91A5B0-D5A5-744D-8EB4-25BA522E8323}" type="datetimeFigureOut">
              <a:rPr lang="es-ES" smtClean="0"/>
              <a:t>04/06/13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98CCB7-4DBC-F842-91BE-D5BDC5774FE1}" type="slidenum">
              <a:rPr lang="es-ES" smtClean="0"/>
              <a:t>‹Nr.›</a:t>
            </a:fld>
            <a:endParaRPr lang="es-E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5" name="Date Placeholder 4"/>
          <p:cNvSpPr>
            <a:spLocks noGrp="1"/>
          </p:cNvSpPr>
          <p:nvPr>
            <p:ph type="dt" sz="half" idx="10"/>
          </p:nvPr>
        </p:nvSpPr>
        <p:spPr/>
        <p:txBody>
          <a:bodyPr/>
          <a:lstStyle/>
          <a:p>
            <a:fld id="{FA91A5B0-D5A5-744D-8EB4-25BA522E8323}" type="datetimeFigureOut">
              <a:rPr lang="es-ES" smtClean="0"/>
              <a:t>04/06/13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98CCB7-4DBC-F842-91BE-D5BDC5774FE1}" type="slidenum">
              <a:rPr lang="es-ES" smtClean="0"/>
              <a:t>‹Nr.›</a:t>
            </a:fld>
            <a:endParaRPr lang="es-E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smtClean="0"/>
              <a:t>Clic para editar título</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7" name="Date Placeholder 6"/>
          <p:cNvSpPr>
            <a:spLocks noGrp="1"/>
          </p:cNvSpPr>
          <p:nvPr>
            <p:ph type="dt" sz="half" idx="10"/>
          </p:nvPr>
        </p:nvSpPr>
        <p:spPr/>
        <p:txBody>
          <a:bodyPr/>
          <a:lstStyle/>
          <a:p>
            <a:fld id="{FA91A5B0-D5A5-744D-8EB4-25BA522E8323}" type="datetimeFigureOut">
              <a:rPr lang="es-ES" smtClean="0"/>
              <a:t>04/06/13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598CCB7-4DBC-F842-91BE-D5BDC5774FE1}" type="slidenum">
              <a:rPr lang="es-ES" smtClean="0"/>
              <a:t>‹Nr.›</a:t>
            </a:fld>
            <a:endParaRPr lang="es-E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Date Placeholder 2"/>
          <p:cNvSpPr>
            <a:spLocks noGrp="1"/>
          </p:cNvSpPr>
          <p:nvPr>
            <p:ph type="dt" sz="half" idx="10"/>
          </p:nvPr>
        </p:nvSpPr>
        <p:spPr/>
        <p:txBody>
          <a:bodyPr/>
          <a:lstStyle/>
          <a:p>
            <a:fld id="{FA91A5B0-D5A5-744D-8EB4-25BA522E8323}" type="datetimeFigureOut">
              <a:rPr lang="es-ES" smtClean="0"/>
              <a:t>04/06/13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598CCB7-4DBC-F842-91BE-D5BDC5774FE1}" type="slidenum">
              <a:rPr lang="es-ES" smtClean="0"/>
              <a:t>‹Nr.›</a:t>
            </a:fld>
            <a:endParaRPr lang="es-E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91A5B0-D5A5-744D-8EB4-25BA522E8323}" type="datetimeFigureOut">
              <a:rPr lang="es-ES" smtClean="0"/>
              <a:t>04/06/13</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598CCB7-4DBC-F842-91BE-D5BDC5774FE1}" type="slidenum">
              <a:rPr lang="es-ES" smtClean="0"/>
              <a:t>‹Nr.›</a:t>
            </a:fld>
            <a:endParaRPr lang="es-E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FA91A5B0-D5A5-744D-8EB4-25BA522E8323}" type="datetimeFigureOut">
              <a:rPr lang="es-ES" smtClean="0"/>
              <a:t>04/06/13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98CCB7-4DBC-F842-91BE-D5BDC5774FE1}" type="slidenum">
              <a:rPr lang="es-ES" smtClean="0"/>
              <a:t>‹Nr.›</a:t>
            </a:fld>
            <a:endParaRPr lang="es-E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FA91A5B0-D5A5-744D-8EB4-25BA522E8323}" type="datetimeFigureOut">
              <a:rPr lang="es-ES" smtClean="0"/>
              <a:t>04/06/13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98CCB7-4DBC-F842-91BE-D5BDC5774FE1}" type="slidenum">
              <a:rPr lang="es-ES" smtClean="0"/>
              <a:t>‹Nr.›</a:t>
            </a:fld>
            <a:endParaRPr lang="es-E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Vertical Text Placeholder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FA91A5B0-D5A5-744D-8EB4-25BA522E8323}" type="datetimeFigureOut">
              <a:rPr lang="es-ES" smtClean="0"/>
              <a:t>04/06/13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98CCB7-4DBC-F842-91BE-D5BDC5774FE1}" type="slidenum">
              <a:rPr lang="es-ES" smtClean="0"/>
              <a:t>‹Nr.›</a:t>
            </a:fld>
            <a:endParaRPr lang="es-E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_tradnl" smtClean="0"/>
              <a:t>Clic para editar título</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FA91A5B0-D5A5-744D-8EB4-25BA522E8323}" type="datetimeFigureOut">
              <a:rPr lang="es-ES" smtClean="0"/>
              <a:t>04/06/13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98CCB7-4DBC-F842-91BE-D5BDC5774FE1}" type="slidenum">
              <a:rPr lang="es-ES" smtClean="0"/>
              <a:t>‹Nr.›</a:t>
            </a:fld>
            <a:endParaRPr lang="es-E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91A5B0-D5A5-744D-8EB4-25BA522E8323}" type="datetimeFigureOut">
              <a:rPr lang="es-ES" smtClean="0"/>
              <a:t>04/06/13</a:t>
            </a:fld>
            <a:endParaRPr lang="es-E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98CCB7-4DBC-F842-91BE-D5BDC5774FE1}" type="slidenum">
              <a:rPr lang="es-ES" smtClean="0"/>
              <a:t>‹Nr.›</a:t>
            </a:fld>
            <a:endParaRPr lang="es-E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png"/><Relationship Id="rId5" Type="http://schemas.openxmlformats.org/officeDocument/2006/relationships/image" Target="../media/image2.png"/><Relationship Id="rId1" Type="http://schemas.microsoft.com/office/2007/relationships/media" Target="../media/media1.mp4"/><Relationship Id="rId2" Type="http://schemas.openxmlformats.org/officeDocument/2006/relationships/video" Target="../media/media1.mp4"/></Relationships>
</file>

<file path=ppt/slides/_rels/slide2.xml.rels><?xml version="1.0" encoding="UTF-8" standalone="yes"?>
<Relationships xmlns="http://schemas.openxmlformats.org/package/2006/relationships"><Relationship Id="rId3" Type="http://schemas.openxmlformats.org/officeDocument/2006/relationships/hyperlink" Target="mailto:octavio.islas@itesm.mx" TargetMode="External"/><Relationship Id="rId4" Type="http://schemas.openxmlformats.org/officeDocument/2006/relationships/hyperlink" Target="mailto:isajhovanaf@gmail.com" TargetMode="External"/><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hyperlink" Target="http://www.youtube.com/watch?v=A7GvQdDQv8g" TargetMode="External"/><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es.wikipedia.org/wiki/NEXTSTEP" TargetMode="External"/><Relationship Id="rId5"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9.jpeg"/><Relationship Id="rId5" Type="http://schemas.openxmlformats.org/officeDocument/2006/relationships/image" Target="../media/image20.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4.jpeg"/><Relationship Id="rId5" Type="http://schemas.openxmlformats.org/officeDocument/2006/relationships/image" Target="../media/image25.jpe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6.jpe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7.jpe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8.jp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3.xml"/><Relationship Id="rId5" Type="http://schemas.openxmlformats.org/officeDocument/2006/relationships/image" Target="../media/image1.png"/><Relationship Id="rId6" Type="http://schemas.openxmlformats.org/officeDocument/2006/relationships/image" Target="../media/image30.png"/><Relationship Id="rId1" Type="http://schemas.microsoft.com/office/2007/relationships/media" Target="file:///C:\Users\Public\Videos\Videos\Tecnologia%20e%20Internet\Nativos%20digitales\video.avi" TargetMode="External"/><Relationship Id="rId2" Type="http://schemas.openxmlformats.org/officeDocument/2006/relationships/video" Target="file:///C:\Users\Public\Videos\Videos\Tecnologia%20e%20Internet\Nativos%20digitales\video.avi"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1.jpe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2.jpe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9.xml"/><Relationship Id="rId5" Type="http://schemas.openxmlformats.org/officeDocument/2006/relationships/image" Target="../media/image33.png"/><Relationship Id="rId1" Type="http://schemas.microsoft.com/office/2007/relationships/media" Target="../media/media2.mov"/><Relationship Id="rId2" Type="http://schemas.openxmlformats.org/officeDocument/2006/relationships/video" Target="../media/media2.mov"/></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0.xml"/><Relationship Id="rId5" Type="http://schemas.openxmlformats.org/officeDocument/2006/relationships/image" Target="../media/image34.png"/><Relationship Id="rId1" Type="http://schemas.microsoft.com/office/2007/relationships/media" Target="../media/media3.mov"/><Relationship Id="rId2" Type="http://schemas.openxmlformats.org/officeDocument/2006/relationships/video" Target="../media/media3.mov"/></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png"/></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36.png"/><Relationship Id="rId1" Type="http://schemas.openxmlformats.org/officeDocument/2006/relationships/slideLayout" Target="../slideLayouts/slideLayout1.xml"/><Relationship Id="rId2" Type="http://schemas.openxmlformats.org/officeDocument/2006/relationships/image" Target="../media/image3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4" Type="http://schemas.openxmlformats.org/officeDocument/2006/relationships/image" Target="../media/image41.png"/><Relationship Id="rId5" Type="http://schemas.openxmlformats.org/officeDocument/2006/relationships/image" Target="../media/image42.jpeg"/><Relationship Id="rId6" Type="http://schemas.openxmlformats.org/officeDocument/2006/relationships/image" Target="../media/image43.jpg"/><Relationship Id="rId7" Type="http://schemas.openxmlformats.org/officeDocument/2006/relationships/image" Target="../media/image44.jpg"/><Relationship Id="rId8" Type="http://schemas.openxmlformats.org/officeDocument/2006/relationships/image" Target="../media/image45.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0.xml.rels><?xml version="1.0" encoding="UTF-8" standalone="yes"?>
<Relationships xmlns="http://schemas.openxmlformats.org/package/2006/relationships"><Relationship Id="rId3" Type="http://schemas.openxmlformats.org/officeDocument/2006/relationships/hyperlink" Target="http://www.equiposytalento.com/contenido/download/22/tendencias.pdf" TargetMode="External"/><Relationship Id="rId4" Type="http://schemas.openxmlformats.org/officeDocument/2006/relationships/hyperlink" Target="http://www.unesco.org/new/es/education/themes/leading-the-international-agenda/rethinking-education/education-post-2015/" TargetMode="External"/><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46.jpe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4">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pic>
        <p:nvPicPr>
          <p:cNvPr id="5" name="Imagen 4" descr="plantilla.png"/>
          <p:cNvPicPr>
            <a:picLocks noChangeAspect="1"/>
          </p:cNvPicPr>
          <p:nvPr/>
        </p:nvPicPr>
        <p:blipFill rotWithShape="1">
          <a:blip r:embed="rId4">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2"/>
          <p:cNvSpPr>
            <a:spLocks noChangeArrowheads="1"/>
          </p:cNvSpPr>
          <p:nvPr/>
        </p:nvSpPr>
        <p:spPr bwMode="auto">
          <a:xfrm>
            <a:off x="1541616" y="6406122"/>
            <a:ext cx="1049183"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8" name="Rectangle 3"/>
          <p:cNvSpPr>
            <a:spLocks noChangeArrowheads="1"/>
          </p:cNvSpPr>
          <p:nvPr/>
        </p:nvSpPr>
        <p:spPr bwMode="auto">
          <a:xfrm>
            <a:off x="4425042" y="6406122"/>
            <a:ext cx="1594758"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9" name="Rectangle 4"/>
          <p:cNvSpPr>
            <a:spLocks noChangeArrowheads="1"/>
          </p:cNvSpPr>
          <p:nvPr/>
        </p:nvSpPr>
        <p:spPr bwMode="auto">
          <a:xfrm>
            <a:off x="5520215" y="5926697"/>
            <a:ext cx="115410"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0" name="Rectangle 2"/>
          <p:cNvSpPr>
            <a:spLocks noChangeArrowheads="1"/>
          </p:cNvSpPr>
          <p:nvPr/>
        </p:nvSpPr>
        <p:spPr bwMode="auto">
          <a:xfrm>
            <a:off x="1694016" y="6558522"/>
            <a:ext cx="1049183"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solidFill>
                <a:schemeClr val="bg1"/>
              </a:solidFill>
            </a:endParaRPr>
          </a:p>
        </p:txBody>
      </p:sp>
      <p:sp>
        <p:nvSpPr>
          <p:cNvPr id="11" name="Rectangle 3"/>
          <p:cNvSpPr>
            <a:spLocks noChangeArrowheads="1"/>
          </p:cNvSpPr>
          <p:nvPr/>
        </p:nvSpPr>
        <p:spPr bwMode="auto">
          <a:xfrm>
            <a:off x="4577442" y="6558522"/>
            <a:ext cx="1594758"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2" name="Rectangle 4"/>
          <p:cNvSpPr>
            <a:spLocks noChangeArrowheads="1"/>
          </p:cNvSpPr>
          <p:nvPr/>
        </p:nvSpPr>
        <p:spPr bwMode="auto">
          <a:xfrm>
            <a:off x="5672615" y="6079097"/>
            <a:ext cx="115410"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3" name="5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Did You Know 2010 Social Media Revolution Facebook Twitter YouTube Statistics Shift Happens [www.keepvid.com] copia.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39678" y="2105192"/>
            <a:ext cx="5459886" cy="3071186"/>
          </a:xfrm>
          <a:prstGeom prst="rect">
            <a:avLst/>
          </a:prstGeom>
        </p:spPr>
      </p:pic>
    </p:spTree>
    <p:extLst>
      <p:ext uri="{BB962C8B-B14F-4D97-AF65-F5344CB8AC3E}">
        <p14:creationId xmlns:p14="http://schemas.microsoft.com/office/powerpoint/2010/main" val="317812456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5"/>
                                        </p:tgtEl>
                                      </p:cBhvr>
                                    </p:cmd>
                                  </p:childTnLst>
                                </p:cTn>
                              </p:par>
                            </p:childTnLst>
                          </p:cTn>
                        </p:par>
                      </p:childTnLst>
                    </p:cTn>
                  </p:par>
                </p:childTnLst>
              </p:cTn>
              <p:nextCondLst>
                <p:cond evt="onClick" delay="0">
                  <p:tgtEl>
                    <p:spTgt spid="15"/>
                  </p:tgtEl>
                </p:cond>
              </p:nextCondLst>
            </p:seq>
            <p:video>
              <p:cMediaNode vol="80000">
                <p:cTn id="7" fill="hold" display="0">
                  <p:stCondLst>
                    <p:cond delay="indefinite"/>
                  </p:stCondLst>
                </p:cTn>
                <p:tgtEl>
                  <p:spTgt spid="1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pic>
        <p:nvPicPr>
          <p:cNvPr id="5" name="Imagen 4"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2"/>
          <p:cNvSpPr>
            <a:spLocks noChangeArrowheads="1"/>
          </p:cNvSpPr>
          <p:nvPr/>
        </p:nvSpPr>
        <p:spPr bwMode="auto">
          <a:xfrm>
            <a:off x="1541616" y="6406122"/>
            <a:ext cx="1049183"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8" name="Rectangle 3"/>
          <p:cNvSpPr>
            <a:spLocks noChangeArrowheads="1"/>
          </p:cNvSpPr>
          <p:nvPr/>
        </p:nvSpPr>
        <p:spPr bwMode="auto">
          <a:xfrm>
            <a:off x="4425042" y="6406122"/>
            <a:ext cx="1594758"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9" name="Rectangle 4"/>
          <p:cNvSpPr>
            <a:spLocks noChangeArrowheads="1"/>
          </p:cNvSpPr>
          <p:nvPr/>
        </p:nvSpPr>
        <p:spPr bwMode="auto">
          <a:xfrm>
            <a:off x="5520215" y="5926697"/>
            <a:ext cx="115410"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0" name="Rectangle 2"/>
          <p:cNvSpPr>
            <a:spLocks noChangeArrowheads="1"/>
          </p:cNvSpPr>
          <p:nvPr/>
        </p:nvSpPr>
        <p:spPr bwMode="auto">
          <a:xfrm>
            <a:off x="1694016" y="6558522"/>
            <a:ext cx="1049183"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solidFill>
                <a:schemeClr val="bg1"/>
              </a:solidFill>
            </a:endParaRPr>
          </a:p>
        </p:txBody>
      </p:sp>
      <p:sp>
        <p:nvSpPr>
          <p:cNvPr id="11" name="Rectangle 3"/>
          <p:cNvSpPr>
            <a:spLocks noChangeArrowheads="1"/>
          </p:cNvSpPr>
          <p:nvPr/>
        </p:nvSpPr>
        <p:spPr bwMode="auto">
          <a:xfrm>
            <a:off x="4577442" y="6558522"/>
            <a:ext cx="1594758"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2" name="Rectangle 4"/>
          <p:cNvSpPr>
            <a:spLocks noChangeArrowheads="1"/>
          </p:cNvSpPr>
          <p:nvPr/>
        </p:nvSpPr>
        <p:spPr bwMode="auto">
          <a:xfrm>
            <a:off x="5672615" y="6079097"/>
            <a:ext cx="115410"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3" name="5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1310246" y="644985"/>
            <a:ext cx="5602184" cy="6001642"/>
          </a:xfrm>
          <a:prstGeom prst="rect">
            <a:avLst/>
          </a:prstGeom>
        </p:spPr>
        <p:txBody>
          <a:bodyPr wrap="square">
            <a:spAutoFit/>
          </a:bodyPr>
          <a:lstStyle/>
          <a:p>
            <a:pPr algn="just">
              <a:spcBef>
                <a:spcPct val="50000"/>
              </a:spcBef>
            </a:pPr>
            <a:endParaRPr lang="es-MX" sz="3600" dirty="0">
              <a:solidFill>
                <a:schemeClr val="bg1"/>
              </a:solidFill>
              <a:latin typeface="Tekton Pro Bold"/>
              <a:cs typeface="Tekton Pro Bold"/>
            </a:endParaRPr>
          </a:p>
          <a:p>
            <a:pPr algn="just">
              <a:spcBef>
                <a:spcPct val="50000"/>
              </a:spcBef>
            </a:pPr>
            <a:endParaRPr lang="es-MX" sz="2400" dirty="0" smtClean="0">
              <a:solidFill>
                <a:schemeClr val="bg1"/>
              </a:solidFill>
              <a:latin typeface="Tekton Pro Bold"/>
              <a:cs typeface="Tekton Pro Bold"/>
            </a:endParaRPr>
          </a:p>
          <a:p>
            <a:pPr algn="just">
              <a:spcBef>
                <a:spcPct val="50000"/>
              </a:spcBef>
            </a:pPr>
            <a:r>
              <a:rPr lang="es-MX" sz="2400" dirty="0" smtClean="0">
                <a:solidFill>
                  <a:schemeClr val="bg1"/>
                </a:solidFill>
                <a:latin typeface="Tekton Pro Bold"/>
                <a:cs typeface="Tekton Pro Bold"/>
              </a:rPr>
              <a:t>Isa </a:t>
            </a:r>
            <a:r>
              <a:rPr lang="es-MX" sz="2400" dirty="0" smtClean="0">
                <a:solidFill>
                  <a:schemeClr val="bg1"/>
                </a:solidFill>
                <a:latin typeface="Tekton Pro Bold"/>
                <a:cs typeface="Tekton Pro Bold"/>
              </a:rPr>
              <a:t>Flores y Octavio Islas.</a:t>
            </a:r>
            <a:endParaRPr lang="es-MX" sz="2400" dirty="0">
              <a:solidFill>
                <a:schemeClr val="bg1"/>
              </a:solidFill>
              <a:latin typeface="Tekton Pro Bold"/>
              <a:cs typeface="Tekton Pro Bold"/>
            </a:endParaRPr>
          </a:p>
          <a:p>
            <a:pPr algn="just">
              <a:spcBef>
                <a:spcPct val="50000"/>
              </a:spcBef>
            </a:pPr>
            <a:r>
              <a:rPr lang="es-MX" sz="2400" dirty="0" smtClean="0">
                <a:solidFill>
                  <a:schemeClr val="bg1"/>
                </a:solidFill>
                <a:latin typeface="Tekton Pro Bold"/>
                <a:cs typeface="Tekton Pro Bold"/>
              </a:rPr>
              <a:t>Tecnológico de Monterrey, campus Estado de México.</a:t>
            </a:r>
          </a:p>
          <a:p>
            <a:pPr algn="just">
              <a:spcBef>
                <a:spcPct val="50000"/>
              </a:spcBef>
            </a:pPr>
            <a:r>
              <a:rPr lang="es-MX" sz="2400" dirty="0" smtClean="0">
                <a:solidFill>
                  <a:schemeClr val="bg1"/>
                </a:solidFill>
                <a:latin typeface="Tekton Pro Bold"/>
                <a:cs typeface="Tekton Pro Bold"/>
              </a:rPr>
              <a:t>México.</a:t>
            </a:r>
          </a:p>
          <a:p>
            <a:pPr algn="just">
              <a:spcBef>
                <a:spcPct val="50000"/>
              </a:spcBef>
            </a:pPr>
            <a:r>
              <a:rPr lang="es-MX" sz="2400" dirty="0">
                <a:solidFill>
                  <a:schemeClr val="bg1"/>
                </a:solidFill>
                <a:latin typeface="Tekton Pro Bold"/>
                <a:cs typeface="Tekton Pro Bold"/>
                <a:hlinkClick r:id="rId3"/>
              </a:rPr>
              <a:t>o</a:t>
            </a:r>
            <a:r>
              <a:rPr lang="es-MX" sz="2400" dirty="0" smtClean="0">
                <a:solidFill>
                  <a:schemeClr val="bg1"/>
                </a:solidFill>
                <a:latin typeface="Tekton Pro Bold"/>
                <a:cs typeface="Tekton Pro Bold"/>
                <a:hlinkClick r:id="rId3"/>
              </a:rPr>
              <a:t>ctavio.islas@</a:t>
            </a:r>
            <a:r>
              <a:rPr lang="es-MX" sz="2400" dirty="0" smtClean="0">
                <a:solidFill>
                  <a:schemeClr val="bg1"/>
                </a:solidFill>
                <a:latin typeface="Tekton Pro Bold"/>
                <a:cs typeface="Tekton Pro Bold"/>
                <a:hlinkClick r:id="rId3"/>
              </a:rPr>
              <a:t>itesm.mx</a:t>
            </a:r>
            <a:endParaRPr lang="es-MX" sz="2400" dirty="0" smtClean="0">
              <a:solidFill>
                <a:schemeClr val="bg1"/>
              </a:solidFill>
              <a:latin typeface="Tekton Pro Bold"/>
              <a:cs typeface="Tekton Pro Bold"/>
            </a:endParaRPr>
          </a:p>
          <a:p>
            <a:pPr algn="just">
              <a:spcBef>
                <a:spcPct val="50000"/>
              </a:spcBef>
            </a:pPr>
            <a:r>
              <a:rPr lang="es-MX" sz="2400" dirty="0" smtClean="0">
                <a:solidFill>
                  <a:schemeClr val="bg1"/>
                </a:solidFill>
                <a:latin typeface="Tekton Pro Bold"/>
                <a:cs typeface="Tekton Pro Bold"/>
              </a:rPr>
              <a:t>@</a:t>
            </a:r>
            <a:r>
              <a:rPr lang="es-MX" sz="2400" dirty="0" smtClean="0">
                <a:solidFill>
                  <a:schemeClr val="bg1"/>
                </a:solidFill>
                <a:latin typeface="Tekton Pro Bold"/>
                <a:cs typeface="Tekton Pro Bold"/>
              </a:rPr>
              <a:t>octavioislas         </a:t>
            </a:r>
            <a:r>
              <a:rPr lang="es-MX" sz="2400" dirty="0" smtClean="0">
                <a:solidFill>
                  <a:schemeClr val="bg1"/>
                </a:solidFill>
                <a:latin typeface="Tekton Pro Bold"/>
                <a:cs typeface="Tekton Pro Bold"/>
              </a:rPr>
              <a:t>2013</a:t>
            </a:r>
          </a:p>
          <a:p>
            <a:pPr algn="just">
              <a:spcBef>
                <a:spcPct val="50000"/>
              </a:spcBef>
            </a:pPr>
            <a:r>
              <a:rPr lang="es-MX" sz="2400" dirty="0">
                <a:solidFill>
                  <a:schemeClr val="bg1"/>
                </a:solidFill>
                <a:latin typeface="Tekton Pro Bold"/>
                <a:cs typeface="Tekton Pro Bold"/>
                <a:hlinkClick r:id="rId4"/>
              </a:rPr>
              <a:t>isajhovanaf@gmail.com</a:t>
            </a:r>
            <a:r>
              <a:rPr lang="es-MX" sz="2400" dirty="0">
                <a:solidFill>
                  <a:schemeClr val="bg1"/>
                </a:solidFill>
                <a:latin typeface="Tekton Pro Bold"/>
                <a:cs typeface="Tekton Pro Bold"/>
              </a:rPr>
              <a:t> </a:t>
            </a:r>
          </a:p>
          <a:p>
            <a:pPr algn="just">
              <a:spcBef>
                <a:spcPct val="50000"/>
              </a:spcBef>
            </a:pPr>
            <a:endParaRPr lang="es-MX" sz="2400" dirty="0" smtClean="0">
              <a:solidFill>
                <a:schemeClr val="bg1"/>
              </a:solidFill>
              <a:latin typeface="Tekton Pro Bold"/>
              <a:cs typeface="Tekton Pro Bold"/>
            </a:endParaRPr>
          </a:p>
          <a:p>
            <a:pPr marL="457200" indent="-457200" algn="just">
              <a:spcBef>
                <a:spcPct val="50000"/>
              </a:spcBef>
              <a:buAutoNum type="arabicPeriod"/>
            </a:pPr>
            <a:endParaRPr lang="es-MX" sz="2400" dirty="0">
              <a:solidFill>
                <a:schemeClr val="bg1"/>
              </a:solidFill>
              <a:latin typeface="Tekton Pro Bold"/>
              <a:cs typeface="Tekton Pro Bold"/>
            </a:endParaRPr>
          </a:p>
        </p:txBody>
      </p:sp>
    </p:spTree>
    <p:extLst>
      <p:ext uri="{BB962C8B-B14F-4D97-AF65-F5344CB8AC3E}">
        <p14:creationId xmlns:p14="http://schemas.microsoft.com/office/powerpoint/2010/main" val="38139766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pic>
        <p:nvPicPr>
          <p:cNvPr id="5" name="Imagen 4"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2"/>
          <p:cNvSpPr>
            <a:spLocks noChangeArrowheads="1"/>
          </p:cNvSpPr>
          <p:nvPr/>
        </p:nvSpPr>
        <p:spPr bwMode="auto">
          <a:xfrm>
            <a:off x="1541616" y="6406122"/>
            <a:ext cx="1049183"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8" name="Rectangle 3"/>
          <p:cNvSpPr>
            <a:spLocks noChangeArrowheads="1"/>
          </p:cNvSpPr>
          <p:nvPr/>
        </p:nvSpPr>
        <p:spPr bwMode="auto">
          <a:xfrm>
            <a:off x="4425042" y="6406122"/>
            <a:ext cx="1594758"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9" name="Rectangle 4"/>
          <p:cNvSpPr>
            <a:spLocks noChangeArrowheads="1"/>
          </p:cNvSpPr>
          <p:nvPr/>
        </p:nvSpPr>
        <p:spPr bwMode="auto">
          <a:xfrm>
            <a:off x="5520215" y="5926697"/>
            <a:ext cx="115410"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0" name="Rectangle 2"/>
          <p:cNvSpPr>
            <a:spLocks noChangeArrowheads="1"/>
          </p:cNvSpPr>
          <p:nvPr/>
        </p:nvSpPr>
        <p:spPr bwMode="auto">
          <a:xfrm>
            <a:off x="1694016" y="6558522"/>
            <a:ext cx="1049183"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solidFill>
                <a:schemeClr val="bg1"/>
              </a:solidFill>
            </a:endParaRPr>
          </a:p>
        </p:txBody>
      </p:sp>
      <p:sp>
        <p:nvSpPr>
          <p:cNvPr id="11" name="Rectangle 3"/>
          <p:cNvSpPr>
            <a:spLocks noChangeArrowheads="1"/>
          </p:cNvSpPr>
          <p:nvPr/>
        </p:nvSpPr>
        <p:spPr bwMode="auto">
          <a:xfrm>
            <a:off x="4577442" y="6558522"/>
            <a:ext cx="1594758"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2" name="Rectangle 4"/>
          <p:cNvSpPr>
            <a:spLocks noChangeArrowheads="1"/>
          </p:cNvSpPr>
          <p:nvPr/>
        </p:nvSpPr>
        <p:spPr bwMode="auto">
          <a:xfrm>
            <a:off x="5672615" y="6079097"/>
            <a:ext cx="115410"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3" name="5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1605591" y="1370116"/>
            <a:ext cx="4783718" cy="5262979"/>
          </a:xfrm>
          <a:prstGeom prst="rect">
            <a:avLst/>
          </a:prstGeom>
        </p:spPr>
        <p:txBody>
          <a:bodyPr wrap="square">
            <a:spAutoFit/>
          </a:bodyPr>
          <a:lstStyle/>
          <a:p>
            <a:pPr marL="457200" indent="-457200" algn="just">
              <a:spcBef>
                <a:spcPct val="50000"/>
              </a:spcBef>
              <a:buAutoNum type="arabicPeriod"/>
            </a:pPr>
            <a:r>
              <a:rPr lang="es-MX" sz="2400" dirty="0" smtClean="0">
                <a:solidFill>
                  <a:schemeClr val="bg1"/>
                </a:solidFill>
                <a:latin typeface="Tekton Pro Bold"/>
                <a:cs typeface="Tekton Pro Bold"/>
              </a:rPr>
              <a:t>Antecedentes de la Economía del Conocimiento.</a:t>
            </a:r>
          </a:p>
          <a:p>
            <a:pPr marL="457200" indent="-457200" algn="just">
              <a:spcBef>
                <a:spcPct val="50000"/>
              </a:spcBef>
              <a:buAutoNum type="arabicPeriod"/>
            </a:pPr>
            <a:r>
              <a:rPr lang="es-MX" sz="2400" dirty="0" smtClean="0">
                <a:solidFill>
                  <a:schemeClr val="bg1"/>
                </a:solidFill>
                <a:latin typeface="Tekton Pro Bold"/>
                <a:cs typeface="Tekton Pro Bold"/>
              </a:rPr>
              <a:t>La revolución de las comunicaciones digitales. De McLuhan a Tim Berners-Lee.</a:t>
            </a:r>
          </a:p>
          <a:p>
            <a:pPr marL="457200" indent="-457200" algn="just">
              <a:spcBef>
                <a:spcPct val="50000"/>
              </a:spcBef>
              <a:buAutoNum type="arabicPeriod"/>
            </a:pPr>
            <a:r>
              <a:rPr lang="es-MX" sz="2400" dirty="0" smtClean="0">
                <a:solidFill>
                  <a:schemeClr val="bg1"/>
                </a:solidFill>
                <a:latin typeface="Tekton Pro Bold"/>
                <a:cs typeface="Tekton Pro Bold"/>
              </a:rPr>
              <a:t>De Internet 1.0 a Internet 2.0</a:t>
            </a:r>
          </a:p>
          <a:p>
            <a:pPr marL="457200" indent="-457200" algn="just">
              <a:spcBef>
                <a:spcPct val="50000"/>
              </a:spcBef>
              <a:buAutoNum type="arabicPeriod"/>
            </a:pPr>
            <a:r>
              <a:rPr lang="es-MX" sz="2400" dirty="0" smtClean="0">
                <a:solidFill>
                  <a:schemeClr val="bg1"/>
                </a:solidFill>
                <a:latin typeface="Tekton Pro Bold"/>
                <a:cs typeface="Tekton Pro Bold"/>
              </a:rPr>
              <a:t>La Generación Einstein y los prosumidores</a:t>
            </a:r>
          </a:p>
          <a:p>
            <a:pPr algn="just">
              <a:spcBef>
                <a:spcPct val="50000"/>
              </a:spcBef>
            </a:pPr>
            <a:endParaRPr lang="es-MX" sz="2400" dirty="0" smtClean="0">
              <a:solidFill>
                <a:schemeClr val="bg1"/>
              </a:solidFill>
              <a:latin typeface="Tekton Pro Bold"/>
              <a:cs typeface="Tekton Pro Bold"/>
            </a:endParaRPr>
          </a:p>
          <a:p>
            <a:pPr marL="457200" indent="-457200" algn="just">
              <a:spcBef>
                <a:spcPct val="50000"/>
              </a:spcBef>
              <a:buAutoNum type="arabicPeriod"/>
            </a:pPr>
            <a:endParaRPr lang="es-MX" sz="2400" dirty="0" smtClean="0">
              <a:solidFill>
                <a:schemeClr val="bg1"/>
              </a:solidFill>
              <a:latin typeface="Tekton Pro Bold"/>
              <a:cs typeface="Tekton Pro Bold"/>
            </a:endParaRPr>
          </a:p>
          <a:p>
            <a:pPr marL="457200" indent="-457200" algn="just">
              <a:spcBef>
                <a:spcPct val="50000"/>
              </a:spcBef>
              <a:buAutoNum type="arabicPeriod"/>
            </a:pPr>
            <a:endParaRPr lang="es-MX" sz="2400" dirty="0">
              <a:solidFill>
                <a:schemeClr val="bg1"/>
              </a:solidFill>
              <a:latin typeface="Tekton Pro Bold"/>
              <a:cs typeface="Tekton Pro Bold"/>
            </a:endParaRPr>
          </a:p>
        </p:txBody>
      </p:sp>
    </p:spTree>
    <p:extLst>
      <p:ext uri="{BB962C8B-B14F-4D97-AF65-F5344CB8AC3E}">
        <p14:creationId xmlns:p14="http://schemas.microsoft.com/office/powerpoint/2010/main" val="80365135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pic>
        <p:nvPicPr>
          <p:cNvPr id="5" name="Imagen 4"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2"/>
          <p:cNvSpPr>
            <a:spLocks noChangeArrowheads="1"/>
          </p:cNvSpPr>
          <p:nvPr/>
        </p:nvSpPr>
        <p:spPr bwMode="auto">
          <a:xfrm>
            <a:off x="1541616" y="6406122"/>
            <a:ext cx="1049183"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8" name="Rectangle 3"/>
          <p:cNvSpPr>
            <a:spLocks noChangeArrowheads="1"/>
          </p:cNvSpPr>
          <p:nvPr/>
        </p:nvSpPr>
        <p:spPr bwMode="auto">
          <a:xfrm>
            <a:off x="4425042" y="6406122"/>
            <a:ext cx="1594758"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9" name="Rectangle 4"/>
          <p:cNvSpPr>
            <a:spLocks noChangeArrowheads="1"/>
          </p:cNvSpPr>
          <p:nvPr/>
        </p:nvSpPr>
        <p:spPr bwMode="auto">
          <a:xfrm>
            <a:off x="5520215" y="5926697"/>
            <a:ext cx="115410"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0" name="Rectangle 2"/>
          <p:cNvSpPr>
            <a:spLocks noChangeArrowheads="1"/>
          </p:cNvSpPr>
          <p:nvPr/>
        </p:nvSpPr>
        <p:spPr bwMode="auto">
          <a:xfrm>
            <a:off x="1694016" y="6558522"/>
            <a:ext cx="1049183"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solidFill>
                <a:schemeClr val="bg1"/>
              </a:solidFill>
            </a:endParaRPr>
          </a:p>
        </p:txBody>
      </p:sp>
      <p:sp>
        <p:nvSpPr>
          <p:cNvPr id="11" name="Rectangle 3"/>
          <p:cNvSpPr>
            <a:spLocks noChangeArrowheads="1"/>
          </p:cNvSpPr>
          <p:nvPr/>
        </p:nvSpPr>
        <p:spPr bwMode="auto">
          <a:xfrm>
            <a:off x="4577442" y="6558522"/>
            <a:ext cx="1594758"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2" name="Rectangle 4"/>
          <p:cNvSpPr>
            <a:spLocks noChangeArrowheads="1"/>
          </p:cNvSpPr>
          <p:nvPr/>
        </p:nvSpPr>
        <p:spPr bwMode="auto">
          <a:xfrm>
            <a:off x="5672615" y="6079097"/>
            <a:ext cx="115410"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3" name="5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1541616" y="2222831"/>
            <a:ext cx="4783718" cy="3416320"/>
          </a:xfrm>
          <a:prstGeom prst="rect">
            <a:avLst/>
          </a:prstGeom>
        </p:spPr>
        <p:txBody>
          <a:bodyPr wrap="square">
            <a:spAutoFit/>
          </a:bodyPr>
          <a:lstStyle/>
          <a:p>
            <a:pPr marL="457200" indent="-457200" algn="just">
              <a:spcBef>
                <a:spcPct val="50000"/>
              </a:spcBef>
              <a:buAutoNum type="arabicPeriod"/>
            </a:pPr>
            <a:r>
              <a:rPr lang="es-MX" sz="3600" dirty="0" smtClean="0">
                <a:solidFill>
                  <a:schemeClr val="accent2"/>
                </a:solidFill>
                <a:latin typeface="Tekton Pro Bold"/>
                <a:cs typeface="Tekton Pro Bold"/>
              </a:rPr>
              <a:t>Antecedentes de la Economía del Conocimiento</a:t>
            </a:r>
          </a:p>
          <a:p>
            <a:pPr algn="just">
              <a:spcBef>
                <a:spcPct val="50000"/>
              </a:spcBef>
            </a:pPr>
            <a:endParaRPr lang="es-MX" sz="2400" dirty="0" smtClean="0">
              <a:solidFill>
                <a:schemeClr val="bg1"/>
              </a:solidFill>
              <a:latin typeface="Tekton Pro Bold"/>
              <a:cs typeface="Tekton Pro Bold"/>
            </a:endParaRPr>
          </a:p>
          <a:p>
            <a:pPr marL="457200" indent="-457200" algn="just">
              <a:spcBef>
                <a:spcPct val="50000"/>
              </a:spcBef>
              <a:buAutoNum type="arabicPeriod"/>
            </a:pPr>
            <a:endParaRPr lang="es-MX" sz="2400" dirty="0" smtClean="0">
              <a:solidFill>
                <a:schemeClr val="bg1"/>
              </a:solidFill>
              <a:latin typeface="Tekton Pro Bold"/>
              <a:cs typeface="Tekton Pro Bold"/>
            </a:endParaRPr>
          </a:p>
          <a:p>
            <a:pPr marL="457200" indent="-457200" algn="just">
              <a:spcBef>
                <a:spcPct val="50000"/>
              </a:spcBef>
              <a:buAutoNum type="arabicPeriod"/>
            </a:pPr>
            <a:endParaRPr lang="es-MX" sz="2400" dirty="0">
              <a:solidFill>
                <a:schemeClr val="bg1"/>
              </a:solidFill>
              <a:latin typeface="Tekton Pro Bold"/>
              <a:cs typeface="Tekton Pro Bold"/>
            </a:endParaRPr>
          </a:p>
        </p:txBody>
      </p:sp>
    </p:spTree>
    <p:extLst>
      <p:ext uri="{BB962C8B-B14F-4D97-AF65-F5344CB8AC3E}">
        <p14:creationId xmlns:p14="http://schemas.microsoft.com/office/powerpoint/2010/main" val="22108795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7" name="Rectangle 2"/>
          <p:cNvSpPr>
            <a:spLocks noChangeArrowheads="1"/>
          </p:cNvSpPr>
          <p:nvPr/>
        </p:nvSpPr>
        <p:spPr bwMode="auto">
          <a:xfrm>
            <a:off x="1541616" y="6406122"/>
            <a:ext cx="1049183"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8" name="Rectangle 3"/>
          <p:cNvSpPr>
            <a:spLocks noChangeArrowheads="1"/>
          </p:cNvSpPr>
          <p:nvPr/>
        </p:nvSpPr>
        <p:spPr bwMode="auto">
          <a:xfrm>
            <a:off x="4425042" y="6406122"/>
            <a:ext cx="1594758"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9" name="Rectangle 4"/>
          <p:cNvSpPr>
            <a:spLocks noChangeArrowheads="1"/>
          </p:cNvSpPr>
          <p:nvPr/>
        </p:nvSpPr>
        <p:spPr bwMode="auto">
          <a:xfrm>
            <a:off x="5520215" y="5926697"/>
            <a:ext cx="115410"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0" name="Rectangle 5"/>
          <p:cNvSpPr>
            <a:spLocks noChangeArrowheads="1"/>
          </p:cNvSpPr>
          <p:nvPr/>
        </p:nvSpPr>
        <p:spPr bwMode="auto">
          <a:xfrm>
            <a:off x="4494868" y="1858314"/>
            <a:ext cx="2200661" cy="329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r>
              <a:rPr lang="es-ES" sz="4000" b="1" dirty="0">
                <a:latin typeface="Arial" charset="0"/>
              </a:rPr>
              <a:t>La Revolución de la </a:t>
            </a:r>
            <a:endParaRPr lang="es-ES" sz="4000" b="1" dirty="0" smtClean="0">
              <a:latin typeface="Arial" charset="0"/>
            </a:endParaRPr>
          </a:p>
          <a:p>
            <a:endParaRPr lang="es-ES" sz="2400" b="1" dirty="0" smtClean="0">
              <a:solidFill>
                <a:srgbClr val="000000"/>
              </a:solidFill>
              <a:latin typeface="Arial" charset="0"/>
            </a:endParaRPr>
          </a:p>
          <a:p>
            <a:r>
              <a:rPr lang="es-ES" sz="2400" b="1" dirty="0" err="1" smtClean="0">
                <a:solidFill>
                  <a:srgbClr val="000000"/>
                </a:solidFill>
                <a:latin typeface="Tekton Pro Bold"/>
                <a:cs typeface="Tekton Pro Bold"/>
              </a:rPr>
              <a:t>Norbert</a:t>
            </a:r>
            <a:r>
              <a:rPr lang="es-ES" sz="2400" b="1" dirty="0" smtClean="0">
                <a:solidFill>
                  <a:srgbClr val="000000"/>
                </a:solidFill>
                <a:latin typeface="Tekton Pro Bold"/>
                <a:cs typeface="Tekton Pro Bold"/>
              </a:rPr>
              <a:t> Wiener</a:t>
            </a:r>
            <a:endParaRPr lang="es-ES" sz="2400" b="1" dirty="0">
              <a:solidFill>
                <a:srgbClr val="000000"/>
              </a:solidFill>
              <a:latin typeface="Tekton Pro Bold"/>
              <a:cs typeface="Tekton Pro Bold"/>
            </a:endParaRPr>
          </a:p>
        </p:txBody>
      </p:sp>
      <p:pic>
        <p:nvPicPr>
          <p:cNvPr id="11" name="Picture 6" descr="image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5055" y="1470003"/>
            <a:ext cx="2085940" cy="3116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2"/>
          <p:cNvSpPr>
            <a:spLocks noChangeArrowheads="1"/>
          </p:cNvSpPr>
          <p:nvPr/>
        </p:nvSpPr>
        <p:spPr bwMode="auto">
          <a:xfrm>
            <a:off x="1694016" y="6558522"/>
            <a:ext cx="1049183"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solidFill>
                <a:schemeClr val="bg1"/>
              </a:solidFill>
            </a:endParaRPr>
          </a:p>
        </p:txBody>
      </p:sp>
      <p:sp>
        <p:nvSpPr>
          <p:cNvPr id="14" name="Rectangle 3"/>
          <p:cNvSpPr>
            <a:spLocks noChangeArrowheads="1"/>
          </p:cNvSpPr>
          <p:nvPr/>
        </p:nvSpPr>
        <p:spPr bwMode="auto">
          <a:xfrm>
            <a:off x="4577442" y="6558522"/>
            <a:ext cx="1594758"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5" name="Rectangle 4"/>
          <p:cNvSpPr>
            <a:spLocks noChangeArrowheads="1"/>
          </p:cNvSpPr>
          <p:nvPr/>
        </p:nvSpPr>
        <p:spPr bwMode="auto">
          <a:xfrm>
            <a:off x="5672615" y="6079097"/>
            <a:ext cx="115410"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6" name="Rectangle 5"/>
          <p:cNvSpPr>
            <a:spLocks noChangeArrowheads="1"/>
          </p:cNvSpPr>
          <p:nvPr/>
        </p:nvSpPr>
        <p:spPr bwMode="auto">
          <a:xfrm>
            <a:off x="1391067" y="1344367"/>
            <a:ext cx="3103801" cy="3659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r>
              <a:rPr lang="es-ES" sz="4000" b="1" dirty="0">
                <a:solidFill>
                  <a:schemeClr val="bg1"/>
                </a:solidFill>
                <a:latin typeface="Tekton Pro Bold"/>
                <a:cs typeface="Tekton Pro Bold"/>
              </a:rPr>
              <a:t>La Revolución de la </a:t>
            </a:r>
            <a:r>
              <a:rPr lang="es-ES" sz="4000" b="1" dirty="0" smtClean="0">
                <a:solidFill>
                  <a:schemeClr val="bg1"/>
                </a:solidFill>
                <a:latin typeface="Tekton Pro Bold"/>
                <a:cs typeface="Tekton Pro Bold"/>
              </a:rPr>
              <a:t>Información</a:t>
            </a:r>
          </a:p>
          <a:p>
            <a:endParaRPr lang="es-ES" sz="4000" b="1" dirty="0">
              <a:solidFill>
                <a:schemeClr val="bg1"/>
              </a:solidFill>
              <a:latin typeface="Tekton Pro Bold"/>
              <a:cs typeface="Tekton Pro Bold"/>
            </a:endParaRPr>
          </a:p>
          <a:p>
            <a:r>
              <a:rPr lang="es-ES" sz="2400" b="1" dirty="0" smtClean="0">
                <a:solidFill>
                  <a:schemeClr val="bg1"/>
                </a:solidFill>
                <a:latin typeface="Tekton Pro Bold"/>
                <a:cs typeface="Tekton Pro Bold"/>
              </a:rPr>
              <a:t>Cibernética</a:t>
            </a:r>
          </a:p>
          <a:p>
            <a:r>
              <a:rPr lang="es-ES" sz="2400" b="1" dirty="0" smtClean="0">
                <a:solidFill>
                  <a:schemeClr val="bg1"/>
                </a:solidFill>
                <a:latin typeface="Tekton Pro Bold"/>
                <a:cs typeface="Tekton Pro Bold"/>
              </a:rPr>
              <a:t>Comunicaciones digitales</a:t>
            </a:r>
            <a:endParaRPr lang="es-ES" sz="2400" b="1" dirty="0">
              <a:solidFill>
                <a:schemeClr val="bg1"/>
              </a:solidFill>
              <a:latin typeface="Tekton Pro Bold"/>
              <a:cs typeface="Tekton Pro Bold"/>
            </a:endParaRPr>
          </a:p>
        </p:txBody>
      </p:sp>
      <p:sp>
        <p:nvSpPr>
          <p:cNvPr id="19" name="5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8910733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7" name="Rectangle 2"/>
          <p:cNvSpPr>
            <a:spLocks noChangeArrowheads="1"/>
          </p:cNvSpPr>
          <p:nvPr/>
        </p:nvSpPr>
        <p:spPr bwMode="auto">
          <a:xfrm>
            <a:off x="1541616" y="6406122"/>
            <a:ext cx="1049183"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8" name="Rectangle 3"/>
          <p:cNvSpPr>
            <a:spLocks noChangeArrowheads="1"/>
          </p:cNvSpPr>
          <p:nvPr/>
        </p:nvSpPr>
        <p:spPr bwMode="auto">
          <a:xfrm>
            <a:off x="4425042" y="6406122"/>
            <a:ext cx="1594758"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9" name="Rectangle 4"/>
          <p:cNvSpPr>
            <a:spLocks noChangeArrowheads="1"/>
          </p:cNvSpPr>
          <p:nvPr/>
        </p:nvSpPr>
        <p:spPr bwMode="auto">
          <a:xfrm>
            <a:off x="5520215" y="5926697"/>
            <a:ext cx="115410"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3" name="Rectangle 2"/>
          <p:cNvSpPr>
            <a:spLocks noChangeArrowheads="1"/>
          </p:cNvSpPr>
          <p:nvPr/>
        </p:nvSpPr>
        <p:spPr bwMode="auto">
          <a:xfrm>
            <a:off x="1694016" y="6558522"/>
            <a:ext cx="1049183"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solidFill>
                <a:schemeClr val="bg1"/>
              </a:solidFill>
            </a:endParaRPr>
          </a:p>
        </p:txBody>
      </p:sp>
      <p:sp>
        <p:nvSpPr>
          <p:cNvPr id="14" name="Rectangle 3"/>
          <p:cNvSpPr>
            <a:spLocks noChangeArrowheads="1"/>
          </p:cNvSpPr>
          <p:nvPr/>
        </p:nvSpPr>
        <p:spPr bwMode="auto">
          <a:xfrm>
            <a:off x="4577442" y="6558522"/>
            <a:ext cx="1594758"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5" name="Rectangle 4"/>
          <p:cNvSpPr>
            <a:spLocks noChangeArrowheads="1"/>
          </p:cNvSpPr>
          <p:nvPr/>
        </p:nvSpPr>
        <p:spPr bwMode="auto">
          <a:xfrm>
            <a:off x="5672615" y="6079097"/>
            <a:ext cx="115410"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9" name="5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1"/>
          <p:cNvSpPr/>
          <p:nvPr/>
        </p:nvSpPr>
        <p:spPr>
          <a:xfrm>
            <a:off x="1605591" y="1370116"/>
            <a:ext cx="4783718" cy="4708981"/>
          </a:xfrm>
          <a:prstGeom prst="rect">
            <a:avLst/>
          </a:prstGeom>
        </p:spPr>
        <p:txBody>
          <a:bodyPr wrap="square">
            <a:spAutoFit/>
          </a:bodyPr>
          <a:lstStyle/>
          <a:p>
            <a:pPr algn="just">
              <a:spcBef>
                <a:spcPct val="50000"/>
              </a:spcBef>
            </a:pPr>
            <a:r>
              <a:rPr lang="es-MX" sz="2400" dirty="0">
                <a:solidFill>
                  <a:schemeClr val="bg1"/>
                </a:solidFill>
                <a:latin typeface="Tekton Pro Bold"/>
                <a:cs typeface="Tekton Pro Bold"/>
              </a:rPr>
              <a:t>El término “cibernética” fue introducido por Norbert Wiener, en 1948, en la primera edición del libro </a:t>
            </a:r>
            <a:r>
              <a:rPr lang="es-MX" sz="2400" i="1" dirty="0">
                <a:solidFill>
                  <a:schemeClr val="bg1"/>
                </a:solidFill>
                <a:latin typeface="Tekton Pro Bold"/>
                <a:cs typeface="Tekton Pro Bold"/>
              </a:rPr>
              <a:t>Cibernética o el control y la comunicación en animales y máquinas</a:t>
            </a:r>
            <a:r>
              <a:rPr lang="es-MX" sz="2400" dirty="0">
                <a:solidFill>
                  <a:schemeClr val="bg1"/>
                </a:solidFill>
                <a:latin typeface="Tekton Pro Bold"/>
                <a:cs typeface="Tekton Pro Bold"/>
              </a:rPr>
              <a:t>. </a:t>
            </a:r>
          </a:p>
          <a:p>
            <a:pPr algn="just">
              <a:spcBef>
                <a:spcPct val="50000"/>
              </a:spcBef>
            </a:pPr>
            <a:r>
              <a:rPr lang="es-MX" sz="2400" dirty="0">
                <a:solidFill>
                  <a:schemeClr val="bg1"/>
                </a:solidFill>
                <a:latin typeface="Tekton Pro Bold"/>
                <a:cs typeface="Tekton Pro Bold"/>
              </a:rPr>
              <a:t>Para fundar la </a:t>
            </a:r>
            <a:r>
              <a:rPr lang="es-MX" sz="2400" b="1" dirty="0">
                <a:solidFill>
                  <a:schemeClr val="bg1"/>
                </a:solidFill>
                <a:latin typeface="Tekton Pro Bold"/>
                <a:cs typeface="Tekton Pro Bold"/>
              </a:rPr>
              <a:t>cibernética, </a:t>
            </a:r>
            <a:r>
              <a:rPr lang="es-MX" sz="2400" dirty="0">
                <a:solidFill>
                  <a:schemeClr val="bg1"/>
                </a:solidFill>
                <a:latin typeface="Tekton Pro Bold"/>
                <a:cs typeface="Tekton Pro Bold"/>
              </a:rPr>
              <a:t>Wiener partió de la </a:t>
            </a:r>
            <a:r>
              <a:rPr lang="es-MX" sz="2400" b="1" dirty="0">
                <a:solidFill>
                  <a:schemeClr val="bg1"/>
                </a:solidFill>
                <a:latin typeface="Tekton Pro Bold"/>
                <a:cs typeface="Tekton Pro Bold"/>
              </a:rPr>
              <a:t>teoría de los mensajes</a:t>
            </a:r>
            <a:r>
              <a:rPr lang="es-MX" sz="2400" dirty="0">
                <a:solidFill>
                  <a:schemeClr val="bg1"/>
                </a:solidFill>
                <a:latin typeface="Tekton Pro Bold"/>
                <a:cs typeface="Tekton Pro Bold"/>
              </a:rPr>
              <a:t>, la psicología y sus reflexiones sobre el sistema nervioso, reparando, además, en la importancia de la electrotécnica implícita en la </a:t>
            </a:r>
            <a:r>
              <a:rPr lang="es-MX" sz="2400" b="1" dirty="0">
                <a:solidFill>
                  <a:schemeClr val="bg1"/>
                </a:solidFill>
                <a:latin typeface="Tekton Pro Bold"/>
                <a:cs typeface="Tekton Pro Bold"/>
              </a:rPr>
              <a:t>transmisión de los mensajes</a:t>
            </a:r>
            <a:r>
              <a:rPr lang="es-MX" sz="2400" dirty="0">
                <a:solidFill>
                  <a:schemeClr val="bg1"/>
                </a:solidFill>
                <a:latin typeface="Tekton Pro Bold"/>
                <a:cs typeface="Tekton Pro Bold"/>
              </a:rPr>
              <a:t>.</a:t>
            </a:r>
            <a:r>
              <a:rPr lang="es-MX" sz="2400" dirty="0">
                <a:latin typeface="Tekton Pro Bold"/>
                <a:cs typeface="Tekton Pro Bold"/>
              </a:rPr>
              <a:t>. </a:t>
            </a:r>
            <a:endParaRPr lang="es-MX" sz="2400" dirty="0">
              <a:solidFill>
                <a:schemeClr val="bg1"/>
              </a:solidFill>
              <a:latin typeface="Tekton Pro Bold"/>
              <a:cs typeface="Tekton Pro Bold"/>
            </a:endParaRPr>
          </a:p>
        </p:txBody>
      </p:sp>
    </p:spTree>
    <p:extLst>
      <p:ext uri="{BB962C8B-B14F-4D97-AF65-F5344CB8AC3E}">
        <p14:creationId xmlns:p14="http://schemas.microsoft.com/office/powerpoint/2010/main" val="121515063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7" name="Rectangle 2"/>
          <p:cNvSpPr>
            <a:spLocks noChangeArrowheads="1"/>
          </p:cNvSpPr>
          <p:nvPr/>
        </p:nvSpPr>
        <p:spPr bwMode="auto">
          <a:xfrm>
            <a:off x="1541616" y="6406122"/>
            <a:ext cx="1049183"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8" name="Rectangle 3"/>
          <p:cNvSpPr>
            <a:spLocks noChangeArrowheads="1"/>
          </p:cNvSpPr>
          <p:nvPr/>
        </p:nvSpPr>
        <p:spPr bwMode="auto">
          <a:xfrm>
            <a:off x="4425042" y="6406122"/>
            <a:ext cx="1594758"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9" name="Rectangle 4"/>
          <p:cNvSpPr>
            <a:spLocks noChangeArrowheads="1"/>
          </p:cNvSpPr>
          <p:nvPr/>
        </p:nvSpPr>
        <p:spPr bwMode="auto">
          <a:xfrm>
            <a:off x="5520215" y="5926697"/>
            <a:ext cx="115410"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3" name="Rectangle 2"/>
          <p:cNvSpPr>
            <a:spLocks noChangeArrowheads="1"/>
          </p:cNvSpPr>
          <p:nvPr/>
        </p:nvSpPr>
        <p:spPr bwMode="auto">
          <a:xfrm>
            <a:off x="1694016" y="6558522"/>
            <a:ext cx="1049183"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solidFill>
                <a:schemeClr val="bg1"/>
              </a:solidFill>
            </a:endParaRPr>
          </a:p>
        </p:txBody>
      </p:sp>
      <p:sp>
        <p:nvSpPr>
          <p:cNvPr id="14" name="Rectangle 3"/>
          <p:cNvSpPr>
            <a:spLocks noChangeArrowheads="1"/>
          </p:cNvSpPr>
          <p:nvPr/>
        </p:nvSpPr>
        <p:spPr bwMode="auto">
          <a:xfrm>
            <a:off x="4577442" y="6558522"/>
            <a:ext cx="1594758"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5" name="Rectangle 4"/>
          <p:cNvSpPr>
            <a:spLocks noChangeArrowheads="1"/>
          </p:cNvSpPr>
          <p:nvPr/>
        </p:nvSpPr>
        <p:spPr bwMode="auto">
          <a:xfrm>
            <a:off x="5672615" y="6079097"/>
            <a:ext cx="115410" cy="2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9" name="5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1"/>
          <p:cNvSpPr/>
          <p:nvPr/>
        </p:nvSpPr>
        <p:spPr>
          <a:xfrm>
            <a:off x="1388534" y="1370116"/>
            <a:ext cx="5333999" cy="4339650"/>
          </a:xfrm>
          <a:prstGeom prst="rect">
            <a:avLst/>
          </a:prstGeom>
        </p:spPr>
        <p:txBody>
          <a:bodyPr wrap="square">
            <a:spAutoFit/>
          </a:bodyPr>
          <a:lstStyle/>
          <a:p>
            <a:pPr algn="just">
              <a:spcBef>
                <a:spcPct val="50000"/>
              </a:spcBef>
            </a:pPr>
            <a:r>
              <a:rPr lang="es-MX" sz="2400" dirty="0">
                <a:solidFill>
                  <a:schemeClr val="bg1"/>
                </a:solidFill>
                <a:latin typeface="Tekton Pro Bold"/>
                <a:cs typeface="Tekton Pro Bold"/>
              </a:rPr>
              <a:t>La </a:t>
            </a:r>
            <a:r>
              <a:rPr lang="es-MX" sz="2400" b="1" dirty="0">
                <a:solidFill>
                  <a:schemeClr val="bg1"/>
                </a:solidFill>
                <a:latin typeface="Tekton Pro Bold"/>
                <a:cs typeface="Tekton Pro Bold"/>
              </a:rPr>
              <a:t>cibernética</a:t>
            </a:r>
            <a:r>
              <a:rPr lang="es-MX" sz="2400" dirty="0">
                <a:solidFill>
                  <a:schemeClr val="bg1"/>
                </a:solidFill>
                <a:latin typeface="Tekton Pro Bold"/>
                <a:cs typeface="Tekton Pro Bold"/>
              </a:rPr>
              <a:t> admite ser considerada como una </a:t>
            </a:r>
            <a:r>
              <a:rPr lang="es-MX" sz="2400" b="1" dirty="0">
                <a:solidFill>
                  <a:schemeClr val="bg1"/>
                </a:solidFill>
                <a:latin typeface="Tekton Pro Bold"/>
                <a:cs typeface="Tekton Pro Bold"/>
              </a:rPr>
              <a:t>contribución definitiva</a:t>
            </a:r>
            <a:r>
              <a:rPr lang="es-MX" sz="2400" dirty="0">
                <a:solidFill>
                  <a:schemeClr val="bg1"/>
                </a:solidFill>
                <a:latin typeface="Tekton Pro Bold"/>
                <a:cs typeface="Tekton Pro Bold"/>
              </a:rPr>
              <a:t> a</a:t>
            </a:r>
            <a:r>
              <a:rPr lang="es-MX" sz="2400" dirty="0" smtClean="0">
                <a:solidFill>
                  <a:schemeClr val="bg1"/>
                </a:solidFill>
                <a:latin typeface="Tekton Pro Bold"/>
                <a:cs typeface="Tekton Pro Bold"/>
              </a:rPr>
              <a:t>l </a:t>
            </a:r>
            <a:r>
              <a:rPr lang="es-MX" sz="2400" dirty="0">
                <a:solidFill>
                  <a:schemeClr val="bg1"/>
                </a:solidFill>
                <a:latin typeface="Tekton Pro Bold"/>
                <a:cs typeface="Tekton Pro Bold"/>
              </a:rPr>
              <a:t>tránsito a la </a:t>
            </a:r>
            <a:r>
              <a:rPr lang="es-MX" sz="2400" b="1" dirty="0">
                <a:solidFill>
                  <a:schemeClr val="bg1"/>
                </a:solidFill>
                <a:latin typeface="Tekton Pro Bold"/>
                <a:cs typeface="Tekton Pro Bold"/>
              </a:rPr>
              <a:t>economía del conocimiento</a:t>
            </a:r>
            <a:r>
              <a:rPr lang="es-MX" sz="2400" dirty="0">
                <a:solidFill>
                  <a:schemeClr val="bg1"/>
                </a:solidFill>
                <a:latin typeface="Tekton Pro Bold"/>
                <a:cs typeface="Tekton Pro Bold"/>
              </a:rPr>
              <a:t>, la cual, de acuerdo con Alvin y Heidi Toffler (</a:t>
            </a:r>
            <a:r>
              <a:rPr lang="es-MX" sz="2400" i="1" dirty="0">
                <a:solidFill>
                  <a:schemeClr val="bg1"/>
                </a:solidFill>
                <a:latin typeface="Tekton Pro Bold"/>
                <a:cs typeface="Tekton Pro Bold"/>
              </a:rPr>
              <a:t>La revolución de la Riqueza</a:t>
            </a:r>
            <a:r>
              <a:rPr lang="es-MX" sz="2400" dirty="0">
                <a:solidFill>
                  <a:schemeClr val="bg1"/>
                </a:solidFill>
                <a:latin typeface="Tekton Pro Bold"/>
                <a:cs typeface="Tekton Pro Bold"/>
              </a:rPr>
              <a:t>: Deusto, 2006), dio inicio el cuatro de octubre de 1957, cuando la Unión Soviética consiguió lanzar al espacio al Sputnik, </a:t>
            </a:r>
            <a:r>
              <a:rPr lang="es-MX" sz="2400" dirty="0" smtClean="0">
                <a:solidFill>
                  <a:schemeClr val="bg1"/>
                </a:solidFill>
                <a:latin typeface="Tekton Pro Bold"/>
                <a:cs typeface="Tekton Pro Bold"/>
              </a:rPr>
              <a:t>primer </a:t>
            </a:r>
            <a:r>
              <a:rPr lang="es-MX" sz="2400" dirty="0">
                <a:solidFill>
                  <a:schemeClr val="bg1"/>
                </a:solidFill>
                <a:latin typeface="Tekton Pro Bold"/>
                <a:cs typeface="Tekton Pro Bold"/>
              </a:rPr>
              <a:t>satélite artificial ubicado en la órbita de la Tierra.</a:t>
            </a:r>
          </a:p>
          <a:p>
            <a:pPr algn="just">
              <a:spcBef>
                <a:spcPct val="50000"/>
              </a:spcBef>
            </a:pPr>
            <a:endParaRPr lang="es-MX" sz="2400" dirty="0">
              <a:solidFill>
                <a:schemeClr val="bg1"/>
              </a:solidFill>
              <a:latin typeface="Tekton Pro Bold"/>
              <a:cs typeface="Tekton Pro Bold"/>
            </a:endParaRPr>
          </a:p>
        </p:txBody>
      </p:sp>
    </p:spTree>
    <p:extLst>
      <p:ext uri="{BB962C8B-B14F-4D97-AF65-F5344CB8AC3E}">
        <p14:creationId xmlns:p14="http://schemas.microsoft.com/office/powerpoint/2010/main" val="103492258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pic>
        <p:nvPicPr>
          <p:cNvPr id="7"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540932"/>
            <a:ext cx="2281238"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Rectangle 3"/>
          <p:cNvSpPr>
            <a:spLocks noChangeArrowheads="1"/>
          </p:cNvSpPr>
          <p:nvPr/>
        </p:nvSpPr>
        <p:spPr bwMode="auto">
          <a:xfrm>
            <a:off x="1524000" y="1337733"/>
            <a:ext cx="3115733" cy="193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r>
              <a:rPr lang="es-ES" sz="4000" b="1" dirty="0">
                <a:solidFill>
                  <a:schemeClr val="bg1"/>
                </a:solidFill>
                <a:latin typeface="Tekton Pro Bold"/>
                <a:cs typeface="Tekton Pro Bold"/>
              </a:rPr>
              <a:t>La Revolución de la Información</a:t>
            </a:r>
          </a:p>
        </p:txBody>
      </p:sp>
      <p:sp>
        <p:nvSpPr>
          <p:cNvPr id="9" name="Text Box 4"/>
          <p:cNvSpPr txBox="1">
            <a:spLocks noChangeArrowheads="1"/>
          </p:cNvSpPr>
          <p:nvPr/>
        </p:nvSpPr>
        <p:spPr bwMode="auto">
          <a:xfrm>
            <a:off x="4639733" y="4306829"/>
            <a:ext cx="2133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OfficinaSans-Book" pitchFamily="2" charset="0"/>
              </a:defRPr>
            </a:lvl1pPr>
            <a:lvl2pPr marL="742950" indent="-285750">
              <a:defRPr sz="2400">
                <a:solidFill>
                  <a:schemeClr val="tx1"/>
                </a:solidFill>
                <a:latin typeface="OfficinaSans-Book" pitchFamily="2" charset="0"/>
              </a:defRPr>
            </a:lvl2pPr>
            <a:lvl3pPr marL="1143000" indent="-228600">
              <a:defRPr sz="2400">
                <a:solidFill>
                  <a:schemeClr val="tx1"/>
                </a:solidFill>
                <a:latin typeface="OfficinaSans-Book" pitchFamily="2" charset="0"/>
              </a:defRPr>
            </a:lvl3pPr>
            <a:lvl4pPr marL="1600200" indent="-228600">
              <a:defRPr sz="2400">
                <a:solidFill>
                  <a:schemeClr val="tx1"/>
                </a:solidFill>
                <a:latin typeface="OfficinaSans-Book" pitchFamily="2" charset="0"/>
              </a:defRPr>
            </a:lvl4pPr>
            <a:lvl5pPr marL="2057400" indent="-228600">
              <a:defRPr sz="2400">
                <a:solidFill>
                  <a:schemeClr val="tx1"/>
                </a:solidFill>
                <a:latin typeface="OfficinaSans-Book" pitchFamily="2" charset="0"/>
              </a:defRPr>
            </a:lvl5pPr>
            <a:lvl6pPr marL="2514600" indent="-228600" eaLnBrk="0" fontAlgn="base" hangingPunct="0">
              <a:spcBef>
                <a:spcPct val="0"/>
              </a:spcBef>
              <a:spcAft>
                <a:spcPct val="0"/>
              </a:spcAft>
              <a:defRPr sz="2400">
                <a:solidFill>
                  <a:schemeClr val="tx1"/>
                </a:solidFill>
                <a:latin typeface="OfficinaSans-Book" pitchFamily="2" charset="0"/>
              </a:defRPr>
            </a:lvl6pPr>
            <a:lvl7pPr marL="2971800" indent="-228600" eaLnBrk="0" fontAlgn="base" hangingPunct="0">
              <a:spcBef>
                <a:spcPct val="0"/>
              </a:spcBef>
              <a:spcAft>
                <a:spcPct val="0"/>
              </a:spcAft>
              <a:defRPr sz="2400">
                <a:solidFill>
                  <a:schemeClr val="tx1"/>
                </a:solidFill>
                <a:latin typeface="OfficinaSans-Book" pitchFamily="2" charset="0"/>
              </a:defRPr>
            </a:lvl7pPr>
            <a:lvl8pPr marL="3429000" indent="-228600" eaLnBrk="0" fontAlgn="base" hangingPunct="0">
              <a:spcBef>
                <a:spcPct val="0"/>
              </a:spcBef>
              <a:spcAft>
                <a:spcPct val="0"/>
              </a:spcAft>
              <a:defRPr sz="2400">
                <a:solidFill>
                  <a:schemeClr val="tx1"/>
                </a:solidFill>
                <a:latin typeface="OfficinaSans-Book" pitchFamily="2" charset="0"/>
              </a:defRPr>
            </a:lvl8pPr>
            <a:lvl9pPr marL="3886200" indent="-228600" eaLnBrk="0" fontAlgn="base" hangingPunct="0">
              <a:spcBef>
                <a:spcPct val="0"/>
              </a:spcBef>
              <a:spcAft>
                <a:spcPct val="0"/>
              </a:spcAft>
              <a:defRPr sz="2400">
                <a:solidFill>
                  <a:schemeClr val="tx1"/>
                </a:solidFill>
                <a:latin typeface="OfficinaSans-Book" pitchFamily="2" charset="0"/>
              </a:defRPr>
            </a:lvl9pPr>
          </a:lstStyle>
          <a:p>
            <a:pPr>
              <a:spcBef>
                <a:spcPct val="50000"/>
              </a:spcBef>
            </a:pPr>
            <a:r>
              <a:rPr lang="es-ES" sz="2000" dirty="0">
                <a:solidFill>
                  <a:schemeClr val="bg1"/>
                </a:solidFill>
                <a:latin typeface="Tekton Pro Bold"/>
                <a:cs typeface="Tekton Pro Bold"/>
              </a:rPr>
              <a:t>Claude Shannon</a:t>
            </a:r>
          </a:p>
        </p:txBody>
      </p:sp>
      <p:sp>
        <p:nvSpPr>
          <p:cNvPr id="10" name="4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34879339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pic>
        <p:nvPicPr>
          <p:cNvPr id="9" name="Picture 5" descr="wibmlogo11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3788" y="3016067"/>
            <a:ext cx="179863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65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7426" y="1890532"/>
            <a:ext cx="3209058" cy="2105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5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19126759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7" name="Rectangle 4"/>
          <p:cNvSpPr>
            <a:spLocks noChangeArrowheads="1"/>
          </p:cNvSpPr>
          <p:nvPr/>
        </p:nvSpPr>
        <p:spPr bwMode="auto">
          <a:xfrm>
            <a:off x="685800" y="5867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8" name="Rectangle 5"/>
          <p:cNvSpPr>
            <a:spLocks noChangeArrowheads="1"/>
          </p:cNvSpPr>
          <p:nvPr/>
        </p:nvSpPr>
        <p:spPr bwMode="auto">
          <a:xfrm>
            <a:off x="3124200" y="5867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9" name="Rectangle 6"/>
          <p:cNvSpPr>
            <a:spLocks noChangeArrowheads="1"/>
          </p:cNvSpPr>
          <p:nvPr/>
        </p:nvSpPr>
        <p:spPr bwMode="auto">
          <a:xfrm>
            <a:off x="3219450" y="1240391"/>
            <a:ext cx="3302000" cy="4875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marL="382588">
              <a:lnSpc>
                <a:spcPct val="130000"/>
              </a:lnSpc>
            </a:pPr>
            <a:r>
              <a:rPr lang="es-ES" sz="2000" b="1" i="1" dirty="0" err="1">
                <a:solidFill>
                  <a:schemeClr val="bg1"/>
                </a:solidFill>
                <a:latin typeface="Tekton Pro Bold"/>
                <a:cs typeface="Tekton Pro Bold"/>
              </a:rPr>
              <a:t>Cybernetics</a:t>
            </a:r>
            <a:r>
              <a:rPr lang="es-ES" sz="2000" b="1" dirty="0">
                <a:solidFill>
                  <a:schemeClr val="bg1"/>
                </a:solidFill>
                <a:latin typeface="Tekton Pro Bold"/>
                <a:cs typeface="Tekton Pro Bold"/>
              </a:rPr>
              <a:t> </a:t>
            </a:r>
            <a:endParaRPr lang="es-ES" sz="2000" b="1" dirty="0" smtClean="0">
              <a:solidFill>
                <a:schemeClr val="bg1"/>
              </a:solidFill>
              <a:latin typeface="Tekton Pro Bold"/>
              <a:cs typeface="Tekton Pro Bold"/>
            </a:endParaRPr>
          </a:p>
          <a:p>
            <a:pPr marL="382588">
              <a:lnSpc>
                <a:spcPct val="130000"/>
              </a:lnSpc>
            </a:pPr>
            <a:r>
              <a:rPr lang="es-ES" sz="2000" dirty="0" err="1" smtClean="0">
                <a:solidFill>
                  <a:schemeClr val="bg1"/>
                </a:solidFill>
                <a:latin typeface="Tekton Pro Bold"/>
                <a:cs typeface="Tekton Pro Bold"/>
              </a:rPr>
              <a:t>Norbert</a:t>
            </a:r>
            <a:r>
              <a:rPr lang="es-ES" sz="2000" dirty="0" smtClean="0">
                <a:solidFill>
                  <a:schemeClr val="bg1"/>
                </a:solidFill>
                <a:latin typeface="Tekton Pro Bold"/>
                <a:cs typeface="Tekton Pro Bold"/>
              </a:rPr>
              <a:t> </a:t>
            </a:r>
            <a:r>
              <a:rPr lang="es-ES" sz="2000" dirty="0">
                <a:solidFill>
                  <a:schemeClr val="bg1"/>
                </a:solidFill>
                <a:latin typeface="Tekton Pro Bold"/>
                <a:cs typeface="Tekton Pro Bold"/>
              </a:rPr>
              <a:t>Wiener</a:t>
            </a:r>
            <a:endParaRPr lang="es-ES" sz="2000" b="1" dirty="0">
              <a:solidFill>
                <a:schemeClr val="bg1"/>
              </a:solidFill>
              <a:latin typeface="Tekton Pro Bold"/>
              <a:cs typeface="Tekton Pro Bold"/>
            </a:endParaRPr>
          </a:p>
          <a:p>
            <a:pPr marL="382588">
              <a:lnSpc>
                <a:spcPct val="130000"/>
              </a:lnSpc>
            </a:pPr>
            <a:endParaRPr lang="es-ES" sz="2000" b="1" dirty="0">
              <a:solidFill>
                <a:schemeClr val="bg1"/>
              </a:solidFill>
              <a:latin typeface="Tekton Pro Bold"/>
              <a:cs typeface="Tekton Pro Bold"/>
            </a:endParaRPr>
          </a:p>
          <a:p>
            <a:pPr marL="382588">
              <a:lnSpc>
                <a:spcPct val="130000"/>
              </a:lnSpc>
            </a:pPr>
            <a:r>
              <a:rPr lang="es-ES" sz="2000" b="1" i="1" dirty="0">
                <a:solidFill>
                  <a:schemeClr val="bg1"/>
                </a:solidFill>
                <a:latin typeface="Tekton Pro Bold"/>
                <a:cs typeface="Tekton Pro Bold"/>
              </a:rPr>
              <a:t>Teoría matemática de la información</a:t>
            </a:r>
            <a:r>
              <a:rPr lang="es-ES" sz="2000" b="1" dirty="0">
                <a:solidFill>
                  <a:schemeClr val="bg1"/>
                </a:solidFill>
                <a:latin typeface="Tekton Pro Bold"/>
                <a:cs typeface="Tekton Pro Bold"/>
              </a:rPr>
              <a:t>                      </a:t>
            </a:r>
            <a:r>
              <a:rPr lang="es-ES" sz="2000" dirty="0">
                <a:solidFill>
                  <a:schemeClr val="bg1"/>
                </a:solidFill>
                <a:latin typeface="Tekton Pro Bold"/>
                <a:cs typeface="Tekton Pro Bold"/>
              </a:rPr>
              <a:t>Claude Shannon</a:t>
            </a:r>
            <a:endParaRPr lang="es-ES" sz="2000" b="1" dirty="0">
              <a:solidFill>
                <a:schemeClr val="bg1"/>
              </a:solidFill>
              <a:latin typeface="Tekton Pro Bold"/>
              <a:cs typeface="Tekton Pro Bold"/>
            </a:endParaRPr>
          </a:p>
          <a:p>
            <a:pPr marL="382588">
              <a:lnSpc>
                <a:spcPct val="130000"/>
              </a:lnSpc>
            </a:pPr>
            <a:endParaRPr lang="es-ES" sz="2000" b="1" dirty="0">
              <a:solidFill>
                <a:schemeClr val="bg1"/>
              </a:solidFill>
              <a:latin typeface="Tekton Pro Bold"/>
              <a:cs typeface="Tekton Pro Bold"/>
            </a:endParaRPr>
          </a:p>
          <a:p>
            <a:pPr marL="382588">
              <a:lnSpc>
                <a:spcPct val="130000"/>
              </a:lnSpc>
            </a:pPr>
            <a:r>
              <a:rPr lang="es-ES" sz="2000" b="1" i="1" dirty="0">
                <a:solidFill>
                  <a:schemeClr val="bg1"/>
                </a:solidFill>
                <a:latin typeface="Tekton Pro Bold"/>
                <a:cs typeface="Tekton Pro Bold"/>
              </a:rPr>
              <a:t>Sistémica</a:t>
            </a:r>
            <a:r>
              <a:rPr lang="es-ES" sz="2000" b="1" dirty="0">
                <a:solidFill>
                  <a:schemeClr val="bg1"/>
                </a:solidFill>
                <a:latin typeface="Tekton Pro Bold"/>
                <a:cs typeface="Tekton Pro Bold"/>
              </a:rPr>
              <a:t> </a:t>
            </a:r>
            <a:r>
              <a:rPr lang="es-ES" sz="2000" b="1" dirty="0" smtClean="0">
                <a:solidFill>
                  <a:schemeClr val="bg1"/>
                </a:solidFill>
                <a:latin typeface="Tekton Pro Bold"/>
                <a:cs typeface="Tekton Pro Bold"/>
              </a:rPr>
              <a:t/>
            </a:r>
            <a:br>
              <a:rPr lang="es-ES" sz="2000" b="1" dirty="0" smtClean="0">
                <a:solidFill>
                  <a:schemeClr val="bg1"/>
                </a:solidFill>
                <a:latin typeface="Tekton Pro Bold"/>
                <a:cs typeface="Tekton Pro Bold"/>
              </a:rPr>
            </a:br>
            <a:r>
              <a:rPr lang="es-ES" sz="2000" dirty="0" smtClean="0">
                <a:solidFill>
                  <a:schemeClr val="bg1"/>
                </a:solidFill>
                <a:latin typeface="Tekton Pro Bold"/>
                <a:cs typeface="Tekton Pro Bold"/>
              </a:rPr>
              <a:t>Von </a:t>
            </a:r>
            <a:r>
              <a:rPr lang="es-ES" sz="2000" dirty="0">
                <a:solidFill>
                  <a:schemeClr val="bg1"/>
                </a:solidFill>
                <a:latin typeface="Tekton Pro Bold"/>
                <a:cs typeface="Tekton Pro Bold"/>
              </a:rPr>
              <a:t>Bertalanffy</a:t>
            </a:r>
            <a:endParaRPr lang="es-ES" sz="2000" b="1" dirty="0">
              <a:solidFill>
                <a:schemeClr val="bg1"/>
              </a:solidFill>
              <a:latin typeface="Tekton Pro Bold"/>
              <a:cs typeface="Tekton Pro Bold"/>
            </a:endParaRPr>
          </a:p>
          <a:p>
            <a:pPr marL="382588">
              <a:lnSpc>
                <a:spcPct val="130000"/>
              </a:lnSpc>
            </a:pPr>
            <a:endParaRPr lang="es-ES" sz="2000" b="1" dirty="0">
              <a:solidFill>
                <a:schemeClr val="bg1"/>
              </a:solidFill>
              <a:latin typeface="Tekton Pro Bold"/>
              <a:cs typeface="Tekton Pro Bold"/>
            </a:endParaRPr>
          </a:p>
          <a:p>
            <a:pPr marL="382588">
              <a:lnSpc>
                <a:spcPct val="130000"/>
              </a:lnSpc>
            </a:pPr>
            <a:r>
              <a:rPr lang="es-ES" sz="2000" b="1" dirty="0">
                <a:solidFill>
                  <a:schemeClr val="bg1"/>
                </a:solidFill>
                <a:latin typeface="Tekton Pro Bold"/>
                <a:cs typeface="Tekton Pro Bold"/>
              </a:rPr>
              <a:t>Primeras máquinas de manipular información          </a:t>
            </a:r>
            <a:endParaRPr lang="es-ES" sz="2000" dirty="0">
              <a:solidFill>
                <a:schemeClr val="bg1"/>
              </a:solidFill>
              <a:latin typeface="Tekton Pro Bold"/>
              <a:cs typeface="Tekton Pro Bold"/>
            </a:endParaRPr>
          </a:p>
        </p:txBody>
      </p:sp>
      <p:sp>
        <p:nvSpPr>
          <p:cNvPr id="11" name="Rectangle 8"/>
          <p:cNvSpPr>
            <a:spLocks noChangeArrowheads="1"/>
          </p:cNvSpPr>
          <p:nvPr/>
        </p:nvSpPr>
        <p:spPr bwMode="auto">
          <a:xfrm>
            <a:off x="250825" y="1989138"/>
            <a:ext cx="2619375"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s-ES" sz="7200" b="1" dirty="0">
                <a:solidFill>
                  <a:schemeClr val="accent2"/>
                </a:solidFill>
                <a:latin typeface="Arial Black" pitchFamily="34" charset="0"/>
              </a:rPr>
              <a:t>1948</a:t>
            </a:r>
          </a:p>
        </p:txBody>
      </p:sp>
      <p:sp>
        <p:nvSpPr>
          <p:cNvPr id="12" name="Rectangle 9"/>
          <p:cNvSpPr>
            <a:spLocks noChangeArrowheads="1"/>
          </p:cNvSpPr>
          <p:nvPr/>
        </p:nvSpPr>
        <p:spPr bwMode="auto">
          <a:xfrm>
            <a:off x="600075" y="2492375"/>
            <a:ext cx="2619375"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s-ES" sz="7200" b="1">
                <a:solidFill>
                  <a:srgbClr val="3366FF"/>
                </a:solidFill>
                <a:latin typeface="Arial Black" pitchFamily="34" charset="0"/>
              </a:rPr>
              <a:t>1948</a:t>
            </a:r>
          </a:p>
        </p:txBody>
      </p:sp>
      <p:sp>
        <p:nvSpPr>
          <p:cNvPr id="13" name="Rectangle 10"/>
          <p:cNvSpPr>
            <a:spLocks noChangeArrowheads="1"/>
          </p:cNvSpPr>
          <p:nvPr/>
        </p:nvSpPr>
        <p:spPr bwMode="auto">
          <a:xfrm>
            <a:off x="887413" y="2997200"/>
            <a:ext cx="2619375"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s-ES" sz="7200" b="1">
                <a:solidFill>
                  <a:srgbClr val="6699FF"/>
                </a:solidFill>
                <a:latin typeface="Arial Black" pitchFamily="34" charset="0"/>
              </a:rPr>
              <a:t>1948</a:t>
            </a:r>
          </a:p>
        </p:txBody>
      </p:sp>
      <p:sp>
        <p:nvSpPr>
          <p:cNvPr id="1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Oval 7"/>
          <p:cNvSpPr>
            <a:spLocks noChangeArrowheads="1"/>
          </p:cNvSpPr>
          <p:nvPr/>
        </p:nvSpPr>
        <p:spPr bwMode="auto">
          <a:xfrm flipV="1">
            <a:off x="4184651" y="1142999"/>
            <a:ext cx="110808" cy="45719"/>
          </a:xfrm>
          <a:prstGeom prst="ellipse">
            <a:avLst/>
          </a:prstGeom>
          <a:solidFill>
            <a:schemeClr val="folHlink"/>
          </a:solidFill>
          <a:ln w="12700">
            <a:solidFill>
              <a:schemeClr val="tx1"/>
            </a:solidFill>
            <a:round/>
            <a:headEnd/>
            <a:tailEnd/>
          </a:ln>
        </p:spPr>
        <p:txBody>
          <a:bodyPr wrap="none" anchor="ctr"/>
          <a:lstStyle/>
          <a:p>
            <a:endParaRPr lang="es-ES"/>
          </a:p>
        </p:txBody>
      </p:sp>
    </p:spTree>
    <p:extLst>
      <p:ext uri="{BB962C8B-B14F-4D97-AF65-F5344CB8AC3E}">
        <p14:creationId xmlns:p14="http://schemas.microsoft.com/office/powerpoint/2010/main" val="92405510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18143"/>
            <a:ext cx="9144000" cy="6858000"/>
          </a:xfrm>
          <a:prstGeom prst="rect">
            <a:avLst/>
          </a:prstGeom>
        </p:spPr>
      </p:pic>
      <p:sp>
        <p:nvSpPr>
          <p:cNvPr id="7" name="Rectangle 4"/>
          <p:cNvSpPr>
            <a:spLocks noChangeArrowheads="1"/>
          </p:cNvSpPr>
          <p:nvPr/>
        </p:nvSpPr>
        <p:spPr bwMode="auto">
          <a:xfrm>
            <a:off x="685800" y="5867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8" name="Rectangle 5"/>
          <p:cNvSpPr>
            <a:spLocks noChangeArrowheads="1"/>
          </p:cNvSpPr>
          <p:nvPr/>
        </p:nvSpPr>
        <p:spPr bwMode="auto">
          <a:xfrm>
            <a:off x="3124200" y="5867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Oval 7"/>
          <p:cNvSpPr>
            <a:spLocks noChangeArrowheads="1"/>
          </p:cNvSpPr>
          <p:nvPr/>
        </p:nvSpPr>
        <p:spPr bwMode="auto">
          <a:xfrm flipV="1">
            <a:off x="4184651" y="1142999"/>
            <a:ext cx="110808" cy="45719"/>
          </a:xfrm>
          <a:prstGeom prst="ellipse">
            <a:avLst/>
          </a:prstGeom>
          <a:solidFill>
            <a:schemeClr val="folHlink"/>
          </a:solidFill>
          <a:ln w="12700">
            <a:solidFill>
              <a:schemeClr val="tx1"/>
            </a:solidFill>
            <a:round/>
            <a:headEnd/>
            <a:tailEnd/>
          </a:ln>
        </p:spPr>
        <p:txBody>
          <a:bodyPr wrap="none" anchor="ctr"/>
          <a:lstStyle/>
          <a:p>
            <a:endParaRPr lang="es-ES"/>
          </a:p>
        </p:txBody>
      </p:sp>
      <p:sp>
        <p:nvSpPr>
          <p:cNvPr id="2" name="Rectángulo 1"/>
          <p:cNvSpPr/>
          <p:nvPr/>
        </p:nvSpPr>
        <p:spPr>
          <a:xfrm>
            <a:off x="1447800" y="2499196"/>
            <a:ext cx="4572000" cy="2308324"/>
          </a:xfrm>
          <a:prstGeom prst="rect">
            <a:avLst/>
          </a:prstGeom>
        </p:spPr>
        <p:txBody>
          <a:bodyPr>
            <a:spAutoFit/>
          </a:bodyPr>
          <a:lstStyle/>
          <a:p>
            <a:pPr algn="just">
              <a:spcBef>
                <a:spcPct val="50000"/>
              </a:spcBef>
            </a:pPr>
            <a:r>
              <a:rPr lang="es-MX" sz="3600" dirty="0" smtClean="0">
                <a:solidFill>
                  <a:srgbClr val="C0504D"/>
                </a:solidFill>
                <a:latin typeface="Tekton Pro Bold"/>
                <a:cs typeface="Tekton Pro Bold"/>
              </a:rPr>
              <a:t>2  La </a:t>
            </a:r>
            <a:r>
              <a:rPr lang="es-MX" sz="3600" dirty="0">
                <a:solidFill>
                  <a:srgbClr val="C0504D"/>
                </a:solidFill>
                <a:latin typeface="Tekton Pro Bold"/>
                <a:cs typeface="Tekton Pro Bold"/>
              </a:rPr>
              <a:t>revolución de las comunicaciones digitales. De McLuhan a Berners-</a:t>
            </a:r>
            <a:r>
              <a:rPr lang="es-MX" sz="3600" dirty="0" smtClean="0">
                <a:solidFill>
                  <a:srgbClr val="C0504D"/>
                </a:solidFill>
                <a:latin typeface="Tekton Pro Bold"/>
                <a:cs typeface="Tekton Pro Bold"/>
              </a:rPr>
              <a:t>Lee</a:t>
            </a:r>
            <a:endParaRPr lang="es-MX" sz="3600" dirty="0">
              <a:solidFill>
                <a:srgbClr val="C0504D"/>
              </a:solidFill>
              <a:latin typeface="Tekton Pro Bold"/>
              <a:cs typeface="Tekton Pro Bold"/>
            </a:endParaRPr>
          </a:p>
        </p:txBody>
      </p:sp>
      <p:pic>
        <p:nvPicPr>
          <p:cNvPr id="9" name="Imagen 8" descr="MacLuha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4467" y="4351513"/>
            <a:ext cx="1906389" cy="1820601"/>
          </a:xfrm>
          <a:prstGeom prst="rect">
            <a:avLst/>
          </a:prstGeom>
        </p:spPr>
      </p:pic>
    </p:spTree>
    <p:extLst>
      <p:ext uri="{BB962C8B-B14F-4D97-AF65-F5344CB8AC3E}">
        <p14:creationId xmlns:p14="http://schemas.microsoft.com/office/powerpoint/2010/main" val="308226414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2" name="CuadroTexto 1"/>
          <p:cNvSpPr txBox="1"/>
          <p:nvPr/>
        </p:nvSpPr>
        <p:spPr>
          <a:xfrm>
            <a:off x="4846408" y="5969953"/>
            <a:ext cx="2651126" cy="369332"/>
          </a:xfrm>
          <a:prstGeom prst="rect">
            <a:avLst/>
          </a:prstGeom>
          <a:noFill/>
        </p:spPr>
        <p:txBody>
          <a:bodyPr wrap="square" rtlCol="0">
            <a:spAutoFit/>
          </a:bodyPr>
          <a:lstStyle/>
          <a:p>
            <a:r>
              <a:rPr lang="es-ES" dirty="0" smtClean="0">
                <a:solidFill>
                  <a:schemeClr val="bg1">
                    <a:lumMod val="50000"/>
                    <a:lumOff val="50000"/>
                  </a:schemeClr>
                </a:solidFill>
              </a:rPr>
              <a:t>Jean François </a:t>
            </a:r>
            <a:r>
              <a:rPr lang="es-ES" dirty="0" err="1" smtClean="0">
                <a:solidFill>
                  <a:schemeClr val="bg1">
                    <a:lumMod val="50000"/>
                    <a:lumOff val="50000"/>
                  </a:schemeClr>
                </a:solidFill>
              </a:rPr>
              <a:t>Fogel</a:t>
            </a:r>
            <a:endParaRPr lang="es-ES" dirty="0">
              <a:solidFill>
                <a:schemeClr val="bg1">
                  <a:lumMod val="50000"/>
                  <a:lumOff val="50000"/>
                </a:schemeClr>
              </a:solidFill>
            </a:endParaRPr>
          </a:p>
        </p:txBody>
      </p:sp>
      <p:pic>
        <p:nvPicPr>
          <p:cNvPr id="7" name="Imagen 6"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48240"/>
            <a:ext cx="9144000" cy="6858000"/>
          </a:xfrm>
          <a:prstGeom prst="rect">
            <a:avLst/>
          </a:prstGeom>
        </p:spPr>
      </p:pic>
      <p:sp>
        <p:nvSpPr>
          <p:cNvPr id="8" name="CuadroTexto 7"/>
          <p:cNvSpPr txBox="1"/>
          <p:nvPr/>
        </p:nvSpPr>
        <p:spPr>
          <a:xfrm>
            <a:off x="1251857" y="2757715"/>
            <a:ext cx="5896428" cy="1200329"/>
          </a:xfrm>
          <a:prstGeom prst="rect">
            <a:avLst/>
          </a:prstGeom>
          <a:noFill/>
        </p:spPr>
        <p:txBody>
          <a:bodyPr wrap="square" rtlCol="0">
            <a:spAutoFit/>
          </a:bodyPr>
          <a:lstStyle/>
          <a:p>
            <a:pPr marL="285750" indent="-285750">
              <a:buFont typeface="Arial"/>
              <a:buChar char="•"/>
            </a:pPr>
            <a:endParaRPr lang="es-ES" dirty="0" smtClean="0">
              <a:solidFill>
                <a:schemeClr val="bg1"/>
              </a:solidFill>
              <a:latin typeface="Helvetica"/>
              <a:cs typeface="Helvetica"/>
            </a:endParaRPr>
          </a:p>
          <a:p>
            <a:pPr marL="285750" indent="-285750">
              <a:buFont typeface="Arial"/>
              <a:buChar char="•"/>
            </a:pPr>
            <a:endParaRPr lang="es-ES" dirty="0" smtClean="0">
              <a:solidFill>
                <a:schemeClr val="bg1"/>
              </a:solidFill>
              <a:latin typeface="Helvetica"/>
              <a:cs typeface="Helvetica"/>
            </a:endParaRPr>
          </a:p>
          <a:p>
            <a:endParaRPr lang="es-ES" dirty="0">
              <a:solidFill>
                <a:schemeClr val="bg1"/>
              </a:solidFill>
            </a:endParaRPr>
          </a:p>
          <a:p>
            <a:r>
              <a:rPr lang="es-ES" dirty="0" smtClean="0"/>
              <a:t>s</a:t>
            </a:r>
            <a:endParaRPr lang="es-ES" dirty="0"/>
          </a:p>
        </p:txBody>
      </p:sp>
      <p:sp>
        <p:nvSpPr>
          <p:cNvPr id="9" name="5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Text Box 13"/>
          <p:cNvSpPr txBox="1">
            <a:spLocks noChangeArrowheads="1"/>
          </p:cNvSpPr>
          <p:nvPr/>
        </p:nvSpPr>
        <p:spPr bwMode="auto">
          <a:xfrm>
            <a:off x="1251857" y="2574911"/>
            <a:ext cx="4883508"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spcBef>
                <a:spcPct val="50000"/>
              </a:spcBef>
            </a:pPr>
            <a:endParaRPr lang="es-MX" sz="2400" b="1" dirty="0" smtClean="0">
              <a:solidFill>
                <a:schemeClr val="bg1"/>
              </a:solidFill>
              <a:latin typeface="Tahoma" pitchFamily="34" charset="0"/>
            </a:endParaRPr>
          </a:p>
          <a:p>
            <a:pPr algn="just" eaLnBrk="1" hangingPunct="1">
              <a:spcBef>
                <a:spcPct val="50000"/>
              </a:spcBef>
            </a:pPr>
            <a:r>
              <a:rPr lang="es-MX" sz="2400" b="1" dirty="0" smtClean="0">
                <a:solidFill>
                  <a:schemeClr val="bg1"/>
                </a:solidFill>
                <a:latin typeface="Tekton Pro Bold"/>
                <a:cs typeface="Tekton Pro Bold"/>
              </a:rPr>
              <a:t>Marshall McLuhan</a:t>
            </a:r>
            <a:endParaRPr lang="es-MX" sz="2400" dirty="0">
              <a:solidFill>
                <a:schemeClr val="bg1"/>
              </a:solidFill>
              <a:latin typeface="Tekton Pro Bold"/>
              <a:cs typeface="Tekton Pro Bold"/>
            </a:endParaRPr>
          </a:p>
          <a:p>
            <a:pPr algn="just" eaLnBrk="1" hangingPunct="1">
              <a:spcBef>
                <a:spcPct val="50000"/>
              </a:spcBef>
            </a:pPr>
            <a:r>
              <a:rPr lang="es-ES" sz="2400" dirty="0">
                <a:solidFill>
                  <a:schemeClr val="bg1"/>
                </a:solidFill>
                <a:latin typeface="Tekton Pro Bold"/>
                <a:cs typeface="Tekton Pro Bold"/>
              </a:rPr>
              <a:t>“Él fue Internet en la década de 1960. Finalmente, el mundo se puso a su altura”. </a:t>
            </a:r>
            <a:r>
              <a:rPr lang="es-ES" sz="2400" dirty="0" smtClean="0">
                <a:solidFill>
                  <a:schemeClr val="bg1"/>
                </a:solidFill>
                <a:latin typeface="Tekton Pro Bold"/>
                <a:cs typeface="Tekton Pro Bold"/>
              </a:rPr>
              <a:t>Robert </a:t>
            </a:r>
            <a:r>
              <a:rPr lang="es-ES" sz="2400" dirty="0">
                <a:solidFill>
                  <a:schemeClr val="bg1"/>
                </a:solidFill>
                <a:latin typeface="Tekton Pro Bold"/>
                <a:cs typeface="Tekton Pro Bold"/>
              </a:rPr>
              <a:t>Logan </a:t>
            </a:r>
            <a:endParaRPr lang="es-ES" sz="2400" dirty="0" smtClean="0">
              <a:solidFill>
                <a:schemeClr val="bg1"/>
              </a:solidFill>
              <a:latin typeface="Tekton Pro Bold"/>
              <a:cs typeface="Tekton Pro Bold"/>
            </a:endParaRPr>
          </a:p>
          <a:p>
            <a:pPr algn="just" eaLnBrk="1" hangingPunct="1">
              <a:spcBef>
                <a:spcPct val="50000"/>
              </a:spcBef>
            </a:pPr>
            <a:r>
              <a:rPr lang="es-ES" sz="2400" dirty="0" smtClean="0">
                <a:solidFill>
                  <a:schemeClr val="bg1"/>
                </a:solidFill>
                <a:latin typeface="Tekton Pro Bold"/>
                <a:cs typeface="Tekton Pro Bold"/>
              </a:rPr>
              <a:t>(</a:t>
            </a:r>
            <a:r>
              <a:rPr lang="es-ES" sz="2400" dirty="0" err="1">
                <a:solidFill>
                  <a:schemeClr val="bg1"/>
                </a:solidFill>
                <a:latin typeface="Tekton Pro Bold"/>
                <a:cs typeface="Tekton Pro Bold"/>
              </a:rPr>
              <a:t>Harrocks</a:t>
            </a:r>
            <a:r>
              <a:rPr lang="es-ES" sz="2400" dirty="0">
                <a:solidFill>
                  <a:schemeClr val="bg1"/>
                </a:solidFill>
                <a:latin typeface="Tekton Pro Bold"/>
                <a:cs typeface="Tekton Pro Bold"/>
              </a:rPr>
              <a:t>: </a:t>
            </a:r>
            <a:r>
              <a:rPr lang="es-ES" sz="2400" dirty="0" err="1">
                <a:solidFill>
                  <a:schemeClr val="bg1"/>
                </a:solidFill>
                <a:latin typeface="Tekton Pro Bold"/>
                <a:cs typeface="Tekton Pro Bold"/>
              </a:rPr>
              <a:t>McLuhan</a:t>
            </a:r>
            <a:r>
              <a:rPr lang="es-ES" sz="2400" dirty="0">
                <a:solidFill>
                  <a:schemeClr val="bg1"/>
                </a:solidFill>
                <a:latin typeface="Tekton Pro Bold"/>
                <a:cs typeface="Tekton Pro Bold"/>
              </a:rPr>
              <a:t> y la realidad virtual, 2000:11, </a:t>
            </a:r>
            <a:r>
              <a:rPr lang="es-ES" sz="2400" dirty="0" err="1">
                <a:solidFill>
                  <a:schemeClr val="bg1"/>
                </a:solidFill>
                <a:latin typeface="Tekton Pro Bold"/>
                <a:cs typeface="Tekton Pro Bold"/>
              </a:rPr>
              <a:t>Gedisa</a:t>
            </a:r>
            <a:r>
              <a:rPr lang="es-ES" sz="2400" dirty="0">
                <a:solidFill>
                  <a:schemeClr val="bg1"/>
                </a:solidFill>
                <a:latin typeface="Tekton Pro Bold"/>
                <a:cs typeface="Tekton Pro Bold"/>
              </a:rPr>
              <a:t>).</a:t>
            </a:r>
          </a:p>
          <a:p>
            <a:pPr algn="just" eaLnBrk="1" hangingPunct="1">
              <a:spcBef>
                <a:spcPct val="50000"/>
              </a:spcBef>
            </a:pPr>
            <a:endParaRPr lang="es-MX" sz="2400" dirty="0">
              <a:solidFill>
                <a:schemeClr val="bg1"/>
              </a:solidFill>
              <a:latin typeface="Tahoma" pitchFamily="34" charset="0"/>
            </a:endParaRPr>
          </a:p>
        </p:txBody>
      </p:sp>
      <p:sp>
        <p:nvSpPr>
          <p:cNvPr id="11"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pitchFamily="18" charset="0"/>
            </a:endParaRPr>
          </a:p>
          <a:p>
            <a:pPr algn="ctr"/>
            <a:endParaRPr lang="es-MX" sz="3200">
              <a:latin typeface="Century" pitchFamily="18" charset="0"/>
            </a:endParaRPr>
          </a:p>
          <a:p>
            <a:pPr algn="ctr"/>
            <a:r>
              <a:rPr lang="es-MX" sz="3200">
                <a:latin typeface="Century" pitchFamily="18" charset="0"/>
              </a:rPr>
              <a:t/>
            </a:r>
            <a:br>
              <a:rPr lang="es-MX" sz="3200">
                <a:latin typeface="Century" pitchFamily="18" charset="0"/>
              </a:rPr>
            </a:br>
            <a:endParaRPr lang="es-ES" sz="3200">
              <a:latin typeface="Century" pitchFamily="18" charset="0"/>
            </a:endParaRPr>
          </a:p>
        </p:txBody>
      </p:sp>
      <p:pic>
        <p:nvPicPr>
          <p:cNvPr id="12" name="8 Imagen" descr="McLuha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07811" y="1357313"/>
            <a:ext cx="3968750" cy="121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444366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2" name="Rectángulo 1"/>
          <p:cNvSpPr/>
          <p:nvPr/>
        </p:nvSpPr>
        <p:spPr>
          <a:xfrm>
            <a:off x="1302774" y="1360640"/>
            <a:ext cx="5367707" cy="4524316"/>
          </a:xfrm>
          <a:prstGeom prst="rect">
            <a:avLst/>
          </a:prstGeom>
        </p:spPr>
        <p:txBody>
          <a:bodyPr wrap="square">
            <a:spAutoFit/>
          </a:bodyPr>
          <a:lstStyle/>
          <a:p>
            <a:pPr algn="just">
              <a:spcBef>
                <a:spcPct val="50000"/>
              </a:spcBef>
              <a:defRPr/>
            </a:pPr>
            <a:r>
              <a:rPr lang="es-ES" dirty="0">
                <a:solidFill>
                  <a:schemeClr val="bg1"/>
                </a:solidFill>
                <a:latin typeface="Tekton Pro Bold"/>
                <a:cs typeface="Tekton Pro Bold"/>
              </a:rPr>
              <a:t>Después de tres mil años de explosión por medio de técnicas fragmentarias y mecánicas, el mundo de Occidente entra en implosión. Durante las eras mecánicas prolongamos nuestros cuerpos en el espacio. Hoy en día, después de más de un siglo de técnica eléctrica, hemos prolongado nuestro propio sistema nervioso central en un alcance total, aboliendo tanto el espacio como el tiempo en cuanto se refiere a nuestro planeta. Estamos acercándonos rápidamente a la fase final de las prolongaciones del hombre, o sea la simulación técnica de la </a:t>
            </a:r>
            <a:r>
              <a:rPr lang="es-ES" dirty="0" smtClean="0">
                <a:solidFill>
                  <a:schemeClr val="bg1"/>
                </a:solidFill>
                <a:latin typeface="Tekton Pro Bold"/>
                <a:cs typeface="Tekton Pro Bold"/>
              </a:rPr>
              <a:t>conciencia, </a:t>
            </a:r>
            <a:r>
              <a:rPr lang="es-ES" dirty="0">
                <a:solidFill>
                  <a:schemeClr val="bg1"/>
                </a:solidFill>
                <a:latin typeface="Tekton Pro Bold"/>
                <a:cs typeface="Tekton Pro Bold"/>
              </a:rPr>
              <a:t>cuando el desarrollo creador del conocimiento se extienda colectiva y conjuntamente al total de la sociedad humana, del mismo modo en que ya hemos ampliado y prolongado nuestros sentidos y nuestros nervios valiéndonos de los distintos medios” .</a:t>
            </a:r>
            <a:endParaRPr lang="es-ES" sz="2000" dirty="0">
              <a:solidFill>
                <a:schemeClr val="bg1"/>
              </a:solidFill>
              <a:latin typeface="Tekton Pro Bold"/>
              <a:cs typeface="Tekton Pro Bold"/>
            </a:endParaRPr>
          </a:p>
        </p:txBody>
      </p:sp>
      <p:sp>
        <p:nvSpPr>
          <p:cNvPr id="7" name="5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1050030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7" name="Rectangle 4"/>
          <p:cNvSpPr>
            <a:spLocks noChangeArrowheads="1"/>
          </p:cNvSpPr>
          <p:nvPr/>
        </p:nvSpPr>
        <p:spPr bwMode="auto">
          <a:xfrm>
            <a:off x="685800" y="5867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8" name="Rectangle 5"/>
          <p:cNvSpPr>
            <a:spLocks noChangeArrowheads="1"/>
          </p:cNvSpPr>
          <p:nvPr/>
        </p:nvSpPr>
        <p:spPr bwMode="auto">
          <a:xfrm>
            <a:off x="3124200" y="5867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7" name="11 Rectángulo"/>
          <p:cNvSpPr/>
          <p:nvPr/>
        </p:nvSpPr>
        <p:spPr>
          <a:xfrm>
            <a:off x="0" y="6615495"/>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Oval 7"/>
          <p:cNvSpPr>
            <a:spLocks noChangeArrowheads="1"/>
          </p:cNvSpPr>
          <p:nvPr/>
        </p:nvSpPr>
        <p:spPr bwMode="auto">
          <a:xfrm flipV="1">
            <a:off x="4184651" y="1142999"/>
            <a:ext cx="110808" cy="45719"/>
          </a:xfrm>
          <a:prstGeom prst="ellipse">
            <a:avLst/>
          </a:prstGeom>
          <a:solidFill>
            <a:schemeClr val="folHlink"/>
          </a:solidFill>
          <a:ln w="12700">
            <a:solidFill>
              <a:schemeClr val="tx1"/>
            </a:solidFill>
            <a:round/>
            <a:headEnd/>
            <a:tailEnd/>
          </a:ln>
        </p:spPr>
        <p:txBody>
          <a:bodyPr wrap="none" anchor="ctr"/>
          <a:lstStyle/>
          <a:p>
            <a:endParaRPr lang="es-ES"/>
          </a:p>
        </p:txBody>
      </p:sp>
      <p:sp>
        <p:nvSpPr>
          <p:cNvPr id="16" name="Text Box 1033"/>
          <p:cNvSpPr txBox="1">
            <a:spLocks noChangeArrowheads="1"/>
          </p:cNvSpPr>
          <p:nvPr/>
        </p:nvSpPr>
        <p:spPr bwMode="auto">
          <a:xfrm>
            <a:off x="1471505" y="1142999"/>
            <a:ext cx="4353473"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just">
              <a:spcBef>
                <a:spcPct val="50000"/>
              </a:spcBef>
            </a:pPr>
            <a:r>
              <a:rPr lang="es-MX" sz="2000" dirty="0">
                <a:solidFill>
                  <a:schemeClr val="bg1"/>
                </a:solidFill>
                <a:latin typeface="Tekton Pro Bold"/>
                <a:cs typeface="Tekton Pro Bold"/>
              </a:rPr>
              <a:t>“The medium, or process, of our time –electric technology –is resharping and restructuring patterns of social interdependene and every aspect of our personal life. It is forcing us to reconsider and re-evaluate  practically every thought, every action, and every institution formerly  taken for granted. Everything is changing –you, your family, your neighborhood, your education, your job, your government, your relation to “the others”. And they´re changing dramatically”.</a:t>
            </a:r>
          </a:p>
          <a:p>
            <a:pPr algn="just">
              <a:spcBef>
                <a:spcPct val="50000"/>
              </a:spcBef>
            </a:pPr>
            <a:r>
              <a:rPr lang="es-MX" sz="2000" dirty="0">
                <a:solidFill>
                  <a:schemeClr val="bg1"/>
                </a:solidFill>
                <a:latin typeface="Tekton Pro Bold"/>
                <a:cs typeface="Tekton Pro Bold"/>
              </a:rPr>
              <a:t>McLuhan: </a:t>
            </a:r>
            <a:r>
              <a:rPr lang="es-MX" sz="2000" i="1" dirty="0">
                <a:solidFill>
                  <a:schemeClr val="bg1"/>
                </a:solidFill>
                <a:latin typeface="Tekton Pro Bold"/>
                <a:cs typeface="Tekton Pro Bold"/>
              </a:rPr>
              <a:t>The medium is the massage  </a:t>
            </a:r>
            <a:endParaRPr lang="es-ES" sz="2000" i="1" dirty="0">
              <a:solidFill>
                <a:schemeClr val="bg1"/>
              </a:solidFill>
              <a:latin typeface="Tekton Pro Bold"/>
              <a:cs typeface="Tekton Pro Bold"/>
            </a:endParaRPr>
          </a:p>
        </p:txBody>
      </p:sp>
      <p:pic>
        <p:nvPicPr>
          <p:cNvPr id="19" name="3 Imagen" descr="medium_message.tif">
            <a:hlinkClick r:id="rId3"/>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24978" y="1541751"/>
            <a:ext cx="1231834" cy="1981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99060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7" name="Rectangle 4"/>
          <p:cNvSpPr>
            <a:spLocks noChangeArrowheads="1"/>
          </p:cNvSpPr>
          <p:nvPr/>
        </p:nvSpPr>
        <p:spPr bwMode="auto">
          <a:xfrm>
            <a:off x="685800" y="5867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8" name="Rectangle 5"/>
          <p:cNvSpPr>
            <a:spLocks noChangeArrowheads="1"/>
          </p:cNvSpPr>
          <p:nvPr/>
        </p:nvSpPr>
        <p:spPr bwMode="auto">
          <a:xfrm>
            <a:off x="3124200" y="5867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7" name="11 Rectángulo"/>
          <p:cNvSpPr/>
          <p:nvPr/>
        </p:nvSpPr>
        <p:spPr>
          <a:xfrm>
            <a:off x="0" y="6615495"/>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Oval 7"/>
          <p:cNvSpPr>
            <a:spLocks noChangeArrowheads="1"/>
          </p:cNvSpPr>
          <p:nvPr/>
        </p:nvSpPr>
        <p:spPr bwMode="auto">
          <a:xfrm flipV="1">
            <a:off x="4184651" y="1142999"/>
            <a:ext cx="110808" cy="45719"/>
          </a:xfrm>
          <a:prstGeom prst="ellipse">
            <a:avLst/>
          </a:prstGeom>
          <a:solidFill>
            <a:schemeClr val="folHlink"/>
          </a:solidFill>
          <a:ln w="12700">
            <a:solidFill>
              <a:schemeClr val="tx1"/>
            </a:solidFill>
            <a:round/>
            <a:headEnd/>
            <a:tailEnd/>
          </a:ln>
        </p:spPr>
        <p:txBody>
          <a:bodyPr wrap="none" anchor="ctr"/>
          <a:lstStyle/>
          <a:p>
            <a:endParaRPr lang="es-ES"/>
          </a:p>
        </p:txBody>
      </p:sp>
      <p:pic>
        <p:nvPicPr>
          <p:cNvPr id="9" name="Imagen 8" descr="McLuha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1951" y="1828334"/>
            <a:ext cx="5105400" cy="2997200"/>
          </a:xfrm>
          <a:prstGeom prst="rect">
            <a:avLst/>
          </a:prstGeom>
        </p:spPr>
      </p:pic>
    </p:spTree>
    <p:extLst>
      <p:ext uri="{BB962C8B-B14F-4D97-AF65-F5344CB8AC3E}">
        <p14:creationId xmlns:p14="http://schemas.microsoft.com/office/powerpoint/2010/main" val="174099194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13957"/>
            <a:ext cx="9144000" cy="6858000"/>
          </a:xfrm>
          <a:prstGeom prst="rect">
            <a:avLst/>
          </a:prstGeom>
        </p:spPr>
      </p:pic>
      <p:sp>
        <p:nvSpPr>
          <p:cNvPr id="7" name="Rectangle 4"/>
          <p:cNvSpPr>
            <a:spLocks noChangeArrowheads="1"/>
          </p:cNvSpPr>
          <p:nvPr/>
        </p:nvSpPr>
        <p:spPr bwMode="auto">
          <a:xfrm>
            <a:off x="685800" y="5867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8" name="Rectangle 5"/>
          <p:cNvSpPr>
            <a:spLocks noChangeArrowheads="1"/>
          </p:cNvSpPr>
          <p:nvPr/>
        </p:nvSpPr>
        <p:spPr bwMode="auto">
          <a:xfrm>
            <a:off x="3124200" y="5867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7" name="11 Rectángulo"/>
          <p:cNvSpPr/>
          <p:nvPr/>
        </p:nvSpPr>
        <p:spPr>
          <a:xfrm>
            <a:off x="0" y="6615495"/>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Oval 7"/>
          <p:cNvSpPr>
            <a:spLocks noChangeArrowheads="1"/>
          </p:cNvSpPr>
          <p:nvPr/>
        </p:nvSpPr>
        <p:spPr bwMode="auto">
          <a:xfrm flipV="1">
            <a:off x="4184651" y="1142999"/>
            <a:ext cx="110808" cy="45719"/>
          </a:xfrm>
          <a:prstGeom prst="ellipse">
            <a:avLst/>
          </a:prstGeom>
          <a:solidFill>
            <a:schemeClr val="folHlink"/>
          </a:solidFill>
          <a:ln w="12700">
            <a:solidFill>
              <a:schemeClr val="tx1"/>
            </a:solidFill>
            <a:round/>
            <a:headEnd/>
            <a:tailEnd/>
          </a:ln>
        </p:spPr>
        <p:txBody>
          <a:bodyPr wrap="none" anchor="ctr"/>
          <a:lstStyle/>
          <a:p>
            <a:endParaRPr lang="es-ES"/>
          </a:p>
        </p:txBody>
      </p:sp>
      <p:pic>
        <p:nvPicPr>
          <p:cNvPr id="10" name="Imagen 9"/>
          <p:cNvPicPr>
            <a:picLocks noChangeAspect="1"/>
          </p:cNvPicPr>
          <p:nvPr/>
        </p:nvPicPr>
        <p:blipFill>
          <a:blip r:embed="rId3"/>
          <a:stretch>
            <a:fillRect/>
          </a:stretch>
        </p:blipFill>
        <p:spPr>
          <a:xfrm>
            <a:off x="1449286" y="1693085"/>
            <a:ext cx="5257261" cy="3587726"/>
          </a:xfrm>
          <a:prstGeom prst="rect">
            <a:avLst/>
          </a:prstGeom>
        </p:spPr>
      </p:pic>
    </p:spTree>
    <p:extLst>
      <p:ext uri="{BB962C8B-B14F-4D97-AF65-F5344CB8AC3E}">
        <p14:creationId xmlns:p14="http://schemas.microsoft.com/office/powerpoint/2010/main" val="333153922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7" name="Rectangle 4"/>
          <p:cNvSpPr>
            <a:spLocks noChangeArrowheads="1"/>
          </p:cNvSpPr>
          <p:nvPr/>
        </p:nvSpPr>
        <p:spPr bwMode="auto">
          <a:xfrm>
            <a:off x="685800" y="5867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8" name="Rectangle 5"/>
          <p:cNvSpPr>
            <a:spLocks noChangeArrowheads="1"/>
          </p:cNvSpPr>
          <p:nvPr/>
        </p:nvSpPr>
        <p:spPr bwMode="auto">
          <a:xfrm>
            <a:off x="3124200" y="5867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s-ES"/>
          </a:p>
        </p:txBody>
      </p:sp>
      <p:sp>
        <p:nvSpPr>
          <p:cNvPr id="17"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Oval 7"/>
          <p:cNvSpPr>
            <a:spLocks noChangeArrowheads="1"/>
          </p:cNvSpPr>
          <p:nvPr/>
        </p:nvSpPr>
        <p:spPr bwMode="auto">
          <a:xfrm flipV="1">
            <a:off x="4184651" y="1142999"/>
            <a:ext cx="110808" cy="45719"/>
          </a:xfrm>
          <a:prstGeom prst="ellipse">
            <a:avLst/>
          </a:prstGeom>
          <a:solidFill>
            <a:schemeClr val="folHlink"/>
          </a:solidFill>
          <a:ln w="12700">
            <a:solidFill>
              <a:schemeClr val="tx1"/>
            </a:solidFill>
            <a:round/>
            <a:headEnd/>
            <a:tailEnd/>
          </a:ln>
        </p:spPr>
        <p:txBody>
          <a:bodyPr wrap="none" anchor="ctr"/>
          <a:lstStyle/>
          <a:p>
            <a:endParaRPr lang="es-ES"/>
          </a:p>
        </p:txBody>
      </p:sp>
      <p:sp>
        <p:nvSpPr>
          <p:cNvPr id="16" name="Text Box 1033"/>
          <p:cNvSpPr txBox="1">
            <a:spLocks noChangeArrowheads="1"/>
          </p:cNvSpPr>
          <p:nvPr/>
        </p:nvSpPr>
        <p:spPr bwMode="auto">
          <a:xfrm>
            <a:off x="1390651" y="1990962"/>
            <a:ext cx="27940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just">
              <a:spcBef>
                <a:spcPct val="50000"/>
              </a:spcBef>
            </a:pPr>
            <a:r>
              <a:rPr lang="es-MX" sz="2400" dirty="0" smtClean="0">
                <a:solidFill>
                  <a:schemeClr val="bg1"/>
                </a:solidFill>
                <a:latin typeface="Tekton Pro Bold"/>
                <a:cs typeface="Tekton Pro Bold"/>
              </a:rPr>
              <a:t>En </a:t>
            </a:r>
            <a:r>
              <a:rPr lang="es-MX" sz="2400" i="1" dirty="0" smtClean="0">
                <a:solidFill>
                  <a:schemeClr val="bg1"/>
                </a:solidFill>
                <a:latin typeface="Tekton Pro Bold"/>
                <a:cs typeface="Tekton Pro Bold"/>
              </a:rPr>
              <a:t>La Tercera Ola </a:t>
            </a:r>
            <a:r>
              <a:rPr lang="es-MX" sz="2400" dirty="0" smtClean="0">
                <a:solidFill>
                  <a:schemeClr val="bg1"/>
                </a:solidFill>
                <a:latin typeface="Tekton Pro Bold"/>
                <a:cs typeface="Tekton Pro Bold"/>
              </a:rPr>
              <a:t>(1979)</a:t>
            </a:r>
          </a:p>
          <a:p>
            <a:pPr algn="just">
              <a:spcBef>
                <a:spcPct val="50000"/>
              </a:spcBef>
            </a:pPr>
            <a:r>
              <a:rPr lang="es-MX" sz="2400" dirty="0" smtClean="0">
                <a:solidFill>
                  <a:schemeClr val="bg1"/>
                </a:solidFill>
                <a:latin typeface="Tekton Pro Bold"/>
                <a:cs typeface="Tekton Pro Bold"/>
              </a:rPr>
              <a:t>Alvin Toffler introdujo el concepto “prosumidor”, en el capítulo Acerca del Prosumismo</a:t>
            </a:r>
            <a:endParaRPr lang="es-ES" sz="2400" i="1" dirty="0">
              <a:solidFill>
                <a:schemeClr val="bg1"/>
              </a:solidFill>
              <a:latin typeface="Tekton Pro Bold"/>
              <a:cs typeface="Tekton Pro Bold"/>
            </a:endParaRPr>
          </a:p>
        </p:txBody>
      </p:sp>
      <p:pic>
        <p:nvPicPr>
          <p:cNvPr id="2" name="Imagen 1" descr="descarga.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4989" y="1540933"/>
            <a:ext cx="2133600" cy="3200400"/>
          </a:xfrm>
          <a:prstGeom prst="rect">
            <a:avLst/>
          </a:prstGeom>
        </p:spPr>
      </p:pic>
    </p:spTree>
    <p:extLst>
      <p:ext uri="{BB962C8B-B14F-4D97-AF65-F5344CB8AC3E}">
        <p14:creationId xmlns:p14="http://schemas.microsoft.com/office/powerpoint/2010/main" val="401612992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9" name="Text Box 1033"/>
          <p:cNvSpPr txBox="1">
            <a:spLocks noChangeArrowheads="1"/>
          </p:cNvSpPr>
          <p:nvPr/>
        </p:nvSpPr>
        <p:spPr bwMode="auto">
          <a:xfrm>
            <a:off x="1422400" y="1202267"/>
            <a:ext cx="4175301"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just">
              <a:spcBef>
                <a:spcPct val="50000"/>
              </a:spcBef>
            </a:pPr>
            <a:r>
              <a:rPr lang="es-ES" sz="2400" dirty="0">
                <a:solidFill>
                  <a:schemeClr val="bg1"/>
                </a:solidFill>
                <a:latin typeface="Tekton Pro Bold"/>
                <a:cs typeface="Tekton Pro Bold"/>
              </a:rPr>
              <a:t>Sir </a:t>
            </a:r>
            <a:r>
              <a:rPr lang="es-ES" sz="2400" b="1" dirty="0">
                <a:solidFill>
                  <a:schemeClr val="bg1"/>
                </a:solidFill>
                <a:latin typeface="Tekton Pro Bold"/>
                <a:cs typeface="Tekton Pro Bold"/>
              </a:rPr>
              <a:t>Timothy John </a:t>
            </a:r>
            <a:r>
              <a:rPr lang="es-ES" sz="2400" b="1" dirty="0" err="1">
                <a:solidFill>
                  <a:schemeClr val="bg1"/>
                </a:solidFill>
                <a:latin typeface="Tekton Pro Bold"/>
                <a:cs typeface="Tekton Pro Bold"/>
              </a:rPr>
              <a:t>Berners</a:t>
            </a:r>
            <a:r>
              <a:rPr lang="es-ES" sz="2400" b="1" dirty="0">
                <a:solidFill>
                  <a:schemeClr val="bg1"/>
                </a:solidFill>
                <a:latin typeface="Tekton Pro Bold"/>
                <a:cs typeface="Tekton Pro Bold"/>
              </a:rPr>
              <a:t>-Lee</a:t>
            </a:r>
            <a:r>
              <a:rPr lang="es-ES" sz="2400" dirty="0">
                <a:solidFill>
                  <a:schemeClr val="bg1"/>
                </a:solidFill>
                <a:latin typeface="Tekton Pro Bold"/>
                <a:cs typeface="Tekton Pro Bold"/>
              </a:rPr>
              <a:t>, nació el 8 de junio de 1955, en </a:t>
            </a:r>
            <a:r>
              <a:rPr lang="es-ES" sz="2400" dirty="0" smtClean="0">
                <a:solidFill>
                  <a:schemeClr val="bg1"/>
                </a:solidFill>
                <a:latin typeface="Tekton Pro Bold"/>
                <a:cs typeface="Tekton Pro Bold"/>
              </a:rPr>
              <a:t>Londres. Es </a:t>
            </a:r>
            <a:r>
              <a:rPr lang="es-ES" sz="2400" dirty="0">
                <a:solidFill>
                  <a:schemeClr val="bg1"/>
                </a:solidFill>
                <a:latin typeface="Tekton Pro Bold"/>
                <a:cs typeface="Tekton Pro Bold"/>
              </a:rPr>
              <a:t>considerado como padre de la </a:t>
            </a:r>
            <a:r>
              <a:rPr lang="es-ES" sz="2400" dirty="0" err="1">
                <a:solidFill>
                  <a:schemeClr val="bg1"/>
                </a:solidFill>
                <a:latin typeface="Tekton Pro Bold"/>
                <a:cs typeface="Tekton Pro Bold"/>
              </a:rPr>
              <a:t>World</a:t>
            </a:r>
            <a:r>
              <a:rPr lang="es-ES" sz="2400" dirty="0">
                <a:solidFill>
                  <a:schemeClr val="bg1"/>
                </a:solidFill>
                <a:latin typeface="Tekton Pro Bold"/>
                <a:cs typeface="Tekton Pro Bold"/>
              </a:rPr>
              <a:t> Wide Web, la cual introdujo con base en el sistema </a:t>
            </a:r>
            <a:r>
              <a:rPr lang="es-ES" sz="2400" dirty="0" err="1">
                <a:solidFill>
                  <a:schemeClr val="bg1"/>
                </a:solidFill>
                <a:latin typeface="Tekton Pro Bold"/>
                <a:cs typeface="Tekton Pro Bold"/>
              </a:rPr>
              <a:t>Enquire</a:t>
            </a:r>
            <a:r>
              <a:rPr lang="es-ES" sz="2400" dirty="0">
                <a:solidFill>
                  <a:schemeClr val="bg1"/>
                </a:solidFill>
                <a:latin typeface="Tekton Pro Bold"/>
                <a:cs typeface="Tekton Pro Bold"/>
              </a:rPr>
              <a:t>. Para ello, a principios de 1990 diseñó y construyó el primer navegador (llamado </a:t>
            </a:r>
            <a:r>
              <a:rPr lang="es-ES" sz="2400" dirty="0" err="1">
                <a:solidFill>
                  <a:schemeClr val="bg1"/>
                </a:solidFill>
                <a:latin typeface="Tekton Pro Bold"/>
                <a:cs typeface="Tekton Pro Bold"/>
              </a:rPr>
              <a:t>WorldWideWeb</a:t>
            </a:r>
            <a:r>
              <a:rPr lang="es-ES" sz="2400" dirty="0">
                <a:solidFill>
                  <a:schemeClr val="bg1"/>
                </a:solidFill>
                <a:latin typeface="Tekton Pro Bold"/>
                <a:cs typeface="Tekton Pro Bold"/>
              </a:rPr>
              <a:t> y desarrollado con </a:t>
            </a:r>
            <a:r>
              <a:rPr lang="es-ES" sz="2400" dirty="0">
                <a:solidFill>
                  <a:schemeClr val="bg1"/>
                </a:solidFill>
                <a:latin typeface="Tekton Pro Bold"/>
                <a:cs typeface="Tekton Pro Bold"/>
                <a:hlinkClick r:id="rId4" action="ppaction://hlinkfile" tooltip="NEXTSTEP"/>
              </a:rPr>
              <a:t>NEXTSTEP</a:t>
            </a:r>
            <a:r>
              <a:rPr lang="es-ES" sz="2400" dirty="0">
                <a:solidFill>
                  <a:schemeClr val="bg1"/>
                </a:solidFill>
                <a:latin typeface="Tekton Pro Bold"/>
                <a:cs typeface="Tekton Pro Bold"/>
              </a:rPr>
              <a:t>), así como el primer servidor Web al que llamó </a:t>
            </a:r>
            <a:r>
              <a:rPr lang="es-ES" sz="2400" dirty="0" err="1">
                <a:solidFill>
                  <a:schemeClr val="bg1"/>
                </a:solidFill>
                <a:latin typeface="Tekton Pro Bold"/>
                <a:cs typeface="Tekton Pro Bold"/>
              </a:rPr>
              <a:t>httpd</a:t>
            </a:r>
            <a:r>
              <a:rPr lang="es-ES" sz="2400" dirty="0">
                <a:solidFill>
                  <a:schemeClr val="bg1"/>
                </a:solidFill>
                <a:latin typeface="Tekton Pro Bold"/>
                <a:cs typeface="Tekton Pro Bold"/>
              </a:rPr>
              <a:t> (</a:t>
            </a:r>
            <a:r>
              <a:rPr lang="es-ES" sz="2400" dirty="0" err="1">
                <a:solidFill>
                  <a:schemeClr val="bg1"/>
                </a:solidFill>
                <a:latin typeface="Tekton Pro Bold"/>
                <a:cs typeface="Tekton Pro Bold"/>
              </a:rPr>
              <a:t>HyperText</a:t>
            </a:r>
            <a:r>
              <a:rPr lang="es-ES" sz="2400" dirty="0">
                <a:solidFill>
                  <a:schemeClr val="bg1"/>
                </a:solidFill>
                <a:latin typeface="Tekton Pro Bold"/>
                <a:cs typeface="Tekton Pro Bold"/>
              </a:rPr>
              <a:t> Transfer </a:t>
            </a:r>
            <a:r>
              <a:rPr lang="es-ES" sz="2400" dirty="0" err="1">
                <a:solidFill>
                  <a:schemeClr val="bg1"/>
                </a:solidFill>
                <a:latin typeface="Tekton Pro Bold"/>
                <a:cs typeface="Tekton Pro Bold"/>
              </a:rPr>
              <a:t>Protocol</a:t>
            </a:r>
            <a:r>
              <a:rPr lang="es-ES" sz="2400" dirty="0">
                <a:solidFill>
                  <a:schemeClr val="bg1"/>
                </a:solidFill>
                <a:latin typeface="Tekton Pro Bold"/>
                <a:cs typeface="Tekton Pro Bold"/>
              </a:rPr>
              <a:t> </a:t>
            </a:r>
            <a:r>
              <a:rPr lang="es-ES" sz="2400" dirty="0" err="1">
                <a:solidFill>
                  <a:schemeClr val="bg1"/>
                </a:solidFill>
                <a:latin typeface="Tekton Pro Bold"/>
                <a:cs typeface="Tekton Pro Bold"/>
              </a:rPr>
              <a:t>daemon</a:t>
            </a:r>
            <a:r>
              <a:rPr lang="es-ES" sz="2400" dirty="0">
                <a:solidFill>
                  <a:schemeClr val="bg1"/>
                </a:solidFill>
                <a:latin typeface="Tekton Pro Bold"/>
                <a:cs typeface="Tekton Pro Bold"/>
              </a:rPr>
              <a:t>)</a:t>
            </a:r>
            <a:r>
              <a:rPr lang="es-ES" sz="2400" dirty="0">
                <a:solidFill>
                  <a:schemeClr val="bg1"/>
                </a:solidFill>
                <a:latin typeface="Tahoma" charset="0"/>
                <a:cs typeface="Tahoma" charset="0"/>
              </a:rPr>
              <a:t>. </a:t>
            </a:r>
          </a:p>
        </p:txBody>
      </p:sp>
      <p:pic>
        <p:nvPicPr>
          <p:cNvPr id="12" name="6 Imagen" descr="Tim BernersLee.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97701" y="1523999"/>
            <a:ext cx="1502393" cy="180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91762150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2" name="Rectángulo 1"/>
          <p:cNvSpPr/>
          <p:nvPr/>
        </p:nvSpPr>
        <p:spPr>
          <a:xfrm>
            <a:off x="1687286" y="2681905"/>
            <a:ext cx="5058584" cy="1200329"/>
          </a:xfrm>
          <a:prstGeom prst="rect">
            <a:avLst/>
          </a:prstGeom>
        </p:spPr>
        <p:txBody>
          <a:bodyPr wrap="square">
            <a:spAutoFit/>
          </a:bodyPr>
          <a:lstStyle/>
          <a:p>
            <a:pPr marL="514350" indent="-514350" algn="just">
              <a:spcBef>
                <a:spcPct val="50000"/>
              </a:spcBef>
              <a:buAutoNum type="arabicPlain" startAt="3"/>
            </a:pPr>
            <a:r>
              <a:rPr lang="es-MX" sz="3600" dirty="0" smtClean="0">
                <a:solidFill>
                  <a:srgbClr val="C0504D"/>
                </a:solidFill>
                <a:latin typeface="Tekton Pro Bold"/>
                <a:cs typeface="Tekton Pro Bold"/>
              </a:rPr>
              <a:t>De </a:t>
            </a:r>
            <a:r>
              <a:rPr lang="es-MX" sz="3600" dirty="0">
                <a:solidFill>
                  <a:srgbClr val="C0504D"/>
                </a:solidFill>
                <a:latin typeface="Tekton Pro Bold"/>
                <a:cs typeface="Tekton Pro Bold"/>
              </a:rPr>
              <a:t>Internet 1.0 </a:t>
            </a:r>
            <a:r>
              <a:rPr lang="es-MX" sz="3600" dirty="0" smtClean="0">
                <a:solidFill>
                  <a:srgbClr val="C0504D"/>
                </a:solidFill>
                <a:latin typeface="Tekton Pro Bold"/>
                <a:cs typeface="Tekton Pro Bold"/>
              </a:rPr>
              <a:t>a </a:t>
            </a:r>
            <a:r>
              <a:rPr lang="es-MX" sz="3600" dirty="0">
                <a:solidFill>
                  <a:srgbClr val="C0504D"/>
                </a:solidFill>
                <a:latin typeface="Tekton Pro Bold"/>
                <a:cs typeface="Tekton Pro Bold"/>
              </a:rPr>
              <a:t>Internet 2.0</a:t>
            </a:r>
          </a:p>
        </p:txBody>
      </p:sp>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00065454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9" name="Text Box 1033"/>
          <p:cNvSpPr txBox="1">
            <a:spLocks noChangeArrowheads="1"/>
          </p:cNvSpPr>
          <p:nvPr/>
        </p:nvSpPr>
        <p:spPr bwMode="auto">
          <a:xfrm>
            <a:off x="1270000" y="1357313"/>
            <a:ext cx="5401733" cy="473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just">
              <a:spcBef>
                <a:spcPct val="50000"/>
              </a:spcBef>
            </a:pPr>
            <a:r>
              <a:rPr lang="es-MX" sz="2800" b="1" dirty="0">
                <a:solidFill>
                  <a:schemeClr val="bg1"/>
                </a:solidFill>
                <a:latin typeface="Tekton Pro Bold"/>
                <a:cs typeface="Tekton Pro Bold"/>
              </a:rPr>
              <a:t>Internet </a:t>
            </a:r>
            <a:r>
              <a:rPr lang="es-MX" sz="2800" dirty="0">
                <a:solidFill>
                  <a:schemeClr val="bg1"/>
                </a:solidFill>
                <a:latin typeface="Tekton Pro Bold"/>
                <a:cs typeface="Tekton Pro Bold"/>
              </a:rPr>
              <a:t> admite ser considerado como un </a:t>
            </a:r>
            <a:r>
              <a:rPr lang="es-MX" sz="2800" b="1" dirty="0">
                <a:solidFill>
                  <a:schemeClr val="bg1"/>
                </a:solidFill>
                <a:latin typeface="Tekton Pro Bold"/>
                <a:cs typeface="Tekton Pro Bold"/>
              </a:rPr>
              <a:t>parteaguas histórico</a:t>
            </a:r>
            <a:r>
              <a:rPr lang="es-MX" sz="2800" dirty="0">
                <a:solidFill>
                  <a:schemeClr val="bg1"/>
                </a:solidFill>
                <a:latin typeface="Tekton Pro Bold"/>
                <a:cs typeface="Tekton Pro Bold"/>
              </a:rPr>
              <a:t> que divide la </a:t>
            </a:r>
            <a:r>
              <a:rPr lang="es-MX" sz="2800" dirty="0" smtClean="0">
                <a:solidFill>
                  <a:schemeClr val="bg1"/>
                </a:solidFill>
                <a:latin typeface="Tekton Pro Bold"/>
                <a:cs typeface="Tekton Pro Bold"/>
              </a:rPr>
              <a:t>historia </a:t>
            </a:r>
            <a:r>
              <a:rPr lang="es-MX" sz="2800" dirty="0">
                <a:solidFill>
                  <a:schemeClr val="bg1"/>
                </a:solidFill>
                <a:latin typeface="Tekton Pro Bold"/>
                <a:cs typeface="Tekton Pro Bold"/>
              </a:rPr>
              <a:t>de la </a:t>
            </a:r>
            <a:r>
              <a:rPr lang="es-MX" sz="2800" b="1" dirty="0">
                <a:solidFill>
                  <a:schemeClr val="bg1"/>
                </a:solidFill>
                <a:latin typeface="Tekton Pro Bold"/>
                <a:cs typeface="Tekton Pro Bold"/>
              </a:rPr>
              <a:t>comunicación humana </a:t>
            </a:r>
            <a:r>
              <a:rPr lang="es-MX" sz="2800" dirty="0">
                <a:solidFill>
                  <a:schemeClr val="bg1"/>
                </a:solidFill>
                <a:latin typeface="Tekton Pro Bold"/>
                <a:cs typeface="Tekton Pro Bold"/>
              </a:rPr>
              <a:t>en dos: antes y después de Internet</a:t>
            </a:r>
            <a:r>
              <a:rPr lang="es-MX" sz="2800" dirty="0" smtClean="0">
                <a:solidFill>
                  <a:schemeClr val="bg1"/>
                </a:solidFill>
                <a:latin typeface="Tekton Pro Bold"/>
                <a:cs typeface="Tekton Pro Bold"/>
              </a:rPr>
              <a:t>.</a:t>
            </a:r>
            <a:endParaRPr lang="es-MX" sz="2800" dirty="0">
              <a:solidFill>
                <a:schemeClr val="bg1"/>
              </a:solidFill>
              <a:latin typeface="Tekton Pro Bold"/>
              <a:cs typeface="Tekton Pro Bold"/>
            </a:endParaRPr>
          </a:p>
          <a:p>
            <a:pPr algn="just">
              <a:spcBef>
                <a:spcPct val="50000"/>
              </a:spcBef>
            </a:pPr>
            <a:r>
              <a:rPr lang="es-MX" sz="2800" dirty="0">
                <a:solidFill>
                  <a:schemeClr val="bg1"/>
                </a:solidFill>
                <a:latin typeface="Tekton Pro Bold"/>
                <a:cs typeface="Tekton Pro Bold"/>
              </a:rPr>
              <a:t>Como </a:t>
            </a:r>
            <a:r>
              <a:rPr lang="es-MX" sz="2800" b="1" dirty="0">
                <a:solidFill>
                  <a:schemeClr val="bg1"/>
                </a:solidFill>
                <a:latin typeface="Tekton Pro Bold"/>
                <a:cs typeface="Tekton Pro Bold"/>
              </a:rPr>
              <a:t>“ambiente comunicativo”, </a:t>
            </a:r>
            <a:r>
              <a:rPr lang="es-MX" sz="2800" dirty="0">
                <a:solidFill>
                  <a:schemeClr val="bg1"/>
                </a:solidFill>
                <a:latin typeface="Tekton Pro Bold"/>
                <a:cs typeface="Tekton Pro Bold"/>
              </a:rPr>
              <a:t>la </a:t>
            </a:r>
            <a:r>
              <a:rPr lang="es-MX" sz="2800" b="1" dirty="0">
                <a:solidFill>
                  <a:schemeClr val="bg1"/>
                </a:solidFill>
                <a:latin typeface="Tekton Pro Bold"/>
                <a:cs typeface="Tekton Pro Bold"/>
              </a:rPr>
              <a:t>Web 1.0 </a:t>
            </a:r>
            <a:r>
              <a:rPr lang="es-MX" sz="2800" dirty="0">
                <a:solidFill>
                  <a:schemeClr val="bg1"/>
                </a:solidFill>
                <a:latin typeface="Tekton Pro Bold"/>
                <a:cs typeface="Tekton Pro Bold"/>
              </a:rPr>
              <a:t>conectó computadoras entre sí y facilitó el acceso a la información disponible en Internet.</a:t>
            </a:r>
          </a:p>
          <a:p>
            <a:pPr algn="just">
              <a:spcBef>
                <a:spcPct val="50000"/>
              </a:spcBef>
            </a:pPr>
            <a:r>
              <a:rPr lang="es-MX" sz="2400" dirty="0">
                <a:solidFill>
                  <a:schemeClr val="bg1"/>
                </a:solidFill>
                <a:latin typeface="Tahoma" charset="0"/>
                <a:cs typeface="Tahoma" charset="0"/>
              </a:rPr>
              <a:t> </a:t>
            </a:r>
            <a:endParaRPr lang="es-ES" sz="2400" i="1" dirty="0">
              <a:solidFill>
                <a:schemeClr val="bg1"/>
              </a:solidFill>
              <a:latin typeface="Tahoma" charset="0"/>
              <a:cs typeface="Tahoma" charset="0"/>
            </a:endParaRPr>
          </a:p>
        </p:txBody>
      </p:sp>
      <p:sp>
        <p:nvSpPr>
          <p:cNvPr id="5"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84987061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pic>
        <p:nvPicPr>
          <p:cNvPr id="7" name="6 Imagen" descr="web1vsweb2.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1471396"/>
            <a:ext cx="3824288" cy="4345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60600993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CuadroTexto 5"/>
          <p:cNvSpPr txBox="1"/>
          <p:nvPr/>
        </p:nvSpPr>
        <p:spPr>
          <a:xfrm>
            <a:off x="1220106" y="2424339"/>
            <a:ext cx="5896428" cy="923330"/>
          </a:xfrm>
          <a:prstGeom prst="rect">
            <a:avLst/>
          </a:prstGeom>
          <a:noFill/>
        </p:spPr>
        <p:txBody>
          <a:bodyPr wrap="square" rtlCol="0">
            <a:spAutoFit/>
          </a:bodyPr>
          <a:lstStyle/>
          <a:p>
            <a:endParaRPr lang="es-ES" dirty="0" smtClean="0">
              <a:solidFill>
                <a:schemeClr val="bg1"/>
              </a:solidFill>
              <a:latin typeface="Helvetica"/>
              <a:cs typeface="Helvetica"/>
            </a:endParaRPr>
          </a:p>
          <a:p>
            <a:endParaRPr lang="es-ES" dirty="0">
              <a:solidFill>
                <a:schemeClr val="bg1"/>
              </a:solidFill>
            </a:endParaRPr>
          </a:p>
          <a:p>
            <a:r>
              <a:rPr lang="es-ES" dirty="0" smtClean="0"/>
              <a:t>s</a:t>
            </a:r>
            <a:endParaRPr lang="es-ES" dirty="0"/>
          </a:p>
        </p:txBody>
      </p:sp>
      <p:sp>
        <p:nvSpPr>
          <p:cNvPr id="2" name="Rectángulo 1"/>
          <p:cNvSpPr/>
          <p:nvPr/>
        </p:nvSpPr>
        <p:spPr>
          <a:xfrm>
            <a:off x="2472267" y="1303867"/>
            <a:ext cx="3911599" cy="4524315"/>
          </a:xfrm>
          <a:prstGeom prst="rect">
            <a:avLst/>
          </a:prstGeom>
        </p:spPr>
        <p:txBody>
          <a:bodyPr wrap="square">
            <a:spAutoFit/>
          </a:bodyPr>
          <a:lstStyle/>
          <a:p>
            <a:pPr algn="just">
              <a:spcBef>
                <a:spcPct val="50000"/>
              </a:spcBef>
            </a:pPr>
            <a:r>
              <a:rPr lang="es-MX" sz="2400" dirty="0">
                <a:solidFill>
                  <a:schemeClr val="bg1"/>
                </a:solidFill>
                <a:latin typeface="Tekton Pro Bold"/>
                <a:cs typeface="Tekton Pro Bold"/>
              </a:rPr>
              <a:t>El tránsito de la Web 1.0 a la 2.0 admite ser explicado con base en las tesis formuladas por Neil </a:t>
            </a:r>
            <a:r>
              <a:rPr lang="es-MX" sz="2400" dirty="0" smtClean="0">
                <a:solidFill>
                  <a:schemeClr val="bg1"/>
                </a:solidFill>
                <a:latin typeface="Tekton Pro Bold"/>
                <a:cs typeface="Tekton Pro Bold"/>
              </a:rPr>
              <a:t>Postman. destacado </a:t>
            </a:r>
            <a:r>
              <a:rPr lang="es-MX" sz="2400" dirty="0">
                <a:solidFill>
                  <a:schemeClr val="bg1"/>
                </a:solidFill>
                <a:latin typeface="Tekton Pro Bold"/>
                <a:cs typeface="Tekton Pro Bold"/>
              </a:rPr>
              <a:t>sociólogo estadounidense, cuyo pensamiento se inscribe en la Ecología de Medios, también llamada “Escuela de Toronto”-, en el </a:t>
            </a:r>
            <a:r>
              <a:rPr lang="es-MX" sz="2400" dirty="0" smtClean="0">
                <a:solidFill>
                  <a:schemeClr val="bg1"/>
                </a:solidFill>
                <a:latin typeface="Tekton Pro Bold"/>
                <a:cs typeface="Tekton Pro Bold"/>
              </a:rPr>
              <a:t>discurso “Cinco cosas que debemos saber acerca del cambio tecnológico” afirma:</a:t>
            </a:r>
            <a:endParaRPr lang="es-MX" sz="2400" dirty="0">
              <a:solidFill>
                <a:schemeClr val="bg1"/>
              </a:solidFill>
              <a:latin typeface="Tekton Pro Bold"/>
              <a:cs typeface="Tekton Pro Bold"/>
            </a:endParaRPr>
          </a:p>
        </p:txBody>
      </p:sp>
      <p:pic>
        <p:nvPicPr>
          <p:cNvPr id="7" name="6 Imagen" descr="Postman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20106" y="2997200"/>
            <a:ext cx="1124484" cy="130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18136445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16933"/>
            <a:ext cx="9144000" cy="6858000"/>
          </a:xfrm>
          <a:prstGeom prst="rect">
            <a:avLst/>
          </a:prstGeom>
        </p:spPr>
      </p:pic>
      <p:sp>
        <p:nvSpPr>
          <p:cNvPr id="2" name="Rectángulo 1"/>
          <p:cNvSpPr/>
          <p:nvPr/>
        </p:nvSpPr>
        <p:spPr>
          <a:xfrm>
            <a:off x="1456268" y="1263640"/>
            <a:ext cx="2371875" cy="4708981"/>
          </a:xfrm>
          <a:prstGeom prst="rect">
            <a:avLst/>
          </a:prstGeom>
        </p:spPr>
        <p:txBody>
          <a:bodyPr wrap="square">
            <a:spAutoFit/>
          </a:bodyPr>
          <a:lstStyle/>
          <a:p>
            <a:pPr algn="just">
              <a:spcBef>
                <a:spcPct val="50000"/>
              </a:spcBef>
              <a:buFontTx/>
              <a:buAutoNum type="arabicPeriod"/>
            </a:pPr>
            <a:r>
              <a:rPr lang="es-ES" sz="2400" dirty="0">
                <a:solidFill>
                  <a:schemeClr val="bg1"/>
                </a:solidFill>
                <a:latin typeface="Tekton Pro Bold"/>
                <a:cs typeface="Tekton Pro Bold"/>
              </a:rPr>
              <a:t>La tecnología da y la tecnología quita.</a:t>
            </a:r>
          </a:p>
          <a:p>
            <a:pPr algn="just">
              <a:spcBef>
                <a:spcPct val="50000"/>
              </a:spcBef>
              <a:buFontTx/>
              <a:buAutoNum type="arabicPeriod"/>
            </a:pPr>
            <a:r>
              <a:rPr lang="es-ES" sz="2400" dirty="0">
                <a:solidFill>
                  <a:schemeClr val="bg1"/>
                </a:solidFill>
                <a:latin typeface="Tekton Pro Bold"/>
                <a:cs typeface="Tekton Pro Bold"/>
              </a:rPr>
              <a:t>Las ventajas y desventajas de las nuevas tecnologías nunca son distribuidas equitativamente entre la población.</a:t>
            </a:r>
            <a:r>
              <a:rPr lang="es-MX" sz="2400" dirty="0">
                <a:solidFill>
                  <a:schemeClr val="bg1"/>
                </a:solidFill>
                <a:latin typeface="Tekton Pro Bold"/>
                <a:cs typeface="Tekton Pro Bold"/>
              </a:rPr>
              <a:t> </a:t>
            </a:r>
            <a:endParaRPr lang="es-ES" sz="2400" dirty="0">
              <a:solidFill>
                <a:schemeClr val="bg1"/>
              </a:solidFill>
              <a:latin typeface="Tekton Pro Bold"/>
              <a:cs typeface="Tekton Pro Bold"/>
            </a:endParaRPr>
          </a:p>
        </p:txBody>
      </p:sp>
      <p:sp>
        <p:nvSpPr>
          <p:cNvPr id="8"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13 Imagen" descr="Fernando_Neil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28143" y="1784689"/>
            <a:ext cx="3205617" cy="2278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335848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16933"/>
            <a:ext cx="9144000" cy="6858000"/>
          </a:xfrm>
          <a:prstGeom prst="rect">
            <a:avLst/>
          </a:prstGeom>
        </p:spPr>
      </p:pic>
      <p:sp>
        <p:nvSpPr>
          <p:cNvPr id="2" name="Rectángulo 1"/>
          <p:cNvSpPr/>
          <p:nvPr/>
        </p:nvSpPr>
        <p:spPr>
          <a:xfrm>
            <a:off x="1456268" y="1263640"/>
            <a:ext cx="2371875" cy="4524315"/>
          </a:xfrm>
          <a:prstGeom prst="rect">
            <a:avLst/>
          </a:prstGeom>
        </p:spPr>
        <p:txBody>
          <a:bodyPr wrap="square">
            <a:spAutoFit/>
          </a:bodyPr>
          <a:lstStyle/>
          <a:p>
            <a:pPr algn="just">
              <a:spcBef>
                <a:spcPct val="50000"/>
              </a:spcBef>
            </a:pPr>
            <a:r>
              <a:rPr lang="es-ES" sz="2400" dirty="0" smtClean="0">
                <a:solidFill>
                  <a:schemeClr val="bg1"/>
                </a:solidFill>
                <a:latin typeface="Tekton Pro Bold"/>
                <a:cs typeface="Tekton Pro Bold"/>
              </a:rPr>
              <a:t>3 Detrás </a:t>
            </a:r>
            <a:r>
              <a:rPr lang="es-ES" sz="2400" dirty="0">
                <a:solidFill>
                  <a:schemeClr val="bg1"/>
                </a:solidFill>
                <a:latin typeface="Tekton Pro Bold"/>
                <a:cs typeface="Tekton Pro Bold"/>
              </a:rPr>
              <a:t>de toda tecnología hay una ideología.</a:t>
            </a:r>
          </a:p>
          <a:p>
            <a:pPr algn="just">
              <a:spcBef>
                <a:spcPct val="50000"/>
              </a:spcBef>
            </a:pPr>
            <a:r>
              <a:rPr lang="es-ES" sz="2400" dirty="0" smtClean="0">
                <a:solidFill>
                  <a:schemeClr val="bg1"/>
                </a:solidFill>
                <a:latin typeface="Tekton Pro Bold"/>
                <a:cs typeface="Tekton Pro Bold"/>
              </a:rPr>
              <a:t>4 El </a:t>
            </a:r>
            <a:r>
              <a:rPr lang="es-ES" sz="2400" dirty="0">
                <a:solidFill>
                  <a:schemeClr val="bg1"/>
                </a:solidFill>
                <a:latin typeface="Tekton Pro Bold"/>
                <a:cs typeface="Tekton Pro Bold"/>
              </a:rPr>
              <a:t>cambio tecnológico no es aditivo, es ecológico.</a:t>
            </a:r>
          </a:p>
          <a:p>
            <a:pPr algn="just">
              <a:spcBef>
                <a:spcPct val="50000"/>
              </a:spcBef>
            </a:pPr>
            <a:r>
              <a:rPr lang="es-ES" sz="2400" dirty="0" smtClean="0">
                <a:solidFill>
                  <a:schemeClr val="bg1"/>
                </a:solidFill>
                <a:latin typeface="Tekton Pro Bold"/>
                <a:cs typeface="Tekton Pro Bold"/>
              </a:rPr>
              <a:t>5. Tendemos </a:t>
            </a:r>
            <a:r>
              <a:rPr lang="es-ES" sz="2400" dirty="0">
                <a:solidFill>
                  <a:schemeClr val="bg1"/>
                </a:solidFill>
                <a:latin typeface="Tekton Pro Bold"/>
                <a:cs typeface="Tekton Pro Bold"/>
              </a:rPr>
              <a:t>a hacer de los medios algo mítico</a:t>
            </a:r>
            <a:r>
              <a:rPr lang="es-ES" sz="2400" dirty="0" smtClean="0">
                <a:solidFill>
                  <a:schemeClr val="bg1"/>
                </a:solidFill>
                <a:latin typeface="Tekton Pro Bold"/>
                <a:cs typeface="Tekton Pro Bold"/>
              </a:rPr>
              <a:t>.</a:t>
            </a:r>
            <a:endParaRPr lang="es-ES" sz="2400" dirty="0">
              <a:solidFill>
                <a:schemeClr val="bg1"/>
              </a:solidFill>
              <a:latin typeface="Tekton Pro Bold"/>
              <a:cs typeface="Tekton Pro Bold"/>
            </a:endParaRPr>
          </a:p>
        </p:txBody>
      </p:sp>
      <p:sp>
        <p:nvSpPr>
          <p:cNvPr id="8"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13 Imagen" descr="Fernando_Neil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28143" y="1784689"/>
            <a:ext cx="3205617" cy="2278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71923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8" name="Text Box 1033"/>
          <p:cNvSpPr txBox="1">
            <a:spLocks noChangeArrowheads="1"/>
          </p:cNvSpPr>
          <p:nvPr/>
        </p:nvSpPr>
        <p:spPr bwMode="auto">
          <a:xfrm>
            <a:off x="1542143" y="1288143"/>
            <a:ext cx="5170714"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just">
              <a:spcBef>
                <a:spcPct val="50000"/>
              </a:spcBef>
            </a:pPr>
            <a:endParaRPr lang="es-MX" sz="2400" dirty="0">
              <a:solidFill>
                <a:schemeClr val="bg1"/>
              </a:solidFill>
              <a:latin typeface="Tahoma" charset="0"/>
              <a:cs typeface="Tahoma" charset="0"/>
            </a:endParaRPr>
          </a:p>
          <a:p>
            <a:pPr algn="just">
              <a:spcBef>
                <a:spcPct val="50000"/>
              </a:spcBef>
            </a:pPr>
            <a:r>
              <a:rPr lang="es-MX" sz="2400" dirty="0" smtClean="0">
                <a:solidFill>
                  <a:schemeClr val="bg1"/>
                </a:solidFill>
                <a:latin typeface="Tekton Pro Bold"/>
                <a:cs typeface="Tekton Pro Bold"/>
              </a:rPr>
              <a:t>La Web </a:t>
            </a:r>
            <a:r>
              <a:rPr lang="es-MX" sz="2400" dirty="0">
                <a:solidFill>
                  <a:schemeClr val="bg1"/>
                </a:solidFill>
                <a:latin typeface="Tekton Pro Bold"/>
                <a:cs typeface="Tekton Pro Bold"/>
              </a:rPr>
              <a:t>2.0 –</a:t>
            </a:r>
            <a:r>
              <a:rPr lang="es-MX" sz="2400" dirty="0" smtClean="0">
                <a:solidFill>
                  <a:schemeClr val="bg1"/>
                </a:solidFill>
                <a:latin typeface="Tekton Pro Bold"/>
                <a:cs typeface="Tekton Pro Bold"/>
              </a:rPr>
              <a:t>cuestionada </a:t>
            </a:r>
            <a:r>
              <a:rPr lang="es-MX" sz="2400" dirty="0">
                <a:solidFill>
                  <a:schemeClr val="bg1"/>
                </a:solidFill>
                <a:latin typeface="Tekton Pro Bold"/>
                <a:cs typeface="Tekton Pro Bold"/>
              </a:rPr>
              <a:t>por Berners-Lee- resulta </a:t>
            </a:r>
            <a:r>
              <a:rPr lang="es-MX" sz="2400" dirty="0" smtClean="0">
                <a:solidFill>
                  <a:schemeClr val="bg1"/>
                </a:solidFill>
                <a:latin typeface="Tekton Pro Bold"/>
                <a:cs typeface="Tekton Pro Bold"/>
              </a:rPr>
              <a:t>una amalgama de ambientes mediáticos propicios </a:t>
            </a:r>
            <a:r>
              <a:rPr lang="es-MX" sz="2400" dirty="0">
                <a:solidFill>
                  <a:schemeClr val="bg1"/>
                </a:solidFill>
                <a:latin typeface="Tekton Pro Bold"/>
                <a:cs typeface="Tekton Pro Bold"/>
              </a:rPr>
              <a:t>para el desarrollo de las acciones comunicativas de los </a:t>
            </a:r>
            <a:r>
              <a:rPr lang="es-MX" sz="2400" dirty="0" smtClean="0">
                <a:solidFill>
                  <a:schemeClr val="bg1"/>
                </a:solidFill>
                <a:latin typeface="Tekton Pro Bold"/>
                <a:cs typeface="Tekton Pro Bold"/>
              </a:rPr>
              <a:t>prosumidores, a través de dispositivos móviles,</a:t>
            </a:r>
            <a:r>
              <a:rPr lang="es-MX" sz="2400" dirty="0">
                <a:solidFill>
                  <a:schemeClr val="bg1"/>
                </a:solidFill>
                <a:latin typeface="Tekton Pro Bold"/>
                <a:cs typeface="Tekton Pro Bold"/>
              </a:rPr>
              <a:t> </a:t>
            </a:r>
            <a:r>
              <a:rPr lang="es-MX" sz="2400" dirty="0" smtClean="0">
                <a:solidFill>
                  <a:schemeClr val="bg1"/>
                </a:solidFill>
                <a:latin typeface="Tekton Pro Bold"/>
                <a:cs typeface="Tekton Pro Bold"/>
              </a:rPr>
              <a:t>anticipadas </a:t>
            </a:r>
            <a:r>
              <a:rPr lang="es-MX" sz="2400" dirty="0">
                <a:solidFill>
                  <a:schemeClr val="bg1"/>
                </a:solidFill>
                <a:latin typeface="Tekton Pro Bold"/>
                <a:cs typeface="Tekton Pro Bold"/>
              </a:rPr>
              <a:t>por </a:t>
            </a:r>
            <a:r>
              <a:rPr lang="es-MX" sz="2400" dirty="0" smtClean="0">
                <a:solidFill>
                  <a:schemeClr val="bg1"/>
                </a:solidFill>
                <a:latin typeface="Tekton Pro Bold"/>
                <a:cs typeface="Tekton Pro Bold"/>
              </a:rPr>
              <a:t>Alvin Toffler </a:t>
            </a:r>
            <a:r>
              <a:rPr lang="es-MX" sz="2400" dirty="0">
                <a:solidFill>
                  <a:schemeClr val="bg1"/>
                </a:solidFill>
                <a:latin typeface="Tekton Pro Bold"/>
                <a:cs typeface="Tekton Pro Bold"/>
              </a:rPr>
              <a:t>en </a:t>
            </a:r>
            <a:r>
              <a:rPr lang="es-MX" sz="2400" i="1" dirty="0">
                <a:solidFill>
                  <a:schemeClr val="bg1"/>
                </a:solidFill>
                <a:latin typeface="Tekton Pro Bold"/>
                <a:cs typeface="Tekton Pro Bold"/>
              </a:rPr>
              <a:t>La Tercera Ola-</a:t>
            </a:r>
            <a:r>
              <a:rPr lang="es-MX" sz="2400" dirty="0">
                <a:solidFill>
                  <a:schemeClr val="bg1"/>
                </a:solidFill>
                <a:latin typeface="Tekton Pro Bold"/>
                <a:cs typeface="Tekton Pro Bold"/>
              </a:rPr>
              <a:t>.   </a:t>
            </a:r>
          </a:p>
        </p:txBody>
      </p:sp>
      <p:sp>
        <p:nvSpPr>
          <p:cNvPr id="13"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9163030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pic>
        <p:nvPicPr>
          <p:cNvPr id="5" name="6 Imagen" descr="Prosumidore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23571" y="1510392"/>
            <a:ext cx="4435929" cy="4435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6404432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pic>
        <p:nvPicPr>
          <p:cNvPr id="6" name="7 Imagen" descr="Web20memeES.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07192" y="1560285"/>
            <a:ext cx="5633357" cy="3755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11 Rectángulo"/>
          <p:cNvSpPr/>
          <p:nvPr/>
        </p:nvSpPr>
        <p:spPr>
          <a:xfrm>
            <a:off x="0" y="6615495"/>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5201290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7" name="Text Box 1033"/>
          <p:cNvSpPr txBox="1">
            <a:spLocks noChangeArrowheads="1"/>
          </p:cNvSpPr>
          <p:nvPr/>
        </p:nvSpPr>
        <p:spPr bwMode="auto">
          <a:xfrm>
            <a:off x="1324428" y="1500188"/>
            <a:ext cx="6833054" cy="2678112"/>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just">
              <a:spcBef>
                <a:spcPct val="50000"/>
              </a:spcBef>
              <a:buFont typeface="Arial" charset="0"/>
              <a:buChar char="•"/>
            </a:pPr>
            <a:r>
              <a:rPr lang="es-MX" sz="2400" dirty="0">
                <a:solidFill>
                  <a:schemeClr val="bg1"/>
                </a:solidFill>
                <a:latin typeface="Tekton Pro Bold"/>
                <a:cs typeface="Tekton Pro Bold"/>
              </a:rPr>
              <a:t> Sociedad de la Ubicuidad (Japón, 2010).</a:t>
            </a:r>
          </a:p>
          <a:p>
            <a:pPr algn="just">
              <a:spcBef>
                <a:spcPct val="50000"/>
              </a:spcBef>
              <a:buFont typeface="Arial" charset="0"/>
              <a:buChar char="•"/>
            </a:pPr>
            <a:r>
              <a:rPr lang="es-MX" sz="2400" dirty="0">
                <a:solidFill>
                  <a:schemeClr val="bg1"/>
                </a:solidFill>
                <a:latin typeface="Tekton Pro Bold"/>
                <a:cs typeface="Tekton Pro Bold"/>
              </a:rPr>
              <a:t> Anyone, anywhere, anytime.</a:t>
            </a:r>
          </a:p>
          <a:p>
            <a:pPr algn="just">
              <a:spcBef>
                <a:spcPct val="50000"/>
              </a:spcBef>
              <a:buFont typeface="Arial" charset="0"/>
              <a:buChar char="•"/>
            </a:pPr>
            <a:r>
              <a:rPr lang="es-MX" sz="2400" dirty="0">
                <a:solidFill>
                  <a:schemeClr val="bg1"/>
                </a:solidFill>
                <a:latin typeface="Tekton Pro Bold"/>
                <a:cs typeface="Tekton Pro Bold"/>
              </a:rPr>
              <a:t> Servicios </a:t>
            </a:r>
            <a:r>
              <a:rPr lang="es-MX" sz="2400" i="1" dirty="0">
                <a:solidFill>
                  <a:schemeClr val="bg1"/>
                </a:solidFill>
                <a:latin typeface="Tekton Pro Bold"/>
                <a:cs typeface="Tekton Pro Bold"/>
              </a:rPr>
              <a:t>On Demand.</a:t>
            </a:r>
          </a:p>
          <a:p>
            <a:pPr algn="just">
              <a:spcBef>
                <a:spcPct val="50000"/>
              </a:spcBef>
            </a:pPr>
            <a:endParaRPr lang="es-MX" sz="2400" dirty="0">
              <a:solidFill>
                <a:srgbClr val="72BFC5"/>
              </a:solidFill>
              <a:latin typeface="Tahoma" charset="0"/>
              <a:cs typeface="Tahoma" charset="0"/>
            </a:endParaRPr>
          </a:p>
          <a:p>
            <a:pPr algn="just">
              <a:spcBef>
                <a:spcPct val="50000"/>
              </a:spcBef>
            </a:pPr>
            <a:endParaRPr lang="es-MX" sz="2400" dirty="0">
              <a:solidFill>
                <a:schemeClr val="bg1"/>
              </a:solidFill>
              <a:latin typeface="Tahoma" charset="0"/>
              <a:cs typeface="Tahoma" charset="0"/>
            </a:endParaRPr>
          </a:p>
        </p:txBody>
      </p:sp>
      <p:pic>
        <p:nvPicPr>
          <p:cNvPr id="10" name="8 Imagen" descr="timepersonoftheyear-you.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08038" y="3229429"/>
            <a:ext cx="1978512" cy="2645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9 Imagen" descr="web2.0 (1).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39117" y="3229429"/>
            <a:ext cx="2471803" cy="2757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16537767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7" name="Rectangle 18"/>
          <p:cNvSpPr>
            <a:spLocks noChangeArrowheads="1"/>
          </p:cNvSpPr>
          <p:nvPr/>
        </p:nvSpPr>
        <p:spPr bwMode="auto">
          <a:xfrm>
            <a:off x="0" y="6491288"/>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2000">
                <a:solidFill>
                  <a:srgbClr val="000066"/>
                </a:solidFill>
                <a:latin typeface="Freestyle Script" charset="0"/>
              </a:rPr>
              <a:t>Dr. Octavio Islas</a:t>
            </a:r>
            <a:endParaRPr lang="es-ES" sz="2000">
              <a:solidFill>
                <a:srgbClr val="000066"/>
              </a:solidFill>
              <a:latin typeface="Freestyle Script" charset="0"/>
            </a:endParaRPr>
          </a:p>
        </p:txBody>
      </p:sp>
      <p:sp>
        <p:nvSpPr>
          <p:cNvPr id="11" name="Text Box 13"/>
          <p:cNvSpPr txBox="1">
            <a:spLocks noChangeArrowheads="1"/>
          </p:cNvSpPr>
          <p:nvPr/>
        </p:nvSpPr>
        <p:spPr bwMode="auto">
          <a:xfrm>
            <a:off x="1396999" y="1487714"/>
            <a:ext cx="348890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spcBef>
                <a:spcPct val="50000"/>
              </a:spcBef>
            </a:pPr>
            <a:r>
              <a:rPr lang="es-ES" sz="2400" dirty="0">
                <a:solidFill>
                  <a:schemeClr val="bg1"/>
                </a:solidFill>
                <a:latin typeface="Tekton Pro Bold"/>
                <a:cs typeface="Tekton Pro Bold"/>
              </a:rPr>
              <a:t>En fechas relativamente recientes, el concepto “generación” –frecuentemente utilizado por historiadores-, ha sido incorporado al vocabulario de las ciencias sociales, en general, y en particular en las ciencias de la </a:t>
            </a:r>
            <a:r>
              <a:rPr lang="es-ES" sz="2400" dirty="0" smtClean="0">
                <a:solidFill>
                  <a:schemeClr val="bg1"/>
                </a:solidFill>
                <a:latin typeface="Tekton Pro Bold"/>
                <a:cs typeface="Tekton Pro Bold"/>
              </a:rPr>
              <a:t>comunicación.</a:t>
            </a:r>
            <a:endParaRPr lang="es-MX" sz="2400" dirty="0">
              <a:solidFill>
                <a:schemeClr val="bg1"/>
              </a:solidFill>
              <a:latin typeface="Tekton Pro Bold"/>
              <a:cs typeface="Tekton Pro Bold"/>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pic>
        <p:nvPicPr>
          <p:cNvPr id="13" name="7 Imagen" descr="foto-generacion-y.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21760" y="2223766"/>
            <a:ext cx="1759857" cy="1340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06327760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225084"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9" name="Text Box 13"/>
          <p:cNvSpPr txBox="1">
            <a:spLocks noChangeArrowheads="1"/>
          </p:cNvSpPr>
          <p:nvPr/>
        </p:nvSpPr>
        <p:spPr bwMode="auto">
          <a:xfrm>
            <a:off x="1396999" y="1016000"/>
            <a:ext cx="3220357"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spcBef>
                <a:spcPct val="50000"/>
              </a:spcBef>
            </a:pPr>
            <a:r>
              <a:rPr lang="es-ES" sz="2400" dirty="0">
                <a:solidFill>
                  <a:schemeClr val="bg1"/>
                </a:solidFill>
                <a:latin typeface="Tekton Pro Bold"/>
                <a:cs typeface="Tekton Pro Bold"/>
              </a:rPr>
              <a:t>De acuerdo con el </a:t>
            </a:r>
            <a:r>
              <a:rPr lang="es-ES" sz="2400" i="1" dirty="0">
                <a:solidFill>
                  <a:schemeClr val="bg1"/>
                </a:solidFill>
                <a:latin typeface="Tekton Pro Bold"/>
                <a:cs typeface="Tekton Pro Bold"/>
              </a:rPr>
              <a:t>Diccionario de la lengua española</a:t>
            </a:r>
            <a:r>
              <a:rPr lang="es-ES" sz="2400" dirty="0">
                <a:solidFill>
                  <a:schemeClr val="bg1"/>
                </a:solidFill>
                <a:latin typeface="Tekton Pro Bold"/>
                <a:cs typeface="Tekton Pro Bold"/>
              </a:rPr>
              <a:t>: “Generación es </a:t>
            </a:r>
            <a:r>
              <a:rPr lang="es-ES" sz="2400" dirty="0" smtClean="0">
                <a:solidFill>
                  <a:schemeClr val="bg1"/>
                </a:solidFill>
                <a:latin typeface="Tekton Pro Bold"/>
                <a:cs typeface="Tekton Pro Bold"/>
              </a:rPr>
              <a:t>un </a:t>
            </a:r>
            <a:r>
              <a:rPr lang="es-ES" sz="2400" dirty="0">
                <a:solidFill>
                  <a:schemeClr val="bg1"/>
                </a:solidFill>
                <a:latin typeface="Tekton Pro Bold"/>
                <a:cs typeface="Tekton Pro Bold"/>
              </a:rPr>
              <a:t>conjunto de personas que, por haber nacido en fechas próximas y recibido educación e influjos culturales y sociales semejantes, se comportan de manera afín o comparable en algunos sentidos”. </a:t>
            </a:r>
            <a:endParaRPr lang="es-MX" sz="2400" dirty="0">
              <a:solidFill>
                <a:schemeClr val="bg1"/>
              </a:solidFill>
              <a:latin typeface="Tekton Pro Bold"/>
              <a:cs typeface="Tekton Pro Bold"/>
            </a:endParaRPr>
          </a:p>
          <a:p>
            <a:pPr algn="just" eaLnBrk="1" hangingPunct="1">
              <a:spcBef>
                <a:spcPct val="50000"/>
              </a:spcBef>
            </a:pPr>
            <a:endParaRPr lang="es-MX" sz="2400" dirty="0">
              <a:solidFill>
                <a:schemeClr val="bg1"/>
              </a:solidFill>
              <a:latin typeface="Tahoma" charset="0"/>
            </a:endParaRPr>
          </a:p>
        </p:txBody>
      </p:sp>
      <p:sp>
        <p:nvSpPr>
          <p:cNvPr id="10"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pic>
        <p:nvPicPr>
          <p:cNvPr id="14" name="8 Imagen" descr="ipod_nano_cuarta_generacion.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57124" y="2452460"/>
            <a:ext cx="2176863" cy="1094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90020791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9" name="Text Box 13"/>
          <p:cNvSpPr txBox="1">
            <a:spLocks noChangeArrowheads="1"/>
          </p:cNvSpPr>
          <p:nvPr/>
        </p:nvSpPr>
        <p:spPr bwMode="auto">
          <a:xfrm>
            <a:off x="1269999" y="1505856"/>
            <a:ext cx="5606144" cy="415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spcBef>
                <a:spcPct val="50000"/>
              </a:spcBef>
            </a:pPr>
            <a:r>
              <a:rPr lang="es-ES" sz="2400" dirty="0">
                <a:solidFill>
                  <a:schemeClr val="bg1"/>
                </a:solidFill>
                <a:latin typeface="Tekton Pro Bold"/>
                <a:cs typeface="Tekton Pro Bold"/>
              </a:rPr>
              <a:t>José Ortega y Gasset introdujo el concepto “generación” para explicar las variaciones de la sensibilidad vital que son decisivas en la resolución de la historia. </a:t>
            </a:r>
            <a:endParaRPr lang="es-ES" sz="2400" dirty="0" smtClean="0">
              <a:solidFill>
                <a:schemeClr val="bg1"/>
              </a:solidFill>
              <a:latin typeface="Tekton Pro Bold"/>
              <a:cs typeface="Tekton Pro Bold"/>
            </a:endParaRPr>
          </a:p>
          <a:p>
            <a:pPr algn="just" eaLnBrk="1" hangingPunct="1">
              <a:spcBef>
                <a:spcPct val="50000"/>
              </a:spcBef>
            </a:pPr>
            <a:r>
              <a:rPr lang="es-ES" sz="2400" dirty="0" smtClean="0">
                <a:solidFill>
                  <a:schemeClr val="bg1"/>
                </a:solidFill>
                <a:latin typeface="Tekton Pro Bold"/>
                <a:cs typeface="Tekton Pro Bold"/>
              </a:rPr>
              <a:t>“La </a:t>
            </a:r>
            <a:r>
              <a:rPr lang="es-ES" sz="2400" dirty="0">
                <a:solidFill>
                  <a:schemeClr val="bg1"/>
                </a:solidFill>
                <a:latin typeface="Tekton Pro Bold"/>
                <a:cs typeface="Tekton Pro Bold"/>
              </a:rPr>
              <a:t>generación, compromiso dinámico entre masa e individuo, es el concepto más importante de la historia, y, por decirlo así, el gozne sobre que ésta ejecuta sus movimientos”.</a:t>
            </a:r>
            <a:endParaRPr lang="es-MX" sz="2400" dirty="0">
              <a:solidFill>
                <a:schemeClr val="bg1"/>
              </a:solidFill>
              <a:latin typeface="Tekton Pro Bold"/>
              <a:cs typeface="Tekton Pro Bold"/>
            </a:endParaRPr>
          </a:p>
          <a:p>
            <a:pPr algn="just" eaLnBrk="1" hangingPunct="1">
              <a:spcBef>
                <a:spcPct val="50000"/>
              </a:spcBef>
            </a:pPr>
            <a:endParaRPr lang="es-MX" sz="2400" dirty="0">
              <a:solidFill>
                <a:schemeClr val="bg1"/>
              </a:solidFill>
              <a:latin typeface="Tahoma" charset="0"/>
            </a:endParaRPr>
          </a:p>
        </p:txBody>
      </p:sp>
      <p:sp>
        <p:nvSpPr>
          <p:cNvPr id="10"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81778005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7" name="Rectangle 18"/>
          <p:cNvSpPr>
            <a:spLocks noChangeArrowheads="1"/>
          </p:cNvSpPr>
          <p:nvPr/>
        </p:nvSpPr>
        <p:spPr bwMode="auto">
          <a:xfrm>
            <a:off x="0" y="6491288"/>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sz="2000">
                <a:solidFill>
                  <a:srgbClr val="000066"/>
                </a:solidFill>
                <a:latin typeface="Freestyle Script" charset="0"/>
              </a:rPr>
              <a:t>Dr. Octavio Islas</a:t>
            </a:r>
            <a:endParaRPr lang="es-ES" sz="2000">
              <a:solidFill>
                <a:srgbClr val="000066"/>
              </a:solidFill>
              <a:latin typeface="Freestyle Script" charset="0"/>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9" name="Text Box 13"/>
          <p:cNvSpPr txBox="1">
            <a:spLocks noChangeArrowheads="1"/>
          </p:cNvSpPr>
          <p:nvPr/>
        </p:nvSpPr>
        <p:spPr bwMode="auto">
          <a:xfrm>
            <a:off x="1269999" y="1505856"/>
            <a:ext cx="5606144"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spcBef>
                <a:spcPct val="50000"/>
              </a:spcBef>
            </a:pPr>
            <a:r>
              <a:rPr lang="es-ES" sz="2400" dirty="0">
                <a:solidFill>
                  <a:schemeClr val="bg1"/>
                </a:solidFill>
                <a:latin typeface="Tekton Pro Bold"/>
                <a:cs typeface="Tekton Pro Bold"/>
              </a:rPr>
              <a:t>La cultura de la convergencia –afirma Henry Jenkins-, representa un cambio en nuestros modos de pensar sobre nuestras relaciones con los medios. La convergencia:</a:t>
            </a:r>
            <a:r>
              <a:rPr lang="es-MX" sz="2400" dirty="0">
                <a:solidFill>
                  <a:schemeClr val="bg1"/>
                </a:solidFill>
                <a:latin typeface="Tekton Pro Bold"/>
                <a:cs typeface="Tekton Pro Bold"/>
              </a:rPr>
              <a:t> </a:t>
            </a:r>
            <a:r>
              <a:rPr lang="es-ES" sz="2400" dirty="0">
                <a:solidFill>
                  <a:schemeClr val="bg1"/>
                </a:solidFill>
                <a:latin typeface="Tekton Pro Bold"/>
                <a:cs typeface="Tekton Pro Bold"/>
              </a:rPr>
              <a:t>“es el “flujo de contenido a través de múltiples plataformas mediáticas, la cooperación entre múltiples industrias mediáticas y el comportamiento migratorio de las audiencias mediáticas, dispuesta a ir a cualquier parte en busca del tipo deseado de experiencias de entretenimiento”. </a:t>
            </a:r>
            <a:endParaRPr lang="es-MX" sz="2400" dirty="0">
              <a:solidFill>
                <a:schemeClr val="bg1"/>
              </a:solidFill>
              <a:latin typeface="Tekton Pro Bold"/>
              <a:cs typeface="Tekton Pro Bold"/>
            </a:endParaRPr>
          </a:p>
          <a:p>
            <a:pPr algn="just" eaLnBrk="1" hangingPunct="1">
              <a:spcBef>
                <a:spcPct val="50000"/>
              </a:spcBef>
            </a:pPr>
            <a:endParaRPr lang="es-MX" sz="2400" dirty="0">
              <a:solidFill>
                <a:schemeClr val="bg1"/>
              </a:solidFill>
              <a:latin typeface="Tahoma" charset="0"/>
            </a:endParaRPr>
          </a:p>
        </p:txBody>
      </p:sp>
      <p:sp>
        <p:nvSpPr>
          <p:cNvPr id="10"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10286796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9" name="Text Box 13"/>
          <p:cNvSpPr txBox="1">
            <a:spLocks noChangeArrowheads="1"/>
          </p:cNvSpPr>
          <p:nvPr/>
        </p:nvSpPr>
        <p:spPr bwMode="auto">
          <a:xfrm>
            <a:off x="1269999" y="1505856"/>
            <a:ext cx="560614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spcBef>
                <a:spcPct val="50000"/>
              </a:spcBef>
            </a:pPr>
            <a:r>
              <a:rPr lang="es-ES" sz="2400" dirty="0">
                <a:solidFill>
                  <a:schemeClr val="bg1"/>
                </a:solidFill>
                <a:latin typeface="Tekton Pro Bold"/>
                <a:cs typeface="Tekton Pro Bold"/>
              </a:rPr>
              <a:t>La convergencia altera la relación entre las tecnologías existentes, las industrias, los mercados, los géneros y los públicos. </a:t>
            </a:r>
            <a:endParaRPr lang="es-MX" sz="2400" dirty="0">
              <a:solidFill>
                <a:schemeClr val="bg1"/>
              </a:solidFill>
              <a:latin typeface="Tekton Pro Bold"/>
              <a:cs typeface="Tekton Pro Bold"/>
            </a:endParaRPr>
          </a:p>
          <a:p>
            <a:pPr algn="just" eaLnBrk="1" hangingPunct="1">
              <a:spcBef>
                <a:spcPct val="50000"/>
              </a:spcBef>
            </a:pPr>
            <a:endParaRPr lang="es-MX" sz="2400" dirty="0">
              <a:solidFill>
                <a:schemeClr val="bg1"/>
              </a:solidFill>
              <a:latin typeface="Tahoma" charset="0"/>
            </a:endParaRPr>
          </a:p>
        </p:txBody>
      </p:sp>
      <p:sp>
        <p:nvSpPr>
          <p:cNvPr id="10"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3"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4" name="Imagen 13" descr="facebook_vs_google.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83760" y="3021250"/>
            <a:ext cx="3349740" cy="2520280"/>
          </a:xfrm>
          <a:prstGeom prst="rect">
            <a:avLst/>
          </a:prstGeom>
        </p:spPr>
      </p:pic>
    </p:spTree>
    <p:extLst>
      <p:ext uri="{BB962C8B-B14F-4D97-AF65-F5344CB8AC3E}">
        <p14:creationId xmlns:p14="http://schemas.microsoft.com/office/powerpoint/2010/main" val="369423986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0"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3" name="Text Box 13"/>
          <p:cNvSpPr txBox="1">
            <a:spLocks noChangeArrowheads="1"/>
          </p:cNvSpPr>
          <p:nvPr/>
        </p:nvSpPr>
        <p:spPr bwMode="auto">
          <a:xfrm>
            <a:off x="1433286" y="1778001"/>
            <a:ext cx="346415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r>
              <a:rPr lang="es-ES" sz="2400" dirty="0">
                <a:solidFill>
                  <a:schemeClr val="bg1"/>
                </a:solidFill>
                <a:latin typeface="Tekton Pro Bold"/>
                <a:cs typeface="Tekton Pro Bold"/>
              </a:rPr>
              <a:t>Es posible advertir </a:t>
            </a:r>
            <a:r>
              <a:rPr lang="es-ES" sz="2400" dirty="0" smtClean="0">
                <a:solidFill>
                  <a:schemeClr val="bg1"/>
                </a:solidFill>
                <a:latin typeface="Tekton Pro Bold"/>
                <a:cs typeface="Tekton Pro Bold"/>
              </a:rPr>
              <a:t>profundas diferencias </a:t>
            </a:r>
            <a:r>
              <a:rPr lang="es-ES" sz="2400" dirty="0">
                <a:solidFill>
                  <a:schemeClr val="bg1"/>
                </a:solidFill>
                <a:latin typeface="Tekton Pro Bold"/>
                <a:cs typeface="Tekton Pro Bold"/>
              </a:rPr>
              <a:t>culturales </a:t>
            </a:r>
            <a:r>
              <a:rPr lang="es-ES" sz="2400" dirty="0" smtClean="0">
                <a:solidFill>
                  <a:schemeClr val="bg1"/>
                </a:solidFill>
                <a:latin typeface="Tekton Pro Bold"/>
                <a:cs typeface="Tekton Pro Bold"/>
              </a:rPr>
              <a:t>entre </a:t>
            </a:r>
            <a:r>
              <a:rPr lang="es-ES" sz="2400" dirty="0">
                <a:solidFill>
                  <a:schemeClr val="bg1"/>
                </a:solidFill>
                <a:latin typeface="Tekton Pro Bold"/>
                <a:cs typeface="Tekton Pro Bold"/>
              </a:rPr>
              <a:t>“nativos digitales” y  “inmigrantes </a:t>
            </a:r>
            <a:r>
              <a:rPr lang="es-ES" sz="2400" dirty="0" smtClean="0">
                <a:solidFill>
                  <a:schemeClr val="bg1"/>
                </a:solidFill>
                <a:latin typeface="Tekton Pro Bold"/>
                <a:cs typeface="Tekton Pro Bold"/>
              </a:rPr>
              <a:t>digitales”.</a:t>
            </a:r>
            <a:r>
              <a:rPr lang="es-MX" sz="2400" dirty="0" smtClean="0">
                <a:solidFill>
                  <a:schemeClr val="bg1"/>
                </a:solidFill>
                <a:latin typeface="Tekton Pro Bold"/>
                <a:cs typeface="Tekton Pro Bold"/>
              </a:rPr>
              <a:t> </a:t>
            </a:r>
            <a:endParaRPr lang="es-MX" sz="2400" dirty="0">
              <a:solidFill>
                <a:schemeClr val="bg1"/>
              </a:solidFill>
              <a:latin typeface="Tekton Pro Bold"/>
              <a:cs typeface="Tekton Pro Bold"/>
            </a:endParaRPr>
          </a:p>
          <a:p>
            <a:pPr algn="just" eaLnBrk="1" hangingPunct="1"/>
            <a:endParaRPr lang="es-MX" sz="2400" dirty="0">
              <a:solidFill>
                <a:schemeClr val="bg1"/>
              </a:solidFill>
              <a:latin typeface="Tahoma" charset="0"/>
            </a:endParaRPr>
          </a:p>
        </p:txBody>
      </p:sp>
      <p:sp>
        <p:nvSpPr>
          <p:cNvPr id="14" name="Rectangle 16"/>
          <p:cNvSpPr>
            <a:spLocks noChangeArrowheads="1"/>
          </p:cNvSpPr>
          <p:nvPr/>
        </p:nvSpPr>
        <p:spPr bwMode="auto">
          <a:xfrm>
            <a:off x="1874960" y="1210377"/>
            <a:ext cx="726903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pic>
        <p:nvPicPr>
          <p:cNvPr id="16" name="9 Imagen" descr="nativos-digitales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97438" y="1528383"/>
            <a:ext cx="2163183" cy="2163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13 Imagen" descr="generacion_y.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93571" y="3872449"/>
            <a:ext cx="3363128" cy="212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35736673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0"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4" name="Rectangle 16"/>
          <p:cNvSpPr>
            <a:spLocks noChangeArrowheads="1"/>
          </p:cNvSpPr>
          <p:nvPr/>
        </p:nvSpPr>
        <p:spPr bwMode="auto">
          <a:xfrm>
            <a:off x="1874960" y="1210377"/>
            <a:ext cx="726903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Text Box 13"/>
          <p:cNvSpPr txBox="1">
            <a:spLocks noChangeArrowheads="1"/>
          </p:cNvSpPr>
          <p:nvPr/>
        </p:nvSpPr>
        <p:spPr bwMode="auto">
          <a:xfrm>
            <a:off x="1505856" y="1205183"/>
            <a:ext cx="4318001"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r>
              <a:rPr lang="es-ES" sz="2400" dirty="0">
                <a:solidFill>
                  <a:schemeClr val="bg1"/>
                </a:solidFill>
                <a:latin typeface="Tekton Pro Bold"/>
                <a:cs typeface="Tekton Pro Bold"/>
              </a:rPr>
              <a:t>Los inmigrantes digitales –que en principio reconocen la importancia de incorporar en sus vidas diarias las nuevas tecnologías-, se ven en la necesidad de ser </a:t>
            </a:r>
            <a:r>
              <a:rPr lang="es-ES" sz="2400" i="1" dirty="0">
                <a:solidFill>
                  <a:schemeClr val="bg1"/>
                </a:solidFill>
                <a:latin typeface="Tekton Pro Bold"/>
                <a:cs typeface="Tekton Pro Bold"/>
              </a:rPr>
              <a:t>alfabetizados</a:t>
            </a:r>
            <a:r>
              <a:rPr lang="es-ES" sz="2400" dirty="0">
                <a:solidFill>
                  <a:schemeClr val="bg1"/>
                </a:solidFill>
                <a:latin typeface="Tekton Pro Bold"/>
                <a:cs typeface="Tekton Pro Bold"/>
              </a:rPr>
              <a:t> para procurar el mejor aprovechamiento posible de cada nueva tecnología. Los nativos digitales suelen desenvolverse con gran naturalidad en las ecologías culturales resultantes de las nuevas tecnologías.</a:t>
            </a:r>
            <a:endParaRPr lang="es-MX" sz="2400" dirty="0">
              <a:solidFill>
                <a:schemeClr val="bg1"/>
              </a:solidFill>
              <a:latin typeface="Tekton Pro Bold"/>
              <a:cs typeface="Tekton Pro Bold"/>
            </a:endParaRPr>
          </a:p>
        </p:txBody>
      </p:sp>
      <p:sp>
        <p:nvSpPr>
          <p:cNvPr id="15"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pic>
        <p:nvPicPr>
          <p:cNvPr id="17" name="7 Imagen" descr="nativos-digitales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23857" y="1637393"/>
            <a:ext cx="1153154" cy="178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1 Rectángulo"/>
          <p:cNvSpPr>
            <a:spLocks noChangeArrowheads="1"/>
          </p:cNvSpPr>
          <p:nvPr/>
        </p:nvSpPr>
        <p:spPr bwMode="auto">
          <a:xfrm>
            <a:off x="7900988" y="6488113"/>
            <a:ext cx="1231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s-MX">
                <a:solidFill>
                  <a:srgbClr val="000066"/>
                </a:solidFill>
                <a:latin typeface="Freestyle Script" charset="0"/>
              </a:rPr>
              <a:t>Dr. Octavio Islas</a:t>
            </a:r>
            <a:endParaRPr lang="es-ES">
              <a:solidFill>
                <a:srgbClr val="000066"/>
              </a:solidFill>
              <a:latin typeface="Freestyle Script" charset="0"/>
            </a:endParaRPr>
          </a:p>
        </p:txBody>
      </p:sp>
    </p:spTree>
    <p:extLst>
      <p:ext uri="{BB962C8B-B14F-4D97-AF65-F5344CB8AC3E}">
        <p14:creationId xmlns:p14="http://schemas.microsoft.com/office/powerpoint/2010/main" val="322576053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0"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4" name="Rectangle 16"/>
          <p:cNvSpPr>
            <a:spLocks noChangeArrowheads="1"/>
          </p:cNvSpPr>
          <p:nvPr/>
        </p:nvSpPr>
        <p:spPr bwMode="auto">
          <a:xfrm>
            <a:off x="1874960" y="1210377"/>
            <a:ext cx="726903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angle 16"/>
          <p:cNvSpPr>
            <a:spLocks noChangeArrowheads="1"/>
          </p:cNvSpPr>
          <p:nvPr/>
        </p:nvSpPr>
        <p:spPr bwMode="auto">
          <a:xfrm>
            <a:off x="-220663" y="1341438"/>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3" name="Text Box 13"/>
          <p:cNvSpPr txBox="1">
            <a:spLocks noChangeArrowheads="1"/>
          </p:cNvSpPr>
          <p:nvPr/>
        </p:nvSpPr>
        <p:spPr bwMode="auto">
          <a:xfrm>
            <a:off x="1524000" y="1357313"/>
            <a:ext cx="4608286"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r>
              <a:rPr lang="es-ES" sz="2400" dirty="0">
                <a:solidFill>
                  <a:schemeClr val="bg1"/>
                </a:solidFill>
                <a:latin typeface="Tekton Pro Bold"/>
                <a:cs typeface="Tekton Pro Bold"/>
              </a:rPr>
              <a:t>En 2006 fue publicada la primera edición -en holandés- del libro </a:t>
            </a:r>
            <a:r>
              <a:rPr lang="es-ES" sz="2400" i="1" dirty="0">
                <a:solidFill>
                  <a:schemeClr val="bg1"/>
                </a:solidFill>
                <a:latin typeface="Tekton Pro Bold"/>
                <a:cs typeface="Tekton Pro Bold"/>
              </a:rPr>
              <a:t>Generación Einstein. Más listos, más rápidos y más sociables. </a:t>
            </a:r>
            <a:r>
              <a:rPr lang="es-ES" sz="2400" dirty="0">
                <a:solidFill>
                  <a:schemeClr val="bg1"/>
                </a:solidFill>
                <a:latin typeface="Tekton Pro Bold"/>
                <a:cs typeface="Tekton Pro Bold"/>
              </a:rPr>
              <a:t>De acuerdo con </a:t>
            </a:r>
            <a:r>
              <a:rPr lang="es-ES" sz="2400" dirty="0" err="1">
                <a:solidFill>
                  <a:schemeClr val="bg1"/>
                </a:solidFill>
                <a:latin typeface="Tekton Pro Bold"/>
                <a:cs typeface="Tekton Pro Bold"/>
              </a:rPr>
              <a:t>Jeroen</a:t>
            </a:r>
            <a:r>
              <a:rPr lang="es-ES" sz="2400" dirty="0">
                <a:solidFill>
                  <a:schemeClr val="bg1"/>
                </a:solidFill>
                <a:latin typeface="Tekton Pro Bold"/>
                <a:cs typeface="Tekton Pro Bold"/>
              </a:rPr>
              <a:t> </a:t>
            </a:r>
            <a:r>
              <a:rPr lang="es-ES" sz="2400" dirty="0" err="1">
                <a:solidFill>
                  <a:schemeClr val="bg1"/>
                </a:solidFill>
                <a:latin typeface="Tekton Pro Bold"/>
                <a:cs typeface="Tekton Pro Bold"/>
              </a:rPr>
              <a:t>Boschma</a:t>
            </a:r>
            <a:r>
              <a:rPr lang="es-ES" sz="2400" dirty="0">
                <a:solidFill>
                  <a:schemeClr val="bg1"/>
                </a:solidFill>
                <a:latin typeface="Tekton Pro Bold"/>
                <a:cs typeface="Tekton Pro Bold"/>
              </a:rPr>
              <a:t>: </a:t>
            </a:r>
            <a:endParaRPr lang="es-MX" sz="2400" dirty="0">
              <a:solidFill>
                <a:schemeClr val="bg1"/>
              </a:solidFill>
              <a:latin typeface="Tekton Pro Bold"/>
              <a:cs typeface="Tekton Pro Bold"/>
            </a:endParaRPr>
          </a:p>
          <a:p>
            <a:pPr algn="just" eaLnBrk="1" hangingPunct="1"/>
            <a:r>
              <a:rPr lang="es-ES" sz="2400" dirty="0">
                <a:solidFill>
                  <a:schemeClr val="bg1"/>
                </a:solidFill>
                <a:latin typeface="Tekton Pro Bold"/>
                <a:cs typeface="Tekton Pro Bold"/>
              </a:rPr>
              <a:t>“La primera generación positiva e inteligente de este mundo. Una generación llena de potencialidades, preparada para conquistarlo. Una generación que convive con nosotros en este mundo, pero que lo capta mucho mejor” .</a:t>
            </a:r>
            <a:endParaRPr lang="es-MX" sz="2400" dirty="0">
              <a:solidFill>
                <a:schemeClr val="bg1"/>
              </a:solidFill>
              <a:latin typeface="Tekton Pro Bold"/>
              <a:cs typeface="Tekton Pro Bold"/>
            </a:endParaRPr>
          </a:p>
          <a:p>
            <a:pPr algn="just" eaLnBrk="1" hangingPunct="1"/>
            <a:endParaRPr lang="es-MX" sz="2400" dirty="0">
              <a:solidFill>
                <a:schemeClr val="bg1"/>
              </a:solidFill>
              <a:latin typeface="Tahoma" charset="0"/>
            </a:endParaRPr>
          </a:p>
        </p:txBody>
      </p:sp>
      <p:sp>
        <p:nvSpPr>
          <p:cNvPr id="1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Tree>
    <p:extLst>
      <p:ext uri="{BB962C8B-B14F-4D97-AF65-F5344CB8AC3E}">
        <p14:creationId xmlns:p14="http://schemas.microsoft.com/office/powerpoint/2010/main" val="136771154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0"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4" name="Rectangle 16"/>
          <p:cNvSpPr>
            <a:spLocks noChangeArrowheads="1"/>
          </p:cNvSpPr>
          <p:nvPr/>
        </p:nvSpPr>
        <p:spPr bwMode="auto">
          <a:xfrm>
            <a:off x="1874960" y="1210377"/>
            <a:ext cx="726903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angle 16"/>
          <p:cNvSpPr>
            <a:spLocks noChangeArrowheads="1"/>
          </p:cNvSpPr>
          <p:nvPr/>
        </p:nvSpPr>
        <p:spPr bwMode="auto">
          <a:xfrm>
            <a:off x="-220663" y="1341438"/>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pic>
        <p:nvPicPr>
          <p:cNvPr id="11" name="7 Imagen" descr="geneinstein_poster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56568" y="1643063"/>
            <a:ext cx="28575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841620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0"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4" name="Rectangle 16"/>
          <p:cNvSpPr>
            <a:spLocks noChangeArrowheads="1"/>
          </p:cNvSpPr>
          <p:nvPr/>
        </p:nvSpPr>
        <p:spPr bwMode="auto">
          <a:xfrm>
            <a:off x="1874960" y="1210377"/>
            <a:ext cx="726903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angle 16"/>
          <p:cNvSpPr>
            <a:spLocks noChangeArrowheads="1"/>
          </p:cNvSpPr>
          <p:nvPr/>
        </p:nvSpPr>
        <p:spPr bwMode="auto">
          <a:xfrm>
            <a:off x="-220663" y="1341438"/>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3" name="Text Box 13"/>
          <p:cNvSpPr txBox="1">
            <a:spLocks noChangeArrowheads="1"/>
          </p:cNvSpPr>
          <p:nvPr/>
        </p:nvSpPr>
        <p:spPr bwMode="auto">
          <a:xfrm>
            <a:off x="1262518" y="1552574"/>
            <a:ext cx="396262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r>
              <a:rPr lang="es-ES" sz="2400" dirty="0">
                <a:solidFill>
                  <a:schemeClr val="bg1"/>
                </a:solidFill>
                <a:latin typeface="Tekton Pro Bold"/>
                <a:cs typeface="Tekton Pro Bold"/>
              </a:rPr>
              <a:t>El término “Generación Einstein” responde al propósito de designar a los nacidos a partir de 1988, quienes desde niños se han relacionado con la tecnología de forma espontánea, y que hoy admiten ser considerados como la primera generación de “niños digitales” (digital </a:t>
            </a:r>
            <a:r>
              <a:rPr lang="es-ES" sz="2400" dirty="0" err="1">
                <a:solidFill>
                  <a:schemeClr val="bg1"/>
                </a:solidFill>
                <a:latin typeface="Tekton Pro Bold"/>
                <a:cs typeface="Tekton Pro Bold"/>
              </a:rPr>
              <a:t>kids</a:t>
            </a:r>
            <a:r>
              <a:rPr lang="es-ES" sz="2400" dirty="0">
                <a:solidFill>
                  <a:schemeClr val="bg1"/>
                </a:solidFill>
                <a:latin typeface="Tekton Pro Bold"/>
                <a:cs typeface="Tekton Pro Bold"/>
              </a:rPr>
              <a:t>).</a:t>
            </a:r>
            <a:endParaRPr lang="es-MX" sz="2400" dirty="0">
              <a:solidFill>
                <a:schemeClr val="bg1"/>
              </a:solidFill>
              <a:latin typeface="Tekton Pro Bold"/>
              <a:cs typeface="Tekton Pro Bold"/>
            </a:endParaRPr>
          </a:p>
        </p:txBody>
      </p:sp>
      <p:sp>
        <p:nvSpPr>
          <p:cNvPr id="17"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pic>
        <p:nvPicPr>
          <p:cNvPr id="19" name="Imagen 18" descr="Apple realista.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5143" y="1643063"/>
            <a:ext cx="1724378" cy="1841949"/>
          </a:xfrm>
          <a:prstGeom prst="rect">
            <a:avLst/>
          </a:prstGeom>
        </p:spPr>
      </p:pic>
    </p:spTree>
    <p:extLst>
      <p:ext uri="{BB962C8B-B14F-4D97-AF65-F5344CB8AC3E}">
        <p14:creationId xmlns:p14="http://schemas.microsoft.com/office/powerpoint/2010/main" val="36741842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0"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4" name="Rectangle 16"/>
          <p:cNvSpPr>
            <a:spLocks noChangeArrowheads="1"/>
          </p:cNvSpPr>
          <p:nvPr/>
        </p:nvSpPr>
        <p:spPr bwMode="auto">
          <a:xfrm>
            <a:off x="1874960" y="1210377"/>
            <a:ext cx="726903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angle 16"/>
          <p:cNvSpPr>
            <a:spLocks noChangeArrowheads="1"/>
          </p:cNvSpPr>
          <p:nvPr/>
        </p:nvSpPr>
        <p:spPr bwMode="auto">
          <a:xfrm>
            <a:off x="-220663" y="1341438"/>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7"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9" name="Text Box 13"/>
          <p:cNvSpPr txBox="1">
            <a:spLocks noChangeArrowheads="1"/>
          </p:cNvSpPr>
          <p:nvPr/>
        </p:nvSpPr>
        <p:spPr bwMode="auto">
          <a:xfrm>
            <a:off x="1324430" y="1210377"/>
            <a:ext cx="3604758"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r>
              <a:rPr lang="es-ES" sz="2400" dirty="0">
                <a:solidFill>
                  <a:schemeClr val="bg1"/>
                </a:solidFill>
                <a:latin typeface="Tekton Pro Bold"/>
                <a:cs typeface="Tekton Pro Bold"/>
              </a:rPr>
              <a:t>La “Generación Einstein” se desenvuelve en una ecología cultural en la cual las comunicaciones digitales observan un rol protagónico en la formación de percepciones y la comprensión de la realidad. </a:t>
            </a:r>
            <a:endParaRPr lang="es-MX" sz="2400" dirty="0">
              <a:solidFill>
                <a:schemeClr val="bg1"/>
              </a:solidFill>
              <a:latin typeface="Tekton Pro Bold"/>
              <a:cs typeface="Tekton Pro Bold"/>
            </a:endParaRPr>
          </a:p>
          <a:p>
            <a:pPr algn="just" eaLnBrk="1" hangingPunct="1"/>
            <a:endParaRPr lang="es-MX" sz="2400" dirty="0">
              <a:solidFill>
                <a:schemeClr val="bg1"/>
              </a:solidFill>
              <a:latin typeface="Tahoma" charset="0"/>
            </a:endParaRPr>
          </a:p>
        </p:txBody>
      </p:sp>
      <p:sp>
        <p:nvSpPr>
          <p:cNvPr id="20" name="Rectangle 16"/>
          <p:cNvSpPr>
            <a:spLocks noChangeArrowheads="1"/>
          </p:cNvSpPr>
          <p:nvPr/>
        </p:nvSpPr>
        <p:spPr bwMode="auto">
          <a:xfrm>
            <a:off x="0" y="1916113"/>
            <a:ext cx="4859338"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pic>
        <p:nvPicPr>
          <p:cNvPr id="22" name="7 Imagen" descr="Googl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93067" y="4277860"/>
            <a:ext cx="2732542" cy="1819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1437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5">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0"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4" name="Rectangle 16"/>
          <p:cNvSpPr>
            <a:spLocks noChangeArrowheads="1"/>
          </p:cNvSpPr>
          <p:nvPr/>
        </p:nvSpPr>
        <p:spPr bwMode="auto">
          <a:xfrm>
            <a:off x="1874960" y="1210377"/>
            <a:ext cx="726903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angle 16"/>
          <p:cNvSpPr>
            <a:spLocks noChangeArrowheads="1"/>
          </p:cNvSpPr>
          <p:nvPr/>
        </p:nvSpPr>
        <p:spPr bwMode="auto">
          <a:xfrm>
            <a:off x="-220663" y="1341438"/>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7"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0" name="Rectangle 16"/>
          <p:cNvSpPr>
            <a:spLocks noChangeArrowheads="1"/>
          </p:cNvSpPr>
          <p:nvPr/>
        </p:nvSpPr>
        <p:spPr bwMode="auto">
          <a:xfrm>
            <a:off x="0" y="1916113"/>
            <a:ext cx="4859338"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8" name="Text Box 13"/>
          <p:cNvSpPr txBox="1">
            <a:spLocks noChangeArrowheads="1"/>
          </p:cNvSpPr>
          <p:nvPr/>
        </p:nvSpPr>
        <p:spPr bwMode="auto">
          <a:xfrm>
            <a:off x="1301751" y="1933122"/>
            <a:ext cx="339430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r>
              <a:rPr lang="es-ES" sz="2400" dirty="0">
                <a:solidFill>
                  <a:schemeClr val="bg1"/>
                </a:solidFill>
                <a:latin typeface="Tekton Pro Bold"/>
                <a:cs typeface="Tekton Pro Bold"/>
              </a:rPr>
              <a:t>A comienzos de la década de 1960, por ejemplo, en </a:t>
            </a:r>
            <a:r>
              <a:rPr lang="es-ES" sz="2400" i="1" dirty="0">
                <a:solidFill>
                  <a:schemeClr val="bg1"/>
                </a:solidFill>
                <a:latin typeface="Tekton Pro Bold"/>
                <a:cs typeface="Tekton Pro Bold"/>
              </a:rPr>
              <a:t>El hombre de acero</a:t>
            </a:r>
            <a:r>
              <a:rPr lang="es-ES" sz="2400" dirty="0">
                <a:solidFill>
                  <a:schemeClr val="bg1"/>
                </a:solidFill>
                <a:latin typeface="Tekton Pro Bold"/>
                <a:cs typeface="Tekton Pro Bold"/>
              </a:rPr>
              <a:t> –</a:t>
            </a:r>
            <a:r>
              <a:rPr lang="es-ES" sz="2400" i="1" dirty="0" err="1">
                <a:solidFill>
                  <a:schemeClr val="bg1"/>
                </a:solidFill>
                <a:latin typeface="Tekton Pro Bold"/>
                <a:cs typeface="Tekton Pro Bold"/>
              </a:rPr>
              <a:t>Gigantor</a:t>
            </a:r>
            <a:r>
              <a:rPr lang="es-ES" sz="2400" i="1" dirty="0">
                <a:solidFill>
                  <a:schemeClr val="bg1"/>
                </a:solidFill>
                <a:latin typeface="Tekton Pro Bold"/>
                <a:cs typeface="Tekton Pro Bold"/>
              </a:rPr>
              <a:t> </a:t>
            </a:r>
            <a:r>
              <a:rPr lang="es-ES" sz="2400" dirty="0">
                <a:solidFill>
                  <a:schemeClr val="bg1"/>
                </a:solidFill>
                <a:latin typeface="Tekton Pro Bold"/>
                <a:cs typeface="Tekton Pro Bold"/>
              </a:rPr>
              <a:t>(1965)-, un niño manejaba un enorme robot (</a:t>
            </a:r>
            <a:r>
              <a:rPr lang="es-ES" sz="2400" dirty="0" err="1">
                <a:solidFill>
                  <a:schemeClr val="bg1"/>
                </a:solidFill>
                <a:latin typeface="Tekton Pro Bold"/>
                <a:cs typeface="Tekton Pro Bold"/>
              </a:rPr>
              <a:t>Gigantor</a:t>
            </a:r>
            <a:r>
              <a:rPr lang="es-ES" sz="2400" dirty="0">
                <a:solidFill>
                  <a:schemeClr val="bg1"/>
                </a:solidFill>
                <a:latin typeface="Tekton Pro Bold"/>
                <a:cs typeface="Tekton Pro Bold"/>
              </a:rPr>
              <a:t>) capaz de volar y destruir los aviones enemigos través un aparatoso control remoto inalámbrico.</a:t>
            </a:r>
            <a:endParaRPr lang="es-MX" sz="2400" dirty="0">
              <a:solidFill>
                <a:schemeClr val="bg1"/>
              </a:solidFill>
              <a:latin typeface="Tekton Pro Bold"/>
              <a:cs typeface="Tekton Pro Bold"/>
            </a:endParaRPr>
          </a:p>
        </p:txBody>
      </p:sp>
      <p:sp>
        <p:nvSpPr>
          <p:cNvPr id="23"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pic>
        <p:nvPicPr>
          <p:cNvPr id="26" name="video.avi">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4859338" y="1768589"/>
            <a:ext cx="2062137"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276950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6"/>
                                        </p:tgtEl>
                                      </p:cBhvr>
                                    </p:cmd>
                                  </p:childTnLst>
                                </p:cTn>
                              </p:par>
                            </p:childTnLst>
                          </p:cTn>
                        </p:par>
                      </p:childTnLst>
                    </p:cTn>
                  </p:par>
                </p:childTnLst>
              </p:cTn>
              <p:nextCondLst>
                <p:cond evt="onClick" delay="0">
                  <p:tgtEl>
                    <p:spTgt spid="26"/>
                  </p:tgtEl>
                </p:cond>
              </p:nextCondLst>
            </p:seq>
            <p:video>
              <p:cMediaNode vol="80000">
                <p:cTn id="7" fill="hold" display="0">
                  <p:stCondLst>
                    <p:cond delay="indefinite"/>
                  </p:stCondLst>
                </p:cTn>
                <p:tgtEl>
                  <p:spTgt spid="26"/>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0"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4" name="Rectangle 16"/>
          <p:cNvSpPr>
            <a:spLocks noChangeArrowheads="1"/>
          </p:cNvSpPr>
          <p:nvPr/>
        </p:nvSpPr>
        <p:spPr bwMode="auto">
          <a:xfrm>
            <a:off x="1874960" y="1210377"/>
            <a:ext cx="726903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angle 16"/>
          <p:cNvSpPr>
            <a:spLocks noChangeArrowheads="1"/>
          </p:cNvSpPr>
          <p:nvPr/>
        </p:nvSpPr>
        <p:spPr bwMode="auto">
          <a:xfrm>
            <a:off x="-220663" y="1341438"/>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7"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0" name="Rectangle 16"/>
          <p:cNvSpPr>
            <a:spLocks noChangeArrowheads="1"/>
          </p:cNvSpPr>
          <p:nvPr/>
        </p:nvSpPr>
        <p:spPr bwMode="auto">
          <a:xfrm>
            <a:off x="0" y="1916113"/>
            <a:ext cx="4859338"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3"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8" name="Text Box 13"/>
          <p:cNvSpPr txBox="1">
            <a:spLocks noChangeArrowheads="1"/>
          </p:cNvSpPr>
          <p:nvPr/>
        </p:nvSpPr>
        <p:spPr bwMode="auto">
          <a:xfrm>
            <a:off x="1378856" y="1210377"/>
            <a:ext cx="4318001"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r>
              <a:rPr lang="es-ES" sz="2400" dirty="0">
                <a:solidFill>
                  <a:schemeClr val="bg1"/>
                </a:solidFill>
                <a:latin typeface="Tekton Pro Bold"/>
                <a:cs typeface="Tekton Pro Bold"/>
              </a:rPr>
              <a:t>Algunos académicos, investigadores y periodistas han objetado la calidad de vida cultural que advierten en la generación emergente. El periodista Nicholas </a:t>
            </a:r>
            <a:r>
              <a:rPr lang="es-ES" sz="2400" dirty="0" err="1">
                <a:solidFill>
                  <a:schemeClr val="bg1"/>
                </a:solidFill>
                <a:latin typeface="Tekton Pro Bold"/>
                <a:cs typeface="Tekton Pro Bold"/>
              </a:rPr>
              <a:t>Carr</a:t>
            </a:r>
            <a:r>
              <a:rPr lang="es-ES" sz="2400" dirty="0">
                <a:solidFill>
                  <a:schemeClr val="bg1"/>
                </a:solidFill>
                <a:latin typeface="Tekton Pro Bold"/>
                <a:cs typeface="Tekton Pro Bold"/>
              </a:rPr>
              <a:t>, por ejemplo, en un artículo publicado en </a:t>
            </a:r>
            <a:r>
              <a:rPr lang="es-ES" sz="2400" i="1" dirty="0" err="1">
                <a:solidFill>
                  <a:schemeClr val="bg1"/>
                </a:solidFill>
                <a:latin typeface="Tekton Pro Bold"/>
                <a:cs typeface="Tekton Pro Bold"/>
              </a:rPr>
              <a:t>The</a:t>
            </a:r>
            <a:r>
              <a:rPr lang="es-ES" sz="2400" i="1" dirty="0">
                <a:solidFill>
                  <a:schemeClr val="bg1"/>
                </a:solidFill>
                <a:latin typeface="Tekton Pro Bold"/>
                <a:cs typeface="Tekton Pro Bold"/>
              </a:rPr>
              <a:t> </a:t>
            </a:r>
            <a:r>
              <a:rPr lang="es-ES" sz="2400" i="1" dirty="0" err="1">
                <a:solidFill>
                  <a:schemeClr val="bg1"/>
                </a:solidFill>
                <a:latin typeface="Tekton Pro Bold"/>
                <a:cs typeface="Tekton Pro Bold"/>
              </a:rPr>
              <a:t>Atlantic</a:t>
            </a:r>
            <a:r>
              <a:rPr lang="es-ES" sz="2400" i="1" dirty="0">
                <a:solidFill>
                  <a:schemeClr val="bg1"/>
                </a:solidFill>
                <a:latin typeface="Tekton Pro Bold"/>
                <a:cs typeface="Tekton Pro Bold"/>
              </a:rPr>
              <a:t> </a:t>
            </a:r>
            <a:r>
              <a:rPr lang="es-ES" sz="2400" i="1" dirty="0" err="1">
                <a:solidFill>
                  <a:schemeClr val="bg1"/>
                </a:solidFill>
                <a:latin typeface="Tekton Pro Bold"/>
                <a:cs typeface="Tekton Pro Bold"/>
              </a:rPr>
              <a:t>Monthly</a:t>
            </a:r>
            <a:r>
              <a:rPr lang="es-ES" sz="2400" i="1" dirty="0">
                <a:solidFill>
                  <a:schemeClr val="bg1"/>
                </a:solidFill>
                <a:latin typeface="Tekton Pro Bold"/>
                <a:cs typeface="Tekton Pro Bold"/>
              </a:rPr>
              <a:t>, </a:t>
            </a:r>
            <a:r>
              <a:rPr lang="es-ES" sz="2400" dirty="0">
                <a:solidFill>
                  <a:schemeClr val="bg1"/>
                </a:solidFill>
                <a:latin typeface="Tekton Pro Bold"/>
                <a:cs typeface="Tekton Pro Bold"/>
              </a:rPr>
              <a:t>en 2008 -“</a:t>
            </a:r>
            <a:r>
              <a:rPr lang="es-ES" sz="2400" dirty="0" err="1">
                <a:solidFill>
                  <a:schemeClr val="bg1"/>
                </a:solidFill>
                <a:latin typeface="Tekton Pro Bold"/>
                <a:cs typeface="Tekton Pro Bold"/>
              </a:rPr>
              <a:t>Is</a:t>
            </a:r>
            <a:r>
              <a:rPr lang="es-ES" sz="2400" dirty="0">
                <a:solidFill>
                  <a:schemeClr val="bg1"/>
                </a:solidFill>
                <a:latin typeface="Tekton Pro Bold"/>
                <a:cs typeface="Tekton Pro Bold"/>
              </a:rPr>
              <a:t> Google </a:t>
            </a:r>
            <a:r>
              <a:rPr lang="es-ES" sz="2400" dirty="0" err="1">
                <a:solidFill>
                  <a:schemeClr val="bg1"/>
                </a:solidFill>
                <a:latin typeface="Tekton Pro Bold"/>
                <a:cs typeface="Tekton Pro Bold"/>
              </a:rPr>
              <a:t>Making</a:t>
            </a:r>
            <a:r>
              <a:rPr lang="es-ES" sz="2400" dirty="0">
                <a:solidFill>
                  <a:schemeClr val="bg1"/>
                </a:solidFill>
                <a:latin typeface="Tekton Pro Bold"/>
                <a:cs typeface="Tekton Pro Bold"/>
              </a:rPr>
              <a:t> </a:t>
            </a:r>
            <a:r>
              <a:rPr lang="es-ES" sz="2400" dirty="0" err="1">
                <a:solidFill>
                  <a:schemeClr val="bg1"/>
                </a:solidFill>
                <a:latin typeface="Tekton Pro Bold"/>
                <a:cs typeface="Tekton Pro Bold"/>
              </a:rPr>
              <a:t>Us</a:t>
            </a:r>
            <a:r>
              <a:rPr lang="es-ES" sz="2400" dirty="0">
                <a:solidFill>
                  <a:schemeClr val="bg1"/>
                </a:solidFill>
                <a:latin typeface="Tekton Pro Bold"/>
                <a:cs typeface="Tekton Pro Bold"/>
              </a:rPr>
              <a:t> </a:t>
            </a:r>
            <a:r>
              <a:rPr lang="es-ES" sz="2400" dirty="0" err="1">
                <a:solidFill>
                  <a:schemeClr val="bg1"/>
                </a:solidFill>
                <a:latin typeface="Tekton Pro Bold"/>
                <a:cs typeface="Tekton Pro Bold"/>
              </a:rPr>
              <a:t>Stupid</a:t>
            </a:r>
            <a:r>
              <a:rPr lang="es-ES" sz="2400" dirty="0">
                <a:solidFill>
                  <a:schemeClr val="bg1"/>
                </a:solidFill>
                <a:latin typeface="Tekton Pro Bold"/>
                <a:cs typeface="Tekton Pro Bold"/>
              </a:rPr>
              <a:t>? </a:t>
            </a:r>
            <a:r>
              <a:rPr lang="es-ES" sz="2400" dirty="0" err="1">
                <a:solidFill>
                  <a:schemeClr val="bg1"/>
                </a:solidFill>
                <a:latin typeface="Tekton Pro Bold"/>
                <a:cs typeface="Tekton Pro Bold"/>
              </a:rPr>
              <a:t>What</a:t>
            </a:r>
            <a:r>
              <a:rPr lang="es-ES" sz="2400" dirty="0">
                <a:solidFill>
                  <a:schemeClr val="bg1"/>
                </a:solidFill>
                <a:latin typeface="Tekton Pro Bold"/>
                <a:cs typeface="Tekton Pro Bold"/>
              </a:rPr>
              <a:t> </a:t>
            </a:r>
            <a:r>
              <a:rPr lang="es-ES" sz="2400" dirty="0" err="1">
                <a:solidFill>
                  <a:schemeClr val="bg1"/>
                </a:solidFill>
                <a:latin typeface="Tekton Pro Bold"/>
                <a:cs typeface="Tekton Pro Bold"/>
              </a:rPr>
              <a:t>the</a:t>
            </a:r>
            <a:r>
              <a:rPr lang="es-ES" sz="2400" dirty="0">
                <a:solidFill>
                  <a:schemeClr val="bg1"/>
                </a:solidFill>
                <a:latin typeface="Tekton Pro Bold"/>
                <a:cs typeface="Tekton Pro Bold"/>
              </a:rPr>
              <a:t> Internet </a:t>
            </a:r>
            <a:r>
              <a:rPr lang="es-ES" sz="2400" dirty="0" err="1">
                <a:solidFill>
                  <a:schemeClr val="bg1"/>
                </a:solidFill>
                <a:latin typeface="Tekton Pro Bold"/>
                <a:cs typeface="Tekton Pro Bold"/>
              </a:rPr>
              <a:t>is</a:t>
            </a:r>
            <a:r>
              <a:rPr lang="es-ES" sz="2400" dirty="0">
                <a:solidFill>
                  <a:schemeClr val="bg1"/>
                </a:solidFill>
                <a:latin typeface="Tekton Pro Bold"/>
                <a:cs typeface="Tekton Pro Bold"/>
              </a:rPr>
              <a:t> </a:t>
            </a:r>
            <a:r>
              <a:rPr lang="es-ES" sz="2400" dirty="0" err="1">
                <a:solidFill>
                  <a:schemeClr val="bg1"/>
                </a:solidFill>
                <a:latin typeface="Tekton Pro Bold"/>
                <a:cs typeface="Tekton Pro Bold"/>
              </a:rPr>
              <a:t>doing</a:t>
            </a:r>
            <a:r>
              <a:rPr lang="es-ES" sz="2400" dirty="0">
                <a:solidFill>
                  <a:schemeClr val="bg1"/>
                </a:solidFill>
                <a:latin typeface="Tekton Pro Bold"/>
                <a:cs typeface="Tekton Pro Bold"/>
              </a:rPr>
              <a:t> </a:t>
            </a:r>
            <a:r>
              <a:rPr lang="es-ES" sz="2400" dirty="0" err="1">
                <a:solidFill>
                  <a:schemeClr val="bg1"/>
                </a:solidFill>
                <a:latin typeface="Tekton Pro Bold"/>
                <a:cs typeface="Tekton Pro Bold"/>
              </a:rPr>
              <a:t>to</a:t>
            </a:r>
            <a:r>
              <a:rPr lang="es-ES" sz="2400" dirty="0">
                <a:solidFill>
                  <a:schemeClr val="bg1"/>
                </a:solidFill>
                <a:latin typeface="Tekton Pro Bold"/>
                <a:cs typeface="Tekton Pro Bold"/>
              </a:rPr>
              <a:t> </a:t>
            </a:r>
            <a:r>
              <a:rPr lang="es-ES" sz="2400" dirty="0" err="1">
                <a:solidFill>
                  <a:schemeClr val="bg1"/>
                </a:solidFill>
                <a:latin typeface="Tekton Pro Bold"/>
                <a:cs typeface="Tekton Pro Bold"/>
              </a:rPr>
              <a:t>our</a:t>
            </a:r>
            <a:r>
              <a:rPr lang="es-ES" sz="2400" dirty="0">
                <a:solidFill>
                  <a:schemeClr val="bg1"/>
                </a:solidFill>
                <a:latin typeface="Tekton Pro Bold"/>
                <a:cs typeface="Tekton Pro Bold"/>
              </a:rPr>
              <a:t> </a:t>
            </a:r>
            <a:r>
              <a:rPr lang="es-ES" sz="2400" dirty="0" err="1">
                <a:solidFill>
                  <a:schemeClr val="bg1"/>
                </a:solidFill>
                <a:latin typeface="Tekton Pro Bold"/>
                <a:cs typeface="Tekton Pro Bold"/>
              </a:rPr>
              <a:t>brains</a:t>
            </a:r>
            <a:r>
              <a:rPr lang="es-ES" sz="2400" dirty="0">
                <a:solidFill>
                  <a:schemeClr val="bg1"/>
                </a:solidFill>
                <a:latin typeface="Tekton Pro Bold"/>
                <a:cs typeface="Tekton Pro Bold"/>
              </a:rPr>
              <a:t>”, señaló a Google como principal responsable de la estupidez colectiva. </a:t>
            </a:r>
            <a:endParaRPr lang="es-MX" sz="2400" dirty="0">
              <a:solidFill>
                <a:schemeClr val="bg1"/>
              </a:solidFill>
              <a:latin typeface="Tekton Pro Bold"/>
              <a:cs typeface="Tekton Pro Bold"/>
            </a:endParaRPr>
          </a:p>
          <a:p>
            <a:pPr algn="just" eaLnBrk="1" hangingPunct="1"/>
            <a:endParaRPr lang="es-MX" sz="2400" dirty="0">
              <a:solidFill>
                <a:schemeClr val="bg1"/>
              </a:solidFill>
              <a:latin typeface="Tahoma" charset="0"/>
            </a:endParaRPr>
          </a:p>
        </p:txBody>
      </p:sp>
      <p:sp>
        <p:nvSpPr>
          <p:cNvPr id="29"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pic>
        <p:nvPicPr>
          <p:cNvPr id="30" name="8 Imagen" descr="PICT001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96857" y="1643063"/>
            <a:ext cx="1440179" cy="1919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1 Rectángulo"/>
          <p:cNvSpPr>
            <a:spLocks noChangeArrowheads="1"/>
          </p:cNvSpPr>
          <p:nvPr/>
        </p:nvSpPr>
        <p:spPr bwMode="auto">
          <a:xfrm>
            <a:off x="7900988" y="6488113"/>
            <a:ext cx="1231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s-MX">
                <a:solidFill>
                  <a:srgbClr val="000066"/>
                </a:solidFill>
                <a:latin typeface="Freestyle Script" charset="0"/>
              </a:rPr>
              <a:t>Dr. Octavio Islas</a:t>
            </a:r>
            <a:endParaRPr lang="es-ES">
              <a:solidFill>
                <a:srgbClr val="000066"/>
              </a:solidFill>
              <a:latin typeface="Freestyle Script" charset="0"/>
            </a:endParaRPr>
          </a:p>
        </p:txBody>
      </p:sp>
    </p:spTree>
    <p:extLst>
      <p:ext uri="{BB962C8B-B14F-4D97-AF65-F5344CB8AC3E}">
        <p14:creationId xmlns:p14="http://schemas.microsoft.com/office/powerpoint/2010/main" val="269667830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0"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4" name="Rectangle 16"/>
          <p:cNvSpPr>
            <a:spLocks noChangeArrowheads="1"/>
          </p:cNvSpPr>
          <p:nvPr/>
        </p:nvSpPr>
        <p:spPr bwMode="auto">
          <a:xfrm>
            <a:off x="1874960" y="1210377"/>
            <a:ext cx="726903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angle 16"/>
          <p:cNvSpPr>
            <a:spLocks noChangeArrowheads="1"/>
          </p:cNvSpPr>
          <p:nvPr/>
        </p:nvSpPr>
        <p:spPr bwMode="auto">
          <a:xfrm>
            <a:off x="-220663" y="1341438"/>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7"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0" name="Rectangle 16"/>
          <p:cNvSpPr>
            <a:spLocks noChangeArrowheads="1"/>
          </p:cNvSpPr>
          <p:nvPr/>
        </p:nvSpPr>
        <p:spPr bwMode="auto">
          <a:xfrm>
            <a:off x="0" y="1916113"/>
            <a:ext cx="4859338"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3"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9"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8" name="Text Box 13"/>
          <p:cNvSpPr txBox="1">
            <a:spLocks noChangeArrowheads="1"/>
          </p:cNvSpPr>
          <p:nvPr/>
        </p:nvSpPr>
        <p:spPr bwMode="auto">
          <a:xfrm>
            <a:off x="1723571" y="1612900"/>
            <a:ext cx="4862286" cy="415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r>
              <a:rPr lang="es-ES" sz="2400" dirty="0">
                <a:solidFill>
                  <a:schemeClr val="bg1"/>
                </a:solidFill>
                <a:latin typeface="Tekton Pro Bold"/>
                <a:cs typeface="Tekton Pro Bold"/>
              </a:rPr>
              <a:t>La mayoría de los prejuicios expresados sobre la calidad de vida cultural de la “Generación Einstein”, en realidad proceden de personas que con grandes dificultades admiten ser considerados “inmigrantes digitales” o, peor aún, de quienes objetan el empleo de las nuevas tecnologías porque sencillamente no han sido capaces de aprender a emplearlas. </a:t>
            </a:r>
            <a:endParaRPr lang="es-MX" sz="2400" dirty="0">
              <a:solidFill>
                <a:schemeClr val="bg1"/>
              </a:solidFill>
              <a:latin typeface="Tekton Pro Bold"/>
              <a:cs typeface="Tekton Pro Bold"/>
            </a:endParaRPr>
          </a:p>
          <a:p>
            <a:pPr algn="just" eaLnBrk="1" hangingPunct="1"/>
            <a:endParaRPr lang="es-MX" sz="2400" dirty="0">
              <a:solidFill>
                <a:schemeClr val="bg1"/>
              </a:solidFill>
              <a:latin typeface="Tahoma" charset="0"/>
            </a:endParaRPr>
          </a:p>
        </p:txBody>
      </p:sp>
      <p:sp>
        <p:nvSpPr>
          <p:cNvPr id="19"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Tree>
    <p:extLst>
      <p:ext uri="{BB962C8B-B14F-4D97-AF65-F5344CB8AC3E}">
        <p14:creationId xmlns:p14="http://schemas.microsoft.com/office/powerpoint/2010/main" val="300524722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0"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4" name="Rectangle 16"/>
          <p:cNvSpPr>
            <a:spLocks noChangeArrowheads="1"/>
          </p:cNvSpPr>
          <p:nvPr/>
        </p:nvSpPr>
        <p:spPr bwMode="auto">
          <a:xfrm>
            <a:off x="1874960" y="1210377"/>
            <a:ext cx="726903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angle 16"/>
          <p:cNvSpPr>
            <a:spLocks noChangeArrowheads="1"/>
          </p:cNvSpPr>
          <p:nvPr/>
        </p:nvSpPr>
        <p:spPr bwMode="auto">
          <a:xfrm>
            <a:off x="-220663" y="1341438"/>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7"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0" name="Rectangle 16"/>
          <p:cNvSpPr>
            <a:spLocks noChangeArrowheads="1"/>
          </p:cNvSpPr>
          <p:nvPr/>
        </p:nvSpPr>
        <p:spPr bwMode="auto">
          <a:xfrm>
            <a:off x="0" y="1916113"/>
            <a:ext cx="4859338"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3"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9"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9"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8" name="Text Box 13"/>
          <p:cNvSpPr txBox="1">
            <a:spLocks noChangeArrowheads="1"/>
          </p:cNvSpPr>
          <p:nvPr/>
        </p:nvSpPr>
        <p:spPr bwMode="auto">
          <a:xfrm>
            <a:off x="1378857" y="1141483"/>
            <a:ext cx="4256768"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r>
              <a:rPr lang="es-ES" sz="2400" dirty="0">
                <a:solidFill>
                  <a:schemeClr val="bg1"/>
                </a:solidFill>
                <a:latin typeface="Tekton Pro Bold"/>
                <a:cs typeface="Tekton Pro Bold"/>
              </a:rPr>
              <a:t>La capacidad de realizar varias tareas simultáneamente (</a:t>
            </a:r>
            <a:r>
              <a:rPr lang="es-ES" sz="2400" dirty="0" err="1">
                <a:solidFill>
                  <a:schemeClr val="bg1"/>
                </a:solidFill>
                <a:latin typeface="Tekton Pro Bold"/>
                <a:cs typeface="Tekton Pro Bold"/>
              </a:rPr>
              <a:t>multitasking</a:t>
            </a:r>
            <a:r>
              <a:rPr lang="es-ES" sz="2400" dirty="0">
                <a:solidFill>
                  <a:schemeClr val="bg1"/>
                </a:solidFill>
                <a:latin typeface="Tekton Pro Bold"/>
                <a:cs typeface="Tekton Pro Bold"/>
              </a:rPr>
              <a:t>), representa uno de los rasgos distintivos de la “Generación Einstein”. Los sistemas de enseñanza tradicional difícilmente consiguen llamar la atención de los nativos digitales”, quienes comprenden la posibilidad de transformar el imaginario educativo en un servicio </a:t>
            </a:r>
            <a:r>
              <a:rPr lang="es-ES" sz="2400" i="1" dirty="0" err="1">
                <a:solidFill>
                  <a:schemeClr val="bg1"/>
                </a:solidFill>
                <a:latin typeface="Tekton Pro Bold"/>
                <a:cs typeface="Tekton Pro Bold"/>
              </a:rPr>
              <a:t>on</a:t>
            </a:r>
            <a:r>
              <a:rPr lang="es-ES" sz="2400" i="1" dirty="0">
                <a:solidFill>
                  <a:schemeClr val="bg1"/>
                </a:solidFill>
                <a:latin typeface="Tekton Pro Bold"/>
                <a:cs typeface="Tekton Pro Bold"/>
              </a:rPr>
              <a:t> </a:t>
            </a:r>
            <a:r>
              <a:rPr lang="es-ES" sz="2400" i="1" dirty="0" err="1">
                <a:solidFill>
                  <a:schemeClr val="bg1"/>
                </a:solidFill>
                <a:latin typeface="Tekton Pro Bold"/>
                <a:cs typeface="Tekton Pro Bold"/>
              </a:rPr>
              <a:t>demand</a:t>
            </a:r>
            <a:r>
              <a:rPr lang="es-ES" sz="2400" i="1" dirty="0">
                <a:solidFill>
                  <a:schemeClr val="bg1"/>
                </a:solidFill>
                <a:latin typeface="Tekton Pro Bold"/>
                <a:cs typeface="Tekton Pro Bold"/>
              </a:rPr>
              <a:t>. </a:t>
            </a:r>
            <a:endParaRPr lang="es-MX" sz="2400" dirty="0">
              <a:solidFill>
                <a:schemeClr val="bg1"/>
              </a:solidFill>
              <a:latin typeface="Tekton Pro Bold"/>
              <a:cs typeface="Tekton Pro Bold"/>
            </a:endParaRPr>
          </a:p>
          <a:p>
            <a:pPr algn="just" eaLnBrk="1" hangingPunct="1"/>
            <a:endParaRPr lang="es-MX" sz="2400" dirty="0">
              <a:solidFill>
                <a:schemeClr val="bg1"/>
              </a:solidFill>
              <a:latin typeface="Tahoma" charset="0"/>
            </a:endParaRPr>
          </a:p>
        </p:txBody>
      </p:sp>
      <p:sp>
        <p:nvSpPr>
          <p:cNvPr id="24"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pic>
        <p:nvPicPr>
          <p:cNvPr id="25" name="8 Imagen" descr="logoglobesquar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12742" y="1643063"/>
            <a:ext cx="1353685" cy="1353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1601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2"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0" name="Rectangle 16"/>
          <p:cNvSpPr>
            <a:spLocks noChangeArrowheads="1"/>
          </p:cNvSpPr>
          <p:nvPr/>
        </p:nvSpPr>
        <p:spPr bwMode="auto">
          <a:xfrm>
            <a:off x="0" y="164306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4" name="Rectangle 16"/>
          <p:cNvSpPr>
            <a:spLocks noChangeArrowheads="1"/>
          </p:cNvSpPr>
          <p:nvPr/>
        </p:nvSpPr>
        <p:spPr bwMode="auto">
          <a:xfrm>
            <a:off x="1874960" y="1210377"/>
            <a:ext cx="726903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1"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angle 16"/>
          <p:cNvSpPr>
            <a:spLocks noChangeArrowheads="1"/>
          </p:cNvSpPr>
          <p:nvPr/>
        </p:nvSpPr>
        <p:spPr bwMode="auto">
          <a:xfrm>
            <a:off x="-220663" y="1341438"/>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6"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7"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0" name="Rectangle 16"/>
          <p:cNvSpPr>
            <a:spLocks noChangeArrowheads="1"/>
          </p:cNvSpPr>
          <p:nvPr/>
        </p:nvSpPr>
        <p:spPr bwMode="auto">
          <a:xfrm>
            <a:off x="0" y="1916113"/>
            <a:ext cx="4859338"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3"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29"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9"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
        <p:nvSpPr>
          <p:cNvPr id="18" name="Text Box 13"/>
          <p:cNvSpPr txBox="1">
            <a:spLocks noChangeArrowheads="1"/>
          </p:cNvSpPr>
          <p:nvPr/>
        </p:nvSpPr>
        <p:spPr bwMode="auto">
          <a:xfrm>
            <a:off x="2195285" y="2210651"/>
            <a:ext cx="4256768"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r>
              <a:rPr lang="es-ES" sz="6600" dirty="0" smtClean="0">
                <a:solidFill>
                  <a:schemeClr val="bg1"/>
                </a:solidFill>
                <a:latin typeface="Tekton Pro Bold"/>
                <a:cs typeface="Tekton Pro Bold"/>
              </a:rPr>
              <a:t>Mobile </a:t>
            </a:r>
            <a:r>
              <a:rPr lang="es-ES" sz="6600" dirty="0" err="1" smtClean="0">
                <a:solidFill>
                  <a:schemeClr val="bg1"/>
                </a:solidFill>
                <a:latin typeface="Tekton Pro Bold"/>
                <a:cs typeface="Tekton Pro Bold"/>
              </a:rPr>
              <a:t>Learning</a:t>
            </a:r>
            <a:endParaRPr lang="es-MX" sz="6600" dirty="0">
              <a:solidFill>
                <a:schemeClr val="bg1"/>
              </a:solidFill>
              <a:latin typeface="Tahoma" charset="0"/>
            </a:endParaRPr>
          </a:p>
        </p:txBody>
      </p:sp>
      <p:sp>
        <p:nvSpPr>
          <p:cNvPr id="24" name="Rectangle 16"/>
          <p:cNvSpPr>
            <a:spLocks noChangeArrowheads="1"/>
          </p:cNvSpPr>
          <p:nvPr/>
        </p:nvSpPr>
        <p:spPr bwMode="auto">
          <a:xfrm>
            <a:off x="0" y="1357313"/>
            <a:ext cx="91440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s-MX" sz="3200">
              <a:latin typeface="Century" charset="0"/>
            </a:endParaRPr>
          </a:p>
          <a:p>
            <a:pPr algn="ctr"/>
            <a:endParaRPr lang="es-MX" sz="3200">
              <a:latin typeface="Century" charset="0"/>
            </a:endParaRPr>
          </a:p>
          <a:p>
            <a:pPr algn="ctr"/>
            <a:r>
              <a:rPr lang="es-MX" sz="3200">
                <a:latin typeface="Century" charset="0"/>
              </a:rPr>
              <a:t/>
            </a:r>
            <a:br>
              <a:rPr lang="es-MX" sz="3200">
                <a:latin typeface="Century" charset="0"/>
              </a:rPr>
            </a:br>
            <a:endParaRPr lang="es-ES" sz="3200">
              <a:latin typeface="Century" charset="0"/>
            </a:endParaRPr>
          </a:p>
        </p:txBody>
      </p:sp>
    </p:spTree>
    <p:extLst>
      <p:ext uri="{BB962C8B-B14F-4D97-AF65-F5344CB8AC3E}">
        <p14:creationId xmlns:p14="http://schemas.microsoft.com/office/powerpoint/2010/main" val="150777392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5"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Text Box 13"/>
          <p:cNvSpPr txBox="1">
            <a:spLocks noChangeArrowheads="1"/>
          </p:cNvSpPr>
          <p:nvPr/>
        </p:nvSpPr>
        <p:spPr bwMode="auto">
          <a:xfrm>
            <a:off x="1320044" y="1288143"/>
            <a:ext cx="5388428" cy="563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charset="0"/>
                <a:ea typeface="ＭＳ Ｐゴシック" charset="0"/>
                <a:cs typeface="Arial" charset="0"/>
              </a:defRPr>
            </a:lvl1pPr>
            <a:lvl2pPr marL="742950" indent="-285750" eaLnBrk="0" hangingPunct="0">
              <a:defRPr>
                <a:solidFill>
                  <a:schemeClr val="tx1"/>
                </a:solidFill>
                <a:latin typeface="Verdana" charset="0"/>
                <a:ea typeface="Arial" charset="0"/>
                <a:cs typeface="Arial" charset="0"/>
              </a:defRPr>
            </a:lvl2pPr>
            <a:lvl3pPr marL="1143000" indent="-228600" eaLnBrk="0" hangingPunct="0">
              <a:defRPr>
                <a:solidFill>
                  <a:schemeClr val="tx1"/>
                </a:solidFill>
                <a:latin typeface="Verdana" charset="0"/>
                <a:ea typeface="Arial" charset="0"/>
                <a:cs typeface="Arial" charset="0"/>
              </a:defRPr>
            </a:lvl3pPr>
            <a:lvl4pPr marL="1600200" indent="-228600" eaLnBrk="0" hangingPunct="0">
              <a:defRPr>
                <a:solidFill>
                  <a:schemeClr val="tx1"/>
                </a:solidFill>
                <a:latin typeface="Verdana" charset="0"/>
                <a:ea typeface="Arial" charset="0"/>
                <a:cs typeface="Arial" charset="0"/>
              </a:defRPr>
            </a:lvl4pPr>
            <a:lvl5pPr marL="2057400" indent="-228600" eaLnBrk="0" hangingPunct="0">
              <a:defRPr>
                <a:solidFill>
                  <a:schemeClr val="tx1"/>
                </a:solidFill>
                <a:latin typeface="Verdana" charset="0"/>
                <a:ea typeface="Arial" charset="0"/>
                <a:cs typeface="Arial" charset="0"/>
              </a:defRPr>
            </a:lvl5pPr>
            <a:lvl6pPr marL="2514600" indent="-228600" eaLnBrk="0" fontAlgn="base" hangingPunct="0">
              <a:spcBef>
                <a:spcPct val="0"/>
              </a:spcBef>
              <a:spcAft>
                <a:spcPct val="0"/>
              </a:spcAft>
              <a:defRPr>
                <a:solidFill>
                  <a:schemeClr val="tx1"/>
                </a:solidFill>
                <a:latin typeface="Verdana" charset="0"/>
                <a:ea typeface="Arial" charset="0"/>
                <a:cs typeface="Arial" charset="0"/>
              </a:defRPr>
            </a:lvl6pPr>
            <a:lvl7pPr marL="2971800" indent="-228600" eaLnBrk="0" fontAlgn="base" hangingPunct="0">
              <a:spcBef>
                <a:spcPct val="0"/>
              </a:spcBef>
              <a:spcAft>
                <a:spcPct val="0"/>
              </a:spcAft>
              <a:defRPr>
                <a:solidFill>
                  <a:schemeClr val="tx1"/>
                </a:solidFill>
                <a:latin typeface="Verdana" charset="0"/>
                <a:ea typeface="Arial" charset="0"/>
                <a:cs typeface="Arial" charset="0"/>
              </a:defRPr>
            </a:lvl7pPr>
            <a:lvl8pPr marL="3429000" indent="-228600" eaLnBrk="0" fontAlgn="base" hangingPunct="0">
              <a:spcBef>
                <a:spcPct val="0"/>
              </a:spcBef>
              <a:spcAft>
                <a:spcPct val="0"/>
              </a:spcAft>
              <a:defRPr>
                <a:solidFill>
                  <a:schemeClr val="tx1"/>
                </a:solidFill>
                <a:latin typeface="Verdana" charset="0"/>
                <a:ea typeface="Arial" charset="0"/>
                <a:cs typeface="Arial" charset="0"/>
              </a:defRPr>
            </a:lvl8pPr>
            <a:lvl9pPr marL="3886200" indent="-228600" eaLnBrk="0" fontAlgn="base" hangingPunct="0">
              <a:spcBef>
                <a:spcPct val="0"/>
              </a:spcBef>
              <a:spcAft>
                <a:spcPct val="0"/>
              </a:spcAft>
              <a:defRPr>
                <a:solidFill>
                  <a:schemeClr val="tx1"/>
                </a:solidFill>
                <a:latin typeface="Verdana" charset="0"/>
                <a:ea typeface="Arial" charset="0"/>
                <a:cs typeface="Arial" charset="0"/>
              </a:defRPr>
            </a:lvl9pPr>
          </a:lstStyle>
          <a:p>
            <a:pPr algn="just" eaLnBrk="1" hangingPunct="1"/>
            <a:r>
              <a:rPr lang="es-ES" sz="2400" dirty="0">
                <a:solidFill>
                  <a:schemeClr val="bg1"/>
                </a:solidFill>
                <a:latin typeface="Tekton Pro Bold"/>
                <a:cs typeface="Tekton Pro Bold"/>
              </a:rPr>
              <a:t>Los estudiantes de hoy, afirma atinadamente Alejandro </a:t>
            </a:r>
            <a:r>
              <a:rPr lang="es-ES" sz="2400" dirty="0" err="1">
                <a:solidFill>
                  <a:schemeClr val="bg1"/>
                </a:solidFill>
                <a:latin typeface="Tekton Pro Bold"/>
                <a:cs typeface="Tekton Pro Bold"/>
              </a:rPr>
              <a:t>Piscitelli</a:t>
            </a:r>
            <a:r>
              <a:rPr lang="es-ES" sz="2400" dirty="0">
                <a:solidFill>
                  <a:schemeClr val="bg1"/>
                </a:solidFill>
                <a:latin typeface="Tekton Pro Bold"/>
                <a:cs typeface="Tekton Pro Bold"/>
              </a:rPr>
              <a:t> (2008:47): “han cambiado de forma radical y no son los sujetos para los cuales el sistema educativo fue diseñado durante siglos y que quería tenerlos como población nativa”. La disyunción es clara –afirma </a:t>
            </a:r>
            <a:r>
              <a:rPr lang="es-ES" sz="2400" dirty="0" err="1">
                <a:solidFill>
                  <a:schemeClr val="bg1"/>
                </a:solidFill>
                <a:latin typeface="Tekton Pro Bold"/>
                <a:cs typeface="Tekton Pro Bold"/>
              </a:rPr>
              <a:t>Piscitelli</a:t>
            </a:r>
            <a:r>
              <a:rPr lang="es-ES" sz="2400" dirty="0">
                <a:solidFill>
                  <a:schemeClr val="bg1"/>
                </a:solidFill>
                <a:latin typeface="Tekton Pro Bold"/>
                <a:cs typeface="Tekton Pro Bold"/>
              </a:rPr>
              <a:t> (2008:51): “o los inmigrantes digitales aprenden a enseñar distinto, o los nativos digitales deberán retroceder sus capacidades cognitivas e intelectuales a las que predominaban hace dos décadas o más años atrás”.</a:t>
            </a:r>
            <a:endParaRPr lang="es-MX" sz="2400" dirty="0">
              <a:solidFill>
                <a:schemeClr val="bg1"/>
              </a:solidFill>
              <a:latin typeface="Tekton Pro Bold"/>
              <a:cs typeface="Tekton Pro Bold"/>
            </a:endParaRPr>
          </a:p>
          <a:p>
            <a:pPr algn="just" eaLnBrk="1" hangingPunct="1"/>
            <a:r>
              <a:rPr lang="es-ES" sz="2400" dirty="0">
                <a:solidFill>
                  <a:schemeClr val="bg1"/>
                </a:solidFill>
                <a:latin typeface="Tekton Pro Bold"/>
                <a:cs typeface="Tekton Pro Bold"/>
              </a:rPr>
              <a:t> </a:t>
            </a:r>
            <a:endParaRPr lang="es-MX" sz="2400" dirty="0">
              <a:solidFill>
                <a:schemeClr val="bg1"/>
              </a:solidFill>
              <a:latin typeface="Tekton Pro Bold"/>
              <a:cs typeface="Tekton Pro Bold"/>
            </a:endParaRPr>
          </a:p>
          <a:p>
            <a:pPr algn="just" eaLnBrk="1" hangingPunct="1"/>
            <a:endParaRPr lang="es-MX" sz="2400" dirty="0">
              <a:solidFill>
                <a:schemeClr val="bg1"/>
              </a:solidFill>
              <a:latin typeface="Tahoma" charset="0"/>
            </a:endParaRPr>
          </a:p>
        </p:txBody>
      </p:sp>
      <p:sp>
        <p:nvSpPr>
          <p:cNvPr id="9" name="1 Rectángulo"/>
          <p:cNvSpPr>
            <a:spLocks noChangeArrowheads="1"/>
          </p:cNvSpPr>
          <p:nvPr/>
        </p:nvSpPr>
        <p:spPr bwMode="auto">
          <a:xfrm>
            <a:off x="7913688" y="6488113"/>
            <a:ext cx="1230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s-MX">
                <a:solidFill>
                  <a:srgbClr val="000066"/>
                </a:solidFill>
                <a:latin typeface="Freestyle Script" charset="0"/>
              </a:rPr>
              <a:t>Dr. Octavio Islas</a:t>
            </a:r>
            <a:endParaRPr lang="es-ES">
              <a:solidFill>
                <a:srgbClr val="000066"/>
              </a:solidFill>
              <a:latin typeface="Freestyle Script" charset="0"/>
            </a:endParaRPr>
          </a:p>
        </p:txBody>
      </p:sp>
    </p:spTree>
    <p:extLst>
      <p:ext uri="{BB962C8B-B14F-4D97-AF65-F5344CB8AC3E}">
        <p14:creationId xmlns:p14="http://schemas.microsoft.com/office/powerpoint/2010/main" val="38700775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Rockies doblaje-Kylie-Windows 676x380.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6360" y="164602"/>
            <a:ext cx="8943321" cy="5027310"/>
          </a:xfrm>
          <a:prstGeom prst="rect">
            <a:avLst/>
          </a:prstGeom>
        </p:spPr>
      </p:pic>
    </p:spTree>
    <p:extLst>
      <p:ext uri="{BB962C8B-B14F-4D97-AF65-F5344CB8AC3E}">
        <p14:creationId xmlns:p14="http://schemas.microsoft.com/office/powerpoint/2010/main" val="242216461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Rockies doblaje-Alexa-Windows 676x380.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0622" y="12466"/>
            <a:ext cx="8667740" cy="4872398"/>
          </a:xfrm>
          <a:prstGeom prst="rect">
            <a:avLst/>
          </a:prstGeom>
        </p:spPr>
      </p:pic>
    </p:spTree>
    <p:extLst>
      <p:ext uri="{BB962C8B-B14F-4D97-AF65-F5344CB8AC3E}">
        <p14:creationId xmlns:p14="http://schemas.microsoft.com/office/powerpoint/2010/main" val="402381231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5"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1"/>
          <p:cNvSpPr/>
          <p:nvPr/>
        </p:nvSpPr>
        <p:spPr>
          <a:xfrm>
            <a:off x="1796143" y="2325692"/>
            <a:ext cx="4572000" cy="1754327"/>
          </a:xfrm>
          <a:prstGeom prst="rect">
            <a:avLst/>
          </a:prstGeom>
        </p:spPr>
        <p:txBody>
          <a:bodyPr>
            <a:spAutoFit/>
          </a:bodyPr>
          <a:lstStyle/>
          <a:p>
            <a:pPr algn="just">
              <a:spcBef>
                <a:spcPct val="50000"/>
              </a:spcBef>
            </a:pPr>
            <a:r>
              <a:rPr lang="es-MX" sz="3600" dirty="0" smtClean="0">
                <a:solidFill>
                  <a:srgbClr val="C0504D"/>
                </a:solidFill>
                <a:latin typeface="Tekton Pro Bold"/>
                <a:cs typeface="Tekton Pro Bold"/>
              </a:rPr>
              <a:t>5  Nuestro </a:t>
            </a:r>
            <a:r>
              <a:rPr lang="es-MX" sz="3600" dirty="0">
                <a:solidFill>
                  <a:srgbClr val="C0504D"/>
                </a:solidFill>
                <a:latin typeface="Tekton Pro Bold"/>
                <a:cs typeface="Tekton Pro Bold"/>
              </a:rPr>
              <a:t>modelo de comunicaciones digitales</a:t>
            </a:r>
          </a:p>
        </p:txBody>
      </p:sp>
    </p:spTree>
    <p:extLst>
      <p:ext uri="{BB962C8B-B14F-4D97-AF65-F5344CB8AC3E}">
        <p14:creationId xmlns:p14="http://schemas.microsoft.com/office/powerpoint/2010/main" val="236853370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3017837"/>
            <a:ext cx="7772400" cy="1470025"/>
          </a:xfrm>
        </p:spPr>
        <p:txBody>
          <a:bodyPr>
            <a:noAutofit/>
          </a:bodyPr>
          <a:lstStyle/>
          <a:p>
            <a:r>
              <a:rPr lang="es-ES" sz="5400" dirty="0" smtClean="0">
                <a:effectLst>
                  <a:glow rad="101600">
                    <a:schemeClr val="tx1">
                      <a:lumMod val="75000"/>
                      <a:alpha val="75000"/>
                    </a:schemeClr>
                  </a:glow>
                </a:effectLst>
              </a:rPr>
              <a:t>Nuevas perspectivas en educación y formación</a:t>
            </a:r>
            <a:endParaRPr lang="es-ES" sz="5400" dirty="0">
              <a:effectLst>
                <a:glow rad="101600">
                  <a:schemeClr val="tx1">
                    <a:lumMod val="75000"/>
                    <a:alpha val="75000"/>
                  </a:schemeClr>
                </a:glow>
              </a:effectLst>
            </a:endParaRPr>
          </a:p>
        </p:txBody>
      </p:sp>
      <p:grpSp>
        <p:nvGrpSpPr>
          <p:cNvPr id="9" name="Agrupar 8"/>
          <p:cNvGrpSpPr/>
          <p:nvPr/>
        </p:nvGrpSpPr>
        <p:grpSpPr>
          <a:xfrm>
            <a:off x="113209" y="7553"/>
            <a:ext cx="8945401" cy="1221203"/>
            <a:chOff x="113209" y="5656019"/>
            <a:chExt cx="8945401" cy="1221203"/>
          </a:xfrm>
        </p:grpSpPr>
        <p:pic>
          <p:nvPicPr>
            <p:cNvPr id="10" name="16 Imagen" descr="wip2011.gif"/>
            <p:cNvPicPr>
              <a:picLocks noChangeAspect="1"/>
            </p:cNvPicPr>
            <p:nvPr/>
          </p:nvPicPr>
          <p:blipFill>
            <a:blip r:embed="rId2" cstate="print">
              <a:extLst>
                <a:ext uri="{BEBA8EAE-BF5A-486C-A8C5-ECC9F3942E4B}">
                  <a14:imgProps xmlns:a14="http://schemas.microsoft.com/office/drawing/2010/main">
                    <a14:imgLayer r:embed="rId3">
                      <a14:imgEffect>
                        <a14:artisticChalkSketch/>
                      </a14:imgEffect>
                    </a14:imgLayer>
                  </a14:imgProps>
                </a:ext>
              </a:extLst>
            </a:blip>
            <a:stretch>
              <a:fillRect/>
            </a:stretch>
          </p:blipFill>
          <p:spPr>
            <a:xfrm>
              <a:off x="251520" y="5949280"/>
              <a:ext cx="4536504" cy="432048"/>
            </a:xfrm>
            <a:prstGeom prst="rect">
              <a:avLst/>
            </a:prstGeom>
            <a:noFill/>
            <a:ln>
              <a:noFill/>
            </a:ln>
          </p:spPr>
        </p:pic>
        <p:sp>
          <p:nvSpPr>
            <p:cNvPr id="11" name="17 CuadroTexto"/>
            <p:cNvSpPr txBox="1"/>
            <p:nvPr/>
          </p:nvSpPr>
          <p:spPr>
            <a:xfrm>
              <a:off x="113209" y="6381010"/>
              <a:ext cx="4674815" cy="400110"/>
            </a:xfrm>
            <a:prstGeom prst="rect">
              <a:avLst/>
            </a:prstGeom>
            <a:noFill/>
          </p:spPr>
          <p:txBody>
            <a:bodyPr wrap="none" rtlCol="0">
              <a:spAutoFit/>
            </a:bodyPr>
            <a:lstStyle/>
            <a:p>
              <a:r>
                <a:rPr lang="en-US" sz="2000" dirty="0" smtClean="0">
                  <a:solidFill>
                    <a:srgbClr val="92D050"/>
                  </a:solidFill>
                </a:rPr>
                <a:t>Mé</a:t>
              </a:r>
              <a:r>
                <a:rPr lang="en-US" sz="2000" dirty="0" smtClean="0"/>
                <a:t>xi</a:t>
              </a:r>
              <a:r>
                <a:rPr lang="en-US" sz="2000" dirty="0" smtClean="0">
                  <a:solidFill>
                    <a:srgbClr val="FF0000"/>
                  </a:solidFill>
                </a:rPr>
                <a:t>co</a:t>
              </a:r>
              <a:r>
                <a:rPr lang="en-US" dirty="0" smtClean="0"/>
                <a:t>                                       http://www.wip.mx</a:t>
              </a:r>
              <a:endParaRPr lang="en-US" dirty="0"/>
            </a:p>
          </p:txBody>
        </p:sp>
        <p:pic>
          <p:nvPicPr>
            <p:cNvPr id="12" name="Picture 6" descr="Logo TEC.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5605" y="5656019"/>
              <a:ext cx="3053005" cy="1221203"/>
            </a:xfrm>
            <a:prstGeom prst="rect">
              <a:avLst/>
            </a:prstGeom>
          </p:spPr>
        </p:pic>
      </p:grpSp>
      <p:cxnSp>
        <p:nvCxnSpPr>
          <p:cNvPr id="14" name="Conector recto 13"/>
          <p:cNvCxnSpPr/>
          <p:nvPr/>
        </p:nvCxnSpPr>
        <p:spPr>
          <a:xfrm>
            <a:off x="95066" y="1337614"/>
            <a:ext cx="8945401"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48367303"/>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5" name="CuadroTexto 4"/>
          <p:cNvSpPr txBox="1"/>
          <p:nvPr/>
        </p:nvSpPr>
        <p:spPr>
          <a:xfrm>
            <a:off x="1503439" y="1514322"/>
            <a:ext cx="4728028" cy="584776"/>
          </a:xfrm>
          <a:prstGeom prst="rect">
            <a:avLst/>
          </a:prstGeom>
          <a:noFill/>
        </p:spPr>
        <p:txBody>
          <a:bodyPr wrap="square" rtlCol="0">
            <a:spAutoFit/>
          </a:bodyPr>
          <a:lstStyle/>
          <a:p>
            <a:r>
              <a:rPr lang="es-ES" sz="3200" b="1" dirty="0" smtClean="0">
                <a:solidFill>
                  <a:srgbClr val="3366FF"/>
                </a:solidFill>
                <a:latin typeface="Helvetica"/>
                <a:cs typeface="Helvetica"/>
              </a:rPr>
              <a:t>¿De dónde surgen?</a:t>
            </a:r>
            <a:endParaRPr lang="es-ES" sz="3200" b="1" dirty="0">
              <a:solidFill>
                <a:srgbClr val="3366FF"/>
              </a:solidFill>
              <a:latin typeface="Helvetica"/>
              <a:cs typeface="Helvetica"/>
            </a:endParaRPr>
          </a:p>
        </p:txBody>
      </p:sp>
      <p:sp>
        <p:nvSpPr>
          <p:cNvPr id="6" name="CuadroTexto 5"/>
          <p:cNvSpPr txBox="1"/>
          <p:nvPr/>
        </p:nvSpPr>
        <p:spPr>
          <a:xfrm>
            <a:off x="1116393" y="2757715"/>
            <a:ext cx="5896428" cy="2215991"/>
          </a:xfrm>
          <a:prstGeom prst="rect">
            <a:avLst/>
          </a:prstGeom>
          <a:noFill/>
        </p:spPr>
        <p:txBody>
          <a:bodyPr wrap="square" rtlCol="0">
            <a:spAutoFit/>
          </a:bodyPr>
          <a:lstStyle/>
          <a:p>
            <a:r>
              <a:rPr lang="es-ES_tradnl" sz="2800" dirty="0" smtClean="0">
                <a:solidFill>
                  <a:schemeClr val="bg1"/>
                </a:solidFill>
                <a:latin typeface="Helvetica"/>
                <a:cs typeface="Helvetica"/>
              </a:rPr>
              <a:t>“De </a:t>
            </a:r>
            <a:r>
              <a:rPr lang="es-ES_tradnl" sz="2800" dirty="0">
                <a:solidFill>
                  <a:schemeClr val="bg1"/>
                </a:solidFill>
                <a:latin typeface="Helvetica"/>
                <a:cs typeface="Helvetica"/>
              </a:rPr>
              <a:t>la aceleración del cambio social y de crisis y conmociones históricas imprevistas</a:t>
            </a:r>
            <a:r>
              <a:rPr lang="es-ES_tradnl" sz="2800" dirty="0" smtClean="0">
                <a:solidFill>
                  <a:schemeClr val="bg1"/>
                </a:solidFill>
                <a:latin typeface="Helvetica"/>
                <a:cs typeface="Helvetica"/>
              </a:rPr>
              <a:t>.”</a:t>
            </a:r>
            <a:endParaRPr lang="es-ES" dirty="0" smtClean="0">
              <a:solidFill>
                <a:schemeClr val="bg1"/>
              </a:solidFill>
              <a:latin typeface="Helvetica"/>
              <a:cs typeface="Helvetica"/>
            </a:endParaRPr>
          </a:p>
          <a:p>
            <a:pPr marL="285750" indent="-285750">
              <a:buFont typeface="Arial"/>
              <a:buChar char="•"/>
            </a:pPr>
            <a:endParaRPr lang="es-ES" dirty="0" smtClean="0">
              <a:solidFill>
                <a:schemeClr val="bg1"/>
              </a:solidFill>
              <a:latin typeface="Helvetica"/>
              <a:cs typeface="Helvetica"/>
            </a:endParaRPr>
          </a:p>
          <a:p>
            <a:endParaRPr lang="es-ES" dirty="0">
              <a:solidFill>
                <a:schemeClr val="bg1"/>
              </a:solidFill>
            </a:endParaRPr>
          </a:p>
          <a:p>
            <a:r>
              <a:rPr lang="es-ES" dirty="0" smtClean="0"/>
              <a:t>s</a:t>
            </a:r>
            <a:endParaRPr lang="es-ES" dirty="0"/>
          </a:p>
        </p:txBody>
      </p:sp>
      <p:sp>
        <p:nvSpPr>
          <p:cNvPr id="2" name="CuadroTexto 1"/>
          <p:cNvSpPr txBox="1"/>
          <p:nvPr/>
        </p:nvSpPr>
        <p:spPr>
          <a:xfrm>
            <a:off x="5743236" y="5825067"/>
            <a:ext cx="976462" cy="369332"/>
          </a:xfrm>
          <a:prstGeom prst="rect">
            <a:avLst/>
          </a:prstGeom>
          <a:noFill/>
        </p:spPr>
        <p:txBody>
          <a:bodyPr wrap="none" rtlCol="0">
            <a:spAutoFit/>
          </a:bodyPr>
          <a:lstStyle/>
          <a:p>
            <a:r>
              <a:rPr lang="es-ES" dirty="0" smtClean="0">
                <a:solidFill>
                  <a:srgbClr val="000000"/>
                </a:solidFill>
              </a:rPr>
              <a:t>UNESCO</a:t>
            </a:r>
            <a:endParaRPr lang="es-ES" dirty="0">
              <a:solidFill>
                <a:srgbClr val="000000"/>
              </a:solidFill>
            </a:endParaRPr>
          </a:p>
        </p:txBody>
      </p:sp>
      <p:sp>
        <p:nvSpPr>
          <p:cNvPr id="7" name="CuadroTexto 6"/>
          <p:cNvSpPr txBox="1"/>
          <p:nvPr/>
        </p:nvSpPr>
        <p:spPr>
          <a:xfrm>
            <a:off x="4025264" y="4435097"/>
            <a:ext cx="2272327" cy="707886"/>
          </a:xfrm>
          <a:prstGeom prst="rect">
            <a:avLst/>
          </a:prstGeom>
          <a:noFill/>
        </p:spPr>
        <p:txBody>
          <a:bodyPr wrap="none" rtlCol="0">
            <a:spAutoFit/>
          </a:bodyPr>
          <a:lstStyle/>
          <a:p>
            <a:r>
              <a:rPr lang="es-ES" sz="4000" b="1" dirty="0" smtClean="0">
                <a:solidFill>
                  <a:srgbClr val="000000"/>
                </a:solidFill>
              </a:rPr>
              <a:t>SIGLO XIX</a:t>
            </a:r>
            <a:endParaRPr lang="es-ES" sz="4000" b="1" dirty="0">
              <a:solidFill>
                <a:srgbClr val="000000"/>
              </a:solidFill>
            </a:endParaRPr>
          </a:p>
        </p:txBody>
      </p:sp>
    </p:spTree>
    <p:extLst>
      <p:ext uri="{BB962C8B-B14F-4D97-AF65-F5344CB8AC3E}">
        <p14:creationId xmlns:p14="http://schemas.microsoft.com/office/powerpoint/2010/main" val="1191462006"/>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5" name="CuadroTexto 4"/>
          <p:cNvSpPr txBox="1"/>
          <p:nvPr/>
        </p:nvSpPr>
        <p:spPr>
          <a:xfrm>
            <a:off x="1723573" y="1632855"/>
            <a:ext cx="4355494" cy="584776"/>
          </a:xfrm>
          <a:prstGeom prst="rect">
            <a:avLst/>
          </a:prstGeom>
          <a:noFill/>
        </p:spPr>
        <p:txBody>
          <a:bodyPr wrap="square" rtlCol="0">
            <a:spAutoFit/>
          </a:bodyPr>
          <a:lstStyle/>
          <a:p>
            <a:r>
              <a:rPr lang="es-ES_tradnl" sz="3200" b="1" dirty="0" smtClean="0">
                <a:solidFill>
                  <a:srgbClr val="3366FF"/>
                </a:solidFill>
                <a:latin typeface="Helvetica"/>
                <a:cs typeface="Helvetica"/>
              </a:rPr>
              <a:t>Más antecedentes</a:t>
            </a:r>
            <a:r>
              <a:rPr lang="es-ES" sz="3200" b="1" dirty="0" smtClean="0">
                <a:solidFill>
                  <a:srgbClr val="3366FF"/>
                </a:solidFill>
                <a:latin typeface="Helvetica"/>
                <a:cs typeface="Helvetica"/>
              </a:rPr>
              <a:t>…</a:t>
            </a:r>
            <a:endParaRPr lang="es-ES" sz="3200" b="1" dirty="0">
              <a:solidFill>
                <a:srgbClr val="3366FF"/>
              </a:solidFill>
              <a:latin typeface="Helvetica"/>
              <a:cs typeface="Helvetica"/>
            </a:endParaRPr>
          </a:p>
        </p:txBody>
      </p:sp>
      <p:sp>
        <p:nvSpPr>
          <p:cNvPr id="6" name="CuadroTexto 5"/>
          <p:cNvSpPr txBox="1"/>
          <p:nvPr/>
        </p:nvSpPr>
        <p:spPr>
          <a:xfrm>
            <a:off x="1115180" y="2344634"/>
            <a:ext cx="5896428" cy="3108544"/>
          </a:xfrm>
          <a:prstGeom prst="rect">
            <a:avLst/>
          </a:prstGeom>
          <a:noFill/>
        </p:spPr>
        <p:txBody>
          <a:bodyPr wrap="square" rtlCol="0">
            <a:spAutoFit/>
          </a:bodyPr>
          <a:lstStyle/>
          <a:p>
            <a:pPr marL="457200" indent="-457200">
              <a:buFont typeface="Arial"/>
              <a:buChar char="•"/>
            </a:pPr>
            <a:r>
              <a:rPr lang="es-ES" sz="2800" dirty="0" smtClean="0">
                <a:solidFill>
                  <a:schemeClr val="bg1"/>
                </a:solidFill>
                <a:latin typeface="Helvetica"/>
                <a:cs typeface="Helvetica"/>
              </a:rPr>
              <a:t>Necesidad de una educación más personalizada.</a:t>
            </a:r>
          </a:p>
          <a:p>
            <a:pPr marL="457200" indent="-457200">
              <a:buFont typeface="Arial"/>
              <a:buChar char="•"/>
            </a:pPr>
            <a:r>
              <a:rPr lang="es-ES" sz="2800" dirty="0" smtClean="0">
                <a:solidFill>
                  <a:schemeClr val="bg1"/>
                </a:solidFill>
                <a:latin typeface="Helvetica"/>
                <a:cs typeface="Helvetica"/>
              </a:rPr>
              <a:t>Búsqueda de mayor alcance y penetración.</a:t>
            </a:r>
          </a:p>
          <a:p>
            <a:pPr marL="457200" indent="-457200">
              <a:buFont typeface="Arial"/>
              <a:buChar char="•"/>
            </a:pPr>
            <a:r>
              <a:rPr lang="es-ES" sz="2800" dirty="0" smtClean="0">
                <a:solidFill>
                  <a:schemeClr val="bg1"/>
                </a:solidFill>
                <a:latin typeface="Helvetica"/>
                <a:cs typeface="Helvetica"/>
              </a:rPr>
              <a:t>Sociedades más exigentes.</a:t>
            </a:r>
          </a:p>
          <a:p>
            <a:pPr marL="457200" indent="-457200">
              <a:buFont typeface="Arial"/>
              <a:buChar char="•"/>
            </a:pPr>
            <a:r>
              <a:rPr lang="es-ES" sz="2800" dirty="0" smtClean="0">
                <a:solidFill>
                  <a:schemeClr val="bg1"/>
                </a:solidFill>
                <a:latin typeface="Helvetica"/>
                <a:cs typeface="Helvetica"/>
              </a:rPr>
              <a:t>Habilidades para los trabajos de mañana.</a:t>
            </a:r>
            <a:endParaRPr lang="es-ES" sz="2800" dirty="0">
              <a:solidFill>
                <a:schemeClr val="bg1"/>
              </a:solidFill>
              <a:latin typeface="Helvetica"/>
              <a:cs typeface="Helvetica"/>
            </a:endParaRPr>
          </a:p>
        </p:txBody>
      </p:sp>
    </p:spTree>
    <p:extLst>
      <p:ext uri="{BB962C8B-B14F-4D97-AF65-F5344CB8AC3E}">
        <p14:creationId xmlns:p14="http://schemas.microsoft.com/office/powerpoint/2010/main" val="4250898611"/>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5" name="CuadroTexto 4"/>
          <p:cNvSpPr txBox="1"/>
          <p:nvPr/>
        </p:nvSpPr>
        <p:spPr>
          <a:xfrm>
            <a:off x="1524002" y="1378855"/>
            <a:ext cx="4698998" cy="584776"/>
          </a:xfrm>
          <a:prstGeom prst="rect">
            <a:avLst/>
          </a:prstGeom>
          <a:noFill/>
        </p:spPr>
        <p:txBody>
          <a:bodyPr wrap="square" rtlCol="0">
            <a:spAutoFit/>
          </a:bodyPr>
          <a:lstStyle/>
          <a:p>
            <a:r>
              <a:rPr lang="es-ES_tradnl" sz="3200" b="1" dirty="0" smtClean="0">
                <a:solidFill>
                  <a:srgbClr val="3366FF"/>
                </a:solidFill>
                <a:latin typeface="Helvetica"/>
                <a:cs typeface="Helvetica"/>
              </a:rPr>
              <a:t>¿Qué está pasando</a:t>
            </a:r>
            <a:r>
              <a:rPr lang="es-ES" sz="3200" b="1" dirty="0" smtClean="0">
                <a:solidFill>
                  <a:srgbClr val="3366FF"/>
                </a:solidFill>
                <a:latin typeface="Helvetica"/>
                <a:cs typeface="Helvetica"/>
              </a:rPr>
              <a:t>?</a:t>
            </a:r>
            <a:endParaRPr lang="es-ES" sz="3200" b="1" dirty="0">
              <a:solidFill>
                <a:srgbClr val="3366FF"/>
              </a:solidFill>
              <a:latin typeface="Helvetica"/>
              <a:cs typeface="Helvetica"/>
            </a:endParaRPr>
          </a:p>
        </p:txBody>
      </p:sp>
      <p:sp>
        <p:nvSpPr>
          <p:cNvPr id="11" name="CuadroTexto 10"/>
          <p:cNvSpPr txBox="1"/>
          <p:nvPr/>
        </p:nvSpPr>
        <p:spPr>
          <a:xfrm>
            <a:off x="1222822" y="2545669"/>
            <a:ext cx="5669045" cy="2677656"/>
          </a:xfrm>
          <a:prstGeom prst="rect">
            <a:avLst/>
          </a:prstGeom>
          <a:noFill/>
        </p:spPr>
        <p:txBody>
          <a:bodyPr wrap="square" rtlCol="0">
            <a:spAutoFit/>
          </a:bodyPr>
          <a:lstStyle/>
          <a:p>
            <a:r>
              <a:rPr lang="es-ES_tradnl" sz="2800" dirty="0" smtClean="0">
                <a:solidFill>
                  <a:schemeClr val="bg1"/>
                </a:solidFill>
                <a:latin typeface="Helvetica"/>
                <a:cs typeface="Helvetica"/>
              </a:rPr>
              <a:t>Para la mayoría de los países desarrollados, la necesidad está en asegurar la calidad y equidad de acceso a la educación sin importar el género y estatus socioeconómico.</a:t>
            </a:r>
            <a:endParaRPr lang="es-ES" sz="1050" dirty="0">
              <a:solidFill>
                <a:schemeClr val="bg1"/>
              </a:solidFill>
            </a:endParaRPr>
          </a:p>
        </p:txBody>
      </p:sp>
    </p:spTree>
    <p:extLst>
      <p:ext uri="{BB962C8B-B14F-4D97-AF65-F5344CB8AC3E}">
        <p14:creationId xmlns:p14="http://schemas.microsoft.com/office/powerpoint/2010/main" val="3686006906"/>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5" name="CuadroTexto 4"/>
          <p:cNvSpPr txBox="1"/>
          <p:nvPr/>
        </p:nvSpPr>
        <p:spPr>
          <a:xfrm>
            <a:off x="1723573" y="1632855"/>
            <a:ext cx="3846286" cy="584776"/>
          </a:xfrm>
          <a:prstGeom prst="rect">
            <a:avLst/>
          </a:prstGeom>
          <a:noFill/>
        </p:spPr>
        <p:txBody>
          <a:bodyPr wrap="square" rtlCol="0">
            <a:spAutoFit/>
          </a:bodyPr>
          <a:lstStyle/>
          <a:p>
            <a:r>
              <a:rPr lang="es-ES" sz="3200" b="1" dirty="0" smtClean="0">
                <a:solidFill>
                  <a:srgbClr val="3366FF"/>
                </a:solidFill>
                <a:latin typeface="Helvetica"/>
                <a:cs typeface="Helvetica"/>
              </a:rPr>
              <a:t>La solución…</a:t>
            </a:r>
            <a:endParaRPr lang="es-ES" sz="3200" b="1" dirty="0">
              <a:solidFill>
                <a:srgbClr val="3366FF"/>
              </a:solidFill>
              <a:latin typeface="Helvetica"/>
              <a:cs typeface="Helvetica"/>
            </a:endParaRPr>
          </a:p>
        </p:txBody>
      </p:sp>
      <p:pic>
        <p:nvPicPr>
          <p:cNvPr id="2" name="Imagen 1" descr="ipad_png_by_pinklifeeditions-d5amuyz.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0" y="1632855"/>
            <a:ext cx="1550724" cy="1984926"/>
          </a:xfrm>
          <a:prstGeom prst="rect">
            <a:avLst/>
          </a:prstGeom>
        </p:spPr>
      </p:pic>
      <p:pic>
        <p:nvPicPr>
          <p:cNvPr id="3" name="Imagen 2" descr="IPhone_4S_No_shadow.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8982" y="2770590"/>
            <a:ext cx="1113819" cy="1931449"/>
          </a:xfrm>
          <a:prstGeom prst="rect">
            <a:avLst/>
          </a:prstGeom>
        </p:spPr>
      </p:pic>
      <p:pic>
        <p:nvPicPr>
          <p:cNvPr id="7" name="Imagen 6" descr="satellite.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0533" y="3898900"/>
            <a:ext cx="3335867" cy="2355956"/>
          </a:xfrm>
          <a:prstGeom prst="rect">
            <a:avLst/>
          </a:prstGeom>
        </p:spPr>
      </p:pic>
    </p:spTree>
    <p:extLst>
      <p:ext uri="{BB962C8B-B14F-4D97-AF65-F5344CB8AC3E}">
        <p14:creationId xmlns:p14="http://schemas.microsoft.com/office/powerpoint/2010/main" val="3507564198"/>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5" name="CuadroTexto 4"/>
          <p:cNvSpPr txBox="1"/>
          <p:nvPr/>
        </p:nvSpPr>
        <p:spPr>
          <a:xfrm>
            <a:off x="1524002" y="1378855"/>
            <a:ext cx="4698998" cy="584776"/>
          </a:xfrm>
          <a:prstGeom prst="rect">
            <a:avLst/>
          </a:prstGeom>
          <a:noFill/>
        </p:spPr>
        <p:txBody>
          <a:bodyPr wrap="square" rtlCol="0">
            <a:spAutoFit/>
          </a:bodyPr>
          <a:lstStyle/>
          <a:p>
            <a:r>
              <a:rPr lang="es-ES_tradnl" sz="3200" b="1" dirty="0" smtClean="0">
                <a:solidFill>
                  <a:srgbClr val="3366FF"/>
                </a:solidFill>
                <a:latin typeface="Helvetica"/>
                <a:cs typeface="Helvetica"/>
              </a:rPr>
              <a:t>Ventajas</a:t>
            </a:r>
            <a:endParaRPr lang="es-ES" sz="3200" b="1" dirty="0">
              <a:solidFill>
                <a:srgbClr val="3366FF"/>
              </a:solidFill>
              <a:latin typeface="Helvetica"/>
              <a:cs typeface="Helvetica"/>
            </a:endParaRPr>
          </a:p>
        </p:txBody>
      </p:sp>
      <p:sp>
        <p:nvSpPr>
          <p:cNvPr id="7" name="CuadroTexto 6"/>
          <p:cNvSpPr txBox="1"/>
          <p:nvPr/>
        </p:nvSpPr>
        <p:spPr>
          <a:xfrm>
            <a:off x="1040191" y="2630714"/>
            <a:ext cx="5896428" cy="4862870"/>
          </a:xfrm>
          <a:prstGeom prst="rect">
            <a:avLst/>
          </a:prstGeom>
          <a:noFill/>
        </p:spPr>
        <p:txBody>
          <a:bodyPr wrap="square" rtlCol="0">
            <a:spAutoFit/>
          </a:bodyPr>
          <a:lstStyle/>
          <a:p>
            <a:pPr marL="457200" indent="-457200">
              <a:buFont typeface="Arial"/>
              <a:buChar char="•"/>
            </a:pPr>
            <a:r>
              <a:rPr lang="es-ES" sz="2800" dirty="0" smtClean="0">
                <a:solidFill>
                  <a:schemeClr val="bg1"/>
                </a:solidFill>
                <a:latin typeface="Helvetica"/>
                <a:cs typeface="Helvetica"/>
              </a:rPr>
              <a:t>Inmediatez</a:t>
            </a:r>
          </a:p>
          <a:p>
            <a:pPr marL="457200" indent="-457200">
              <a:buFont typeface="Arial"/>
              <a:buChar char="•"/>
            </a:pPr>
            <a:r>
              <a:rPr lang="es-ES" sz="2800" dirty="0" smtClean="0">
                <a:solidFill>
                  <a:schemeClr val="bg1"/>
                </a:solidFill>
                <a:latin typeface="Helvetica"/>
                <a:cs typeface="Helvetica"/>
              </a:rPr>
              <a:t>Comunicación a distancia</a:t>
            </a:r>
          </a:p>
          <a:p>
            <a:pPr marL="457200" indent="-457200">
              <a:buFont typeface="Arial"/>
              <a:buChar char="•"/>
            </a:pPr>
            <a:r>
              <a:rPr lang="es-ES" sz="2800" dirty="0" smtClean="0">
                <a:solidFill>
                  <a:schemeClr val="bg1"/>
                </a:solidFill>
                <a:latin typeface="Helvetica"/>
                <a:cs typeface="Helvetica"/>
              </a:rPr>
              <a:t>Fácil adaptación de estudiantes</a:t>
            </a:r>
          </a:p>
          <a:p>
            <a:pPr marL="457200" indent="-457200">
              <a:buFont typeface="Arial"/>
              <a:buChar char="•"/>
            </a:pPr>
            <a:r>
              <a:rPr lang="es-ES" sz="2800" dirty="0" smtClean="0">
                <a:solidFill>
                  <a:schemeClr val="bg1"/>
                </a:solidFill>
                <a:latin typeface="Helvetica"/>
                <a:cs typeface="Helvetica"/>
              </a:rPr>
              <a:t>Aprendizaje personalizado</a:t>
            </a:r>
          </a:p>
          <a:p>
            <a:pPr marL="457200" indent="-457200">
              <a:buFont typeface="Arial"/>
              <a:buChar char="•"/>
            </a:pPr>
            <a:r>
              <a:rPr lang="es-ES" sz="2800" dirty="0" smtClean="0">
                <a:solidFill>
                  <a:schemeClr val="bg1"/>
                </a:solidFill>
                <a:latin typeface="Helvetica"/>
                <a:cs typeface="Helvetica"/>
              </a:rPr>
              <a:t>Inmersión globalizada</a:t>
            </a:r>
          </a:p>
          <a:p>
            <a:pPr marL="457200" indent="-457200">
              <a:buFont typeface="Arial"/>
              <a:buChar char="•"/>
            </a:pPr>
            <a:endParaRPr lang="es-ES" sz="2800" dirty="0" smtClean="0">
              <a:solidFill>
                <a:schemeClr val="bg1"/>
              </a:solidFill>
              <a:latin typeface="Helvetica"/>
              <a:cs typeface="Helvetica"/>
            </a:endParaRPr>
          </a:p>
          <a:p>
            <a:pPr marL="457200" indent="-457200">
              <a:buFont typeface="Arial"/>
              <a:buChar char="•"/>
            </a:pPr>
            <a:endParaRPr lang="es-ES" sz="2800" dirty="0" smtClean="0">
              <a:solidFill>
                <a:schemeClr val="bg1"/>
              </a:solidFill>
              <a:latin typeface="Helvetica"/>
              <a:cs typeface="Helvetica"/>
            </a:endParaRPr>
          </a:p>
          <a:p>
            <a:pPr marL="457200" indent="-457200">
              <a:buFont typeface="Arial"/>
              <a:buChar char="•"/>
            </a:pPr>
            <a:endParaRPr lang="es-ES" dirty="0" smtClean="0">
              <a:solidFill>
                <a:schemeClr val="bg1"/>
              </a:solidFill>
              <a:latin typeface="Helvetica"/>
              <a:cs typeface="Helvetica"/>
            </a:endParaRPr>
          </a:p>
          <a:p>
            <a:endParaRPr lang="es-ES" sz="2400" dirty="0" smtClean="0">
              <a:solidFill>
                <a:schemeClr val="bg1"/>
              </a:solidFill>
              <a:latin typeface="Helvetica"/>
              <a:cs typeface="Helvetica"/>
            </a:endParaRPr>
          </a:p>
          <a:p>
            <a:pPr marL="285750" indent="-285750">
              <a:buFont typeface="Arial"/>
              <a:buChar char="•"/>
            </a:pPr>
            <a:endParaRPr lang="es-ES" dirty="0" smtClean="0">
              <a:solidFill>
                <a:schemeClr val="bg1"/>
              </a:solidFill>
              <a:latin typeface="Helvetica"/>
              <a:cs typeface="Helvetica"/>
            </a:endParaRPr>
          </a:p>
          <a:p>
            <a:pPr marL="285750" indent="-285750">
              <a:buFont typeface="Arial"/>
              <a:buChar char="•"/>
            </a:pPr>
            <a:endParaRPr lang="es-ES" dirty="0" smtClean="0">
              <a:solidFill>
                <a:schemeClr val="bg1"/>
              </a:solidFill>
              <a:latin typeface="Helvetica"/>
              <a:cs typeface="Helvetica"/>
            </a:endParaRPr>
          </a:p>
          <a:p>
            <a:endParaRPr lang="es-ES" dirty="0">
              <a:solidFill>
                <a:schemeClr val="bg1"/>
              </a:solidFill>
            </a:endParaRPr>
          </a:p>
          <a:p>
            <a:r>
              <a:rPr lang="es-ES" dirty="0" smtClean="0"/>
              <a:t>s</a:t>
            </a:r>
            <a:endParaRPr lang="es-ES" dirty="0"/>
          </a:p>
        </p:txBody>
      </p:sp>
    </p:spTree>
    <p:extLst>
      <p:ext uri="{BB962C8B-B14F-4D97-AF65-F5344CB8AC3E}">
        <p14:creationId xmlns:p14="http://schemas.microsoft.com/office/powerpoint/2010/main" val="781181064"/>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5" name="CuadroTexto 4"/>
          <p:cNvSpPr txBox="1"/>
          <p:nvPr/>
        </p:nvSpPr>
        <p:spPr>
          <a:xfrm>
            <a:off x="1524002" y="1378855"/>
            <a:ext cx="4698998" cy="584776"/>
          </a:xfrm>
          <a:prstGeom prst="rect">
            <a:avLst/>
          </a:prstGeom>
          <a:noFill/>
        </p:spPr>
        <p:txBody>
          <a:bodyPr wrap="square" rtlCol="0">
            <a:spAutoFit/>
          </a:bodyPr>
          <a:lstStyle/>
          <a:p>
            <a:r>
              <a:rPr lang="es-ES_tradnl" sz="3200" b="1" dirty="0" smtClean="0">
                <a:solidFill>
                  <a:srgbClr val="3366FF"/>
                </a:solidFill>
                <a:latin typeface="Helvetica"/>
                <a:cs typeface="Helvetica"/>
              </a:rPr>
              <a:t>Desventajas</a:t>
            </a:r>
            <a:endParaRPr lang="es-ES" sz="3200" b="1" dirty="0">
              <a:solidFill>
                <a:srgbClr val="3366FF"/>
              </a:solidFill>
              <a:latin typeface="Helvetica"/>
              <a:cs typeface="Helvetica"/>
            </a:endParaRPr>
          </a:p>
        </p:txBody>
      </p:sp>
      <p:sp>
        <p:nvSpPr>
          <p:cNvPr id="7" name="CuadroTexto 6"/>
          <p:cNvSpPr txBox="1"/>
          <p:nvPr/>
        </p:nvSpPr>
        <p:spPr>
          <a:xfrm>
            <a:off x="1040191" y="2630714"/>
            <a:ext cx="5896428" cy="4862870"/>
          </a:xfrm>
          <a:prstGeom prst="rect">
            <a:avLst/>
          </a:prstGeom>
          <a:noFill/>
        </p:spPr>
        <p:txBody>
          <a:bodyPr wrap="square" rtlCol="0">
            <a:spAutoFit/>
          </a:bodyPr>
          <a:lstStyle/>
          <a:p>
            <a:pPr marL="457200" indent="-457200">
              <a:buFont typeface="Arial"/>
              <a:buChar char="•"/>
            </a:pPr>
            <a:r>
              <a:rPr lang="es-ES" sz="2800" dirty="0" smtClean="0">
                <a:solidFill>
                  <a:schemeClr val="bg1"/>
                </a:solidFill>
                <a:latin typeface="Helvetica"/>
                <a:cs typeface="Helvetica"/>
              </a:rPr>
              <a:t>Mayor costo en los equipos</a:t>
            </a:r>
          </a:p>
          <a:p>
            <a:pPr marL="457200" indent="-457200">
              <a:buFont typeface="Arial"/>
              <a:buChar char="•"/>
            </a:pPr>
            <a:r>
              <a:rPr lang="es-ES" sz="2800" dirty="0" smtClean="0">
                <a:solidFill>
                  <a:schemeClr val="bg1"/>
                </a:solidFill>
                <a:latin typeface="Helvetica"/>
                <a:cs typeface="Helvetica"/>
              </a:rPr>
              <a:t>Compatibilidad </a:t>
            </a:r>
          </a:p>
          <a:p>
            <a:pPr marL="457200" indent="-457200">
              <a:buFont typeface="Arial"/>
              <a:buChar char="•"/>
            </a:pPr>
            <a:r>
              <a:rPr lang="es-ES" sz="2800" dirty="0" smtClean="0">
                <a:solidFill>
                  <a:schemeClr val="bg1"/>
                </a:solidFill>
                <a:latin typeface="Helvetica"/>
                <a:cs typeface="Helvetica"/>
              </a:rPr>
              <a:t>Difícil adaptación para el profesorado. </a:t>
            </a:r>
          </a:p>
          <a:p>
            <a:pPr marL="457200" indent="-457200">
              <a:buFont typeface="Arial"/>
              <a:buChar char="•"/>
            </a:pPr>
            <a:r>
              <a:rPr lang="es-ES" sz="2800" dirty="0" smtClean="0">
                <a:solidFill>
                  <a:schemeClr val="bg1"/>
                </a:solidFill>
                <a:latin typeface="Helvetica"/>
                <a:cs typeface="Helvetica"/>
              </a:rPr>
              <a:t>Necesidad de conexión.</a:t>
            </a:r>
          </a:p>
          <a:p>
            <a:pPr marL="457200" indent="-457200">
              <a:buFont typeface="Arial"/>
              <a:buChar char="•"/>
            </a:pPr>
            <a:endParaRPr lang="es-ES" sz="2800" dirty="0" smtClean="0">
              <a:solidFill>
                <a:schemeClr val="bg1"/>
              </a:solidFill>
              <a:latin typeface="Helvetica"/>
              <a:cs typeface="Helvetica"/>
            </a:endParaRPr>
          </a:p>
          <a:p>
            <a:pPr marL="457200" indent="-457200">
              <a:buFont typeface="Arial"/>
              <a:buChar char="•"/>
            </a:pPr>
            <a:endParaRPr lang="es-ES" sz="2800" dirty="0" smtClean="0">
              <a:solidFill>
                <a:schemeClr val="bg1"/>
              </a:solidFill>
              <a:latin typeface="Helvetica"/>
              <a:cs typeface="Helvetica"/>
            </a:endParaRPr>
          </a:p>
          <a:p>
            <a:pPr marL="457200" indent="-457200">
              <a:buFont typeface="Arial"/>
              <a:buChar char="•"/>
            </a:pPr>
            <a:endParaRPr lang="es-ES" dirty="0" smtClean="0">
              <a:solidFill>
                <a:schemeClr val="bg1"/>
              </a:solidFill>
              <a:latin typeface="Helvetica"/>
              <a:cs typeface="Helvetica"/>
            </a:endParaRPr>
          </a:p>
          <a:p>
            <a:endParaRPr lang="es-ES" sz="2400" dirty="0" smtClean="0">
              <a:solidFill>
                <a:schemeClr val="bg1"/>
              </a:solidFill>
              <a:latin typeface="Helvetica"/>
              <a:cs typeface="Helvetica"/>
            </a:endParaRPr>
          </a:p>
          <a:p>
            <a:pPr marL="285750" indent="-285750">
              <a:buFont typeface="Arial"/>
              <a:buChar char="•"/>
            </a:pPr>
            <a:endParaRPr lang="es-ES" dirty="0" smtClean="0">
              <a:solidFill>
                <a:schemeClr val="bg1"/>
              </a:solidFill>
              <a:latin typeface="Helvetica"/>
              <a:cs typeface="Helvetica"/>
            </a:endParaRPr>
          </a:p>
          <a:p>
            <a:pPr marL="285750" indent="-285750">
              <a:buFont typeface="Arial"/>
              <a:buChar char="•"/>
            </a:pPr>
            <a:endParaRPr lang="es-ES" dirty="0" smtClean="0">
              <a:solidFill>
                <a:schemeClr val="bg1"/>
              </a:solidFill>
              <a:latin typeface="Helvetica"/>
              <a:cs typeface="Helvetica"/>
            </a:endParaRPr>
          </a:p>
          <a:p>
            <a:endParaRPr lang="es-ES" dirty="0">
              <a:solidFill>
                <a:schemeClr val="bg1"/>
              </a:solidFill>
            </a:endParaRPr>
          </a:p>
          <a:p>
            <a:r>
              <a:rPr lang="es-ES" dirty="0" smtClean="0"/>
              <a:t>s</a:t>
            </a:r>
            <a:endParaRPr lang="es-ES" dirty="0"/>
          </a:p>
        </p:txBody>
      </p:sp>
    </p:spTree>
    <p:extLst>
      <p:ext uri="{BB962C8B-B14F-4D97-AF65-F5344CB8AC3E}">
        <p14:creationId xmlns:p14="http://schemas.microsoft.com/office/powerpoint/2010/main" val="200499936"/>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5" name="CuadroTexto 4"/>
          <p:cNvSpPr txBox="1"/>
          <p:nvPr/>
        </p:nvSpPr>
        <p:spPr>
          <a:xfrm>
            <a:off x="1524002" y="1378855"/>
            <a:ext cx="4698998" cy="584776"/>
          </a:xfrm>
          <a:prstGeom prst="rect">
            <a:avLst/>
          </a:prstGeom>
          <a:noFill/>
        </p:spPr>
        <p:txBody>
          <a:bodyPr wrap="square" rtlCol="0">
            <a:spAutoFit/>
          </a:bodyPr>
          <a:lstStyle/>
          <a:p>
            <a:r>
              <a:rPr lang="es-ES_tradnl" sz="3200" b="1" dirty="0" smtClean="0">
                <a:solidFill>
                  <a:srgbClr val="3366FF"/>
                </a:solidFill>
                <a:latin typeface="Helvetica"/>
                <a:cs typeface="Helvetica"/>
              </a:rPr>
              <a:t>Ejemplos</a:t>
            </a:r>
            <a:endParaRPr lang="es-ES" sz="3200" b="1" dirty="0">
              <a:solidFill>
                <a:srgbClr val="3366FF"/>
              </a:solidFill>
              <a:latin typeface="Helvetica"/>
              <a:cs typeface="Helvetica"/>
            </a:endParaRPr>
          </a:p>
        </p:txBody>
      </p:sp>
      <p:pic>
        <p:nvPicPr>
          <p:cNvPr id="2" name="Imagen 1" descr="blackboar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2" y="2216148"/>
            <a:ext cx="1392767" cy="1392767"/>
          </a:xfrm>
          <a:prstGeom prst="rect">
            <a:avLst/>
          </a:prstGeom>
        </p:spPr>
      </p:pic>
      <p:pic>
        <p:nvPicPr>
          <p:cNvPr id="6" name="Imagen 5" descr="box.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5041" y="2080684"/>
            <a:ext cx="1524051" cy="1524051"/>
          </a:xfrm>
          <a:prstGeom prst="rect">
            <a:avLst/>
          </a:prstGeom>
        </p:spPr>
      </p:pic>
      <p:pic>
        <p:nvPicPr>
          <p:cNvPr id="8" name="Imagen 7" descr="images.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76904" y="4095749"/>
            <a:ext cx="2216273" cy="696385"/>
          </a:xfrm>
          <a:prstGeom prst="rect">
            <a:avLst/>
          </a:prstGeom>
        </p:spPr>
      </p:pic>
      <p:pic>
        <p:nvPicPr>
          <p:cNvPr id="9" name="Imagen 8" descr="186916013_640.jpg"/>
          <p:cNvPicPr>
            <a:picLocks noChangeAspect="1"/>
          </p:cNvPicPr>
          <p:nvPr/>
        </p:nvPicPr>
        <p:blipFill rotWithShape="1">
          <a:blip r:embed="rId6">
            <a:extLst>
              <a:ext uri="{28A0092B-C50C-407E-A947-70E740481C1C}">
                <a14:useLocalDpi xmlns:a14="http://schemas.microsoft.com/office/drawing/2010/main" val="0"/>
              </a:ext>
            </a:extLst>
          </a:blip>
          <a:srcRect l="6598" t="9965" r="8333" b="13999"/>
          <a:stretch/>
        </p:blipFill>
        <p:spPr>
          <a:xfrm>
            <a:off x="5181600" y="2216148"/>
            <a:ext cx="1659468" cy="1049867"/>
          </a:xfrm>
          <a:prstGeom prst="rect">
            <a:avLst/>
          </a:prstGeom>
        </p:spPr>
      </p:pic>
      <p:pic>
        <p:nvPicPr>
          <p:cNvPr id="10" name="Imagen 9" descr="512.nUKM.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68333" y="3437467"/>
            <a:ext cx="1354667" cy="1354667"/>
          </a:xfrm>
          <a:prstGeom prst="rect">
            <a:avLst/>
          </a:prstGeom>
        </p:spPr>
      </p:pic>
      <p:pic>
        <p:nvPicPr>
          <p:cNvPr id="11" name="Imagen 10" descr="winksite_logo_landing_pg_v2.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32174" y="5218144"/>
            <a:ext cx="1236159" cy="822303"/>
          </a:xfrm>
          <a:prstGeom prst="rect">
            <a:avLst/>
          </a:prstGeom>
        </p:spPr>
      </p:pic>
    </p:spTree>
    <p:extLst>
      <p:ext uri="{BB962C8B-B14F-4D97-AF65-F5344CB8AC3E}">
        <p14:creationId xmlns:p14="http://schemas.microsoft.com/office/powerpoint/2010/main" val="1732471785"/>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5" name="CuadroTexto 4"/>
          <p:cNvSpPr txBox="1"/>
          <p:nvPr/>
        </p:nvSpPr>
        <p:spPr>
          <a:xfrm>
            <a:off x="1524002" y="1383382"/>
            <a:ext cx="4698998" cy="584776"/>
          </a:xfrm>
          <a:prstGeom prst="rect">
            <a:avLst/>
          </a:prstGeom>
          <a:noFill/>
        </p:spPr>
        <p:txBody>
          <a:bodyPr wrap="square" rtlCol="0">
            <a:spAutoFit/>
          </a:bodyPr>
          <a:lstStyle/>
          <a:p>
            <a:r>
              <a:rPr lang="es-ES_tradnl" sz="3200" b="1" dirty="0" smtClean="0">
                <a:solidFill>
                  <a:srgbClr val="3366FF"/>
                </a:solidFill>
                <a:latin typeface="Helvetica"/>
                <a:cs typeface="Helvetica"/>
              </a:rPr>
              <a:t>Y ¿en las empresas?</a:t>
            </a:r>
            <a:endParaRPr lang="es-ES" sz="3200" b="1" dirty="0">
              <a:solidFill>
                <a:srgbClr val="3366FF"/>
              </a:solidFill>
              <a:latin typeface="Helvetica"/>
              <a:cs typeface="Helvetica"/>
            </a:endParaRPr>
          </a:p>
        </p:txBody>
      </p:sp>
      <p:sp>
        <p:nvSpPr>
          <p:cNvPr id="6" name="CuadroTexto 5"/>
          <p:cNvSpPr txBox="1"/>
          <p:nvPr/>
        </p:nvSpPr>
        <p:spPr>
          <a:xfrm>
            <a:off x="1175655" y="2160468"/>
            <a:ext cx="5896428" cy="6586419"/>
          </a:xfrm>
          <a:prstGeom prst="rect">
            <a:avLst/>
          </a:prstGeom>
          <a:noFill/>
        </p:spPr>
        <p:txBody>
          <a:bodyPr wrap="square" rtlCol="0">
            <a:spAutoFit/>
          </a:bodyPr>
          <a:lstStyle/>
          <a:p>
            <a:pPr marL="457200" indent="-457200">
              <a:buFont typeface="Arial"/>
              <a:buChar char="•"/>
            </a:pPr>
            <a:r>
              <a:rPr lang="es-ES" sz="2800" dirty="0" smtClean="0">
                <a:solidFill>
                  <a:schemeClr val="bg1"/>
                </a:solidFill>
                <a:latin typeface="Helvetica"/>
                <a:cs typeface="Helvetica"/>
              </a:rPr>
              <a:t>Buscan e-</a:t>
            </a:r>
            <a:r>
              <a:rPr lang="es-ES" sz="2800" dirty="0" err="1" smtClean="0">
                <a:solidFill>
                  <a:schemeClr val="bg1"/>
                </a:solidFill>
                <a:latin typeface="Helvetica"/>
                <a:cs typeface="Helvetica"/>
              </a:rPr>
              <a:t>trainers</a:t>
            </a:r>
            <a:r>
              <a:rPr lang="es-ES" sz="2800" dirty="0" smtClean="0">
                <a:solidFill>
                  <a:schemeClr val="bg1"/>
                </a:solidFill>
                <a:latin typeface="Helvetica"/>
                <a:cs typeface="Helvetica"/>
              </a:rPr>
              <a:t>, capaces de entender el mundo en la red.</a:t>
            </a:r>
          </a:p>
          <a:p>
            <a:pPr marL="457200" indent="-457200">
              <a:buFont typeface="Arial"/>
              <a:buChar char="•"/>
            </a:pPr>
            <a:r>
              <a:rPr lang="es-ES" sz="2800" dirty="0" smtClean="0">
                <a:solidFill>
                  <a:schemeClr val="bg1"/>
                </a:solidFill>
                <a:latin typeface="Helvetica"/>
                <a:cs typeface="Helvetica"/>
              </a:rPr>
              <a:t>Están buscando la integración de consultoras internas.</a:t>
            </a:r>
          </a:p>
          <a:p>
            <a:pPr marL="457200" indent="-457200">
              <a:buFont typeface="Arial"/>
              <a:buChar char="•"/>
            </a:pPr>
            <a:r>
              <a:rPr lang="es-ES" sz="2800" dirty="0" smtClean="0">
                <a:solidFill>
                  <a:schemeClr val="bg1"/>
                </a:solidFill>
                <a:latin typeface="Helvetica"/>
                <a:cs typeface="Helvetica"/>
              </a:rPr>
              <a:t>Creación de universidades corporativas.</a:t>
            </a:r>
          </a:p>
          <a:p>
            <a:pPr marL="457200" indent="-457200">
              <a:buFont typeface="Arial"/>
              <a:buChar char="•"/>
            </a:pPr>
            <a:r>
              <a:rPr lang="es-ES" sz="2800" dirty="0" smtClean="0">
                <a:solidFill>
                  <a:schemeClr val="bg1"/>
                </a:solidFill>
                <a:latin typeface="Helvetica"/>
                <a:cs typeface="Helvetica"/>
              </a:rPr>
              <a:t>Aumentar la competencia y promoción interna para mejorar el rendimiento.</a:t>
            </a:r>
          </a:p>
          <a:p>
            <a:endParaRPr lang="es-ES" sz="2800" dirty="0" smtClean="0">
              <a:solidFill>
                <a:schemeClr val="bg1"/>
              </a:solidFill>
              <a:latin typeface="Helvetica"/>
              <a:cs typeface="Helvetica"/>
            </a:endParaRPr>
          </a:p>
          <a:p>
            <a:pPr marL="457200" indent="-457200">
              <a:buFont typeface="Arial"/>
              <a:buChar char="•"/>
            </a:pPr>
            <a:endParaRPr lang="es-ES" sz="2800" dirty="0" smtClean="0">
              <a:solidFill>
                <a:schemeClr val="bg1"/>
              </a:solidFill>
              <a:latin typeface="Helvetica"/>
              <a:cs typeface="Helvetica"/>
            </a:endParaRPr>
          </a:p>
          <a:p>
            <a:pPr marL="457200" indent="-457200">
              <a:buFont typeface="Arial"/>
              <a:buChar char="•"/>
            </a:pPr>
            <a:endParaRPr lang="es-ES" dirty="0" smtClean="0">
              <a:solidFill>
                <a:schemeClr val="bg1"/>
              </a:solidFill>
              <a:latin typeface="Helvetica"/>
              <a:cs typeface="Helvetica"/>
            </a:endParaRPr>
          </a:p>
          <a:p>
            <a:endParaRPr lang="es-ES" sz="2400" dirty="0" smtClean="0">
              <a:solidFill>
                <a:schemeClr val="bg1"/>
              </a:solidFill>
              <a:latin typeface="Helvetica"/>
              <a:cs typeface="Helvetica"/>
            </a:endParaRPr>
          </a:p>
          <a:p>
            <a:pPr marL="285750" indent="-285750">
              <a:buFont typeface="Arial"/>
              <a:buChar char="•"/>
            </a:pPr>
            <a:endParaRPr lang="es-ES" dirty="0" smtClean="0">
              <a:solidFill>
                <a:schemeClr val="bg1"/>
              </a:solidFill>
              <a:latin typeface="Helvetica"/>
              <a:cs typeface="Helvetica"/>
            </a:endParaRPr>
          </a:p>
          <a:p>
            <a:pPr marL="285750" indent="-285750">
              <a:buFont typeface="Arial"/>
              <a:buChar char="•"/>
            </a:pPr>
            <a:endParaRPr lang="es-ES" dirty="0" smtClean="0">
              <a:solidFill>
                <a:schemeClr val="bg1"/>
              </a:solidFill>
              <a:latin typeface="Helvetica"/>
              <a:cs typeface="Helvetica"/>
            </a:endParaRPr>
          </a:p>
          <a:p>
            <a:endParaRPr lang="es-ES" dirty="0">
              <a:solidFill>
                <a:schemeClr val="bg1"/>
              </a:solidFill>
            </a:endParaRPr>
          </a:p>
          <a:p>
            <a:r>
              <a:rPr lang="es-ES" dirty="0" smtClean="0"/>
              <a:t>s</a:t>
            </a:r>
            <a:endParaRPr lang="es-ES" dirty="0"/>
          </a:p>
        </p:txBody>
      </p:sp>
    </p:spTree>
    <p:extLst>
      <p:ext uri="{BB962C8B-B14F-4D97-AF65-F5344CB8AC3E}">
        <p14:creationId xmlns:p14="http://schemas.microsoft.com/office/powerpoint/2010/main" val="1397368559"/>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5" name="CuadroTexto 4"/>
          <p:cNvSpPr txBox="1"/>
          <p:nvPr/>
        </p:nvSpPr>
        <p:spPr>
          <a:xfrm>
            <a:off x="1524002" y="1383382"/>
            <a:ext cx="4698998" cy="584776"/>
          </a:xfrm>
          <a:prstGeom prst="rect">
            <a:avLst/>
          </a:prstGeom>
          <a:noFill/>
        </p:spPr>
        <p:txBody>
          <a:bodyPr wrap="square" rtlCol="0">
            <a:spAutoFit/>
          </a:bodyPr>
          <a:lstStyle/>
          <a:p>
            <a:r>
              <a:rPr lang="es-ES_tradnl" sz="3200" b="1" dirty="0" smtClean="0">
                <a:solidFill>
                  <a:srgbClr val="3366FF"/>
                </a:solidFill>
                <a:latin typeface="Helvetica"/>
                <a:cs typeface="Helvetica"/>
              </a:rPr>
              <a:t>Y principalmente</a:t>
            </a:r>
            <a:r>
              <a:rPr lang="es-ES" sz="3200" b="1" dirty="0" smtClean="0">
                <a:solidFill>
                  <a:srgbClr val="3366FF"/>
                </a:solidFill>
                <a:latin typeface="Helvetica"/>
                <a:cs typeface="Helvetica"/>
              </a:rPr>
              <a:t>…</a:t>
            </a:r>
            <a:endParaRPr lang="es-ES" sz="3200" b="1" dirty="0">
              <a:solidFill>
                <a:srgbClr val="3366FF"/>
              </a:solidFill>
              <a:latin typeface="Helvetica"/>
              <a:cs typeface="Helvetica"/>
            </a:endParaRPr>
          </a:p>
        </p:txBody>
      </p:sp>
      <p:sp>
        <p:nvSpPr>
          <p:cNvPr id="6" name="CuadroTexto 5"/>
          <p:cNvSpPr txBox="1"/>
          <p:nvPr/>
        </p:nvSpPr>
        <p:spPr>
          <a:xfrm>
            <a:off x="1311122" y="2431402"/>
            <a:ext cx="5462212" cy="9510296"/>
          </a:xfrm>
          <a:prstGeom prst="rect">
            <a:avLst/>
          </a:prstGeom>
          <a:noFill/>
        </p:spPr>
        <p:txBody>
          <a:bodyPr wrap="square" rtlCol="0">
            <a:spAutoFit/>
          </a:bodyPr>
          <a:lstStyle/>
          <a:p>
            <a:pPr algn="ctr"/>
            <a:r>
              <a:rPr lang="es-ES" sz="8000" b="1" dirty="0" smtClean="0">
                <a:solidFill>
                  <a:schemeClr val="bg1"/>
                </a:solidFill>
                <a:latin typeface="Helvetica"/>
                <a:cs typeface="Helvetica"/>
              </a:rPr>
              <a:t>Recurso humano</a:t>
            </a:r>
          </a:p>
          <a:p>
            <a:pPr marL="457200" indent="-457200" algn="ctr">
              <a:buFont typeface="Arial"/>
              <a:buChar char="•"/>
            </a:pPr>
            <a:endParaRPr lang="es-ES" sz="8000" b="1" dirty="0" smtClean="0">
              <a:solidFill>
                <a:schemeClr val="bg1"/>
              </a:solidFill>
              <a:latin typeface="Helvetica"/>
              <a:cs typeface="Helvetica"/>
            </a:endParaRPr>
          </a:p>
          <a:p>
            <a:pPr marL="457200" indent="-457200" algn="ctr">
              <a:buFont typeface="Arial"/>
              <a:buChar char="•"/>
            </a:pPr>
            <a:endParaRPr lang="es-ES" sz="6000" b="1" dirty="0" smtClean="0">
              <a:solidFill>
                <a:schemeClr val="bg1"/>
              </a:solidFill>
              <a:latin typeface="Helvetica"/>
              <a:cs typeface="Helvetica"/>
            </a:endParaRPr>
          </a:p>
          <a:p>
            <a:pPr algn="ctr"/>
            <a:endParaRPr lang="es-ES" sz="7200" b="1" dirty="0" smtClean="0">
              <a:solidFill>
                <a:schemeClr val="bg1"/>
              </a:solidFill>
              <a:latin typeface="Helvetica"/>
              <a:cs typeface="Helvetica"/>
            </a:endParaRPr>
          </a:p>
          <a:p>
            <a:pPr marL="285750" indent="-285750" algn="ctr">
              <a:buFont typeface="Arial"/>
              <a:buChar char="•"/>
            </a:pPr>
            <a:endParaRPr lang="es-ES" sz="6000" b="1" dirty="0" smtClean="0">
              <a:solidFill>
                <a:schemeClr val="bg1"/>
              </a:solidFill>
              <a:latin typeface="Helvetica"/>
              <a:cs typeface="Helvetica"/>
            </a:endParaRPr>
          </a:p>
          <a:p>
            <a:pPr marL="285750" indent="-285750" algn="ctr">
              <a:buFont typeface="Arial"/>
              <a:buChar char="•"/>
            </a:pPr>
            <a:endParaRPr lang="es-ES" sz="6000" b="1" dirty="0" smtClean="0">
              <a:solidFill>
                <a:schemeClr val="bg1"/>
              </a:solidFill>
              <a:latin typeface="Helvetica"/>
              <a:cs typeface="Helvetica"/>
            </a:endParaRPr>
          </a:p>
          <a:p>
            <a:pPr algn="ctr"/>
            <a:endParaRPr lang="es-ES" sz="6000" b="1" dirty="0">
              <a:solidFill>
                <a:schemeClr val="bg1"/>
              </a:solidFill>
            </a:endParaRPr>
          </a:p>
          <a:p>
            <a:pPr algn="ctr"/>
            <a:r>
              <a:rPr lang="es-ES" sz="6000" b="1" dirty="0" smtClean="0"/>
              <a:t>s</a:t>
            </a:r>
            <a:endParaRPr lang="es-ES" sz="6000" b="1" dirty="0"/>
          </a:p>
        </p:txBody>
      </p:sp>
    </p:spTree>
    <p:extLst>
      <p:ext uri="{BB962C8B-B14F-4D97-AF65-F5344CB8AC3E}">
        <p14:creationId xmlns:p14="http://schemas.microsoft.com/office/powerpoint/2010/main" val="4046330209"/>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5" name="CuadroTexto 4"/>
          <p:cNvSpPr txBox="1"/>
          <p:nvPr/>
        </p:nvSpPr>
        <p:spPr>
          <a:xfrm>
            <a:off x="1524002" y="1378855"/>
            <a:ext cx="4698998" cy="584776"/>
          </a:xfrm>
          <a:prstGeom prst="rect">
            <a:avLst/>
          </a:prstGeom>
          <a:noFill/>
        </p:spPr>
        <p:txBody>
          <a:bodyPr wrap="square" rtlCol="0">
            <a:spAutoFit/>
          </a:bodyPr>
          <a:lstStyle/>
          <a:p>
            <a:r>
              <a:rPr lang="es-ES_tradnl" sz="3200" b="1" dirty="0" smtClean="0">
                <a:solidFill>
                  <a:srgbClr val="3366FF"/>
                </a:solidFill>
                <a:latin typeface="Helvetica"/>
                <a:cs typeface="Helvetica"/>
              </a:rPr>
              <a:t>Conclusión</a:t>
            </a:r>
            <a:endParaRPr lang="es-ES" sz="3200" b="1" dirty="0">
              <a:solidFill>
                <a:srgbClr val="3366FF"/>
              </a:solidFill>
              <a:latin typeface="Helvetica"/>
              <a:cs typeface="Helvetica"/>
            </a:endParaRPr>
          </a:p>
        </p:txBody>
      </p:sp>
      <p:sp>
        <p:nvSpPr>
          <p:cNvPr id="6" name="CuadroTexto 5"/>
          <p:cNvSpPr txBox="1"/>
          <p:nvPr/>
        </p:nvSpPr>
        <p:spPr>
          <a:xfrm>
            <a:off x="1573589" y="3037114"/>
            <a:ext cx="4649411" cy="1569660"/>
          </a:xfrm>
          <a:prstGeom prst="rect">
            <a:avLst/>
          </a:prstGeom>
          <a:noFill/>
        </p:spPr>
        <p:txBody>
          <a:bodyPr wrap="square" rtlCol="0">
            <a:spAutoFit/>
          </a:bodyPr>
          <a:lstStyle/>
          <a:p>
            <a:pPr algn="ctr"/>
            <a:r>
              <a:rPr lang="es-ES" sz="2400" b="1" dirty="0" smtClean="0">
                <a:solidFill>
                  <a:schemeClr val="bg1"/>
                </a:solidFill>
                <a:latin typeface="Helvetica"/>
                <a:cs typeface="Helvetica"/>
              </a:rPr>
              <a:t>Necesitamos estar a la par de los avances tecnológicos</a:t>
            </a:r>
            <a:r>
              <a:rPr lang="es-ES" sz="2400" b="1" dirty="0">
                <a:solidFill>
                  <a:schemeClr val="bg1"/>
                </a:solidFill>
                <a:latin typeface="Helvetica"/>
                <a:cs typeface="Helvetica"/>
              </a:rPr>
              <a:t> </a:t>
            </a:r>
            <a:r>
              <a:rPr lang="es-ES" sz="2400" b="1" dirty="0" smtClean="0">
                <a:solidFill>
                  <a:schemeClr val="bg1"/>
                </a:solidFill>
                <a:latin typeface="Helvetica"/>
                <a:cs typeface="Helvetica"/>
              </a:rPr>
              <a:t>y adaptarnos para hacer el mejor uso de ellos.</a:t>
            </a:r>
            <a:endParaRPr lang="es-ES" sz="3200" b="1" dirty="0" smtClean="0">
              <a:solidFill>
                <a:schemeClr val="bg1"/>
              </a:solidFill>
              <a:latin typeface="Helvetica"/>
              <a:cs typeface="Helvetica"/>
            </a:endParaRPr>
          </a:p>
        </p:txBody>
      </p:sp>
    </p:spTree>
    <p:extLst>
      <p:ext uri="{BB962C8B-B14F-4D97-AF65-F5344CB8AC3E}">
        <p14:creationId xmlns:p14="http://schemas.microsoft.com/office/powerpoint/2010/main" val="804364463"/>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2">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5" name="CuadroTexto 4"/>
          <p:cNvSpPr txBox="1"/>
          <p:nvPr/>
        </p:nvSpPr>
        <p:spPr>
          <a:xfrm>
            <a:off x="1524002" y="1378855"/>
            <a:ext cx="4698998" cy="584776"/>
          </a:xfrm>
          <a:prstGeom prst="rect">
            <a:avLst/>
          </a:prstGeom>
          <a:noFill/>
        </p:spPr>
        <p:txBody>
          <a:bodyPr wrap="square" rtlCol="0">
            <a:spAutoFit/>
          </a:bodyPr>
          <a:lstStyle/>
          <a:p>
            <a:r>
              <a:rPr lang="es-ES_tradnl" sz="3200" b="1" dirty="0" smtClean="0">
                <a:solidFill>
                  <a:srgbClr val="3366FF"/>
                </a:solidFill>
                <a:latin typeface="Helvetica"/>
                <a:cs typeface="Helvetica"/>
              </a:rPr>
              <a:t>Referencias</a:t>
            </a:r>
            <a:endParaRPr lang="es-ES" sz="3200" b="1" dirty="0">
              <a:solidFill>
                <a:srgbClr val="3366FF"/>
              </a:solidFill>
              <a:latin typeface="Helvetica"/>
              <a:cs typeface="Helvetica"/>
            </a:endParaRPr>
          </a:p>
        </p:txBody>
      </p:sp>
      <p:sp>
        <p:nvSpPr>
          <p:cNvPr id="6" name="CuadroTexto 5"/>
          <p:cNvSpPr txBox="1"/>
          <p:nvPr/>
        </p:nvSpPr>
        <p:spPr>
          <a:xfrm>
            <a:off x="1336523" y="2221449"/>
            <a:ext cx="5504544" cy="3693319"/>
          </a:xfrm>
          <a:prstGeom prst="rect">
            <a:avLst/>
          </a:prstGeom>
          <a:noFill/>
        </p:spPr>
        <p:txBody>
          <a:bodyPr wrap="square" rtlCol="0">
            <a:spAutoFit/>
          </a:bodyPr>
          <a:lstStyle/>
          <a:p>
            <a:r>
              <a:rPr lang="es-ES" dirty="0" err="1" smtClean="0">
                <a:solidFill>
                  <a:schemeClr val="bg1"/>
                </a:solidFill>
                <a:latin typeface="Helvetica"/>
                <a:cs typeface="Helvetica"/>
              </a:rPr>
              <a:t>Marchal</a:t>
            </a:r>
            <a:r>
              <a:rPr lang="es-ES" dirty="0" smtClean="0">
                <a:solidFill>
                  <a:schemeClr val="bg1"/>
                </a:solidFill>
                <a:latin typeface="Helvetica"/>
                <a:cs typeface="Helvetica"/>
              </a:rPr>
              <a:t>, D. (S.D.) Nuevas tendencias en la formación empresarial. Equipos y Talento. </a:t>
            </a:r>
            <a:r>
              <a:rPr lang="es-ES_tradnl" dirty="0">
                <a:solidFill>
                  <a:schemeClr val="bg1"/>
                </a:solidFill>
                <a:latin typeface="Helvetica"/>
                <a:cs typeface="Helvetica"/>
                <a:hlinkClick r:id="rId3"/>
              </a:rPr>
              <a:t>http://www.equiposytalento.com/contenido/download/22/</a:t>
            </a:r>
            <a:r>
              <a:rPr lang="es-ES_tradnl" dirty="0" smtClean="0">
                <a:solidFill>
                  <a:schemeClr val="bg1"/>
                </a:solidFill>
                <a:latin typeface="Helvetica"/>
                <a:cs typeface="Helvetica"/>
                <a:hlinkClick r:id="rId3"/>
              </a:rPr>
              <a:t>tendencias.pdf</a:t>
            </a:r>
            <a:r>
              <a:rPr lang="es-ES_tradnl" dirty="0" smtClean="0">
                <a:solidFill>
                  <a:schemeClr val="bg1"/>
                </a:solidFill>
                <a:latin typeface="Helvetica"/>
                <a:cs typeface="Helvetica"/>
              </a:rPr>
              <a:t> </a:t>
            </a:r>
          </a:p>
          <a:p>
            <a:r>
              <a:rPr lang="es-ES_tradnl" dirty="0" smtClean="0">
                <a:solidFill>
                  <a:schemeClr val="bg1"/>
                </a:solidFill>
                <a:latin typeface="Helvetica"/>
                <a:cs typeface="Helvetica"/>
              </a:rPr>
              <a:t>UNESCO </a:t>
            </a:r>
            <a:r>
              <a:rPr lang="en-US" dirty="0">
                <a:solidFill>
                  <a:schemeClr val="bg1"/>
                </a:solidFill>
                <a:latin typeface="Helvetica"/>
                <a:cs typeface="Helvetica"/>
                <a:hlinkClick r:id="rId4"/>
              </a:rPr>
              <a:t>http://www.unesco.org/new/es/education/themes/leading-the-international-agenda/rethinking-education/education-post-2015</a:t>
            </a:r>
            <a:r>
              <a:rPr lang="en-US" dirty="0" smtClean="0">
                <a:solidFill>
                  <a:schemeClr val="bg1"/>
                </a:solidFill>
                <a:latin typeface="Helvetica"/>
                <a:cs typeface="Helvetica"/>
                <a:hlinkClick r:id="rId4"/>
              </a:rPr>
              <a:t>/</a:t>
            </a:r>
            <a:endParaRPr lang="en-US" dirty="0" smtClean="0">
              <a:solidFill>
                <a:schemeClr val="bg1"/>
              </a:solidFill>
              <a:latin typeface="Helvetica"/>
              <a:cs typeface="Helvetica"/>
            </a:endParaRPr>
          </a:p>
          <a:p>
            <a:r>
              <a:rPr lang="en-US" dirty="0" smtClean="0">
                <a:solidFill>
                  <a:schemeClr val="bg1"/>
                </a:solidFill>
                <a:latin typeface="Helvetica"/>
                <a:cs typeface="Helvetica"/>
              </a:rPr>
              <a:t>OCDE (2012). Education Today 2013 The OCDE Perspective, </a:t>
            </a:r>
            <a:r>
              <a:rPr lang="en-US" smtClean="0">
                <a:solidFill>
                  <a:schemeClr val="bg1"/>
                </a:solidFill>
                <a:latin typeface="Helvetica"/>
                <a:cs typeface="Helvetica"/>
              </a:rPr>
              <a:t>OCDE Publishing</a:t>
            </a:r>
            <a:endParaRPr lang="en-US" dirty="0" smtClean="0">
              <a:solidFill>
                <a:schemeClr val="bg1"/>
              </a:solidFill>
              <a:latin typeface="Helvetica"/>
              <a:cs typeface="Helvetica"/>
            </a:endParaRPr>
          </a:p>
          <a:p>
            <a:endParaRPr lang="es-ES_tradnl" dirty="0" smtClean="0">
              <a:solidFill>
                <a:schemeClr val="bg1"/>
              </a:solidFill>
              <a:latin typeface="Helvetica"/>
              <a:cs typeface="Helvetica"/>
            </a:endParaRPr>
          </a:p>
          <a:p>
            <a:endParaRPr lang="es-ES" dirty="0" smtClean="0">
              <a:solidFill>
                <a:schemeClr val="bg1"/>
              </a:solidFill>
              <a:latin typeface="Helvetica"/>
              <a:cs typeface="Helvetica"/>
            </a:endParaRPr>
          </a:p>
          <a:p>
            <a:r>
              <a:rPr lang="es-ES" dirty="0" smtClean="0">
                <a:solidFill>
                  <a:schemeClr val="bg1"/>
                </a:solidFill>
                <a:latin typeface="Helvetica"/>
                <a:cs typeface="Helvetica"/>
              </a:rPr>
              <a:t> </a:t>
            </a:r>
          </a:p>
        </p:txBody>
      </p:sp>
    </p:spTree>
    <p:extLst>
      <p:ext uri="{BB962C8B-B14F-4D97-AF65-F5344CB8AC3E}">
        <p14:creationId xmlns:p14="http://schemas.microsoft.com/office/powerpoint/2010/main" val="3736456189"/>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3">
            <a:extLst>
              <a:ext uri="{28A0092B-C50C-407E-A947-70E740481C1C}">
                <a14:useLocalDpi xmlns:a14="http://schemas.microsoft.com/office/drawing/2010/main" val="0"/>
              </a:ext>
            </a:extLst>
          </a:blip>
          <a:srcRect l="6889" r="4567"/>
          <a:stretch/>
        </p:blipFill>
        <p:spPr>
          <a:xfrm>
            <a:off x="0" y="0"/>
            <a:ext cx="9144000" cy="6858000"/>
          </a:xfrm>
          <a:prstGeom prst="rect">
            <a:avLst/>
          </a:prstGeom>
        </p:spPr>
      </p:pic>
      <p:sp>
        <p:nvSpPr>
          <p:cNvPr id="6"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1523475" y="4481971"/>
            <a:ext cx="5334525" cy="1754327"/>
          </a:xfrm>
          <a:prstGeom prst="rect">
            <a:avLst/>
          </a:prstGeom>
        </p:spPr>
        <p:txBody>
          <a:bodyPr wrap="square">
            <a:spAutoFit/>
          </a:bodyPr>
          <a:lstStyle/>
          <a:p>
            <a:r>
              <a:rPr lang="es-ES" dirty="0">
                <a:solidFill>
                  <a:schemeClr val="bg1"/>
                </a:solidFill>
                <a:latin typeface="Tekton Pro Bold"/>
                <a:cs typeface="Tekton Pro Bold"/>
              </a:rPr>
              <a:t>Amaia Arribas, Alejandro Ocampo, </a:t>
            </a:r>
            <a:r>
              <a:rPr lang="es-ES" dirty="0" smtClean="0">
                <a:solidFill>
                  <a:schemeClr val="bg1"/>
                </a:solidFill>
                <a:latin typeface="Tekton Pro Bold"/>
                <a:cs typeface="Tekton Pro Bold"/>
              </a:rPr>
              <a:t>Claudia </a:t>
            </a:r>
            <a:r>
              <a:rPr lang="es-ES" dirty="0" err="1" smtClean="0">
                <a:solidFill>
                  <a:schemeClr val="bg1"/>
                </a:solidFill>
                <a:latin typeface="Tekton Pro Bold"/>
                <a:cs typeface="Tekton Pro Bold"/>
              </a:rPr>
              <a:t>Benassini</a:t>
            </a:r>
            <a:r>
              <a:rPr lang="es-ES" dirty="0" smtClean="0">
                <a:solidFill>
                  <a:schemeClr val="bg1"/>
                </a:solidFill>
                <a:latin typeface="Tekton Pro Bold"/>
                <a:cs typeface="Tekton Pro Bold"/>
              </a:rPr>
              <a:t>, Claudia López, Fernando </a:t>
            </a:r>
            <a:r>
              <a:rPr lang="es-ES" dirty="0">
                <a:solidFill>
                  <a:schemeClr val="bg1"/>
                </a:solidFill>
                <a:latin typeface="Tekton Pro Bold"/>
                <a:cs typeface="Tekton Pro Bold"/>
              </a:rPr>
              <a:t>Gutiérrez, </a:t>
            </a:r>
            <a:r>
              <a:rPr lang="es-ES" dirty="0" smtClean="0">
                <a:solidFill>
                  <a:schemeClr val="bg1"/>
                </a:solidFill>
                <a:latin typeface="Tekton Pro Bold"/>
                <a:cs typeface="Tekton Pro Bold"/>
              </a:rPr>
              <a:t>Isa Flores, Mauricio </a:t>
            </a:r>
            <a:r>
              <a:rPr lang="es-ES" dirty="0" err="1">
                <a:solidFill>
                  <a:schemeClr val="bg1"/>
                </a:solidFill>
                <a:latin typeface="Tekton Pro Bold"/>
                <a:cs typeface="Tekton Pro Bold"/>
              </a:rPr>
              <a:t>Huitrón</a:t>
            </a:r>
            <a:r>
              <a:rPr lang="es-ES" dirty="0">
                <a:solidFill>
                  <a:schemeClr val="bg1"/>
                </a:solidFill>
                <a:latin typeface="Tekton Pro Bold"/>
                <a:cs typeface="Tekton Pro Bold"/>
              </a:rPr>
              <a:t>, Norma Campo Garrido, </a:t>
            </a:r>
            <a:r>
              <a:rPr lang="es-ES" dirty="0" smtClean="0">
                <a:solidFill>
                  <a:schemeClr val="bg1"/>
                </a:solidFill>
                <a:latin typeface="Tekton Pro Bold"/>
                <a:cs typeface="Tekton Pro Bold"/>
              </a:rPr>
              <a:t>Octavio Islas</a:t>
            </a:r>
          </a:p>
          <a:p>
            <a:endParaRPr lang="es-ES" dirty="0">
              <a:solidFill>
                <a:schemeClr val="bg1"/>
              </a:solidFill>
              <a:latin typeface="Tekton Pro Bold"/>
              <a:cs typeface="Tekton Pro Bold"/>
            </a:endParaRPr>
          </a:p>
          <a:p>
            <a:r>
              <a:rPr lang="es-ES" smtClean="0">
                <a:solidFill>
                  <a:schemeClr val="bg1"/>
                </a:solidFill>
                <a:latin typeface="Tekton Pro Bold"/>
                <a:cs typeface="Tekton Pro Bold"/>
              </a:rPr>
              <a:t>Junio, 2013</a:t>
            </a:r>
            <a:endParaRPr lang="es-ES" dirty="0">
              <a:solidFill>
                <a:schemeClr val="bg1"/>
              </a:solidFill>
              <a:latin typeface="Tekton Pro Bold"/>
              <a:cs typeface="Tekton Pro Bold"/>
            </a:endParaRPr>
          </a:p>
          <a:p>
            <a:endParaRPr lang="es-ES" dirty="0">
              <a:solidFill>
                <a:schemeClr val="bg1"/>
              </a:solidFill>
              <a:latin typeface="Arial" charset="0"/>
            </a:endParaRPr>
          </a:p>
        </p:txBody>
      </p:sp>
      <p:pic>
        <p:nvPicPr>
          <p:cNvPr id="8" name="Marcador de contenido 3" descr="RYP.jpg"/>
          <p:cNvPicPr>
            <a:picLocks noChangeAspect="1"/>
          </p:cNvPicPr>
          <p:nvPr/>
        </p:nvPicPr>
        <p:blipFill>
          <a:blip r:embed="rId4">
            <a:extLst>
              <a:ext uri="{28A0092B-C50C-407E-A947-70E740481C1C}">
                <a14:useLocalDpi xmlns:a14="http://schemas.microsoft.com/office/drawing/2010/main" val="0"/>
              </a:ext>
            </a:extLst>
          </a:blip>
          <a:srcRect l="11244" r="11244"/>
          <a:stretch>
            <a:fillRect/>
          </a:stretch>
        </p:blipFill>
        <p:spPr bwMode="auto">
          <a:xfrm>
            <a:off x="1523475" y="1470782"/>
            <a:ext cx="4795086" cy="2820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63593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Neg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Negro .thmx</Template>
  <TotalTime>739</TotalTime>
  <Words>2365</Words>
  <Application>Microsoft Macintosh PowerPoint</Application>
  <PresentationFormat>Presentación en pantalla (4:3)</PresentationFormat>
  <Paragraphs>564</Paragraphs>
  <Slides>61</Slides>
  <Notes>36</Notes>
  <HiddenSlides>0</HiddenSlides>
  <MMClips>4</MMClips>
  <ScaleCrop>false</ScaleCrop>
  <HeadingPairs>
    <vt:vector size="4" baseType="variant">
      <vt:variant>
        <vt:lpstr>Tema</vt:lpstr>
      </vt:variant>
      <vt:variant>
        <vt:i4>1</vt:i4>
      </vt:variant>
      <vt:variant>
        <vt:lpstr>Títulos de diapositiva</vt:lpstr>
      </vt:variant>
      <vt:variant>
        <vt:i4>61</vt:i4>
      </vt:variant>
    </vt:vector>
  </HeadingPairs>
  <TitlesOfParts>
    <vt:vector size="62" baseType="lpstr">
      <vt:lpstr>Negro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Nuevas perspectivas en educación y formación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ITESM-CEM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Ciberperiodismo</dc:title>
  <dc:creator>Isa Jhovana Flores Hernández</dc:creator>
  <cp:lastModifiedBy>Octavio Islas</cp:lastModifiedBy>
  <cp:revision>49</cp:revision>
  <dcterms:created xsi:type="dcterms:W3CDTF">2013-05-19T23:26:21Z</dcterms:created>
  <dcterms:modified xsi:type="dcterms:W3CDTF">2013-06-04T15:13:45Z</dcterms:modified>
</cp:coreProperties>
</file>