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4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F8AA-B3C0-41B6-8BE5-5424058BF9C8}" type="datetimeFigureOut">
              <a:rPr lang="es-MX" smtClean="0"/>
              <a:t>26/10/13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D84B7-59FF-49D0-9FA5-B1E374234AD4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1441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F8AA-B3C0-41B6-8BE5-5424058BF9C8}" type="datetimeFigureOut">
              <a:rPr lang="es-MX" smtClean="0"/>
              <a:t>26/10/13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D84B7-59FF-49D0-9FA5-B1E374234AD4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37845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F8AA-B3C0-41B6-8BE5-5424058BF9C8}" type="datetimeFigureOut">
              <a:rPr lang="es-MX" smtClean="0"/>
              <a:t>26/10/13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D84B7-59FF-49D0-9FA5-B1E374234AD4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19827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F8AA-B3C0-41B6-8BE5-5424058BF9C8}" type="datetimeFigureOut">
              <a:rPr lang="es-MX" smtClean="0"/>
              <a:t>26/10/13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D84B7-59FF-49D0-9FA5-B1E374234AD4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0897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F8AA-B3C0-41B6-8BE5-5424058BF9C8}" type="datetimeFigureOut">
              <a:rPr lang="es-MX" smtClean="0"/>
              <a:t>26/10/13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D84B7-59FF-49D0-9FA5-B1E374234AD4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7490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F8AA-B3C0-41B6-8BE5-5424058BF9C8}" type="datetimeFigureOut">
              <a:rPr lang="es-MX" smtClean="0"/>
              <a:t>26/10/13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D84B7-59FF-49D0-9FA5-B1E374234AD4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7235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F8AA-B3C0-41B6-8BE5-5424058BF9C8}" type="datetimeFigureOut">
              <a:rPr lang="es-MX" smtClean="0"/>
              <a:t>26/10/13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D84B7-59FF-49D0-9FA5-B1E374234AD4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45622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F8AA-B3C0-41B6-8BE5-5424058BF9C8}" type="datetimeFigureOut">
              <a:rPr lang="es-MX" smtClean="0"/>
              <a:t>26/10/13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D84B7-59FF-49D0-9FA5-B1E374234AD4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5534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F8AA-B3C0-41B6-8BE5-5424058BF9C8}" type="datetimeFigureOut">
              <a:rPr lang="es-MX" smtClean="0"/>
              <a:t>26/10/13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D84B7-59FF-49D0-9FA5-B1E374234AD4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1448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F8AA-B3C0-41B6-8BE5-5424058BF9C8}" type="datetimeFigureOut">
              <a:rPr lang="es-MX" smtClean="0"/>
              <a:t>26/10/13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D84B7-59FF-49D0-9FA5-B1E374234AD4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41195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F8AA-B3C0-41B6-8BE5-5424058BF9C8}" type="datetimeFigureOut">
              <a:rPr lang="es-MX" smtClean="0"/>
              <a:t>26/10/13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D84B7-59FF-49D0-9FA5-B1E374234AD4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6646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6F8AA-B3C0-41B6-8BE5-5424058BF9C8}" type="datetimeFigureOut">
              <a:rPr lang="es-MX" smtClean="0"/>
              <a:t>26/10/13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6D84B7-59FF-49D0-9FA5-B1E374234AD4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61449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111723" y="1844824"/>
            <a:ext cx="3852765" cy="3721968"/>
          </a:xfrm>
        </p:spPr>
        <p:txBody>
          <a:bodyPr/>
          <a:lstStyle/>
          <a:p>
            <a:r>
              <a:rPr lang="es-MX" dirty="0" err="1" smtClean="0"/>
              <a:t>Kunio</a:t>
            </a:r>
            <a:r>
              <a:rPr lang="es-MX" dirty="0" smtClean="0"/>
              <a:t> </a:t>
            </a:r>
            <a:r>
              <a:rPr lang="es-MX" dirty="0" err="1" smtClean="0"/>
              <a:t>Nakamura</a:t>
            </a:r>
            <a:endParaRPr lang="es-MX" dirty="0" smtClean="0"/>
          </a:p>
          <a:p>
            <a:r>
              <a:rPr lang="es-MX" sz="2000" dirty="0" smtClean="0"/>
              <a:t>Presidente de </a:t>
            </a:r>
            <a:r>
              <a:rPr lang="es-MX" sz="2000" dirty="0" err="1" smtClean="0"/>
              <a:t>Matushita</a:t>
            </a:r>
            <a:r>
              <a:rPr lang="es-MX" sz="2000" dirty="0" smtClean="0"/>
              <a:t> Electric Industrial</a:t>
            </a:r>
          </a:p>
          <a:p>
            <a:endParaRPr lang="es-MX" sz="2000" dirty="0"/>
          </a:p>
          <a:p>
            <a:r>
              <a:rPr lang="es-MX" sz="2000" dirty="0" smtClean="0"/>
              <a:t>2004</a:t>
            </a:r>
          </a:p>
          <a:p>
            <a:endParaRPr lang="es-MX" sz="2000" dirty="0"/>
          </a:p>
          <a:p>
            <a:r>
              <a:rPr lang="en-US" sz="2000" dirty="0"/>
              <a:t>Creating a Ubiquitous Network Society -- Japan, a Nation Built on Technology</a:t>
            </a:r>
            <a:endParaRPr lang="es-MX" sz="2000" dirty="0"/>
          </a:p>
        </p:txBody>
      </p:sp>
      <p:sp>
        <p:nvSpPr>
          <p:cNvPr id="4" name="3 Rectángulo"/>
          <p:cNvSpPr/>
          <p:nvPr/>
        </p:nvSpPr>
        <p:spPr>
          <a:xfrm>
            <a:off x="0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Rectángulo"/>
          <p:cNvSpPr/>
          <p:nvPr/>
        </p:nvSpPr>
        <p:spPr>
          <a:xfrm>
            <a:off x="171636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5 Rectángulo"/>
          <p:cNvSpPr/>
          <p:nvPr/>
        </p:nvSpPr>
        <p:spPr>
          <a:xfrm>
            <a:off x="653887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Rectángulo"/>
          <p:cNvSpPr/>
          <p:nvPr/>
        </p:nvSpPr>
        <p:spPr>
          <a:xfrm>
            <a:off x="977923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7 Rectángulo"/>
          <p:cNvSpPr/>
          <p:nvPr/>
        </p:nvSpPr>
        <p:spPr>
          <a:xfrm>
            <a:off x="1475656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Rectángulo"/>
          <p:cNvSpPr/>
          <p:nvPr/>
        </p:nvSpPr>
        <p:spPr>
          <a:xfrm>
            <a:off x="1827278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9 Rectángulo"/>
          <p:cNvSpPr/>
          <p:nvPr/>
        </p:nvSpPr>
        <p:spPr>
          <a:xfrm>
            <a:off x="2142964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Rectángulo"/>
          <p:cNvSpPr/>
          <p:nvPr/>
        </p:nvSpPr>
        <p:spPr>
          <a:xfrm>
            <a:off x="2627784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11 Rectángulo"/>
          <p:cNvSpPr/>
          <p:nvPr/>
        </p:nvSpPr>
        <p:spPr>
          <a:xfrm>
            <a:off x="3001178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12 Rectángulo"/>
          <p:cNvSpPr/>
          <p:nvPr/>
        </p:nvSpPr>
        <p:spPr>
          <a:xfrm>
            <a:off x="3325214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13 Rectángulo"/>
          <p:cNvSpPr/>
          <p:nvPr/>
        </p:nvSpPr>
        <p:spPr>
          <a:xfrm>
            <a:off x="3779912" y="172478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14 Rectángulo"/>
          <p:cNvSpPr/>
          <p:nvPr/>
        </p:nvSpPr>
        <p:spPr>
          <a:xfrm>
            <a:off x="4283968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Rectángulo"/>
          <p:cNvSpPr/>
          <p:nvPr/>
        </p:nvSpPr>
        <p:spPr>
          <a:xfrm>
            <a:off x="4608004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19 Rectángulo"/>
          <p:cNvSpPr/>
          <p:nvPr/>
        </p:nvSpPr>
        <p:spPr>
          <a:xfrm>
            <a:off x="4992283" y="183364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20 Rectángulo"/>
          <p:cNvSpPr/>
          <p:nvPr/>
        </p:nvSpPr>
        <p:spPr>
          <a:xfrm>
            <a:off x="5508104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21 Rectángulo"/>
          <p:cNvSpPr/>
          <p:nvPr/>
        </p:nvSpPr>
        <p:spPr>
          <a:xfrm>
            <a:off x="5816183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22 Rectángulo"/>
          <p:cNvSpPr/>
          <p:nvPr/>
        </p:nvSpPr>
        <p:spPr>
          <a:xfrm>
            <a:off x="6300192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4" name="23 Rectángulo"/>
          <p:cNvSpPr/>
          <p:nvPr/>
        </p:nvSpPr>
        <p:spPr>
          <a:xfrm>
            <a:off x="6804248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5" name="24 Rectángulo"/>
          <p:cNvSpPr/>
          <p:nvPr/>
        </p:nvSpPr>
        <p:spPr>
          <a:xfrm>
            <a:off x="7308304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6" name="25 Rectángulo"/>
          <p:cNvSpPr/>
          <p:nvPr/>
        </p:nvSpPr>
        <p:spPr>
          <a:xfrm>
            <a:off x="7523449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26 Rectángulo"/>
          <p:cNvSpPr/>
          <p:nvPr/>
        </p:nvSpPr>
        <p:spPr>
          <a:xfrm>
            <a:off x="8100392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8" name="27 Rectángulo"/>
          <p:cNvSpPr/>
          <p:nvPr/>
        </p:nvSpPr>
        <p:spPr>
          <a:xfrm>
            <a:off x="8316416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9" name="28 Rectángulo"/>
          <p:cNvSpPr/>
          <p:nvPr/>
        </p:nvSpPr>
        <p:spPr>
          <a:xfrm>
            <a:off x="8699850" y="197560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26" name="Picture 2" descr="http://img5.pcpop.com/ArticleImages/500x375/2/2314/0023146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65" y="1844824"/>
            <a:ext cx="47625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3789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CuadroTexto 3"/>
          <p:cNvSpPr txBox="1"/>
          <p:nvPr/>
        </p:nvSpPr>
        <p:spPr>
          <a:xfrm>
            <a:off x="10373982" y="26114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1426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17748" y="773624"/>
            <a:ext cx="7772400" cy="1470025"/>
          </a:xfrm>
        </p:spPr>
        <p:txBody>
          <a:bodyPr/>
          <a:lstStyle/>
          <a:p>
            <a:r>
              <a:rPr lang="es-MX" dirty="0" smtClean="0"/>
              <a:t>Cuestionamientos que desarrolla: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977923" y="2996952"/>
            <a:ext cx="6400800" cy="2304256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lphaLcParenR"/>
            </a:pPr>
            <a:r>
              <a:rPr lang="es-MX" dirty="0" smtClean="0"/>
              <a:t>¿En qué etapa del proceso hacia una sociedad ubicua nos encontramos?</a:t>
            </a:r>
          </a:p>
          <a:p>
            <a:pPr marL="514350" indent="-514350">
              <a:buAutoNum type="alphaLcParenR"/>
            </a:pPr>
            <a:endParaRPr lang="es-MX" dirty="0"/>
          </a:p>
          <a:p>
            <a:pPr marL="514350" indent="-514350">
              <a:buAutoNum type="alphaLcParenR"/>
            </a:pPr>
            <a:r>
              <a:rPr lang="es-MX" dirty="0" smtClean="0"/>
              <a:t>¿Qué hace falta para convertirnos en una sociedad ubicua madura?</a:t>
            </a:r>
            <a:endParaRPr lang="es-MX" dirty="0"/>
          </a:p>
        </p:txBody>
      </p:sp>
      <p:sp>
        <p:nvSpPr>
          <p:cNvPr id="4" name="3 Rectángulo"/>
          <p:cNvSpPr/>
          <p:nvPr/>
        </p:nvSpPr>
        <p:spPr>
          <a:xfrm>
            <a:off x="0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71636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53887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977923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475656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1827278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2142964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627784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3001178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3325214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3779912" y="172478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4283968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4608004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0" name="19 Rectángulo"/>
          <p:cNvSpPr/>
          <p:nvPr/>
        </p:nvSpPr>
        <p:spPr>
          <a:xfrm>
            <a:off x="4992283" y="183364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1" name="20 Rectángulo"/>
          <p:cNvSpPr/>
          <p:nvPr/>
        </p:nvSpPr>
        <p:spPr>
          <a:xfrm>
            <a:off x="5508104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2" name="21 Rectángulo"/>
          <p:cNvSpPr/>
          <p:nvPr/>
        </p:nvSpPr>
        <p:spPr>
          <a:xfrm>
            <a:off x="5816183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3" name="22 Rectángulo"/>
          <p:cNvSpPr/>
          <p:nvPr/>
        </p:nvSpPr>
        <p:spPr>
          <a:xfrm>
            <a:off x="6300192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6804248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5" name="24 Rectángulo"/>
          <p:cNvSpPr/>
          <p:nvPr/>
        </p:nvSpPr>
        <p:spPr>
          <a:xfrm>
            <a:off x="7308304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6" name="25 Rectángulo"/>
          <p:cNvSpPr/>
          <p:nvPr/>
        </p:nvSpPr>
        <p:spPr>
          <a:xfrm>
            <a:off x="7523449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>
          <a:xfrm>
            <a:off x="8100392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8" name="27 Rectángulo"/>
          <p:cNvSpPr/>
          <p:nvPr/>
        </p:nvSpPr>
        <p:spPr>
          <a:xfrm>
            <a:off x="8316416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9" name="28 Rectángulo"/>
          <p:cNvSpPr/>
          <p:nvPr/>
        </p:nvSpPr>
        <p:spPr>
          <a:xfrm>
            <a:off x="8699850" y="197560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955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17748" y="773624"/>
            <a:ext cx="7772400" cy="1470025"/>
          </a:xfrm>
        </p:spPr>
        <p:txBody>
          <a:bodyPr/>
          <a:lstStyle/>
          <a:p>
            <a:r>
              <a:rPr lang="es-MX" dirty="0" smtClean="0"/>
              <a:t>Sociedad de la ubicuidad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122649" y="2348880"/>
            <a:ext cx="6400800" cy="2304256"/>
          </a:xfrm>
        </p:spPr>
        <p:txBody>
          <a:bodyPr>
            <a:normAutofit lnSpcReduction="10000"/>
          </a:bodyPr>
          <a:lstStyle/>
          <a:p>
            <a:r>
              <a:rPr lang="es-MX" dirty="0" smtClean="0"/>
              <a:t>A través de diversos equipos terminales y redes, </a:t>
            </a:r>
            <a:r>
              <a:rPr lang="es-MX" u="sng" dirty="0" smtClean="0"/>
              <a:t>todas y todos </a:t>
            </a:r>
            <a:r>
              <a:rPr lang="es-MX" dirty="0" smtClean="0"/>
              <a:t>pueden disfrutar de una extensa variedad de servicios </a:t>
            </a:r>
            <a:r>
              <a:rPr lang="es-MX" u="sng" dirty="0" smtClean="0"/>
              <a:t>en cualquier lugar y cualquier hora.</a:t>
            </a:r>
            <a:endParaRPr lang="es-MX" u="sng" dirty="0"/>
          </a:p>
        </p:txBody>
      </p:sp>
      <p:sp>
        <p:nvSpPr>
          <p:cNvPr id="4" name="3 Rectángulo"/>
          <p:cNvSpPr/>
          <p:nvPr/>
        </p:nvSpPr>
        <p:spPr>
          <a:xfrm>
            <a:off x="0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71636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53887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977923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475656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1827278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2142964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627784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3001178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3325214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3779912" y="172478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4283968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4608004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0" name="19 Rectángulo"/>
          <p:cNvSpPr/>
          <p:nvPr/>
        </p:nvSpPr>
        <p:spPr>
          <a:xfrm>
            <a:off x="4992283" y="183364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1" name="20 Rectángulo"/>
          <p:cNvSpPr/>
          <p:nvPr/>
        </p:nvSpPr>
        <p:spPr>
          <a:xfrm>
            <a:off x="5508104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2" name="21 Rectángulo"/>
          <p:cNvSpPr/>
          <p:nvPr/>
        </p:nvSpPr>
        <p:spPr>
          <a:xfrm>
            <a:off x="5816183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3" name="22 Rectángulo"/>
          <p:cNvSpPr/>
          <p:nvPr/>
        </p:nvSpPr>
        <p:spPr>
          <a:xfrm>
            <a:off x="6300192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6804248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5" name="24 Rectángulo"/>
          <p:cNvSpPr/>
          <p:nvPr/>
        </p:nvSpPr>
        <p:spPr>
          <a:xfrm>
            <a:off x="7308304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6" name="25 Rectángulo"/>
          <p:cNvSpPr/>
          <p:nvPr/>
        </p:nvSpPr>
        <p:spPr>
          <a:xfrm>
            <a:off x="7523449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>
          <a:xfrm>
            <a:off x="8100392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8" name="27 Rectángulo"/>
          <p:cNvSpPr/>
          <p:nvPr/>
        </p:nvSpPr>
        <p:spPr>
          <a:xfrm>
            <a:off x="8316416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9" name="28 Rectángulo"/>
          <p:cNvSpPr/>
          <p:nvPr/>
        </p:nvSpPr>
        <p:spPr>
          <a:xfrm>
            <a:off x="8699850" y="197560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30" name="2 Subtítulo"/>
          <p:cNvSpPr txBox="1">
            <a:spLocks/>
          </p:cNvSpPr>
          <p:nvPr/>
        </p:nvSpPr>
        <p:spPr>
          <a:xfrm>
            <a:off x="1407604" y="5222371"/>
            <a:ext cx="6400800" cy="115212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dirty="0" smtClean="0">
                <a:solidFill>
                  <a:srgbClr val="FF0000"/>
                </a:solidFill>
              </a:rPr>
              <a:t>INDISPENSABLE: Infraestructura de red, equipos terminales y servicios de contenido</a:t>
            </a:r>
            <a:endParaRPr lang="es-MX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170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579139" y="1700808"/>
            <a:ext cx="6400800" cy="3672408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s-MX" dirty="0" smtClean="0"/>
              <a:t>INFRAESTRUCTURA DE RED-banda ancha (columna vertebral), móvil, IP.</a:t>
            </a:r>
          </a:p>
          <a:p>
            <a:pPr algn="l"/>
            <a:endParaRPr lang="es-MX" dirty="0" smtClean="0"/>
          </a:p>
          <a:p>
            <a:pPr algn="l"/>
            <a:r>
              <a:rPr lang="es-MX" dirty="0" smtClean="0"/>
              <a:t>EQUIPO TERMINAL- tecnología digital y análoga, pequeños y orientados hacia la tecnología móvil.</a:t>
            </a:r>
          </a:p>
          <a:p>
            <a:pPr algn="l"/>
            <a:endParaRPr lang="es-MX" dirty="0" smtClean="0"/>
          </a:p>
          <a:p>
            <a:pPr algn="l"/>
            <a:r>
              <a:rPr lang="es-MX" dirty="0" smtClean="0"/>
              <a:t>SERVICIOS DE CONTENIDO: útiles en trabajo y vida cotidiana. </a:t>
            </a:r>
          </a:p>
          <a:p>
            <a:pPr algn="l"/>
            <a:endParaRPr lang="es-MX" dirty="0" smtClean="0"/>
          </a:p>
          <a:p>
            <a:pPr algn="l"/>
            <a:endParaRPr lang="es-MX" dirty="0"/>
          </a:p>
        </p:txBody>
      </p:sp>
      <p:sp>
        <p:nvSpPr>
          <p:cNvPr id="4" name="3 Rectángulo"/>
          <p:cNvSpPr/>
          <p:nvPr/>
        </p:nvSpPr>
        <p:spPr>
          <a:xfrm>
            <a:off x="0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71636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53887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977923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475656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1827278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2142964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627784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3001178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3325214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3779912" y="172478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4283968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4608004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0" name="19 Rectángulo"/>
          <p:cNvSpPr/>
          <p:nvPr/>
        </p:nvSpPr>
        <p:spPr>
          <a:xfrm>
            <a:off x="4992283" y="183364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1" name="20 Rectángulo"/>
          <p:cNvSpPr/>
          <p:nvPr/>
        </p:nvSpPr>
        <p:spPr>
          <a:xfrm>
            <a:off x="5508104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2" name="21 Rectángulo"/>
          <p:cNvSpPr/>
          <p:nvPr/>
        </p:nvSpPr>
        <p:spPr>
          <a:xfrm>
            <a:off x="5816183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3" name="22 Rectángulo"/>
          <p:cNvSpPr/>
          <p:nvPr/>
        </p:nvSpPr>
        <p:spPr>
          <a:xfrm>
            <a:off x="6300192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6804248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5" name="24 Rectángulo"/>
          <p:cNvSpPr/>
          <p:nvPr/>
        </p:nvSpPr>
        <p:spPr>
          <a:xfrm>
            <a:off x="7308304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6" name="25 Rectángulo"/>
          <p:cNvSpPr/>
          <p:nvPr/>
        </p:nvSpPr>
        <p:spPr>
          <a:xfrm>
            <a:off x="7523449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>
          <a:xfrm>
            <a:off x="8100392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8" name="27 Rectángulo"/>
          <p:cNvSpPr/>
          <p:nvPr/>
        </p:nvSpPr>
        <p:spPr>
          <a:xfrm>
            <a:off x="8316416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9" name="28 Rectángulo"/>
          <p:cNvSpPr/>
          <p:nvPr/>
        </p:nvSpPr>
        <p:spPr>
          <a:xfrm>
            <a:off x="8699850" y="197560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31" name="2 Subtítulo"/>
          <p:cNvSpPr txBox="1">
            <a:spLocks/>
          </p:cNvSpPr>
          <p:nvPr/>
        </p:nvSpPr>
        <p:spPr>
          <a:xfrm>
            <a:off x="1301959" y="5496745"/>
            <a:ext cx="6400800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000" dirty="0" smtClean="0">
                <a:solidFill>
                  <a:srgbClr val="FF0000"/>
                </a:solidFill>
              </a:rPr>
              <a:t>Infraestructura de red en cualquier dispositivo.</a:t>
            </a:r>
            <a:endParaRPr lang="es-MX" sz="2000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483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03448" y="548680"/>
            <a:ext cx="6400800" cy="2736304"/>
          </a:xfrm>
        </p:spPr>
        <p:txBody>
          <a:bodyPr>
            <a:normAutofit/>
          </a:bodyPr>
          <a:lstStyle/>
          <a:p>
            <a:pPr algn="l"/>
            <a:r>
              <a:rPr lang="es-MX" sz="2400" dirty="0" smtClean="0"/>
              <a:t>Es necesaria la colaboración y diálogo con el gobierno. </a:t>
            </a:r>
          </a:p>
          <a:p>
            <a:pPr algn="l"/>
            <a:r>
              <a:rPr lang="es-MX" sz="2400" dirty="0" smtClean="0"/>
              <a:t>Iniciativa gubernamental 2001“e-Japan </a:t>
            </a:r>
            <a:r>
              <a:rPr lang="es-MX" sz="2400" dirty="0" err="1" smtClean="0"/>
              <a:t>Strategy</a:t>
            </a:r>
            <a:r>
              <a:rPr lang="es-MX" sz="2400" dirty="0" smtClean="0"/>
              <a:t>” promoción del uso de la tecnología informática en servicios públicos, educación y administración pública.</a:t>
            </a:r>
            <a:endParaRPr lang="es-MX" sz="2400" u="sng" dirty="0"/>
          </a:p>
        </p:txBody>
      </p:sp>
      <p:sp>
        <p:nvSpPr>
          <p:cNvPr id="4" name="3 Rectángulo"/>
          <p:cNvSpPr/>
          <p:nvPr/>
        </p:nvSpPr>
        <p:spPr>
          <a:xfrm>
            <a:off x="0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71636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53887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977923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475656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1827278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2142964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627784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3001178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3325214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3779912" y="172478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4283968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4608004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0" name="19 Rectángulo"/>
          <p:cNvSpPr/>
          <p:nvPr/>
        </p:nvSpPr>
        <p:spPr>
          <a:xfrm>
            <a:off x="4992283" y="183364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1" name="20 Rectángulo"/>
          <p:cNvSpPr/>
          <p:nvPr/>
        </p:nvSpPr>
        <p:spPr>
          <a:xfrm>
            <a:off x="5508104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2" name="21 Rectángulo"/>
          <p:cNvSpPr/>
          <p:nvPr/>
        </p:nvSpPr>
        <p:spPr>
          <a:xfrm>
            <a:off x="5816183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3" name="22 Rectángulo"/>
          <p:cNvSpPr/>
          <p:nvPr/>
        </p:nvSpPr>
        <p:spPr>
          <a:xfrm>
            <a:off x="6300192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6804248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5" name="24 Rectángulo"/>
          <p:cNvSpPr/>
          <p:nvPr/>
        </p:nvSpPr>
        <p:spPr>
          <a:xfrm>
            <a:off x="7308304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6" name="25 Rectángulo"/>
          <p:cNvSpPr/>
          <p:nvPr/>
        </p:nvSpPr>
        <p:spPr>
          <a:xfrm>
            <a:off x="7523449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>
          <a:xfrm>
            <a:off x="8100392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8" name="27 Rectángulo"/>
          <p:cNvSpPr/>
          <p:nvPr/>
        </p:nvSpPr>
        <p:spPr>
          <a:xfrm>
            <a:off x="8316416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9" name="28 Rectángulo"/>
          <p:cNvSpPr/>
          <p:nvPr/>
        </p:nvSpPr>
        <p:spPr>
          <a:xfrm>
            <a:off x="8699850" y="197560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pic>
        <p:nvPicPr>
          <p:cNvPr id="2050" name="Picture 2" descr="Steps taken in Japan on IT strategi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820" y="2606757"/>
            <a:ext cx="5687054" cy="3953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1050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579139" y="1700808"/>
            <a:ext cx="6400800" cy="3672408"/>
          </a:xfrm>
        </p:spPr>
        <p:txBody>
          <a:bodyPr>
            <a:normAutofit/>
          </a:bodyPr>
          <a:lstStyle/>
          <a:p>
            <a:pPr algn="l"/>
            <a:r>
              <a:rPr lang="es-MX" dirty="0" smtClean="0"/>
              <a:t>El diseño de las computadoras se orienta como una máquina personal.</a:t>
            </a:r>
          </a:p>
          <a:p>
            <a:pPr algn="l"/>
            <a:r>
              <a:rPr lang="es-MX" dirty="0" smtClean="0"/>
              <a:t>TV- herramienta multiuso</a:t>
            </a:r>
          </a:p>
          <a:p>
            <a:pPr algn="l"/>
            <a:r>
              <a:rPr lang="es-MX" dirty="0" smtClean="0"/>
              <a:t>Celulares- multifuncional. </a:t>
            </a:r>
            <a:r>
              <a:rPr lang="es-MX" sz="1600" dirty="0" smtClean="0"/>
              <a:t>”Tv. </a:t>
            </a:r>
            <a:r>
              <a:rPr lang="es-MX" sz="1600" dirty="0" err="1" smtClean="0"/>
              <a:t>Phone</a:t>
            </a:r>
            <a:r>
              <a:rPr lang="es-MX" sz="1600" dirty="0" smtClean="0"/>
              <a:t>” (servicios </a:t>
            </a:r>
            <a:r>
              <a:rPr lang="es-MX" sz="1600" dirty="0" err="1" smtClean="0"/>
              <a:t>on</a:t>
            </a:r>
            <a:r>
              <a:rPr lang="es-MX" sz="1600" dirty="0" smtClean="0"/>
              <a:t> </a:t>
            </a:r>
            <a:r>
              <a:rPr lang="es-MX" sz="1600" dirty="0" err="1" smtClean="0"/>
              <a:t>demand</a:t>
            </a:r>
            <a:r>
              <a:rPr lang="es-MX" sz="1600" dirty="0" smtClean="0"/>
              <a:t>)  “</a:t>
            </a:r>
            <a:r>
              <a:rPr lang="es-MX" sz="1600" dirty="0" err="1" smtClean="0"/>
              <a:t>Movile</a:t>
            </a:r>
            <a:r>
              <a:rPr lang="es-MX" sz="1600" dirty="0" smtClean="0"/>
              <a:t> </a:t>
            </a:r>
            <a:r>
              <a:rPr lang="es-MX" sz="1600" dirty="0" err="1" smtClean="0"/>
              <a:t>Wallet</a:t>
            </a:r>
            <a:r>
              <a:rPr lang="es-MX" sz="1600" dirty="0" smtClean="0"/>
              <a:t>” etc.</a:t>
            </a:r>
            <a:endParaRPr lang="es-MX" dirty="0" smtClean="0"/>
          </a:p>
          <a:p>
            <a:pPr algn="l"/>
            <a:endParaRPr lang="es-MX" dirty="0" smtClean="0"/>
          </a:p>
          <a:p>
            <a:pPr algn="l"/>
            <a:endParaRPr lang="es-MX" dirty="0" smtClean="0"/>
          </a:p>
          <a:p>
            <a:pPr algn="l"/>
            <a:endParaRPr lang="es-MX" dirty="0"/>
          </a:p>
        </p:txBody>
      </p:sp>
      <p:sp>
        <p:nvSpPr>
          <p:cNvPr id="4" name="3 Rectángulo"/>
          <p:cNvSpPr/>
          <p:nvPr/>
        </p:nvSpPr>
        <p:spPr>
          <a:xfrm>
            <a:off x="0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71636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53887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977923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475656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1827278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2142964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627784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3001178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3325214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3779912" y="172478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4283968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4608004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0" name="19 Rectángulo"/>
          <p:cNvSpPr/>
          <p:nvPr/>
        </p:nvSpPr>
        <p:spPr>
          <a:xfrm>
            <a:off x="4992283" y="183364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1" name="20 Rectángulo"/>
          <p:cNvSpPr/>
          <p:nvPr/>
        </p:nvSpPr>
        <p:spPr>
          <a:xfrm>
            <a:off x="5508104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2" name="21 Rectángulo"/>
          <p:cNvSpPr/>
          <p:nvPr/>
        </p:nvSpPr>
        <p:spPr>
          <a:xfrm>
            <a:off x="5816183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3" name="22 Rectángulo"/>
          <p:cNvSpPr/>
          <p:nvPr/>
        </p:nvSpPr>
        <p:spPr>
          <a:xfrm>
            <a:off x="6300192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6804248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5" name="24 Rectángulo"/>
          <p:cNvSpPr/>
          <p:nvPr/>
        </p:nvSpPr>
        <p:spPr>
          <a:xfrm>
            <a:off x="7308304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6" name="25 Rectángulo"/>
          <p:cNvSpPr/>
          <p:nvPr/>
        </p:nvSpPr>
        <p:spPr>
          <a:xfrm>
            <a:off x="7523449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>
          <a:xfrm>
            <a:off x="8100392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8" name="27 Rectángulo"/>
          <p:cNvSpPr/>
          <p:nvPr/>
        </p:nvSpPr>
        <p:spPr>
          <a:xfrm>
            <a:off x="8316416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9" name="28 Rectángulo"/>
          <p:cNvSpPr/>
          <p:nvPr/>
        </p:nvSpPr>
        <p:spPr>
          <a:xfrm>
            <a:off x="8699850" y="197560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31" name="2 Subtítulo"/>
          <p:cNvSpPr txBox="1">
            <a:spLocks/>
          </p:cNvSpPr>
          <p:nvPr/>
        </p:nvSpPr>
        <p:spPr>
          <a:xfrm>
            <a:off x="1301959" y="5496745"/>
            <a:ext cx="6400800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000" dirty="0" smtClean="0">
                <a:solidFill>
                  <a:srgbClr val="FF0000"/>
                </a:solidFill>
              </a:rPr>
              <a:t>.</a:t>
            </a:r>
            <a:endParaRPr lang="es-MX" sz="2000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097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17748" y="773624"/>
            <a:ext cx="7772400" cy="1470025"/>
          </a:xfrm>
        </p:spPr>
        <p:txBody>
          <a:bodyPr/>
          <a:lstStyle/>
          <a:p>
            <a:r>
              <a:rPr lang="es-MX" dirty="0" smtClean="0"/>
              <a:t>Servicios que llevan a una sociedad de la ubicuidad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36206" y="2492896"/>
            <a:ext cx="8720844" cy="2304256"/>
          </a:xfrm>
        </p:spPr>
        <p:txBody>
          <a:bodyPr>
            <a:normAutofit/>
          </a:bodyPr>
          <a:lstStyle/>
          <a:p>
            <a:r>
              <a:rPr lang="es-MX" dirty="0" smtClean="0"/>
              <a:t>Encuestas a consumidores muestran que son la seguridad y protección los elementos más importantes.</a:t>
            </a:r>
          </a:p>
          <a:p>
            <a:r>
              <a:rPr lang="es-ES" u="sng" dirty="0" smtClean="0"/>
              <a:t>“Seguridad </a:t>
            </a:r>
            <a:r>
              <a:rPr lang="es-ES" u="sng" dirty="0"/>
              <a:t>y protección" </a:t>
            </a:r>
            <a:r>
              <a:rPr lang="es-ES" u="sng" dirty="0" smtClean="0"/>
              <a:t> </a:t>
            </a:r>
            <a:r>
              <a:rPr lang="es-ES" u="sng" dirty="0"/>
              <a:t>"sencillo y cómodo" </a:t>
            </a:r>
            <a:endParaRPr lang="es-MX" u="sng" dirty="0" smtClean="0"/>
          </a:p>
        </p:txBody>
      </p:sp>
      <p:sp>
        <p:nvSpPr>
          <p:cNvPr id="4" name="3 Rectángulo"/>
          <p:cNvSpPr/>
          <p:nvPr/>
        </p:nvSpPr>
        <p:spPr>
          <a:xfrm>
            <a:off x="0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71636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53887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977923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475656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1827278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2142964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627784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3001178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3325214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3779912" y="172478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4283968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4608004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0" name="19 Rectángulo"/>
          <p:cNvSpPr/>
          <p:nvPr/>
        </p:nvSpPr>
        <p:spPr>
          <a:xfrm>
            <a:off x="4992283" y="183364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1" name="20 Rectángulo"/>
          <p:cNvSpPr/>
          <p:nvPr/>
        </p:nvSpPr>
        <p:spPr>
          <a:xfrm>
            <a:off x="5508104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2" name="21 Rectángulo"/>
          <p:cNvSpPr/>
          <p:nvPr/>
        </p:nvSpPr>
        <p:spPr>
          <a:xfrm>
            <a:off x="5816183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3" name="22 Rectángulo"/>
          <p:cNvSpPr/>
          <p:nvPr/>
        </p:nvSpPr>
        <p:spPr>
          <a:xfrm>
            <a:off x="6300192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6804248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5" name="24 Rectángulo"/>
          <p:cNvSpPr/>
          <p:nvPr/>
        </p:nvSpPr>
        <p:spPr>
          <a:xfrm>
            <a:off x="7308304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6" name="25 Rectángulo"/>
          <p:cNvSpPr/>
          <p:nvPr/>
        </p:nvSpPr>
        <p:spPr>
          <a:xfrm>
            <a:off x="7523449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>
          <a:xfrm>
            <a:off x="8100392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8" name="27 Rectángulo"/>
          <p:cNvSpPr/>
          <p:nvPr/>
        </p:nvSpPr>
        <p:spPr>
          <a:xfrm>
            <a:off x="8316416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9" name="28 Rectángulo"/>
          <p:cNvSpPr/>
          <p:nvPr/>
        </p:nvSpPr>
        <p:spPr>
          <a:xfrm>
            <a:off x="8699850" y="197560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30" name="2 Subtítulo"/>
          <p:cNvSpPr txBox="1">
            <a:spLocks/>
          </p:cNvSpPr>
          <p:nvPr/>
        </p:nvSpPr>
        <p:spPr>
          <a:xfrm>
            <a:off x="1407604" y="5222371"/>
            <a:ext cx="6400800" cy="1152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u="sng" dirty="0">
              <a:solidFill>
                <a:srgbClr val="FF0000"/>
              </a:solidFill>
            </a:endParaRPr>
          </a:p>
        </p:txBody>
      </p:sp>
      <p:sp>
        <p:nvSpPr>
          <p:cNvPr id="31" name="2 Subtítulo"/>
          <p:cNvSpPr txBox="1">
            <a:spLocks/>
          </p:cNvSpPr>
          <p:nvPr/>
        </p:nvSpPr>
        <p:spPr>
          <a:xfrm>
            <a:off x="124814" y="4365104"/>
            <a:ext cx="8720844" cy="2304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2400" dirty="0" smtClean="0"/>
          </a:p>
          <a:p>
            <a:r>
              <a:rPr lang="es-MX" sz="2400" dirty="0" smtClean="0">
                <a:solidFill>
                  <a:schemeClr val="accent3">
                    <a:lumMod val="75000"/>
                  </a:schemeClr>
                </a:solidFill>
              </a:rPr>
              <a:t>Servicio de seguridad en casa: conexión entre celulares y cámaras móviles para monitorear las cámaras de seguridad</a:t>
            </a:r>
            <a:r>
              <a:rPr lang="es-MX" sz="2400" dirty="0" smtClean="0"/>
              <a:t>.</a:t>
            </a:r>
          </a:p>
          <a:p>
            <a:r>
              <a:rPr lang="es-MX" sz="2400" dirty="0" smtClean="0"/>
              <a:t/>
            </a:r>
            <a:br>
              <a:rPr lang="es-MX" sz="2400" dirty="0" smtClean="0"/>
            </a:br>
            <a:r>
              <a:rPr lang="es-MX" sz="2400" dirty="0" smtClean="0"/>
              <a:t>Sistema de conexión con todos los aparatos electrónicos en casa. </a:t>
            </a:r>
          </a:p>
          <a:p>
            <a:endParaRPr lang="es-MX" sz="2400" u="sng" dirty="0"/>
          </a:p>
        </p:txBody>
      </p:sp>
    </p:spTree>
    <p:extLst>
      <p:ext uri="{BB962C8B-B14F-4D97-AF65-F5344CB8AC3E}">
        <p14:creationId xmlns:p14="http://schemas.microsoft.com/office/powerpoint/2010/main" val="3462242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17748" y="260648"/>
            <a:ext cx="7772400" cy="1470025"/>
          </a:xfrm>
        </p:spPr>
        <p:txBody>
          <a:bodyPr/>
          <a:lstStyle/>
          <a:p>
            <a:r>
              <a:rPr lang="es-MX" dirty="0" smtClean="0"/>
              <a:t>Protección del medio ambiente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232" y="1772816"/>
            <a:ext cx="8720844" cy="2304256"/>
          </a:xfrm>
        </p:spPr>
        <p:txBody>
          <a:bodyPr>
            <a:normAutofit/>
          </a:bodyPr>
          <a:lstStyle/>
          <a:p>
            <a:pPr algn="l"/>
            <a:r>
              <a:rPr lang="es-MX" dirty="0" smtClean="0"/>
              <a:t>Monitoreo y ahorro de energía</a:t>
            </a:r>
            <a:endParaRPr lang="es-MX" u="sng" dirty="0"/>
          </a:p>
        </p:txBody>
      </p:sp>
      <p:sp>
        <p:nvSpPr>
          <p:cNvPr id="4" name="3 Rectángulo"/>
          <p:cNvSpPr/>
          <p:nvPr/>
        </p:nvSpPr>
        <p:spPr>
          <a:xfrm>
            <a:off x="0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71636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53887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977923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475656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1827278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2142964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627784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3001178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3325214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3779912" y="172478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4283968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4608004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0" name="19 Rectángulo"/>
          <p:cNvSpPr/>
          <p:nvPr/>
        </p:nvSpPr>
        <p:spPr>
          <a:xfrm>
            <a:off x="4992283" y="183364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1" name="20 Rectángulo"/>
          <p:cNvSpPr/>
          <p:nvPr/>
        </p:nvSpPr>
        <p:spPr>
          <a:xfrm>
            <a:off x="5508104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2" name="21 Rectángulo"/>
          <p:cNvSpPr/>
          <p:nvPr/>
        </p:nvSpPr>
        <p:spPr>
          <a:xfrm>
            <a:off x="5816183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3" name="22 Rectángulo"/>
          <p:cNvSpPr/>
          <p:nvPr/>
        </p:nvSpPr>
        <p:spPr>
          <a:xfrm>
            <a:off x="6300192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6804248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5" name="24 Rectángulo"/>
          <p:cNvSpPr/>
          <p:nvPr/>
        </p:nvSpPr>
        <p:spPr>
          <a:xfrm>
            <a:off x="7308304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6" name="25 Rectángulo"/>
          <p:cNvSpPr/>
          <p:nvPr/>
        </p:nvSpPr>
        <p:spPr>
          <a:xfrm>
            <a:off x="7523449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>
          <a:xfrm>
            <a:off x="8100392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8" name="27 Rectángulo"/>
          <p:cNvSpPr/>
          <p:nvPr/>
        </p:nvSpPr>
        <p:spPr>
          <a:xfrm>
            <a:off x="8316416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9" name="28 Rectángulo"/>
          <p:cNvSpPr/>
          <p:nvPr/>
        </p:nvSpPr>
        <p:spPr>
          <a:xfrm>
            <a:off x="8699850" y="197560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30" name="2 Subtítulo"/>
          <p:cNvSpPr txBox="1">
            <a:spLocks/>
          </p:cNvSpPr>
          <p:nvPr/>
        </p:nvSpPr>
        <p:spPr>
          <a:xfrm>
            <a:off x="907504" y="4797152"/>
            <a:ext cx="6400800" cy="1152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u="sng" dirty="0">
              <a:solidFill>
                <a:srgbClr val="FF0000"/>
              </a:solidFill>
            </a:endParaRPr>
          </a:p>
        </p:txBody>
      </p:sp>
      <p:sp>
        <p:nvSpPr>
          <p:cNvPr id="31" name="2 Subtítulo"/>
          <p:cNvSpPr txBox="1">
            <a:spLocks/>
          </p:cNvSpPr>
          <p:nvPr/>
        </p:nvSpPr>
        <p:spPr>
          <a:xfrm>
            <a:off x="67562" y="2276872"/>
            <a:ext cx="8720844" cy="23042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2400" dirty="0" smtClean="0"/>
          </a:p>
          <a:p>
            <a:r>
              <a:rPr lang="es-MX" sz="2400" dirty="0" smtClean="0">
                <a:solidFill>
                  <a:schemeClr val="accent3">
                    <a:lumMod val="75000"/>
                  </a:schemeClr>
                </a:solidFill>
              </a:rPr>
              <a:t>Servicio para monitorear el uso de celdas combustibles </a:t>
            </a:r>
          </a:p>
          <a:p>
            <a:r>
              <a:rPr lang="es-MX" sz="2400" dirty="0" smtClean="0"/>
              <a:t>Servicio para controlar y monitorear aparatos electrónicos.</a:t>
            </a:r>
          </a:p>
          <a:p>
            <a:r>
              <a:rPr lang="es-MX" sz="2400" dirty="0">
                <a:solidFill>
                  <a:schemeClr val="accent3">
                    <a:lumMod val="75000"/>
                  </a:schemeClr>
                </a:solidFill>
              </a:rPr>
              <a:t>Servicio para monitorear el uso de celdas combustibles </a:t>
            </a:r>
          </a:p>
          <a:p>
            <a:r>
              <a:rPr lang="es-ES" sz="2400" dirty="0"/>
              <a:t>Sensor </a:t>
            </a:r>
            <a:r>
              <a:rPr lang="es-ES" sz="2400" dirty="0" smtClean="0"/>
              <a:t>que permite el control </a:t>
            </a:r>
            <a:r>
              <a:rPr lang="es-ES" sz="2400" dirty="0"/>
              <a:t>automático de los niveles de consumo energético de los aparatos eléctricos</a:t>
            </a:r>
            <a:r>
              <a:rPr lang="es-MX" sz="2400" dirty="0" smtClean="0"/>
              <a:t> </a:t>
            </a:r>
          </a:p>
          <a:p>
            <a:endParaRPr lang="es-MX" sz="2400" u="sng" dirty="0"/>
          </a:p>
        </p:txBody>
      </p:sp>
    </p:spTree>
    <p:extLst>
      <p:ext uri="{BB962C8B-B14F-4D97-AF65-F5344CB8AC3E}">
        <p14:creationId xmlns:p14="http://schemas.microsoft.com/office/powerpoint/2010/main" val="1994287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232" y="1772816"/>
            <a:ext cx="8720844" cy="4176464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s-MX" dirty="0" smtClean="0"/>
              <a:t>Etapa de “</a:t>
            </a:r>
            <a:r>
              <a:rPr lang="es-MX" dirty="0" err="1" smtClean="0"/>
              <a:t>from</a:t>
            </a:r>
            <a:r>
              <a:rPr lang="es-MX" dirty="0" smtClean="0"/>
              <a:t> </a:t>
            </a:r>
            <a:r>
              <a:rPr lang="es-MX" dirty="0" err="1" smtClean="0"/>
              <a:t>here</a:t>
            </a:r>
            <a:r>
              <a:rPr lang="es-MX" dirty="0" smtClean="0"/>
              <a:t>, </a:t>
            </a:r>
            <a:r>
              <a:rPr lang="es-MX" dirty="0" err="1" smtClean="0"/>
              <a:t>from</a:t>
            </a:r>
            <a:r>
              <a:rPr lang="es-MX" dirty="0" smtClean="0"/>
              <a:t> </a:t>
            </a:r>
            <a:r>
              <a:rPr lang="es-MX" dirty="0" err="1" smtClean="0"/>
              <a:t>now</a:t>
            </a:r>
            <a:r>
              <a:rPr lang="es-MX" dirty="0" smtClean="0"/>
              <a:t>, and </a:t>
            </a:r>
            <a:r>
              <a:rPr lang="es-MX" dirty="0" err="1" smtClean="0"/>
              <a:t>from</a:t>
            </a:r>
            <a:r>
              <a:rPr lang="es-MX" dirty="0" smtClean="0"/>
              <a:t> </a:t>
            </a:r>
            <a:r>
              <a:rPr lang="es-MX" dirty="0" err="1" smtClean="0"/>
              <a:t>you</a:t>
            </a:r>
            <a:r>
              <a:rPr lang="es-MX" dirty="0" smtClean="0"/>
              <a:t>” necesidades individuales son el origen de los productos y servicios. Será un mundo en donde tú eliges y creas lo que quieres. En donde tienen un rol de líder para comunicar. </a:t>
            </a:r>
          </a:p>
          <a:p>
            <a:pPr algn="l"/>
            <a:endParaRPr lang="es-MX" u="sng" dirty="0"/>
          </a:p>
          <a:p>
            <a:pPr algn="l"/>
            <a:r>
              <a:rPr lang="es-MX" u="sng" dirty="0" smtClean="0"/>
              <a:t>Equilibrio entre lo virtual y lo real. </a:t>
            </a:r>
          </a:p>
          <a:p>
            <a:pPr algn="l"/>
            <a:r>
              <a:rPr lang="es-MX" u="sng" dirty="0" smtClean="0"/>
              <a:t>Tiempo libre para desarrollar nuestras potencialidades. </a:t>
            </a:r>
            <a:endParaRPr lang="es-MX" u="sng" dirty="0"/>
          </a:p>
        </p:txBody>
      </p:sp>
      <p:sp>
        <p:nvSpPr>
          <p:cNvPr id="4" name="3 Rectángulo"/>
          <p:cNvSpPr/>
          <p:nvPr/>
        </p:nvSpPr>
        <p:spPr>
          <a:xfrm>
            <a:off x="0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71636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53887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977923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475656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1827278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2142964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627784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3001178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3325214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3779912" y="172478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4283968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4608004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0" name="19 Rectángulo"/>
          <p:cNvSpPr/>
          <p:nvPr/>
        </p:nvSpPr>
        <p:spPr>
          <a:xfrm>
            <a:off x="4992283" y="183364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1" name="20 Rectángulo"/>
          <p:cNvSpPr/>
          <p:nvPr/>
        </p:nvSpPr>
        <p:spPr>
          <a:xfrm>
            <a:off x="5508104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2" name="21 Rectángulo"/>
          <p:cNvSpPr/>
          <p:nvPr/>
        </p:nvSpPr>
        <p:spPr>
          <a:xfrm>
            <a:off x="5816183" y="176266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3" name="22 Rectángulo"/>
          <p:cNvSpPr/>
          <p:nvPr/>
        </p:nvSpPr>
        <p:spPr>
          <a:xfrm>
            <a:off x="6300192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6804248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5" name="24 Rectángulo"/>
          <p:cNvSpPr/>
          <p:nvPr/>
        </p:nvSpPr>
        <p:spPr>
          <a:xfrm>
            <a:off x="7308304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6" name="25 Rectángulo"/>
          <p:cNvSpPr/>
          <p:nvPr/>
        </p:nvSpPr>
        <p:spPr>
          <a:xfrm>
            <a:off x="7523449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>
          <a:xfrm>
            <a:off x="8100392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8" name="27 Rectángulo"/>
          <p:cNvSpPr/>
          <p:nvPr/>
        </p:nvSpPr>
        <p:spPr>
          <a:xfrm>
            <a:off x="8316416" y="190462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9" name="28 Rectángulo"/>
          <p:cNvSpPr/>
          <p:nvPr/>
        </p:nvSpPr>
        <p:spPr>
          <a:xfrm>
            <a:off x="8699850" y="197560"/>
            <a:ext cx="648072" cy="576064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30" name="2 Subtítulo"/>
          <p:cNvSpPr txBox="1">
            <a:spLocks/>
          </p:cNvSpPr>
          <p:nvPr/>
        </p:nvSpPr>
        <p:spPr>
          <a:xfrm>
            <a:off x="907504" y="4797152"/>
            <a:ext cx="6400800" cy="1152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536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379</Words>
  <Application>Microsoft Macintosh PowerPoint</Application>
  <PresentationFormat>Presentación en pantalla (4:3)</PresentationFormat>
  <Paragraphs>43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Tema de Office</vt:lpstr>
      <vt:lpstr>Presentación de PowerPoint</vt:lpstr>
      <vt:lpstr>Presentación de PowerPoint</vt:lpstr>
      <vt:lpstr>Cuestionamientos que desarrolla:</vt:lpstr>
      <vt:lpstr>Sociedad de la ubicuidad</vt:lpstr>
      <vt:lpstr>Presentación de PowerPoint</vt:lpstr>
      <vt:lpstr>Presentación de PowerPoint</vt:lpstr>
      <vt:lpstr>Presentación de PowerPoint</vt:lpstr>
      <vt:lpstr>Servicios que llevan a una sociedad de la ubicuidad</vt:lpstr>
      <vt:lpstr>Protección del medio ambiente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IZAZAGA 13</dc:creator>
  <cp:lastModifiedBy>Octavio Islas</cp:lastModifiedBy>
  <cp:revision>13</cp:revision>
  <dcterms:created xsi:type="dcterms:W3CDTF">2013-10-26T15:27:06Z</dcterms:created>
  <dcterms:modified xsi:type="dcterms:W3CDTF">2013-10-26T18:19:49Z</dcterms:modified>
</cp:coreProperties>
</file>