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22 Rectángulo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23 Rectángulo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24 Rectángulo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25 Rectángulo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26 Rectángulo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29 Rectángulo redondeado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30 Rectángulo redondeado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6 Rectángulo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18 Rectángulo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D6337B5A-C5B3-4E2F-9B23-A79930F1F075}" type="datetimeFigureOut">
              <a:rPr lang="es-MX" smtClean="0"/>
              <a:t>18/11/2013</a:t>
            </a:fld>
            <a:endParaRPr lang="es-MX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s-MX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C19E5639-D7FD-4F83-867F-0313D9316499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37B5A-C5B3-4E2F-9B23-A79930F1F075}" type="datetimeFigureOut">
              <a:rPr lang="es-MX" smtClean="0"/>
              <a:t>18/11/2013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E5639-D7FD-4F83-867F-0313D9316499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37B5A-C5B3-4E2F-9B23-A79930F1F075}" type="datetimeFigureOut">
              <a:rPr lang="es-MX" smtClean="0"/>
              <a:t>18/11/2013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E5639-D7FD-4F83-867F-0313D9316499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37B5A-C5B3-4E2F-9B23-A79930F1F075}" type="datetimeFigureOut">
              <a:rPr lang="es-MX" smtClean="0"/>
              <a:t>18/11/2013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E5639-D7FD-4F83-867F-0313D9316499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6" name="2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6337B5A-C5B3-4E2F-9B23-A79930F1F075}" type="datetimeFigureOut">
              <a:rPr lang="es-MX" smtClean="0"/>
              <a:t>18/11/2013</a:t>
            </a:fld>
            <a:endParaRPr lang="es-MX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19E5639-D7FD-4F83-867F-0313D9316499}" type="slidenum">
              <a:rPr lang="es-MX" smtClean="0"/>
              <a:t>‹Nº›</a:t>
            </a:fld>
            <a:endParaRPr lang="es-MX"/>
          </a:p>
        </p:txBody>
      </p:sp>
      <p:sp>
        <p:nvSpPr>
          <p:cNvPr id="28" name="2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D6337B5A-C5B3-4E2F-9B23-A79930F1F075}" type="datetimeFigureOut">
              <a:rPr lang="es-MX" smtClean="0"/>
              <a:t>18/11/2013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C19E5639-D7FD-4F83-867F-0313D9316499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37B5A-C5B3-4E2F-9B23-A79930F1F075}" type="datetimeFigureOut">
              <a:rPr lang="es-MX" smtClean="0"/>
              <a:t>18/11/2013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E5639-D7FD-4F83-867F-0313D9316499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37B5A-C5B3-4E2F-9B23-A79930F1F075}" type="datetimeFigureOut">
              <a:rPr lang="es-MX" smtClean="0"/>
              <a:t>18/11/2013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E5639-D7FD-4F83-867F-0313D9316499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37B5A-C5B3-4E2F-9B23-A79930F1F075}" type="datetimeFigureOut">
              <a:rPr lang="es-MX" smtClean="0"/>
              <a:t>18/11/2013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E5639-D7FD-4F83-867F-0313D9316499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37B5A-C5B3-4E2F-9B23-A79930F1F075}" type="datetimeFigureOut">
              <a:rPr lang="es-MX" smtClean="0"/>
              <a:t>18/11/2013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E5639-D7FD-4F83-867F-0313D9316499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37B5A-C5B3-4E2F-9B23-A79930F1F075}" type="datetimeFigureOut">
              <a:rPr lang="es-MX" smtClean="0"/>
              <a:t>18/11/2013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E5639-D7FD-4F83-867F-0313D9316499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27 Rectángulo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28 Rectángulo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29 Rectángulo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30 Rectángulo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31 Rectángulo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32 Rectángulo redondeado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33 Rectángulo redondeado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34 Rectángulo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35 Rectángulo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36 Rectángulo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37 Rectángulo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38 Rectángulo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39 Rectángulo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D6337B5A-C5B3-4E2F-9B23-A79930F1F075}" type="datetimeFigureOut">
              <a:rPr lang="es-MX" smtClean="0"/>
              <a:t>18/11/2013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s-MX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C19E5639-D7FD-4F83-867F-0313D9316499}" type="slidenum">
              <a:rPr lang="es-MX" smtClean="0"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 smtClean="0"/>
              <a:t>MKT Digital en redes sociales 2013</a:t>
            </a:r>
            <a:endParaRPr lang="es-MX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MX" dirty="0" smtClean="0"/>
              <a:t>Paulina Ramírez Martínez</a:t>
            </a:r>
          </a:p>
          <a:p>
            <a:r>
              <a:rPr lang="es-MX" dirty="0" err="1" smtClean="0"/>
              <a:t>Mitzi</a:t>
            </a:r>
            <a:r>
              <a:rPr lang="es-MX" dirty="0" smtClean="0"/>
              <a:t> Gutiérrez Torres</a:t>
            </a:r>
          </a:p>
          <a:p>
            <a:r>
              <a:rPr lang="es-MX" dirty="0" smtClean="0"/>
              <a:t>Lucía Zamora Rivera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2094846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Generalidades</a:t>
            </a:r>
            <a:endParaRPr lang="es-MX" dirty="0"/>
          </a:p>
        </p:txBody>
      </p:sp>
      <p:sp>
        <p:nvSpPr>
          <p:cNvPr id="3" name="2 CuadroTexto"/>
          <p:cNvSpPr txBox="1"/>
          <p:nvPr/>
        </p:nvSpPr>
        <p:spPr>
          <a:xfrm>
            <a:off x="539552" y="2276872"/>
            <a:ext cx="813690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>
                <a:latin typeface="Calibri" pitchFamily="34" charset="0"/>
              </a:rPr>
              <a:t>Estudio realizado a empresas y usuarios sobre la práctica de MKT digital y uso de redes sociales.</a:t>
            </a:r>
          </a:p>
          <a:p>
            <a:endParaRPr lang="es-MX" dirty="0" smtClean="0">
              <a:latin typeface="Calibri" pitchFamily="34" charset="0"/>
            </a:endParaRPr>
          </a:p>
          <a:p>
            <a:r>
              <a:rPr lang="es-MX" dirty="0" smtClean="0">
                <a:latin typeface="Calibri" pitchFamily="34" charset="0"/>
              </a:rPr>
              <a:t> 615 empresas encuestadas predominando en sus prácticas las del Centro/Sur (43%)</a:t>
            </a:r>
          </a:p>
          <a:p>
            <a:r>
              <a:rPr lang="es-MX" dirty="0" smtClean="0">
                <a:latin typeface="Calibri" pitchFamily="34" charset="0"/>
              </a:rPr>
              <a:t>5199 usuarios</a:t>
            </a:r>
            <a:endParaRPr lang="es-MX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83005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MX" sz="4900" dirty="0" smtClean="0"/>
              <a:t>Empresas</a:t>
            </a:r>
            <a:r>
              <a:rPr lang="es-MX" dirty="0" smtClean="0"/>
              <a:t/>
            </a:r>
            <a:br>
              <a:rPr lang="es-MX" dirty="0" smtClean="0"/>
            </a:br>
            <a:r>
              <a:rPr lang="es-MX" sz="3100" dirty="0" smtClean="0"/>
              <a:t>MKT Digital</a:t>
            </a:r>
            <a:endParaRPr lang="es-MX" sz="3100" dirty="0"/>
          </a:p>
        </p:txBody>
      </p:sp>
      <p:sp>
        <p:nvSpPr>
          <p:cNvPr id="3" name="2 CuadroTexto"/>
          <p:cNvSpPr txBox="1"/>
          <p:nvPr/>
        </p:nvSpPr>
        <p:spPr>
          <a:xfrm>
            <a:off x="539552" y="2492896"/>
            <a:ext cx="784887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>
                <a:latin typeface="Calibri" pitchFamily="34" charset="0"/>
              </a:rPr>
              <a:t>5 de cada 10 empresas hacen MKT digital y solo 4 de éstas tienen más de un año haciéndolo.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MX" dirty="0" smtClean="0">
                <a:latin typeface="Calibri" pitchFamily="34" charset="0"/>
              </a:rPr>
              <a:t>Quienes no lo hacen es por no encontrar un uso tangible y por presupuesto</a:t>
            </a:r>
          </a:p>
          <a:p>
            <a:endParaRPr lang="es-MX" dirty="0">
              <a:latin typeface="Calibri" pitchFamily="34" charset="0"/>
            </a:endParaRPr>
          </a:p>
          <a:p>
            <a:r>
              <a:rPr lang="es-MX" dirty="0" smtClean="0">
                <a:latin typeface="Calibri" pitchFamily="34" charset="0"/>
              </a:rPr>
              <a:t>Dedican entre el 5% y 10% de sus presupuestos publicitarios a MTT Digital</a:t>
            </a:r>
          </a:p>
          <a:p>
            <a:r>
              <a:rPr lang="es-MX" dirty="0" smtClean="0">
                <a:latin typeface="Calibri" pitchFamily="34" charset="0"/>
              </a:rPr>
              <a:t>Sin embargo 8 de cada 10 empresas buscan incrementar dicho presupuesto</a:t>
            </a:r>
            <a:r>
              <a:rPr lang="es-MX" dirty="0" smtClean="0"/>
              <a:t>.</a:t>
            </a:r>
          </a:p>
          <a:p>
            <a:endParaRPr lang="es-MX" dirty="0"/>
          </a:p>
          <a:p>
            <a:endParaRPr lang="es-MX" dirty="0" smtClean="0"/>
          </a:p>
          <a:p>
            <a:endParaRPr lang="es-MX" dirty="0"/>
          </a:p>
          <a:p>
            <a:endParaRPr lang="es-MX" dirty="0" smtClean="0"/>
          </a:p>
        </p:txBody>
      </p:sp>
    </p:spTree>
    <p:extLst>
      <p:ext uri="{BB962C8B-B14F-4D97-AF65-F5344CB8AC3E}">
        <p14:creationId xmlns:p14="http://schemas.microsoft.com/office/powerpoint/2010/main" val="17804022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MX" dirty="0" smtClean="0"/>
              <a:t>Empresas</a:t>
            </a:r>
            <a:br>
              <a:rPr lang="es-MX" dirty="0" smtClean="0"/>
            </a:br>
            <a:r>
              <a:rPr lang="es-MX" sz="3100" dirty="0" smtClean="0"/>
              <a:t>Redes sociales</a:t>
            </a:r>
            <a:endParaRPr lang="es-MX" dirty="0"/>
          </a:p>
        </p:txBody>
      </p:sp>
      <p:sp>
        <p:nvSpPr>
          <p:cNvPr id="3" name="2 CuadroTexto"/>
          <p:cNvSpPr txBox="1"/>
          <p:nvPr/>
        </p:nvSpPr>
        <p:spPr>
          <a:xfrm>
            <a:off x="683568" y="2348880"/>
            <a:ext cx="756084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>
                <a:latin typeface="Calibri" pitchFamily="34" charset="0"/>
              </a:rPr>
              <a:t>85% de las empresas tienen un perfil en redes sociales aunque solo el 21% tienen 3 años de antigüedad máxima en dicha red.</a:t>
            </a:r>
          </a:p>
          <a:p>
            <a:endParaRPr lang="es-MX" dirty="0">
              <a:latin typeface="Calibri" pitchFamily="34" charset="0"/>
            </a:endParaRPr>
          </a:p>
          <a:p>
            <a:r>
              <a:rPr lang="es-MX" dirty="0" smtClean="0">
                <a:latin typeface="Calibri" pitchFamily="34" charset="0"/>
              </a:rPr>
              <a:t>Facebook 92%</a:t>
            </a:r>
          </a:p>
          <a:p>
            <a:r>
              <a:rPr lang="es-MX" dirty="0" err="1" smtClean="0">
                <a:latin typeface="Calibri" pitchFamily="34" charset="0"/>
              </a:rPr>
              <a:t>Twitter</a:t>
            </a:r>
            <a:r>
              <a:rPr lang="es-MX" dirty="0" smtClean="0">
                <a:latin typeface="Calibri" pitchFamily="34" charset="0"/>
              </a:rPr>
              <a:t> 50%</a:t>
            </a:r>
          </a:p>
          <a:p>
            <a:endParaRPr lang="es-MX" dirty="0">
              <a:latin typeface="Calibri" pitchFamily="34" charset="0"/>
            </a:endParaRPr>
          </a:p>
          <a:p>
            <a:r>
              <a:rPr lang="es-MX" dirty="0" smtClean="0">
                <a:latin typeface="Calibri" pitchFamily="34" charset="0"/>
              </a:rPr>
              <a:t>Sólo se dedica el 33% del tiempo a la administración de dichas redes y sólo 6 de cada 10 tienen un </a:t>
            </a:r>
            <a:r>
              <a:rPr lang="es-MX" dirty="0" err="1" smtClean="0">
                <a:latin typeface="Calibri" pitchFamily="34" charset="0"/>
              </a:rPr>
              <a:t>Community</a:t>
            </a:r>
            <a:r>
              <a:rPr lang="es-MX" dirty="0" smtClean="0">
                <a:latin typeface="Calibri" pitchFamily="34" charset="0"/>
              </a:rPr>
              <a:t> Manager.</a:t>
            </a:r>
          </a:p>
          <a:p>
            <a:endParaRPr lang="es-MX" dirty="0" smtClean="0">
              <a:latin typeface="Calibri" pitchFamily="34" charset="0"/>
            </a:endParaRPr>
          </a:p>
          <a:p>
            <a:r>
              <a:rPr lang="es-MX" dirty="0" smtClean="0">
                <a:latin typeface="Calibri" pitchFamily="34" charset="0"/>
              </a:rPr>
              <a:t>Esto va asociado: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MX" dirty="0">
                <a:latin typeface="Calibri" pitchFamily="34" charset="0"/>
              </a:rPr>
              <a:t>B</a:t>
            </a:r>
            <a:r>
              <a:rPr lang="es-MX" dirty="0" smtClean="0">
                <a:latin typeface="Calibri" pitchFamily="34" charset="0"/>
              </a:rPr>
              <a:t>ajos presupuestos antes analizados.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MX" dirty="0" smtClean="0">
                <a:latin typeface="Calibri" pitchFamily="34" charset="0"/>
              </a:rPr>
              <a:t>Porcentaje de micro empresas.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MX" dirty="0" smtClean="0">
                <a:latin typeface="Calibri" pitchFamily="34" charset="0"/>
              </a:rPr>
              <a:t>Desconocimiento de uso y/o aplicación al marketing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0313305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Qué hacen las empresas en MKT Digital</a:t>
            </a:r>
            <a:endParaRPr lang="es-MX" dirty="0"/>
          </a:p>
        </p:txBody>
      </p:sp>
      <p:sp>
        <p:nvSpPr>
          <p:cNvPr id="3" name="2 CuadroTexto"/>
          <p:cNvSpPr txBox="1"/>
          <p:nvPr/>
        </p:nvSpPr>
        <p:spPr>
          <a:xfrm>
            <a:off x="604284" y="2132856"/>
            <a:ext cx="720807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>
                <a:latin typeface="Calibri" pitchFamily="34" charset="0"/>
              </a:rPr>
              <a:t>Las principales acciones de MKT digital son: </a:t>
            </a:r>
          </a:p>
          <a:p>
            <a:endParaRPr lang="es-MX" dirty="0" smtClean="0">
              <a:latin typeface="Calibri" pitchFamily="34" charset="0"/>
            </a:endParaRPr>
          </a:p>
          <a:p>
            <a:r>
              <a:rPr lang="es-MX" dirty="0" smtClean="0">
                <a:latin typeface="Calibri" pitchFamily="34" charset="0"/>
              </a:rPr>
              <a:t>70% </a:t>
            </a:r>
            <a:r>
              <a:rPr lang="es-MX" dirty="0" err="1" smtClean="0">
                <a:latin typeface="Calibri" pitchFamily="34" charset="0"/>
              </a:rPr>
              <a:t>mailing</a:t>
            </a:r>
            <a:endParaRPr lang="es-MX" dirty="0" smtClean="0">
              <a:latin typeface="Calibri" pitchFamily="34" charset="0"/>
            </a:endParaRPr>
          </a:p>
          <a:p>
            <a:r>
              <a:rPr lang="es-MX" dirty="0" smtClean="0">
                <a:latin typeface="Calibri" pitchFamily="34" charset="0"/>
              </a:rPr>
              <a:t>68% gestión de perfiles en redes sociales y publicidad en las mismas.</a:t>
            </a:r>
          </a:p>
          <a:p>
            <a:r>
              <a:rPr lang="es-MX" dirty="0" smtClean="0">
                <a:latin typeface="Calibri" pitchFamily="34" charset="0"/>
              </a:rPr>
              <a:t>55% publicidad en buscadores</a:t>
            </a:r>
          </a:p>
          <a:p>
            <a:r>
              <a:rPr lang="es-MX" dirty="0" smtClean="0">
                <a:latin typeface="Calibri" pitchFamily="34" charset="0"/>
              </a:rPr>
              <a:t>41%banner en portales</a:t>
            </a:r>
          </a:p>
          <a:p>
            <a:r>
              <a:rPr lang="es-MX" dirty="0" smtClean="0">
                <a:latin typeface="Calibri" pitchFamily="34" charset="0"/>
              </a:rPr>
              <a:t>30% publicidad en dispositivos móviles. A LA ALZA!!!</a:t>
            </a:r>
          </a:p>
          <a:p>
            <a:endParaRPr lang="es-MX" dirty="0">
              <a:latin typeface="Calibri" pitchFamily="34" charset="0"/>
            </a:endParaRPr>
          </a:p>
          <a:p>
            <a:r>
              <a:rPr lang="es-MX" dirty="0" smtClean="0">
                <a:latin typeface="Calibri" pitchFamily="34" charset="0"/>
              </a:rPr>
              <a:t>En base a otros estudios sobre el uso de Internet en  México, se puede observar como la red social está a la par del </a:t>
            </a:r>
            <a:r>
              <a:rPr lang="es-MX" dirty="0" err="1" smtClean="0">
                <a:latin typeface="Calibri" pitchFamily="34" charset="0"/>
              </a:rPr>
              <a:t>mailing</a:t>
            </a:r>
            <a:r>
              <a:rPr lang="es-MX" dirty="0" smtClean="0">
                <a:latin typeface="Calibri" pitchFamily="34" charset="0"/>
              </a:rPr>
              <a:t> y eventualmente este se podrá sustituir.</a:t>
            </a:r>
          </a:p>
          <a:p>
            <a:endParaRPr lang="es-MX" dirty="0" smtClean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4105901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 idx="4294967295"/>
          </p:nvPr>
        </p:nvSpPr>
        <p:spPr>
          <a:xfrm>
            <a:off x="685800" y="980728"/>
            <a:ext cx="8458200" cy="1470025"/>
          </a:xfrm>
        </p:spPr>
        <p:txBody>
          <a:bodyPr/>
          <a:lstStyle/>
          <a:p>
            <a:r>
              <a:rPr lang="es-MX" dirty="0" smtClean="0"/>
              <a:t>Usuarios</a:t>
            </a:r>
            <a:endParaRPr lang="es-MX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4294967295"/>
          </p:nvPr>
        </p:nvSpPr>
        <p:spPr>
          <a:xfrm>
            <a:off x="251520" y="2636912"/>
            <a:ext cx="6912768" cy="1752600"/>
          </a:xfrm>
        </p:spPr>
        <p:txBody>
          <a:bodyPr>
            <a:normAutofit/>
          </a:bodyPr>
          <a:lstStyle/>
          <a:p>
            <a:r>
              <a:rPr lang="es-MX" dirty="0" smtClean="0">
                <a:latin typeface="Calibri" pitchFamily="34" charset="0"/>
              </a:rPr>
              <a:t>5 199 Internautas Mexicanos </a:t>
            </a:r>
          </a:p>
          <a:p>
            <a:r>
              <a:rPr lang="es-MX" dirty="0" smtClean="0">
                <a:latin typeface="Calibri" pitchFamily="34" charset="0"/>
              </a:rPr>
              <a:t>9 de cada 10 en alguna red social.</a:t>
            </a:r>
            <a:endParaRPr lang="es-MX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60646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 idx="4294967295"/>
          </p:nvPr>
        </p:nvSpPr>
        <p:spPr>
          <a:xfrm>
            <a:off x="395536" y="1556792"/>
            <a:ext cx="8458200" cy="1470025"/>
          </a:xfrm>
        </p:spPr>
        <p:txBody>
          <a:bodyPr/>
          <a:lstStyle/>
          <a:p>
            <a:r>
              <a:rPr lang="es-MX" dirty="0" smtClean="0"/>
              <a:t>Redes Sociales</a:t>
            </a:r>
            <a:endParaRPr lang="es-MX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4294967295"/>
          </p:nvPr>
        </p:nvSpPr>
        <p:spPr>
          <a:xfrm>
            <a:off x="467544" y="3284984"/>
            <a:ext cx="7956376" cy="1752600"/>
          </a:xfrm>
        </p:spPr>
        <p:txBody>
          <a:bodyPr>
            <a:normAutofit/>
          </a:bodyPr>
          <a:lstStyle/>
          <a:p>
            <a:r>
              <a:rPr lang="es-MX" sz="2400" dirty="0" smtClean="0">
                <a:latin typeface="Calibri" pitchFamily="34" charset="0"/>
              </a:rPr>
              <a:t>-93% Usuarios de redes. (56% se conecta desde un </a:t>
            </a:r>
            <a:r>
              <a:rPr lang="es-MX" sz="2400" dirty="0" err="1" smtClean="0">
                <a:latin typeface="Calibri" pitchFamily="34" charset="0"/>
              </a:rPr>
              <a:t>smartphone</a:t>
            </a:r>
            <a:r>
              <a:rPr lang="es-MX" sz="2400" dirty="0" smtClean="0">
                <a:latin typeface="Calibri" pitchFamily="34" charset="0"/>
              </a:rPr>
              <a:t>)</a:t>
            </a:r>
          </a:p>
          <a:p>
            <a:r>
              <a:rPr lang="es-MX" sz="2400" dirty="0" smtClean="0">
                <a:latin typeface="Calibri" pitchFamily="34" charset="0"/>
              </a:rPr>
              <a:t>-34% más de 5 años.</a:t>
            </a:r>
          </a:p>
          <a:p>
            <a:endParaRPr lang="es-MX" dirty="0" smtClean="0"/>
          </a:p>
        </p:txBody>
      </p:sp>
    </p:spTree>
    <p:extLst>
      <p:ext uri="{BB962C8B-B14F-4D97-AF65-F5344CB8AC3E}">
        <p14:creationId xmlns:p14="http://schemas.microsoft.com/office/powerpoint/2010/main" val="24919421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Redes Sociales 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MX" sz="2400" dirty="0" smtClean="0">
                <a:latin typeface="Calibri" pitchFamily="34" charset="0"/>
              </a:rPr>
              <a:t>Facebook: 96 % de los cuales 55% mujeres entre 18 y 34 años</a:t>
            </a:r>
          </a:p>
          <a:p>
            <a:pPr marL="109728" indent="0">
              <a:buNone/>
            </a:pPr>
            <a:endParaRPr lang="es-MX" sz="2400" dirty="0" smtClean="0">
              <a:latin typeface="Calibri" pitchFamily="34" charset="0"/>
            </a:endParaRPr>
          </a:p>
          <a:p>
            <a:r>
              <a:rPr lang="es-MX" sz="2400" dirty="0" err="1" smtClean="0">
                <a:latin typeface="Calibri" pitchFamily="34" charset="0"/>
              </a:rPr>
              <a:t>Twitter</a:t>
            </a:r>
            <a:r>
              <a:rPr lang="es-MX" sz="2400" dirty="0" smtClean="0">
                <a:latin typeface="Calibri" pitchFamily="34" charset="0"/>
              </a:rPr>
              <a:t>: 69% de los cuales 56% mujeres entre 18 y 30 años.</a:t>
            </a:r>
          </a:p>
          <a:p>
            <a:pPr marL="109728" indent="0">
              <a:buNone/>
            </a:pPr>
            <a:endParaRPr lang="es-MX" sz="2400" dirty="0" smtClean="0">
              <a:latin typeface="Calibri" pitchFamily="34" charset="0"/>
            </a:endParaRPr>
          </a:p>
          <a:p>
            <a:r>
              <a:rPr lang="es-MX" sz="2400" dirty="0" smtClean="0">
                <a:latin typeface="Calibri" pitchFamily="34" charset="0"/>
              </a:rPr>
              <a:t>YouTube: 65% de los cuales 55% mujeres entre 18 y 30</a:t>
            </a:r>
          </a:p>
          <a:p>
            <a:pPr marL="109728" indent="0">
              <a:buNone/>
            </a:pPr>
            <a:endParaRPr lang="es-MX" sz="2400" dirty="0" smtClean="0">
              <a:latin typeface="Calibri" pitchFamily="34" charset="0"/>
            </a:endParaRPr>
          </a:p>
          <a:p>
            <a:r>
              <a:rPr lang="es-MX" sz="2400" dirty="0" smtClean="0">
                <a:latin typeface="Calibri" pitchFamily="34" charset="0"/>
              </a:rPr>
              <a:t>Google+: 57% de los cuales 52% mujeres entre 18 y 30 años.</a:t>
            </a:r>
          </a:p>
          <a:p>
            <a:pPr marL="109728" indent="0">
              <a:buNone/>
            </a:pPr>
            <a:endParaRPr lang="es-MX" sz="2400" dirty="0" smtClean="0">
              <a:latin typeface="Calibri" pitchFamily="34" charset="0"/>
            </a:endParaRPr>
          </a:p>
          <a:p>
            <a:r>
              <a:rPr lang="es-MX" sz="2400" dirty="0" err="1" smtClean="0">
                <a:latin typeface="Calibri" pitchFamily="34" charset="0"/>
              </a:rPr>
              <a:t>LinkedIn</a:t>
            </a:r>
            <a:r>
              <a:rPr lang="es-MX" sz="2400" dirty="0" smtClean="0">
                <a:latin typeface="Calibri" pitchFamily="34" charset="0"/>
              </a:rPr>
              <a:t>: 38% de los cuales 58% mujeres entre 18 y 24 años. </a:t>
            </a:r>
            <a:endParaRPr lang="es-MX" sz="24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4546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Publicidad en Redes Sociales 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5536" y="2276872"/>
            <a:ext cx="8229600" cy="3412975"/>
          </a:xfrm>
        </p:spPr>
        <p:txBody>
          <a:bodyPr>
            <a:normAutofit/>
          </a:bodyPr>
          <a:lstStyle/>
          <a:p>
            <a:r>
              <a:rPr lang="es-MX" sz="2400" dirty="0" smtClean="0">
                <a:latin typeface="Calibri" pitchFamily="34" charset="0"/>
              </a:rPr>
              <a:t>A 55% de los internautas les gusta la publicidad en redes sociales. </a:t>
            </a:r>
          </a:p>
          <a:p>
            <a:r>
              <a:rPr lang="es-MX" sz="2400" dirty="0" smtClean="0">
                <a:latin typeface="Calibri" pitchFamily="34" charset="0"/>
              </a:rPr>
              <a:t>Solo 40% se hace fan. </a:t>
            </a:r>
          </a:p>
          <a:p>
            <a:r>
              <a:rPr lang="es-MX" sz="2400" dirty="0" smtClean="0">
                <a:latin typeface="Calibri" pitchFamily="34" charset="0"/>
              </a:rPr>
              <a:t>El 93 % de las marcas tienen perfil de Facebook.</a:t>
            </a:r>
          </a:p>
          <a:p>
            <a:r>
              <a:rPr lang="es-MX" sz="2400" dirty="0" smtClean="0">
                <a:latin typeface="Calibri" pitchFamily="34" charset="0"/>
              </a:rPr>
              <a:t>Marcas con mayor presencia en Facebook: Coca-Cola, Calvin Klein, Adidas y Nike. </a:t>
            </a:r>
          </a:p>
          <a:p>
            <a:endParaRPr lang="es-MX" dirty="0" smtClean="0"/>
          </a:p>
          <a:p>
            <a:endParaRPr lang="es-MX" dirty="0"/>
          </a:p>
          <a:p>
            <a:endParaRPr lang="es-MX" dirty="0" smtClean="0"/>
          </a:p>
          <a:p>
            <a:endParaRPr lang="es-MX" dirty="0"/>
          </a:p>
          <a:p>
            <a:pPr marL="0" indent="0">
              <a:buNone/>
            </a:pPr>
            <a:endParaRPr lang="es-MX" dirty="0" smtClean="0"/>
          </a:p>
          <a:p>
            <a:pPr marL="0" indent="0">
              <a:buNone/>
            </a:pPr>
            <a:endParaRPr lang="es-MX" dirty="0" smtClean="0"/>
          </a:p>
          <a:p>
            <a:pPr marL="0" indent="0">
              <a:buNone/>
            </a:pP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2862980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39552" y="1700808"/>
            <a:ext cx="8229600" cy="4325112"/>
          </a:xfrm>
        </p:spPr>
        <p:txBody>
          <a:bodyPr>
            <a:normAutofit fontScale="92500" lnSpcReduction="10000"/>
          </a:bodyPr>
          <a:lstStyle/>
          <a:p>
            <a:r>
              <a:rPr lang="es-MX" sz="2400" dirty="0" smtClean="0">
                <a:latin typeface="Calibri" pitchFamily="34" charset="0"/>
              </a:rPr>
              <a:t>Razones para seguir marcas: 23% lo hacen buscando ofertas y 28% por lealtad.</a:t>
            </a:r>
          </a:p>
          <a:p>
            <a:pPr marL="109728" indent="0">
              <a:buNone/>
            </a:pPr>
            <a:endParaRPr lang="es-MX" sz="2400" dirty="0" smtClean="0">
              <a:latin typeface="Calibri" pitchFamily="34" charset="0"/>
            </a:endParaRPr>
          </a:p>
          <a:p>
            <a:r>
              <a:rPr lang="es-MX" sz="2400" dirty="0" smtClean="0">
                <a:latin typeface="Calibri" pitchFamily="34" charset="0"/>
              </a:rPr>
              <a:t>36% de los internautas son influenciados para comprar. </a:t>
            </a:r>
          </a:p>
          <a:p>
            <a:pPr marL="109728" indent="0">
              <a:buNone/>
            </a:pPr>
            <a:endParaRPr lang="es-MX" sz="2400" dirty="0" smtClean="0">
              <a:latin typeface="Calibri" pitchFamily="34" charset="0"/>
            </a:endParaRPr>
          </a:p>
          <a:p>
            <a:r>
              <a:rPr lang="es-MX" sz="2400" dirty="0" smtClean="0">
                <a:latin typeface="Calibri" pitchFamily="34" charset="0"/>
              </a:rPr>
              <a:t>60% de los usuarios dan </a:t>
            </a:r>
            <a:r>
              <a:rPr lang="es-MX" sz="2400" dirty="0" err="1" smtClean="0">
                <a:latin typeface="Calibri" pitchFamily="34" charset="0"/>
              </a:rPr>
              <a:t>click</a:t>
            </a:r>
            <a:r>
              <a:rPr lang="es-MX" sz="2400" dirty="0" smtClean="0">
                <a:latin typeface="Calibri" pitchFamily="34" charset="0"/>
              </a:rPr>
              <a:t> en publicidad. </a:t>
            </a:r>
          </a:p>
          <a:p>
            <a:endParaRPr lang="es-MX" sz="2400" dirty="0" smtClean="0">
              <a:latin typeface="Calibri" pitchFamily="34" charset="0"/>
            </a:endParaRPr>
          </a:p>
          <a:p>
            <a:r>
              <a:rPr lang="es-MX" sz="2400" dirty="0" smtClean="0">
                <a:latin typeface="Calibri" pitchFamily="34" charset="0"/>
              </a:rPr>
              <a:t>64% tienen intención de comprar. </a:t>
            </a:r>
          </a:p>
          <a:p>
            <a:pPr marL="109728" indent="0">
              <a:buNone/>
            </a:pPr>
            <a:endParaRPr lang="es-MX" sz="2400" dirty="0" smtClean="0">
              <a:latin typeface="Calibri" pitchFamily="34" charset="0"/>
            </a:endParaRPr>
          </a:p>
          <a:p>
            <a:r>
              <a:rPr lang="es-MX" sz="2400" dirty="0" smtClean="0">
                <a:latin typeface="Calibri" pitchFamily="34" charset="0"/>
              </a:rPr>
              <a:t>63% son influenciados por recomendación </a:t>
            </a:r>
          </a:p>
          <a:p>
            <a:pPr marL="109728" indent="0">
              <a:buNone/>
            </a:pPr>
            <a:endParaRPr lang="es-MX" sz="2400" dirty="0" smtClean="0">
              <a:latin typeface="Calibri" pitchFamily="34" charset="0"/>
            </a:endParaRPr>
          </a:p>
          <a:p>
            <a:r>
              <a:rPr lang="es-MX" sz="2400" dirty="0" smtClean="0">
                <a:latin typeface="Calibri" pitchFamily="34" charset="0"/>
              </a:rPr>
              <a:t>A pesar de ello solo 10% ha comprado algo por redes sociales. 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78206866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o">
  <a:themeElements>
    <a:clrScheme name="Urbano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o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Urban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26</TotalTime>
  <Words>510</Words>
  <Application>Microsoft Office PowerPoint</Application>
  <PresentationFormat>Presentación en pantalla (4:3)</PresentationFormat>
  <Paragraphs>76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1" baseType="lpstr">
      <vt:lpstr>Urbano</vt:lpstr>
      <vt:lpstr>MKT Digital en redes sociales 2013</vt:lpstr>
      <vt:lpstr>Generalidades</vt:lpstr>
      <vt:lpstr>Empresas MKT Digital</vt:lpstr>
      <vt:lpstr>Empresas Redes sociales</vt:lpstr>
      <vt:lpstr>Qué hacen las empresas en MKT Digital</vt:lpstr>
      <vt:lpstr>Usuarios</vt:lpstr>
      <vt:lpstr>Redes Sociales</vt:lpstr>
      <vt:lpstr>Redes Sociales </vt:lpstr>
      <vt:lpstr>Publicidad en Redes Sociales 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MKT Digital en redes sociales 2013</dc:title>
  <dc:creator>IZAZAGA 25</dc:creator>
  <cp:lastModifiedBy>USUARIO</cp:lastModifiedBy>
  <cp:revision>3</cp:revision>
  <dcterms:created xsi:type="dcterms:W3CDTF">2013-11-16T17:38:22Z</dcterms:created>
  <dcterms:modified xsi:type="dcterms:W3CDTF">2013-11-18T22:54:22Z</dcterms:modified>
</cp:coreProperties>
</file>