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16E29C-274A-4926-826F-A164EDC66D4D}" type="datetimeFigureOut">
              <a:rPr lang="es-MX" smtClean="0"/>
              <a:pPr/>
              <a:t>13/10/2013</a:t>
            </a:fld>
            <a:endParaRPr lang="es-MX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B6A6A-9D1E-45C0-AE0C-F200B9085841}" type="slidenum">
              <a:rPr lang="es-MX" smtClean="0"/>
              <a:pPr/>
              <a:t>‹Nº›</a:t>
            </a:fld>
            <a:endParaRPr lang="es-MX" dirty="0"/>
          </a:p>
        </p:txBody>
      </p:sp>
      <p:sp>
        <p:nvSpPr>
          <p:cNvPr id="32" name="31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9" name="38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39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40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2" name="41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56" name="55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5" name="64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6" name="65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7" name="66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16E29C-274A-4926-826F-A164EDC66D4D}" type="datetimeFigureOut">
              <a:rPr lang="es-MX" smtClean="0"/>
              <a:pPr/>
              <a:t>13/10/2013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B6A6A-9D1E-45C0-AE0C-F200B908584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Forma libre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5" name="14 Forma libre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3" name="12 Forma libre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7" name="16 Forma libre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8" name="17 Forma libre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9" name="18 Forma libre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0" name="19 Forma libre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1" name="20 Forma libre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2" name="21 Forma libre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3" name="22 Forma libre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4" name="23 Forma libre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5" name="24 Forma libre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6" name="25 Forma libre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7" name="26 Forma libre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16E29C-274A-4926-826F-A164EDC66D4D}" type="datetimeFigureOut">
              <a:rPr lang="es-MX" smtClean="0"/>
              <a:pPr/>
              <a:t>13/10/2013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B6A6A-9D1E-45C0-AE0C-F200B9085841}" type="slidenum">
              <a:rPr lang="es-MX" smtClean="0"/>
              <a:pPr/>
              <a:t>‹Nº›</a:t>
            </a:fld>
            <a:endParaRPr lang="es-MX" dirty="0"/>
          </a:p>
        </p:txBody>
      </p:sp>
      <p:sp>
        <p:nvSpPr>
          <p:cNvPr id="7" name="6 Rectángulo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16E29C-274A-4926-826F-A164EDC66D4D}" type="datetimeFigureOut">
              <a:rPr lang="es-MX" smtClean="0"/>
              <a:pPr/>
              <a:t>13/10/2013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B6A6A-9D1E-45C0-AE0C-F200B908584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Rectángulo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16E29C-274A-4926-826F-A164EDC66D4D}" type="datetimeFigureOut">
              <a:rPr lang="es-MX" smtClean="0"/>
              <a:pPr/>
              <a:t>13/10/2013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B6A6A-9D1E-45C0-AE0C-F200B9085841}" type="slidenum">
              <a:rPr lang="es-MX" smtClean="0"/>
              <a:pPr/>
              <a:t>‹Nº›</a:t>
            </a:fld>
            <a:endParaRPr lang="es-MX" dirty="0"/>
          </a:p>
        </p:txBody>
      </p:sp>
      <p:sp>
        <p:nvSpPr>
          <p:cNvPr id="16" name="15 Rectángulo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16 Rectángulo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17 Rectángulo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19 Rectángulo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20 Rectángulo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Rectángulo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9" name="28 Rectángulo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29 Rectángulo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16E29C-274A-4926-826F-A164EDC66D4D}" type="datetimeFigureOut">
              <a:rPr lang="es-MX" smtClean="0"/>
              <a:pPr/>
              <a:t>13/10/2013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B6A6A-9D1E-45C0-AE0C-F200B908584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16E29C-274A-4926-826F-A164EDC66D4D}" type="datetimeFigureOut">
              <a:rPr lang="es-MX" smtClean="0"/>
              <a:pPr/>
              <a:t>13/10/2013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B6A6A-9D1E-45C0-AE0C-F200B908584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16E29C-274A-4926-826F-A164EDC66D4D}" type="datetimeFigureOut">
              <a:rPr lang="es-MX" smtClean="0"/>
              <a:pPr/>
              <a:t>13/10/2013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B6A6A-9D1E-45C0-AE0C-F200B908584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9" name="8 Conector recto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14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grpSp>
        <p:nvGrpSpPr>
          <p:cNvPr id="14" name="13 Grupo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10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Grupo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18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CE16E29C-274A-4926-826F-A164EDC66D4D}" type="datetimeFigureOut">
              <a:rPr lang="es-MX" smtClean="0"/>
              <a:pPr/>
              <a:t>13/10/2013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3A6B6A6A-9D1E-45C0-AE0C-F200B908584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16E29C-274A-4926-826F-A164EDC66D4D}" type="datetimeFigureOut">
              <a:rPr lang="es-MX" smtClean="0"/>
              <a:pPr/>
              <a:t>13/10/2013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B6A6A-9D1E-45C0-AE0C-F200B908584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16E29C-274A-4926-826F-A164EDC66D4D}" type="datetimeFigureOut">
              <a:rPr lang="es-MX" smtClean="0"/>
              <a:pPr/>
              <a:t>13/10/2013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6B6A6A-9D1E-45C0-AE0C-F200B908584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16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E16E29C-274A-4926-826F-A164EDC66D4D}" type="datetimeFigureOut">
              <a:rPr lang="es-MX" smtClean="0"/>
              <a:pPr/>
              <a:t>13/10/2013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s-MX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3A6B6A6A-9D1E-45C0-AE0C-F200B9085841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We shape our tools and thereafter our tools shape us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CHAPTER 6</a:t>
            </a:r>
            <a:endParaRPr lang="es-MX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 responsabilidad de cualquier empresa, ver los efectos que conllevan los nuevos medios – ya sean los productos y servicios – determinar su estado de “marketing”, para su eventual aceptación y éxito en el mercado.</a:t>
            </a:r>
            <a:endParaRPr lang="es-MX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Caso Iridium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Fracaso rotundo por los altos costos de los paquetes telefónicos.</a:t>
            </a:r>
          </a:p>
          <a:p>
            <a:r>
              <a:rPr lang="es-MX" dirty="0" smtClean="0"/>
              <a:t>Tuvieron que empezar desde cero otra vez. Enfocarse </a:t>
            </a:r>
            <a:r>
              <a:rPr lang="es-MX" dirty="0" smtClean="0"/>
              <a:t>en targets donde podían lanzar fácilmente campañas de publicidad, ideas del producto, estrategias de marketing, etc.</a:t>
            </a:r>
            <a:endParaRPr lang="es-MX" dirty="0"/>
          </a:p>
        </p:txBody>
      </p:sp>
      <p:pic>
        <p:nvPicPr>
          <p:cNvPr id="1026" name="Picture 2" descr="File:Iridium Satellite LLC logo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5301208"/>
            <a:ext cx="4032448" cy="8064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Focus Groups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Fomentan la relación entre medios fríos y calientes, a través de sus sistemas de alta o baja participación, así como alta o baja definición. Además, fomentan el pensamiento analítico de cada uno de los participantes.</a:t>
            </a:r>
            <a:endParaRPr lang="es-MX" dirty="0"/>
          </a:p>
        </p:txBody>
      </p:sp>
      <p:pic>
        <p:nvPicPr>
          <p:cNvPr id="16386" name="Picture 2" descr="http://static.guim.co.uk/sys-images/Guardian/Pix/pictures/2011/1/12/1294856665814/Focus-Group-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4149080"/>
            <a:ext cx="3840427" cy="2304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Focus Groups “Fríos”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Llevan a cabo su investigación de mercado en lo más cercano al ambiente caliente, ya que posiblemente de aquí pueden empezar a construirlo.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Focus Groups “Calientes”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 smtClean="0"/>
              <a:t>“Compradores compulsivos” en cierta medida, ya que compran todo lo que se encuentre a la mano en cuanto sale un nuevo producto. (Ej. Series de televisión)</a:t>
            </a:r>
          </a:p>
          <a:p>
            <a:r>
              <a:rPr lang="es-MX" dirty="0" smtClean="0"/>
              <a:t>Marcas establecidas por la población como arraigadas también vienen siendo un ejemplo de medio caliente.</a:t>
            </a:r>
          </a:p>
          <a:p>
            <a:r>
              <a:rPr lang="es-ES" dirty="0" smtClean="0"/>
              <a:t>Cuando se crea un nuevo medio, que posee su propio conjunto de efectos, algunos de los cuales son específicamente un resultado de su temperatura.</a:t>
            </a:r>
            <a:endParaRPr lang="es-MX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 tétrada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pic>
        <p:nvPicPr>
          <p:cNvPr id="20484" name="Picture 4" descr="http://4.bp.blogspot.com/_pyeDTmMcBNU/TKTvJm7fEEI/AAAAAAAAACk/rmPiYjjcGZo/s1600/imag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340768"/>
            <a:ext cx="5904656" cy="49607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Internet como fundamento o razón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Los managers se dieron cuenta, a principios de la década de los 90’s, que el Internet iba a darle un “golpe bajo” a la televisión, y que estos efectos ayudarían en el futuro a la agenda para los nuevos negocios con iniciativa y los cambios por venir.</a:t>
            </a:r>
            <a:endParaRPr lang="es-MX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Con el paso del tiempo, el modelo de televisión por internet, hizo que ésta evolucionara de un medio frío a uno caliente. Ahora, los publicistas </a:t>
            </a:r>
            <a:r>
              <a:rPr lang="es-MX" dirty="0" smtClean="0"/>
              <a:t>pagan </a:t>
            </a:r>
            <a:r>
              <a:rPr lang="es-MX" dirty="0" smtClean="0"/>
              <a:t>altas cantidades de dinero para que </a:t>
            </a:r>
            <a:r>
              <a:rPr lang="es-MX" dirty="0" smtClean="0"/>
              <a:t>pasen </a:t>
            </a:r>
            <a:r>
              <a:rPr lang="es-MX" dirty="0" smtClean="0"/>
              <a:t>sus anuncios en un horario “prime” para que toda la gente los </a:t>
            </a:r>
            <a:r>
              <a:rPr lang="es-MX" dirty="0" smtClean="0"/>
              <a:t>vea. </a:t>
            </a:r>
            <a:r>
              <a:rPr lang="es-MX" dirty="0" smtClean="0"/>
              <a:t>(Ej. Anuncios en el medio tiempo del Super Bowl)</a:t>
            </a:r>
            <a:endParaRPr lang="es-MX" dirty="0"/>
          </a:p>
        </p:txBody>
      </p:sp>
      <p:pic>
        <p:nvPicPr>
          <p:cNvPr id="2050" name="Picture 2" descr="http://apple-investor.com/wp-content/uploads/2013/05/Apple-1984-bab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5085184"/>
            <a:ext cx="2180059" cy="158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Empleos vs Roles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Los empleos son extensiones de nuestras manos altamente especializados, parece que se necesita con frecuencia relativamente poca participación más allá de la "tarea" literal. Los empleos son un medio caliente.</a:t>
            </a:r>
          </a:p>
          <a:p>
            <a:r>
              <a:rPr lang="es-ES" dirty="0" smtClean="0"/>
              <a:t>Mientras, por otra parte, en los roles hay una participación total y activa de </a:t>
            </a:r>
            <a:r>
              <a:rPr lang="es-ES" dirty="0" smtClean="0"/>
              <a:t>todos los sentidos</a:t>
            </a:r>
            <a:r>
              <a:rPr lang="es-ES" dirty="0" smtClean="0"/>
              <a:t>, se </a:t>
            </a:r>
            <a:r>
              <a:rPr lang="es-ES" dirty="0" smtClean="0"/>
              <a:t>ajustan </a:t>
            </a:r>
            <a:r>
              <a:rPr lang="es-ES" dirty="0" smtClean="0"/>
              <a:t>y </a:t>
            </a:r>
            <a:r>
              <a:rPr lang="es-ES" dirty="0" smtClean="0"/>
              <a:t>responden </a:t>
            </a:r>
            <a:r>
              <a:rPr lang="es-ES" dirty="0" smtClean="0"/>
              <a:t>a una dinámica ya menudo </a:t>
            </a:r>
            <a:r>
              <a:rPr lang="es-ES" dirty="0" smtClean="0"/>
              <a:t>impredecible: el </a:t>
            </a:r>
            <a:r>
              <a:rPr lang="es-ES" dirty="0" smtClean="0"/>
              <a:t>medio ambiente. Los roles son un medio frío.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96</TotalTime>
  <Words>452</Words>
  <Application>Microsoft Office PowerPoint</Application>
  <PresentationFormat>Presentación en pantalla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Metro</vt:lpstr>
      <vt:lpstr>We shape our tools and thereafter our tools shape us</vt:lpstr>
      <vt:lpstr>Diapositiva 2</vt:lpstr>
      <vt:lpstr>Caso Iridium</vt:lpstr>
      <vt:lpstr>Focus Groups</vt:lpstr>
      <vt:lpstr>Focus Groups “Fríos”</vt:lpstr>
      <vt:lpstr>Focus Groups “Calientes”</vt:lpstr>
      <vt:lpstr>La tétrada </vt:lpstr>
      <vt:lpstr>El Internet como fundamento o razón</vt:lpstr>
      <vt:lpstr>Diapositiva 9</vt:lpstr>
      <vt:lpstr>Empleos vs Roles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shape our tools and thereafter our tools shape us</dc:title>
  <dc:creator>Pedro</dc:creator>
  <cp:lastModifiedBy>Pedro</cp:lastModifiedBy>
  <cp:revision>11</cp:revision>
  <dcterms:created xsi:type="dcterms:W3CDTF">2013-10-13T00:38:32Z</dcterms:created>
  <dcterms:modified xsi:type="dcterms:W3CDTF">2013-10-13T18:52:28Z</dcterms:modified>
</cp:coreProperties>
</file>