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5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94BBD42-5751-4FA4-8C9C-10841811F8C5}" type="datetimeFigureOut">
              <a:rPr lang="es-MX" smtClean="0"/>
              <a:t>26/10/2013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DE1C606-2769-44BF-9862-6192D7A8F4FE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INTERNET </a:t>
            </a:r>
            <a:r>
              <a:rPr lang="es-MX" dirty="0" err="1" smtClean="0"/>
              <a:t>World</a:t>
            </a:r>
            <a:r>
              <a:rPr lang="es-MX" dirty="0" smtClean="0"/>
              <a:t> </a:t>
            </a:r>
            <a:r>
              <a:rPr lang="es-MX" dirty="0" err="1" smtClean="0"/>
              <a:t>Stats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780928"/>
            <a:ext cx="3520637" cy="360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27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Principales Estadísticas 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 descr="Internet Users in the Ameri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24744"/>
            <a:ext cx="5184576" cy="325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11560" y="6093296"/>
            <a:ext cx="7056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 Imagen : http://www.internetworldstats.com/stats2.htm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121299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sz="3600" dirty="0" smtClean="0">
                <a:solidFill>
                  <a:srgbClr val="00B0F0"/>
                </a:solidFill>
              </a:rPr>
              <a:t>América Central </a:t>
            </a:r>
            <a:endParaRPr lang="es-MX" sz="3600" dirty="0">
              <a:solidFill>
                <a:srgbClr val="00B0F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400" dirty="0"/>
              <a:t>Población aproximada </a:t>
            </a:r>
            <a:r>
              <a:rPr lang="es-MX" sz="2400" dirty="0" smtClean="0"/>
              <a:t>157,663,596</a:t>
            </a:r>
          </a:p>
          <a:p>
            <a:pPr algn="ctr"/>
            <a:endParaRPr lang="es-MX" sz="2400" dirty="0" smtClean="0"/>
          </a:p>
          <a:p>
            <a:pPr algn="ctr"/>
            <a:r>
              <a:rPr lang="es-MX" sz="2400" dirty="0" smtClean="0"/>
              <a:t>Usuarios </a:t>
            </a:r>
            <a:r>
              <a:rPr lang="es-MX" sz="2400" dirty="0"/>
              <a:t>de internet </a:t>
            </a:r>
            <a:r>
              <a:rPr lang="es-MX" sz="2400" dirty="0" smtClean="0"/>
              <a:t> 51,452,595</a:t>
            </a:r>
          </a:p>
          <a:p>
            <a:pPr algn="ctr"/>
            <a:endParaRPr lang="es-MX" sz="2400" dirty="0" smtClean="0"/>
          </a:p>
          <a:p>
            <a:pPr algn="ctr"/>
            <a:r>
              <a:rPr lang="es-MX" sz="2400" dirty="0" smtClean="0"/>
              <a:t>Suscritos </a:t>
            </a:r>
            <a:r>
              <a:rPr lang="es-MX" sz="2400" dirty="0"/>
              <a:t>a Facebook 47,035,580 </a:t>
            </a:r>
          </a:p>
        </p:txBody>
      </p:sp>
      <p:sp>
        <p:nvSpPr>
          <p:cNvPr id="4" name="3 Flecha abajo"/>
          <p:cNvSpPr/>
          <p:nvPr/>
        </p:nvSpPr>
        <p:spPr>
          <a:xfrm>
            <a:off x="4097409" y="1782146"/>
            <a:ext cx="36004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Flecha abajo"/>
          <p:cNvSpPr/>
          <p:nvPr/>
        </p:nvSpPr>
        <p:spPr>
          <a:xfrm>
            <a:off x="4074213" y="2585864"/>
            <a:ext cx="438587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959159"/>
              </p:ext>
            </p:extLst>
          </p:nvPr>
        </p:nvGraphicFramePr>
        <p:xfrm>
          <a:off x="-131209" y="4149080"/>
          <a:ext cx="9288018" cy="189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003"/>
                <a:gridCol w="1548003"/>
                <a:gridCol w="1548001"/>
                <a:gridCol w="1548005"/>
                <a:gridCol w="1548003"/>
                <a:gridCol w="1548003"/>
              </a:tblGrid>
              <a:tr h="370840"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Población 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Porcentaje mundial 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Usuarios internet 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Porcentaje</a:t>
                      </a:r>
                      <a:r>
                        <a:rPr lang="es-MX" sz="1600" baseline="0" dirty="0" smtClean="0"/>
                        <a:t> 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Usuarios</a:t>
                      </a:r>
                      <a:r>
                        <a:rPr lang="es-MX" sz="1600" baseline="0" dirty="0" smtClean="0"/>
                        <a:t> </a:t>
                      </a:r>
                      <a:r>
                        <a:rPr lang="es-MX" sz="1600" baseline="0" dirty="0" err="1" smtClean="0"/>
                        <a:t>facebook</a:t>
                      </a:r>
                      <a:r>
                        <a:rPr lang="es-MX" sz="1600" baseline="0" dirty="0" smtClean="0"/>
                        <a:t> </a:t>
                      </a:r>
                      <a:endParaRPr lang="es-MX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América</a:t>
                      </a:r>
                      <a:r>
                        <a:rPr lang="es-MX" sz="1600" baseline="0" dirty="0" smtClean="0"/>
                        <a:t> 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941,968,792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13.4%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528,701,158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22%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baseline="0" dirty="0" smtClean="0"/>
                        <a:t> 372,516,840</a:t>
                      </a:r>
                      <a:endParaRPr lang="es-MX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Resto del mundo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6,075,878,130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86.6 %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1,876,817,218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78.0 %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564,890,340</a:t>
                      </a:r>
                      <a:endParaRPr lang="es-MX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 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7,017,846,922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100.0 %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2,405,518,376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100.0 %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937,407,180</a:t>
                      </a:r>
                      <a:endParaRPr lang="es-MX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855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012055"/>
              </p:ext>
            </p:extLst>
          </p:nvPr>
        </p:nvGraphicFramePr>
        <p:xfrm>
          <a:off x="-3" y="260648"/>
          <a:ext cx="9144002" cy="442626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06286"/>
                <a:gridCol w="1306286"/>
                <a:gridCol w="1306286"/>
                <a:gridCol w="1306286"/>
                <a:gridCol w="1306286"/>
                <a:gridCol w="1306286"/>
                <a:gridCol w="1306286"/>
              </a:tblGrid>
              <a:tr h="329326">
                <a:tc>
                  <a:txBody>
                    <a:bodyPr/>
                    <a:lstStyle/>
                    <a:p>
                      <a:r>
                        <a:rPr lang="es-MX" sz="1400" dirty="0" err="1" smtClean="0"/>
                        <a:t>Pais</a:t>
                      </a:r>
                      <a:r>
                        <a:rPr lang="es-MX" sz="1400" dirty="0" smtClean="0"/>
                        <a:t>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No. Población</a:t>
                      </a:r>
                      <a:r>
                        <a:rPr lang="es-MX" sz="1400" baseline="0" dirty="0" smtClean="0"/>
                        <a:t>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Territorio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Usuarios </a:t>
                      </a:r>
                    </a:p>
                    <a:p>
                      <a:r>
                        <a:rPr lang="es-MX" sz="1400" dirty="0" smtClean="0"/>
                        <a:t>Internet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Porcentaje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Suscritos</a:t>
                      </a:r>
                      <a:r>
                        <a:rPr lang="es-MX" sz="1400" baseline="0" dirty="0" smtClean="0"/>
                        <a:t> a Facebook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Porcentaje </a:t>
                      </a:r>
                      <a:endParaRPr lang="es-MX" sz="1400" dirty="0"/>
                    </a:p>
                  </a:txBody>
                  <a:tcPr/>
                </a:tc>
              </a:tr>
              <a:tr h="329326"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México</a:t>
                      </a:r>
                      <a:r>
                        <a:rPr lang="es-MX" sz="1400" b="1" baseline="0" dirty="0" smtClean="0"/>
                        <a:t> </a:t>
                      </a:r>
                      <a:endParaRPr lang="es-MX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114,975,406</a:t>
                      </a:r>
                      <a:r>
                        <a:rPr lang="es-MX" sz="1400" b="1" baseline="0" dirty="0" smtClean="0"/>
                        <a:t> </a:t>
                      </a:r>
                      <a:endParaRPr lang="es-MX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1,967,138 km </a:t>
                      </a:r>
                      <a:endParaRPr lang="es-MX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42,000,000</a:t>
                      </a:r>
                      <a:endParaRPr lang="es-MX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36%</a:t>
                      </a:r>
                      <a:endParaRPr lang="es-MX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 38,463,860</a:t>
                      </a:r>
                      <a:endParaRPr lang="es-MX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/>
                        <a:t>33.5%         </a:t>
                      </a:r>
                      <a:r>
                        <a:rPr lang="es-MX" sz="1600" b="1" dirty="0" smtClean="0"/>
                        <a:t>4</a:t>
                      </a:r>
                      <a:endParaRPr lang="es-MX" sz="1400" b="1" dirty="0"/>
                    </a:p>
                  </a:txBody>
                  <a:tcPr/>
                </a:tc>
              </a:tr>
              <a:tr h="329326"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Costa Rica </a:t>
                      </a:r>
                      <a:endParaRPr lang="es-MX" sz="1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4,636,348</a:t>
                      </a:r>
                      <a:r>
                        <a:rPr lang="es-MX" sz="14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es-MX" sz="1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51.090 km </a:t>
                      </a:r>
                      <a:endParaRPr lang="es-MX" sz="1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2,000,000 </a:t>
                      </a:r>
                      <a:endParaRPr lang="es-MX" sz="1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43.1%</a:t>
                      </a:r>
                      <a:endParaRPr lang="es-MX" sz="1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1,889,620</a:t>
                      </a:r>
                      <a:endParaRPr lang="es-MX" sz="1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40.8%        </a:t>
                      </a:r>
                      <a:r>
                        <a:rPr lang="es-MX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3</a:t>
                      </a:r>
                      <a:endParaRPr lang="es-MX" sz="16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9326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El Salvador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6,090,646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21,041 km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1,491,480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24.5%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1,491,480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24.5%</a:t>
                      </a:r>
                      <a:endParaRPr lang="es-MX" sz="1400" dirty="0"/>
                    </a:p>
                  </a:txBody>
                  <a:tcPr/>
                </a:tc>
              </a:tr>
              <a:tr h="329326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Guatemala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14,099,032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108,894 km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2,280,000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16.2%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2,104,160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14.9%</a:t>
                      </a:r>
                      <a:endParaRPr lang="es-MX" sz="1400" dirty="0"/>
                    </a:p>
                  </a:txBody>
                  <a:tcPr/>
                </a:tc>
              </a:tr>
              <a:tr h="329326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Honduras</a:t>
                      </a:r>
                      <a:r>
                        <a:rPr lang="es-MX" sz="1400" baseline="0" dirty="0" smtClean="0"/>
                        <a:t>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8,296,693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112,088 km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1,319,174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15.9%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1,213,800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14.6%</a:t>
                      </a:r>
                      <a:endParaRPr lang="es-MX" sz="1400" dirty="0"/>
                    </a:p>
                  </a:txBody>
                  <a:tcPr/>
                </a:tc>
              </a:tr>
              <a:tr h="329326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Belice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327,719</a:t>
                      </a:r>
                      <a:r>
                        <a:rPr lang="es-MX" sz="1400" baseline="0" dirty="0" smtClean="0"/>
                        <a:t> personas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22,966 km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74,700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22.8%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74,700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22.8%</a:t>
                      </a:r>
                      <a:endParaRPr lang="es-MX" sz="1400" dirty="0"/>
                    </a:p>
                  </a:txBody>
                  <a:tcPr/>
                </a:tc>
              </a:tr>
              <a:tr h="329326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Nicaragua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5,727,707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129,454</a:t>
                      </a:r>
                      <a:r>
                        <a:rPr lang="es-MX" sz="1400" baseline="0" dirty="0" smtClean="0"/>
                        <a:t> km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783,800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13.7%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783,800</a:t>
                      </a:r>
                    </a:p>
                    <a:p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13.7%</a:t>
                      </a:r>
                      <a:endParaRPr lang="es-MX" sz="1400" dirty="0"/>
                    </a:p>
                  </a:txBody>
                  <a:tcPr/>
                </a:tc>
              </a:tr>
              <a:tr h="329326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Panamá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3,510,045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77,082 km 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1,503,441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42.8%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1,014,160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28.9%</a:t>
                      </a:r>
                      <a:endParaRPr lang="es-MX" sz="1400" dirty="0"/>
                    </a:p>
                  </a:txBody>
                  <a:tcPr/>
                </a:tc>
              </a:tr>
              <a:tr h="329326"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FF0000"/>
                          </a:solidFill>
                        </a:rPr>
                        <a:t>Estados Unidos</a:t>
                      </a:r>
                      <a:r>
                        <a:rPr lang="es-MX" sz="14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s-MX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FF0000"/>
                          </a:solidFill>
                        </a:rPr>
                        <a:t>313,847,465</a:t>
                      </a:r>
                      <a:endParaRPr lang="es-MX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FF0000"/>
                          </a:solidFill>
                        </a:rPr>
                        <a:t>9,629,047 km</a:t>
                      </a:r>
                      <a:endParaRPr lang="es-MX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FF0000"/>
                          </a:solidFill>
                        </a:rPr>
                        <a:t>245,203,319</a:t>
                      </a:r>
                      <a:endParaRPr lang="es-MX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FF0000"/>
                          </a:solidFill>
                        </a:rPr>
                        <a:t>78%</a:t>
                      </a:r>
                      <a:endParaRPr lang="es-MX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FF0000"/>
                          </a:solidFill>
                        </a:rPr>
                        <a:t>166,029,240</a:t>
                      </a:r>
                      <a:endParaRPr lang="es-MX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FF0000"/>
                          </a:solidFill>
                        </a:rPr>
                        <a:t>52.9%       </a:t>
                      </a:r>
                      <a:r>
                        <a:rPr lang="es-MX" sz="1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s-MX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29326"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00B050"/>
                          </a:solidFill>
                        </a:rPr>
                        <a:t>Canadá </a:t>
                      </a:r>
                      <a:endParaRPr lang="es-MX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00B050"/>
                          </a:solidFill>
                        </a:rPr>
                        <a:t>34,300,083</a:t>
                      </a:r>
                      <a:endParaRPr lang="es-MX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00B050"/>
                          </a:solidFill>
                        </a:rPr>
                        <a:t>9,976,137km</a:t>
                      </a:r>
                      <a:endParaRPr lang="es-MX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00B050"/>
                          </a:solidFill>
                        </a:rPr>
                        <a:t>28,469,069</a:t>
                      </a:r>
                      <a:endParaRPr lang="es-MX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00B050"/>
                          </a:solidFill>
                        </a:rPr>
                        <a:t>83%</a:t>
                      </a:r>
                      <a:endParaRPr lang="es-MX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00B050"/>
                          </a:solidFill>
                        </a:rPr>
                        <a:t>18,090,640</a:t>
                      </a:r>
                      <a:endParaRPr lang="es-MX" sz="1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rgbClr val="00B050"/>
                          </a:solidFill>
                        </a:rPr>
                        <a:t>52.7%        </a:t>
                      </a:r>
                      <a:r>
                        <a:rPr lang="es-MX" sz="1800" b="1" dirty="0" smtClean="0">
                          <a:solidFill>
                            <a:srgbClr val="00B050"/>
                          </a:solidFill>
                        </a:rPr>
                        <a:t>2</a:t>
                      </a:r>
                      <a:endParaRPr lang="es-MX" sz="18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6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Las estadísticas son hasta el año 2012</a:t>
            </a:r>
          </a:p>
          <a:p>
            <a:endParaRPr lang="es-MX" dirty="0"/>
          </a:p>
          <a:p>
            <a:r>
              <a:rPr lang="es-MX" dirty="0" err="1"/>
              <a:t>Bibliografia</a:t>
            </a:r>
            <a:r>
              <a:rPr lang="es-MX" dirty="0"/>
              <a:t>: </a:t>
            </a:r>
          </a:p>
          <a:p>
            <a:r>
              <a:rPr lang="es-MX" dirty="0"/>
              <a:t>WORLD STATS</a:t>
            </a:r>
          </a:p>
          <a:p>
            <a:r>
              <a:rPr lang="es-MX" dirty="0"/>
              <a:t>http://www.internetworldstats.com/america.htm</a:t>
            </a:r>
          </a:p>
          <a:p>
            <a:r>
              <a:rPr lang="es-MX" dirty="0"/>
              <a:t>26 octubre 2013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8027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64</TotalTime>
  <Words>196</Words>
  <Application>Microsoft Office PowerPoint</Application>
  <PresentationFormat>Presentación en pantalla (4:3)</PresentationFormat>
  <Paragraphs>116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Ángulos</vt:lpstr>
      <vt:lpstr>INTERNET World Stats </vt:lpstr>
      <vt:lpstr>Principales Estadísticas  </vt:lpstr>
      <vt:lpstr>América Central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Stats</dc:title>
  <dc:creator>IZAZAGA 8</dc:creator>
  <cp:lastModifiedBy>IZAZAGA 8</cp:lastModifiedBy>
  <cp:revision>7</cp:revision>
  <dcterms:created xsi:type="dcterms:W3CDTF">2013-10-26T15:40:39Z</dcterms:created>
  <dcterms:modified xsi:type="dcterms:W3CDTF">2013-10-26T16:45:35Z</dcterms:modified>
</cp:coreProperties>
</file>