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79" r:id="rId2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1745-8BE5-403D-BCE1-BF674F03CA0C}" type="datetimeFigureOut">
              <a:rPr lang="es-MX" smtClean="0">
                <a:solidFill>
                  <a:srgbClr val="CCD1B9"/>
                </a:solidFill>
              </a:rPr>
              <a:pPr/>
              <a:t>30/11/2013</a:t>
            </a:fld>
            <a:endParaRPr lang="es-MX">
              <a:solidFill>
                <a:srgbClr val="CCD1B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CCD1B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19BB1-D2D3-4B46-8CC6-8C76D29B0349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1745-8BE5-403D-BCE1-BF674F03CA0C}" type="datetimeFigureOut">
              <a:rPr lang="es-MX" smtClean="0">
                <a:solidFill>
                  <a:srgbClr val="534949"/>
                </a:solidFill>
              </a:rPr>
              <a:pPr/>
              <a:t>30/11/2013</a:t>
            </a:fld>
            <a:endParaRPr lang="es-MX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19BB1-D2D3-4B46-8CC6-8C76D29B0349}" type="slidenum">
              <a:rPr lang="es-MX" smtClean="0">
                <a:solidFill>
                  <a:srgbClr val="534949"/>
                </a:solidFill>
              </a:rPr>
              <a:pPr/>
              <a:t>‹Nº›</a:t>
            </a:fld>
            <a:endParaRPr lang="es-MX">
              <a:solidFill>
                <a:srgbClr val="534949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1745-8BE5-403D-BCE1-BF674F03CA0C}" type="datetimeFigureOut">
              <a:rPr lang="es-MX" smtClean="0"/>
              <a:pPr/>
              <a:t>30/11/2013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19BB1-D2D3-4B46-8CC6-8C76D29B0349}" type="slidenum">
              <a:rPr lang="es-MX" smtClean="0">
                <a:solidFill>
                  <a:srgbClr val="CCD1B9"/>
                </a:solidFill>
              </a:rPr>
              <a:pPr/>
              <a:t>‹Nº›</a:t>
            </a:fld>
            <a:endParaRPr lang="es-MX">
              <a:solidFill>
                <a:srgbClr val="CCD1B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1745-8BE5-403D-BCE1-BF674F03CA0C}" type="datetimeFigureOut">
              <a:rPr lang="es-MX" smtClean="0">
                <a:solidFill>
                  <a:srgbClr val="534949"/>
                </a:solidFill>
              </a:rPr>
              <a:pPr/>
              <a:t>30/11/2013</a:t>
            </a:fld>
            <a:endParaRPr lang="es-MX">
              <a:solidFill>
                <a:srgbClr val="53494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53494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19BB1-D2D3-4B46-8CC6-8C76D29B0349}" type="slidenum">
              <a:rPr lang="es-MX" smtClean="0">
                <a:solidFill>
                  <a:srgbClr val="534949"/>
                </a:solidFill>
              </a:rPr>
              <a:pPr/>
              <a:t>‹Nº›</a:t>
            </a:fld>
            <a:endParaRPr lang="es-MX">
              <a:solidFill>
                <a:srgbClr val="534949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1745-8BE5-403D-BCE1-BF674F03CA0C}" type="datetimeFigureOut">
              <a:rPr lang="es-MX" smtClean="0">
                <a:solidFill>
                  <a:srgbClr val="534949"/>
                </a:solidFill>
              </a:rPr>
              <a:pPr/>
              <a:t>30/11/2013</a:t>
            </a:fld>
            <a:endParaRPr lang="es-MX">
              <a:solidFill>
                <a:srgbClr val="53494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53494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19BB1-D2D3-4B46-8CC6-8C76D29B0349}" type="slidenum">
              <a:rPr lang="es-MX" smtClean="0">
                <a:solidFill>
                  <a:srgbClr val="534949"/>
                </a:solidFill>
              </a:rPr>
              <a:pPr/>
              <a:t>‹Nº›</a:t>
            </a:fld>
            <a:endParaRPr lang="es-MX">
              <a:solidFill>
                <a:srgbClr val="534949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1745-8BE5-403D-BCE1-BF674F03CA0C}" type="datetimeFigureOut">
              <a:rPr lang="es-MX" smtClean="0">
                <a:solidFill>
                  <a:srgbClr val="534949"/>
                </a:solidFill>
              </a:rPr>
              <a:pPr/>
              <a:t>30/11/2013</a:t>
            </a:fld>
            <a:endParaRPr lang="es-MX">
              <a:solidFill>
                <a:srgbClr val="534949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53494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19BB1-D2D3-4B46-8CC6-8C76D29B0349}" type="slidenum">
              <a:rPr lang="es-MX" smtClean="0">
                <a:solidFill>
                  <a:srgbClr val="534949"/>
                </a:solidFill>
              </a:rPr>
              <a:pPr/>
              <a:t>‹Nº›</a:t>
            </a:fld>
            <a:endParaRPr lang="es-MX">
              <a:solidFill>
                <a:srgbClr val="534949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1745-8BE5-403D-BCE1-BF674F03CA0C}" type="datetimeFigureOut">
              <a:rPr lang="es-MX" smtClean="0">
                <a:solidFill>
                  <a:srgbClr val="534949"/>
                </a:solidFill>
              </a:rPr>
              <a:pPr/>
              <a:t>30/11/2013</a:t>
            </a:fld>
            <a:endParaRPr lang="es-MX">
              <a:solidFill>
                <a:srgbClr val="53494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53494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19BB1-D2D3-4B46-8CC6-8C76D29B0349}" type="slidenum">
              <a:rPr lang="es-MX" smtClean="0">
                <a:solidFill>
                  <a:srgbClr val="534949"/>
                </a:solidFill>
              </a:rPr>
              <a:pPr/>
              <a:t>‹Nº›</a:t>
            </a:fld>
            <a:endParaRPr lang="es-MX">
              <a:solidFill>
                <a:srgbClr val="534949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1745-8BE5-403D-BCE1-BF674F03CA0C}" type="datetimeFigureOut">
              <a:rPr lang="es-MX" smtClean="0">
                <a:solidFill>
                  <a:srgbClr val="534949"/>
                </a:solidFill>
              </a:rPr>
              <a:pPr/>
              <a:t>30/11/2013</a:t>
            </a:fld>
            <a:endParaRPr lang="es-MX">
              <a:solidFill>
                <a:srgbClr val="53494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53494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19BB1-D2D3-4B46-8CC6-8C76D29B034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1745-8BE5-403D-BCE1-BF674F03CA0C}" type="datetimeFigureOut">
              <a:rPr lang="es-MX" smtClean="0">
                <a:solidFill>
                  <a:srgbClr val="CCD1B9"/>
                </a:solidFill>
              </a:rPr>
              <a:pPr/>
              <a:t>30/11/2013</a:t>
            </a:fld>
            <a:endParaRPr lang="es-MX">
              <a:solidFill>
                <a:srgbClr val="CCD1B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CCD1B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19BB1-D2D3-4B46-8CC6-8C76D29B0349}" type="slidenum">
              <a:rPr lang="es-MX" smtClean="0">
                <a:solidFill>
                  <a:srgbClr val="CCD1B9"/>
                </a:solidFill>
              </a:rPr>
              <a:pPr/>
              <a:t>‹Nº›</a:t>
            </a:fld>
            <a:endParaRPr lang="es-MX">
              <a:solidFill>
                <a:srgbClr val="CCD1B9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1745-8BE5-403D-BCE1-BF674F03CA0C}" type="datetimeFigureOut">
              <a:rPr lang="es-MX" smtClean="0">
                <a:solidFill>
                  <a:srgbClr val="534949"/>
                </a:solidFill>
              </a:rPr>
              <a:pPr/>
              <a:t>30/11/2013</a:t>
            </a:fld>
            <a:endParaRPr lang="es-MX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19BB1-D2D3-4B46-8CC6-8C76D29B0349}" type="slidenum">
              <a:rPr lang="es-MX" smtClean="0">
                <a:solidFill>
                  <a:srgbClr val="534949"/>
                </a:solidFill>
              </a:rPr>
              <a:pPr/>
              <a:t>‹Nº›</a:t>
            </a:fld>
            <a:endParaRPr lang="es-MX">
              <a:solidFill>
                <a:srgbClr val="534949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1745-8BE5-403D-BCE1-BF674F03CA0C}" type="datetimeFigureOut">
              <a:rPr lang="es-MX" smtClean="0">
                <a:solidFill>
                  <a:srgbClr val="534949"/>
                </a:solidFill>
              </a:rPr>
              <a:pPr/>
              <a:t>30/11/2013</a:t>
            </a:fld>
            <a:endParaRPr lang="es-MX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19BB1-D2D3-4B46-8CC6-8C76D29B0349}" type="slidenum">
              <a:rPr lang="es-MX" smtClean="0">
                <a:solidFill>
                  <a:srgbClr val="CCD1B9"/>
                </a:solidFill>
              </a:rPr>
              <a:pPr/>
              <a:t>‹Nº›</a:t>
            </a:fld>
            <a:endParaRPr lang="es-MX">
              <a:solidFill>
                <a:srgbClr val="CCD1B9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23751745-8BE5-403D-BCE1-BF674F03CA0C}" type="datetimeFigureOut">
              <a:rPr lang="es-MX" smtClean="0">
                <a:solidFill>
                  <a:srgbClr val="534949"/>
                </a:solidFill>
              </a:rPr>
              <a:pPr/>
              <a:t>30/11/2013</a:t>
            </a:fld>
            <a:endParaRPr lang="es-MX">
              <a:solidFill>
                <a:srgbClr val="5349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s-MX">
              <a:solidFill>
                <a:srgbClr val="53494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84419BB1-D2D3-4B46-8CC6-8C76D29B0349}" type="slidenum">
              <a:rPr lang="es-MX" smtClean="0">
                <a:solidFill>
                  <a:srgbClr val="534949"/>
                </a:solidFill>
              </a:rPr>
              <a:pPr/>
              <a:t>‹Nº›</a:t>
            </a:fld>
            <a:endParaRPr lang="es-MX">
              <a:solidFill>
                <a:srgbClr val="534949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Marshall </a:t>
            </a:r>
            <a:r>
              <a:rPr lang="es-MX" dirty="0" err="1" smtClean="0"/>
              <a:t>McLuhan</a:t>
            </a:r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El Medio es el Masaje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6520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Masaje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es-MX" sz="2800" dirty="0" smtClean="0"/>
              <a:t>El cambio es una constante dentro de la sociedad actual. </a:t>
            </a:r>
          </a:p>
          <a:p>
            <a:pPr algn="just"/>
            <a:r>
              <a:rPr lang="es-MX" sz="2800" dirty="0" smtClean="0"/>
              <a:t>La sociedad es moldeada por los medios. </a:t>
            </a:r>
          </a:p>
          <a:p>
            <a:pPr algn="just"/>
            <a:r>
              <a:rPr lang="es-MX" sz="2800" dirty="0" smtClean="0"/>
              <a:t>“La tecnología eléctrica promueve y estimula la unificación y el envolvimiento”.</a:t>
            </a:r>
          </a:p>
          <a:p>
            <a:pPr algn="just"/>
            <a:r>
              <a:rPr lang="es-MX" sz="2800" dirty="0" smtClean="0"/>
              <a:t>Imposible comprender los cambios sociales y culturales si no se conoce el funcionamiento de los medios.</a:t>
            </a:r>
          </a:p>
          <a:p>
            <a:pPr marL="0" indent="0">
              <a:buNone/>
            </a:pPr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2869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La Era de la Ansiedad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MX" sz="2800" dirty="0" smtClean="0"/>
              <a:t>“El Viejo entrenamiento para la observación se ha vuelto totalmente irrelevante en estos nuevos tiempos, porque se basa en reacciones y conceptos psicológicos condicionados por la tecnología anterior: la mecanización”. </a:t>
            </a:r>
          </a:p>
          <a:p>
            <a:pPr algn="just"/>
            <a:r>
              <a:rPr lang="es-MX" sz="2800" dirty="0" smtClean="0"/>
              <a:t>Tratamos de ejecutar las tareas de hoy con conceptos de ayer. </a:t>
            </a:r>
          </a:p>
          <a:p>
            <a:pPr algn="just"/>
            <a:r>
              <a:rPr lang="es-MX" sz="2800" dirty="0" smtClean="0"/>
              <a:t>La juventud comprende por instinto el ambiente actual: el drama eléctrico.  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70532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457200" y="1556792"/>
            <a:ext cx="8229600" cy="4104456"/>
          </a:xfrm>
        </p:spPr>
        <p:txBody>
          <a:bodyPr>
            <a:normAutofit/>
          </a:bodyPr>
          <a:lstStyle/>
          <a:p>
            <a:pPr algn="just"/>
            <a:r>
              <a:rPr lang="es-MX" sz="2800" dirty="0" smtClean="0"/>
              <a:t>Vigilancia Universal: Dilema entre la búsqueda de la privacidad y la necesidad de enterarse de los acontecimientos sociales.</a:t>
            </a:r>
          </a:p>
          <a:p>
            <a:pPr algn="just"/>
            <a:r>
              <a:rPr lang="es-MX" sz="2800" dirty="0"/>
              <a:t>F</a:t>
            </a:r>
            <a:r>
              <a:rPr lang="es-MX" sz="2800" dirty="0" smtClean="0"/>
              <a:t>amilia: Se ve reducida la influencia de los padres. </a:t>
            </a:r>
          </a:p>
          <a:p>
            <a:pPr algn="just"/>
            <a:r>
              <a:rPr lang="es-MX" sz="2800" dirty="0" smtClean="0"/>
              <a:t>EL tiempo y el espacio desaparecen.</a:t>
            </a:r>
          </a:p>
          <a:p>
            <a:pPr algn="just"/>
            <a:r>
              <a:rPr lang="es-MX" sz="2800" dirty="0" smtClean="0"/>
              <a:t>Los viejos agrupamientos cívicos, estatales y nacionales desaparecen. </a:t>
            </a:r>
          </a:p>
          <a:p>
            <a:pPr algn="just"/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210333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457200" y="1340768"/>
            <a:ext cx="8229600" cy="4464496"/>
          </a:xfrm>
        </p:spPr>
        <p:txBody>
          <a:bodyPr>
            <a:normAutofit/>
          </a:bodyPr>
          <a:lstStyle/>
          <a:p>
            <a:pPr algn="just"/>
            <a:r>
              <a:rPr lang="es-MX" sz="2800" b="1" dirty="0" smtClean="0"/>
              <a:t>Educación:</a:t>
            </a:r>
            <a:r>
              <a:rPr lang="es-MX" sz="2800" dirty="0" smtClean="0"/>
              <a:t> Modelo educacional del siglo XIX, con información escasa y ordenada.</a:t>
            </a:r>
          </a:p>
          <a:p>
            <a:pPr algn="just"/>
            <a:r>
              <a:rPr lang="es-MX" sz="2800" b="1" dirty="0" smtClean="0"/>
              <a:t>Niño Televidente</a:t>
            </a:r>
            <a:r>
              <a:rPr lang="es-MX" sz="2800" dirty="0" smtClean="0"/>
              <a:t>: Contacto con el mundo adulto. </a:t>
            </a:r>
          </a:p>
          <a:p>
            <a:pPr algn="just"/>
            <a:r>
              <a:rPr lang="es-MX" sz="2800" dirty="0" smtClean="0"/>
              <a:t>Niño invento del siglo XVIII</a:t>
            </a:r>
          </a:p>
          <a:p>
            <a:pPr algn="just"/>
            <a:r>
              <a:rPr lang="es-MX" sz="2800" dirty="0" smtClean="0"/>
              <a:t>El niño de hoy vive entre dos mundos, por lo tanto no puede crecer. </a:t>
            </a:r>
          </a:p>
          <a:p>
            <a:pPr algn="just"/>
            <a:r>
              <a:rPr lang="es-MX" sz="2800" dirty="0" smtClean="0"/>
              <a:t>La política ofrece respuestas de ayer a las preguntas de hoy.</a:t>
            </a:r>
          </a:p>
          <a:p>
            <a:pPr algn="just"/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83003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457200" y="1052736"/>
            <a:ext cx="8229600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sz="2800" dirty="0" smtClean="0"/>
              <a:t>Entretenimiento pasivo para las masas. </a:t>
            </a:r>
          </a:p>
          <a:p>
            <a:pPr algn="just"/>
            <a:r>
              <a:rPr lang="es-MX" sz="2800" dirty="0" smtClean="0"/>
              <a:t>Reconocimiento de las minorías.</a:t>
            </a:r>
          </a:p>
          <a:p>
            <a:pPr algn="just"/>
            <a:r>
              <a:rPr lang="es-MX" sz="2800" dirty="0" smtClean="0"/>
              <a:t>Todos los medios son prolongaciones de alguna facultad humana, psíquica o física. </a:t>
            </a:r>
          </a:p>
          <a:p>
            <a:pPr algn="just"/>
            <a:r>
              <a:rPr lang="es-MX" sz="2800" dirty="0" smtClean="0"/>
              <a:t>La rueda, es prolongación del pie.</a:t>
            </a:r>
          </a:p>
          <a:p>
            <a:pPr algn="just"/>
            <a:r>
              <a:rPr lang="es-MX" sz="2800" dirty="0" smtClean="0"/>
              <a:t>El libro es una prolongación del ojo.</a:t>
            </a:r>
          </a:p>
          <a:p>
            <a:pPr algn="just"/>
            <a:r>
              <a:rPr lang="es-MX" sz="2800" dirty="0" smtClean="0"/>
              <a:t>La ropa, una prolongación de la piel.</a:t>
            </a:r>
          </a:p>
          <a:p>
            <a:pPr algn="just"/>
            <a:r>
              <a:rPr lang="es-MX" sz="2800" dirty="0" smtClean="0"/>
              <a:t>El circuito eléctrico, una prolongación del sistema nervioso central. 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4318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980728"/>
            <a:ext cx="8064896" cy="3960440"/>
          </a:xfrm>
        </p:spPr>
        <p:txBody>
          <a:bodyPr/>
          <a:lstStyle/>
          <a:p>
            <a:pPr algn="just"/>
            <a:endParaRPr lang="es-MX" b="1" i="1" dirty="0" smtClean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endParaRPr lang="es-MX" b="1" i="1" dirty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endParaRPr lang="es-MX" sz="2400" b="1" i="1" dirty="0" smtClean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r>
              <a:rPr lang="es-MX" sz="2400" b="1" i="1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Oír era creer.</a:t>
            </a:r>
          </a:p>
          <a:p>
            <a:pPr algn="just"/>
            <a:endParaRPr lang="es-MX" sz="2400" b="1" i="1" dirty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r>
              <a:rPr lang="es-MX" sz="2400" b="1" i="1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Él órgano dominante de la orientación </a:t>
            </a:r>
          </a:p>
          <a:p>
            <a:pPr algn="just"/>
            <a:r>
              <a:rPr lang="es-MX" sz="2400" b="1" i="1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sensorial y social en las sociedades </a:t>
            </a:r>
          </a:p>
          <a:p>
            <a:pPr algn="just"/>
            <a:r>
              <a:rPr lang="es-MX" sz="2400" b="1" i="1" dirty="0" err="1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prealfabéticas</a:t>
            </a:r>
            <a:r>
              <a:rPr lang="es-MX" sz="2400" b="1" i="1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el oído.</a:t>
            </a:r>
            <a:endParaRPr lang="es-MX" sz="2400" b="1" i="1" dirty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470025"/>
          </a:xfrm>
        </p:spPr>
        <p:txBody>
          <a:bodyPr>
            <a:normAutofit/>
          </a:bodyPr>
          <a:lstStyle/>
          <a:p>
            <a:r>
              <a:rPr lang="es-MX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medio en la edad de las masas</a:t>
            </a:r>
            <a:endParaRPr lang="es-MX" dirty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08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2060848"/>
            <a:ext cx="8064896" cy="3960440"/>
          </a:xfrm>
        </p:spPr>
        <p:txBody>
          <a:bodyPr/>
          <a:lstStyle/>
          <a:p>
            <a:pPr algn="just"/>
            <a:r>
              <a:rPr lang="es-MX" sz="2400" b="1" i="1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Para mucha gente, la racionalidad tiene la connotación de uniformidad y ligazón</a:t>
            </a:r>
            <a:endParaRPr lang="es-MX" sz="2400" b="1" i="1" dirty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8352928" cy="1470025"/>
          </a:xfrm>
        </p:spPr>
        <p:txBody>
          <a:bodyPr>
            <a:normAutofit/>
          </a:bodyPr>
          <a:lstStyle/>
          <a:p>
            <a:pPr algn="l"/>
            <a:r>
              <a:rPr lang="es-MX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No es coherente significa no es racional</a:t>
            </a:r>
            <a:endParaRPr lang="es-MX" dirty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91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2276872"/>
            <a:ext cx="8064896" cy="2880320"/>
          </a:xfrm>
        </p:spPr>
        <p:txBody>
          <a:bodyPr/>
          <a:lstStyle/>
          <a:p>
            <a:r>
              <a:rPr lang="es-MX" sz="2400" b="1" i="1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Hasta que se invento la escritura, el </a:t>
            </a:r>
          </a:p>
          <a:p>
            <a:r>
              <a:rPr lang="es-MX" sz="2400" b="1" i="1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hombre vivo en el espacio acústico: sin</a:t>
            </a:r>
          </a:p>
          <a:p>
            <a:r>
              <a:rPr lang="es-MX" sz="2400" b="1" i="1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limites, sin dirección, sin horizonte,</a:t>
            </a:r>
          </a:p>
          <a:p>
            <a:r>
              <a:rPr lang="es-MX" sz="2400" b="1" i="1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 las tinieblas de la mente.</a:t>
            </a:r>
            <a:endParaRPr lang="es-MX" sz="2400" b="1" i="1" dirty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8352928" cy="1470025"/>
          </a:xfrm>
        </p:spPr>
        <p:txBody>
          <a:bodyPr>
            <a:normAutofit/>
          </a:bodyPr>
          <a:lstStyle/>
          <a:p>
            <a:pPr algn="l"/>
            <a:r>
              <a:rPr lang="es-MX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lenguaje es un mapa social</a:t>
            </a:r>
            <a:endParaRPr lang="es-MX" dirty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06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548680"/>
            <a:ext cx="8064896" cy="3816424"/>
          </a:xfrm>
        </p:spPr>
        <p:txBody>
          <a:bodyPr>
            <a:normAutofit/>
          </a:bodyPr>
          <a:lstStyle/>
          <a:p>
            <a:r>
              <a:rPr lang="es-MX" sz="2400" b="1" i="1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imprenta proporciono la primera </a:t>
            </a:r>
          </a:p>
          <a:p>
            <a:r>
              <a:rPr lang="es-MX" sz="2400" b="1" i="1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mercancía uniformemente repetible, </a:t>
            </a:r>
          </a:p>
          <a:p>
            <a:r>
              <a:rPr lang="es-MX" sz="2400" b="1" i="1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primera línea de montaje:</a:t>
            </a:r>
          </a:p>
          <a:p>
            <a:r>
              <a:rPr lang="es-MX" sz="2400" b="1" i="1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	</a:t>
            </a:r>
          </a:p>
          <a:p>
            <a:r>
              <a:rPr lang="es-MX" sz="2400" b="1" i="1" dirty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	</a:t>
            </a:r>
            <a:r>
              <a:rPr lang="es-MX" sz="2400" b="1" i="1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producción en masa.</a:t>
            </a:r>
            <a:endParaRPr lang="es-MX" sz="2400" b="1" i="1" dirty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49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2204864"/>
            <a:ext cx="8064896" cy="2880320"/>
          </a:xfrm>
        </p:spPr>
        <p:txBody>
          <a:bodyPr/>
          <a:lstStyle/>
          <a:p>
            <a:r>
              <a:rPr lang="es-MX" sz="2400" b="1" i="1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 culpa no se puede adjudicar a un </a:t>
            </a:r>
          </a:p>
          <a:p>
            <a:r>
              <a:rPr lang="es-MX" sz="2400" b="1" i="1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solo individuo, sino que, por alguna </a:t>
            </a:r>
          </a:p>
          <a:p>
            <a:r>
              <a:rPr lang="es-MX" sz="2400" b="1" i="1" dirty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</a:t>
            </a:r>
            <a:r>
              <a:rPr lang="es-MX" sz="2400" b="1" i="1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xtraña razón, es algo compartido </a:t>
            </a:r>
          </a:p>
          <a:p>
            <a:r>
              <a:rPr lang="es-MX" sz="2400" b="1" i="1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por todos.</a:t>
            </a:r>
            <a:endParaRPr lang="es-MX" sz="2400" b="1" i="1" dirty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8352928" cy="1470025"/>
          </a:xfrm>
        </p:spPr>
        <p:txBody>
          <a:bodyPr>
            <a:normAutofit/>
          </a:bodyPr>
          <a:lstStyle/>
          <a:p>
            <a:pPr algn="l"/>
            <a:r>
              <a:rPr lang="es-MX" dirty="0" smtClean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encierro</a:t>
            </a:r>
            <a:endParaRPr lang="es-MX" dirty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52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idx="4294967295"/>
          </p:nvPr>
        </p:nvSpPr>
        <p:spPr>
          <a:xfrm>
            <a:off x="323528" y="1556792"/>
            <a:ext cx="7776864" cy="4525963"/>
          </a:xfrm>
        </p:spPr>
        <p:txBody>
          <a:bodyPr/>
          <a:lstStyle/>
          <a:p>
            <a:pPr marL="0" indent="0" algn="just">
              <a:buNone/>
            </a:pPr>
            <a:endParaRPr lang="es-MX" dirty="0" smtClean="0"/>
          </a:p>
          <a:p>
            <a:pPr marL="0" indent="0" algn="just">
              <a:buNone/>
            </a:pPr>
            <a:r>
              <a:rPr lang="es-MX" sz="3200" dirty="0" smtClean="0"/>
              <a:t>“La verdadera guerra, la guerra total, es hoy una guerra de información. La libran los sutiles medios informáticos eléctricos…”  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182230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251520" y="1052736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MX" dirty="0" smtClean="0"/>
          </a:p>
          <a:p>
            <a:pPr marL="0" indent="0" algn="ctr">
              <a:buNone/>
            </a:pPr>
            <a:r>
              <a:rPr lang="es-MX" sz="2400" dirty="0" smtClean="0"/>
              <a:t>EL PODER ESTÁ EN LOS MEDIOS… </a:t>
            </a:r>
          </a:p>
          <a:p>
            <a:endParaRPr lang="es-MX" sz="2400" dirty="0"/>
          </a:p>
          <a:p>
            <a:endParaRPr lang="es-MX" sz="2400" dirty="0" smtClean="0"/>
          </a:p>
          <a:p>
            <a:endParaRPr lang="es-MX" sz="2400" dirty="0"/>
          </a:p>
          <a:p>
            <a:pPr marL="0" indent="0">
              <a:buNone/>
            </a:pPr>
            <a:endParaRPr lang="es-MX" sz="2400" dirty="0" smtClean="0"/>
          </a:p>
          <a:p>
            <a:pPr marL="0" indent="0" algn="ctr">
              <a:buNone/>
            </a:pPr>
            <a:r>
              <a:rPr lang="es-MX" sz="2400" dirty="0" smtClean="0">
                <a:effectLst/>
              </a:rPr>
              <a:t>"</a:t>
            </a:r>
            <a:r>
              <a:rPr lang="es-MX" sz="2400" b="1" i="1" dirty="0" smtClean="0">
                <a:effectLst/>
              </a:rPr>
              <a:t>Quien controla los medios</a:t>
            </a:r>
            <a:r>
              <a:rPr lang="es-MX" sz="2400" dirty="0" smtClean="0">
                <a:effectLst/>
              </a:rPr>
              <a:t>, </a:t>
            </a:r>
            <a:r>
              <a:rPr lang="es-MX" sz="2400" b="1" i="1" dirty="0" smtClean="0">
                <a:effectLst/>
              </a:rPr>
              <a:t>controla la cultura</a:t>
            </a:r>
            <a:r>
              <a:rPr lang="es-MX" sz="2400" dirty="0" smtClean="0">
                <a:effectLst/>
              </a:rPr>
              <a:t>" Allen Ginsberg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50306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755576" y="1052736"/>
            <a:ext cx="7560840" cy="4525963"/>
          </a:xfrm>
        </p:spPr>
        <p:txBody>
          <a:bodyPr>
            <a:normAutofit/>
          </a:bodyPr>
          <a:lstStyle/>
          <a:p>
            <a:r>
              <a:rPr lang="es-MX" sz="2800" dirty="0" smtClean="0"/>
              <a:t>El Boom de las cuatro magníficas:</a:t>
            </a:r>
          </a:p>
          <a:p>
            <a:pPr marL="0" indent="0">
              <a:buNone/>
            </a:pPr>
            <a:r>
              <a:rPr lang="es-MX" sz="2800" dirty="0"/>
              <a:t>	</a:t>
            </a:r>
            <a:r>
              <a:rPr lang="es-MX" sz="2800" dirty="0" smtClean="0"/>
              <a:t>Marx, Mao, Marcuse, McLuhan.</a:t>
            </a:r>
          </a:p>
          <a:p>
            <a:endParaRPr lang="es-MX" sz="2800" dirty="0" smtClean="0"/>
          </a:p>
          <a:p>
            <a:pPr marL="0" indent="0">
              <a:buNone/>
            </a:pPr>
            <a:endParaRPr lang="es-MX" sz="2800" dirty="0"/>
          </a:p>
          <a:p>
            <a:pPr marL="0" indent="0" algn="just">
              <a:buNone/>
            </a:pPr>
            <a:r>
              <a:rPr lang="es-MX" sz="2800" dirty="0" smtClean="0"/>
              <a:t>McLuhan no reconocía otro cambio social que el impuesto por la tecnología y llegó a planificar una profunda toma de conciencia de la situación. 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268116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323528" y="98072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MX" dirty="0"/>
          </a:p>
          <a:p>
            <a:pPr algn="just"/>
            <a:r>
              <a:rPr lang="es-MX" sz="2800" dirty="0" smtClean="0"/>
              <a:t>Si el gran apagón de 1965 hubiese continuado durante medio año, no habría quedado duda acerca de cómo la tecnología eléctrica modela, altera, modifica –masajea- cada instante de nuestras vidas.     </a:t>
            </a:r>
          </a:p>
          <a:p>
            <a:pPr marL="0" indent="0" algn="just">
              <a:buNone/>
            </a:pPr>
            <a:r>
              <a:rPr lang="es-MX" sz="2800" dirty="0" smtClean="0"/>
              <a:t> </a:t>
            </a:r>
          </a:p>
          <a:p>
            <a:r>
              <a:rPr lang="es-MX" sz="2800" dirty="0" smtClean="0"/>
              <a:t>“Sólo cabe desconectar la electricidad… si queremos recuperar la libertad de espíritu de antaño”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0877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395536" y="1628800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es-MX" dirty="0" smtClean="0"/>
              <a:t>“</a:t>
            </a:r>
            <a:r>
              <a:rPr lang="es-MX" sz="2400" dirty="0" smtClean="0"/>
              <a:t>El mundo se está transformando apresuradamente con el cambio de las tecnologías de la comunicación y con ello está alterándose la sensibilidad y la conciencia de la humanidad …. Ellas gobiernan fatalmente el destino de la civilización y construyen la cultura”  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16572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Educación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es-MX" sz="4000" dirty="0" smtClean="0"/>
              <a:t>Profesionalismo: Funde al individuo en patrones de ambiente total. Tiende a aceptar sin criticar</a:t>
            </a:r>
          </a:p>
          <a:p>
            <a:r>
              <a:rPr lang="es-MX" sz="4000" dirty="0" smtClean="0"/>
              <a:t>Amateurismo: Es </a:t>
            </a:r>
            <a:r>
              <a:rPr lang="es-MX" sz="4000" dirty="0" err="1" smtClean="0"/>
              <a:t>antiambiental</a:t>
            </a:r>
            <a:r>
              <a:rPr lang="es-MX" sz="4000" dirty="0" smtClean="0"/>
              <a:t>, procura desarrollar conciencia total</a:t>
            </a:r>
            <a:endParaRPr lang="es-MX" sz="4000" dirty="0"/>
          </a:p>
        </p:txBody>
      </p:sp>
    </p:spTree>
    <p:extLst>
      <p:ext uri="{BB962C8B-B14F-4D97-AF65-F5344CB8AC3E}">
        <p14:creationId xmlns:p14="http://schemas.microsoft.com/office/powerpoint/2010/main" val="227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es-MX" sz="3600" dirty="0" smtClean="0"/>
              <a:t>Nuestra cultura oficial está luchando por forzar los nuevos medios a hacer la tarea de los viejos.</a:t>
            </a:r>
          </a:p>
          <a:p>
            <a:r>
              <a:rPr lang="es-MX" sz="3600" dirty="0" smtClean="0"/>
              <a:t>La educación debe apartarse de la instrucción e ir al descubrimiento.</a:t>
            </a:r>
          </a:p>
          <a:p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115282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Importancia de los elementos sonoros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457200" y="1916832"/>
            <a:ext cx="8229600" cy="2836912"/>
          </a:xfrm>
          <a:prstGeom prst="rect">
            <a:avLst/>
          </a:prstGeom>
        </p:spPr>
        <p:txBody>
          <a:bodyPr/>
          <a:lstStyle/>
          <a:p>
            <a:r>
              <a:rPr lang="es-MX" sz="3200" dirty="0" smtClean="0"/>
              <a:t>A diferencia de lo visual, lo sonoro llega de manera simultanea: desde todas partes.</a:t>
            </a:r>
          </a:p>
          <a:p>
            <a:r>
              <a:rPr lang="es-MX" sz="3200" dirty="0" smtClean="0"/>
              <a:t>A la mayoría de la gente le cuesta comprender los conceptos puramente verbales</a:t>
            </a:r>
            <a:r>
              <a:rPr lang="es-MX" dirty="0" smtClean="0"/>
              <a:t>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8432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Grecia, la </a:t>
            </a:r>
            <a:r>
              <a:rPr lang="es-MX" dirty="0" err="1" smtClean="0"/>
              <a:t>Iliada</a:t>
            </a:r>
            <a:r>
              <a:rPr lang="es-MX" dirty="0" smtClean="0"/>
              <a:t>, la poesía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457200" y="1844824"/>
            <a:ext cx="8229600" cy="3773016"/>
          </a:xfrm>
          <a:prstGeom prst="rect">
            <a:avLst/>
          </a:prstGeom>
        </p:spPr>
        <p:txBody>
          <a:bodyPr/>
          <a:lstStyle/>
          <a:p>
            <a:r>
              <a:rPr lang="es-MX" sz="3200" dirty="0" smtClean="0"/>
              <a:t>La </a:t>
            </a:r>
            <a:r>
              <a:rPr lang="es-MX" sz="3200" dirty="0" err="1" smtClean="0"/>
              <a:t>Iliada</a:t>
            </a:r>
            <a:r>
              <a:rPr lang="es-MX" sz="3200" dirty="0" smtClean="0"/>
              <a:t> fue un elemento cultural que proporcionaba una guía espiritual, ética y social.</a:t>
            </a:r>
          </a:p>
          <a:p>
            <a:r>
              <a:rPr lang="es-MX" sz="3200" dirty="0" smtClean="0"/>
              <a:t>Para permanecer en la memoria reunía elementos del drama, al poesía y la música.</a:t>
            </a:r>
          </a:p>
          <a:p>
            <a:r>
              <a:rPr lang="es-MX" sz="3200" dirty="0" smtClean="0"/>
              <a:t>Todo esto antes </a:t>
            </a:r>
            <a:r>
              <a:rPr lang="es-MX" sz="2800" dirty="0" smtClean="0"/>
              <a:t>del</a:t>
            </a:r>
            <a:r>
              <a:rPr lang="es-MX" sz="3200" dirty="0" smtClean="0"/>
              <a:t> descubrimiento del alfabeto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359317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La televisión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467544" y="1600201"/>
            <a:ext cx="8064896" cy="4277072"/>
          </a:xfrm>
          <a:prstGeom prst="rect">
            <a:avLst/>
          </a:prstGeom>
        </p:spPr>
        <p:txBody>
          <a:bodyPr/>
          <a:lstStyle/>
          <a:p>
            <a:r>
              <a:rPr lang="es-MX" sz="2800" dirty="0" smtClean="0"/>
              <a:t>Completa el ciclo de los sentidos humanos.</a:t>
            </a:r>
          </a:p>
          <a:p>
            <a:r>
              <a:rPr lang="es-MX" sz="2800" dirty="0" smtClean="0"/>
              <a:t>Exige participación e implicación.</a:t>
            </a:r>
          </a:p>
          <a:p>
            <a:r>
              <a:rPr lang="es-MX" sz="2800" dirty="0" smtClean="0"/>
              <a:t>Es envolvente.</a:t>
            </a:r>
          </a:p>
          <a:p>
            <a:endParaRPr lang="es-MX" sz="2800" dirty="0"/>
          </a:p>
          <a:p>
            <a:r>
              <a:rPr lang="es-MX" sz="2800" dirty="0" smtClean="0"/>
              <a:t>Sus detractores no han entendido sus respuestas sensoriales distintas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86764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e">
  <a:themeElements>
    <a:clrScheme name="Horizonte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e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68</TotalTime>
  <Words>725</Words>
  <Application>Microsoft Office PowerPoint</Application>
  <PresentationFormat>Presentación en pantalla (4:3)</PresentationFormat>
  <Paragraphs>90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Horizonte</vt:lpstr>
      <vt:lpstr>El Medio es el Masaje </vt:lpstr>
      <vt:lpstr>El Masaje </vt:lpstr>
      <vt:lpstr>La Era de la Ansiedad</vt:lpstr>
      <vt:lpstr>Presentación de PowerPoint</vt:lpstr>
      <vt:lpstr>Presentación de PowerPoint</vt:lpstr>
      <vt:lpstr>Presentación de PowerPoint</vt:lpstr>
      <vt:lpstr>El medio en la edad de las masas</vt:lpstr>
      <vt:lpstr>No es coherente significa no es racional</vt:lpstr>
      <vt:lpstr>El lenguaje es un mapa social</vt:lpstr>
      <vt:lpstr>Presentación de PowerPoint</vt:lpstr>
      <vt:lpstr>El encierro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Educación</vt:lpstr>
      <vt:lpstr>Presentación de PowerPoint</vt:lpstr>
      <vt:lpstr>Importancia de los elementos sonoros</vt:lpstr>
      <vt:lpstr>Grecia, la Iliada, la poesía</vt:lpstr>
      <vt:lpstr>La televisión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Medio es el Masaje</dc:title>
  <dc:creator>IZAZAGA 24</dc:creator>
  <cp:lastModifiedBy>IZAZAGA 24</cp:lastModifiedBy>
  <cp:revision>7</cp:revision>
  <dcterms:created xsi:type="dcterms:W3CDTF">2013-11-30T18:31:17Z</dcterms:created>
  <dcterms:modified xsi:type="dcterms:W3CDTF">2013-11-30T19:39:17Z</dcterms:modified>
</cp:coreProperties>
</file>