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66" r:id="rId16"/>
    <p:sldId id="271" r:id="rId1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5221073-6CE4-47EB-8D04-58111438C06F}" type="datetimeFigureOut">
              <a:rPr lang="es-ES" smtClean="0"/>
              <a:t>06/09/2013</a:t>
            </a:fld>
            <a:endParaRPr lang="es-E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C311B52-FA20-46FA-8F21-67ED1228A920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s-E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1073-6CE4-47EB-8D04-58111438C06F}" type="datetimeFigureOut">
              <a:rPr lang="es-ES" smtClean="0"/>
              <a:t>06/09/2013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1B52-FA20-46FA-8F21-67ED1228A920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5221073-6CE4-47EB-8D04-58111438C06F}" type="datetimeFigureOut">
              <a:rPr lang="es-ES" smtClean="0"/>
              <a:t>06/09/2013</a:t>
            </a:fld>
            <a:endParaRPr lang="es-E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C311B52-FA20-46FA-8F21-67ED1228A920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E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1073-6CE4-47EB-8D04-58111438C06F}" type="datetimeFigureOut">
              <a:rPr lang="es-ES" smtClean="0"/>
              <a:t>06/09/2013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1B52-FA20-46FA-8F21-67ED1228A920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1073-6CE4-47EB-8D04-58111438C06F}" type="datetimeFigureOut">
              <a:rPr lang="es-ES" smtClean="0"/>
              <a:t>06/09/2013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1B52-FA20-46FA-8F21-67ED1228A920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1073-6CE4-47EB-8D04-58111438C06F}" type="datetimeFigureOut">
              <a:rPr lang="es-ES" smtClean="0"/>
              <a:t>06/09/2013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1B52-FA20-46FA-8F21-67ED1228A920}" type="slidenum">
              <a:rPr lang="es-ES" smtClean="0"/>
              <a:t>‹Nº›</a:t>
            </a:fld>
            <a:endParaRPr lang="es-E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1073-6CE4-47EB-8D04-58111438C06F}" type="datetimeFigureOut">
              <a:rPr lang="es-ES" smtClean="0"/>
              <a:t>06/09/2013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1B52-FA20-46FA-8F21-67ED1228A92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1073-6CE4-47EB-8D04-58111438C06F}" type="datetimeFigureOut">
              <a:rPr lang="es-ES" smtClean="0"/>
              <a:t>06/09/2013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C311B52-FA20-46FA-8F21-67ED1228A920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1073-6CE4-47EB-8D04-58111438C06F}" type="datetimeFigureOut">
              <a:rPr lang="es-ES" smtClean="0"/>
              <a:t>06/09/2013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1B52-FA20-46FA-8F21-67ED1228A920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1073-6CE4-47EB-8D04-58111438C06F}" type="datetimeFigureOut">
              <a:rPr lang="es-ES" smtClean="0"/>
              <a:t>06/09/2013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1B52-FA20-46FA-8F21-67ED1228A92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1073-6CE4-47EB-8D04-58111438C06F}" type="datetimeFigureOut">
              <a:rPr lang="es-ES" smtClean="0"/>
              <a:t>06/09/2013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C311B52-FA20-46FA-8F21-67ED1228A92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45221073-6CE4-47EB-8D04-58111438C06F}" type="datetimeFigureOut">
              <a:rPr lang="es-ES" smtClean="0"/>
              <a:t>06/09/2013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4C311B52-FA20-46FA-8F21-67ED1228A92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es/url?sa=i&amp;rct=j&amp;q=&amp;esrc=s&amp;frm=1&amp;source=images&amp;cd=&amp;cad=rja&amp;docid=30JkUdbAkCH88M&amp;tbnid=OWkcP1i5YUEdrM:&amp;ved=0CAUQjRw&amp;url=http%3A%2F%2Fmultipress.com.mx%2Fgente-multipress%2Finterbrand-constanza-gabelich%2F&amp;ei=q3MqUvnMD8na2QWC64DwCg&amp;bvm=bv.51773540,d.aWc&amp;psig=AFQjCNHzVDA0Pz4E5V8KwWT0-j-68UCWZQ&amp;ust=1378600231457344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709339" y="4863175"/>
            <a:ext cx="6400800" cy="1970111"/>
          </a:xfrm>
        </p:spPr>
        <p:txBody>
          <a:bodyPr>
            <a:normAutofit/>
          </a:bodyPr>
          <a:lstStyle/>
          <a:p>
            <a:r>
              <a:rPr lang="es-ES" dirty="0" smtClean="0"/>
              <a:t>Camarillo Reyes Santa Isabel</a:t>
            </a:r>
          </a:p>
          <a:p>
            <a:r>
              <a:rPr lang="es-ES" dirty="0" smtClean="0"/>
              <a:t>Clara Hernández Beatriz</a:t>
            </a:r>
          </a:p>
          <a:p>
            <a:r>
              <a:rPr lang="es-ES" dirty="0" smtClean="0"/>
              <a:t>Palacios Rodríguez Evelyn</a:t>
            </a:r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050" name="Picture 2" descr="http://multipress.com.mx/wp-content/uploads/2013/06/interbrand_rgb_hr.jpe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620688"/>
            <a:ext cx="9173816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4765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259632" y="1988840"/>
            <a:ext cx="6912768" cy="4525963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es-ES" dirty="0" smtClean="0">
                <a:effectLst/>
              </a:rPr>
              <a:t>Para tener éxito , creemos que los Directores Ejecutivos,  los directores de Marketing  y los  </a:t>
            </a:r>
            <a:r>
              <a:rPr lang="es-ES" dirty="0" smtClean="0"/>
              <a:t>G</a:t>
            </a:r>
            <a:r>
              <a:rPr lang="es-ES" dirty="0" smtClean="0">
                <a:effectLst/>
              </a:rPr>
              <a:t>erentes de Marca</a:t>
            </a:r>
            <a:r>
              <a:rPr lang="es-ES" dirty="0" smtClean="0"/>
              <a:t> </a:t>
            </a:r>
            <a:r>
              <a:rPr lang="es-ES" dirty="0" smtClean="0">
                <a:effectLst/>
              </a:rPr>
              <a:t>debe gestionar sus marcas como activos empresariales , constantemente nutrirlos a fin de mantener el ritmo en un mundo que cambia rápidamente. Sus clientes interpretan su marca como resultado de todas las interacciones; de la cultura al producto, desde el medio ambiente a las comunicaciones .</a:t>
            </a:r>
          </a:p>
          <a:p>
            <a:pPr marL="0" indent="0" algn="just">
              <a:buNone/>
            </a:pPr>
            <a:r>
              <a:rPr lang="es-ES" dirty="0" smtClean="0">
                <a:effectLst/>
              </a:rPr>
              <a:t/>
            </a:r>
            <a:br>
              <a:rPr lang="es-ES" dirty="0" smtClean="0">
                <a:effectLst/>
              </a:rPr>
            </a:br>
            <a:r>
              <a:rPr lang="es-ES" dirty="0" smtClean="0"/>
              <a:t>L</a:t>
            </a:r>
            <a:r>
              <a:rPr lang="es-ES" dirty="0" smtClean="0">
                <a:effectLst/>
              </a:rPr>
              <a:t>os clientes más exigentes demandan un mayor grado de compromiso</a:t>
            </a:r>
            <a:br>
              <a:rPr lang="es-ES" dirty="0" smtClean="0">
                <a:effectLst/>
              </a:rPr>
            </a:br>
            <a:r>
              <a:rPr lang="es-ES" dirty="0" smtClean="0">
                <a:effectLst/>
              </a:rPr>
              <a:t>de las marcas , y como tal, los propietarios de marcas deben ser más sensibles</a:t>
            </a:r>
            <a:r>
              <a:rPr lang="es-ES" dirty="0"/>
              <a:t> </a:t>
            </a:r>
            <a:r>
              <a:rPr lang="es-ES" dirty="0" smtClean="0">
                <a:effectLst/>
              </a:rPr>
              <a:t>a sus necesidades y deseos. Deben evolucionar en última instancia, la experiencia de marca en toda la organización</a:t>
            </a:r>
          </a:p>
          <a:p>
            <a:endParaRPr lang="es-ES" dirty="0" smtClean="0"/>
          </a:p>
          <a:p>
            <a:pPr marL="0" indent="0" algn="r">
              <a:buNone/>
            </a:pPr>
            <a:r>
              <a:rPr lang="es-ES" b="1" dirty="0" err="1" smtClean="0"/>
              <a:t>Jez</a:t>
            </a:r>
            <a:r>
              <a:rPr lang="es-ES" b="1" dirty="0" smtClean="0"/>
              <a:t> </a:t>
            </a:r>
            <a:r>
              <a:rPr lang="es-ES" b="1" dirty="0" err="1" smtClean="0"/>
              <a:t>Frampton</a:t>
            </a:r>
            <a:endParaRPr lang="es-ES" b="1" dirty="0" smtClean="0"/>
          </a:p>
          <a:p>
            <a:pPr marL="0" indent="0" algn="r">
              <a:buNone/>
            </a:pPr>
            <a:r>
              <a:rPr lang="es-ES" dirty="0" smtClean="0">
                <a:effectLst/>
              </a:rPr>
              <a:t>Director Ejecutivo Global</a:t>
            </a:r>
          </a:p>
          <a:p>
            <a:pPr marL="0" indent="0" algn="r">
              <a:buNone/>
            </a:pPr>
            <a:r>
              <a:rPr lang="es-ES" dirty="0" err="1" smtClean="0"/>
              <a:t>Interbrand</a:t>
            </a:r>
            <a:endParaRPr lang="es-ES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392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2348880"/>
            <a:ext cx="8229600" cy="4137323"/>
          </a:xfrm>
        </p:spPr>
        <p:txBody>
          <a:bodyPr/>
          <a:lstStyle/>
          <a:p>
            <a:r>
              <a:rPr lang="es-ES" dirty="0" smtClean="0">
                <a:effectLst/>
              </a:rPr>
              <a:t>La marca es verdaderamente global </a:t>
            </a:r>
          </a:p>
          <a:p>
            <a:r>
              <a:rPr lang="es-ES" dirty="0" smtClean="0"/>
              <a:t>É</a:t>
            </a:r>
            <a:r>
              <a:rPr lang="es-ES" dirty="0" smtClean="0">
                <a:effectLst/>
              </a:rPr>
              <a:t>xito que trasciende diferencias geográficas y culturales. </a:t>
            </a:r>
          </a:p>
          <a:p>
            <a:r>
              <a:rPr lang="es-ES" dirty="0" smtClean="0">
                <a:effectLst/>
              </a:rPr>
              <a:t>Se ha expandido en los </a:t>
            </a:r>
            <a:r>
              <a:rPr lang="es-ES" dirty="0" smtClean="0"/>
              <a:t>centros </a:t>
            </a:r>
            <a:r>
              <a:rPr lang="es-ES" dirty="0"/>
              <a:t>económicos establecidos en el </a:t>
            </a:r>
            <a:r>
              <a:rPr lang="es-ES" dirty="0" smtClean="0"/>
              <a:t>mundo. </a:t>
            </a:r>
            <a:endParaRPr lang="es-ES" dirty="0" smtClean="0">
              <a:effectLst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/>
          </a:bodyPr>
          <a:lstStyle/>
          <a:p>
            <a:r>
              <a:rPr lang="es-ES" dirty="0"/>
              <a:t>V</a:t>
            </a:r>
            <a:r>
              <a:rPr lang="es-ES" dirty="0" smtClean="0">
                <a:effectLst/>
              </a:rPr>
              <a:t>arios  criterios considerados en la valoración de las marcas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4777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s-ES" dirty="0" smtClean="0">
                <a:effectLst/>
              </a:rPr>
              <a:t>Requiere:</a:t>
            </a:r>
          </a:p>
          <a:p>
            <a:endParaRPr lang="es-ES" dirty="0" smtClean="0">
              <a:effectLst/>
            </a:endParaRPr>
          </a:p>
          <a:p>
            <a:r>
              <a:rPr lang="es-ES" dirty="0" smtClean="0">
                <a:effectLst/>
              </a:rPr>
              <a:t>Al menos el 30 por ciento de los ingresos debe provenir de fuera del país de origen, y no más del 50 por ciento de los ingresos debe provenir de un mismo continente.</a:t>
            </a:r>
          </a:p>
          <a:p>
            <a:endParaRPr lang="es-ES" dirty="0" smtClean="0">
              <a:effectLst/>
            </a:endParaRPr>
          </a:p>
          <a:p>
            <a:r>
              <a:rPr lang="es-ES" dirty="0" smtClean="0">
                <a:effectLst/>
              </a:rPr>
              <a:t>Debe tener una presencia en al menos los tres</a:t>
            </a:r>
            <a:r>
              <a:rPr lang="es-ES" dirty="0" smtClean="0"/>
              <a:t> mayores </a:t>
            </a:r>
            <a:r>
              <a:rPr lang="es-ES" dirty="0" smtClean="0">
                <a:effectLst/>
              </a:rPr>
              <a:t>continentes, y deben tener una amplia cobertura geográfica en los mercados emergentes.</a:t>
            </a:r>
          </a:p>
          <a:p>
            <a:endParaRPr lang="es-ES" dirty="0" smtClean="0">
              <a:effectLst/>
            </a:endParaRPr>
          </a:p>
          <a:p>
            <a:r>
              <a:rPr lang="es-ES" dirty="0" smtClean="0">
                <a:effectLst/>
              </a:rPr>
              <a:t>Debe tener sus datos financieros disponibles al público</a:t>
            </a:r>
          </a:p>
          <a:p>
            <a:endParaRPr lang="es-ES" dirty="0"/>
          </a:p>
          <a:p>
            <a:r>
              <a:rPr lang="es-ES" dirty="0" smtClean="0">
                <a:effectLst/>
              </a:rPr>
              <a:t>Tener una  rentabilidad por encima de los costos de operación y financiamiento.</a:t>
            </a:r>
            <a:br>
              <a:rPr lang="es-ES" dirty="0" smtClean="0">
                <a:effectLst/>
              </a:rPr>
            </a:br>
            <a:endParaRPr lang="es-ES" dirty="0" smtClean="0">
              <a:effectLst/>
            </a:endParaRPr>
          </a:p>
          <a:p>
            <a:r>
              <a:rPr lang="es-ES" dirty="0" smtClean="0">
                <a:effectLst/>
              </a:rPr>
              <a:t>La marca debe tener un perfil público y  conciencia más allá de su propio</a:t>
            </a:r>
            <a:br>
              <a:rPr lang="es-ES" dirty="0" smtClean="0">
                <a:effectLst/>
              </a:rPr>
            </a:br>
            <a:r>
              <a:rPr lang="es-ES" dirty="0" smtClean="0">
                <a:effectLst/>
              </a:rPr>
              <a:t>mercado.</a:t>
            </a:r>
            <a:br>
              <a:rPr lang="es-ES" dirty="0" smtClean="0">
                <a:effectLst/>
              </a:rPr>
            </a:br>
            <a:endParaRPr lang="es-ES" dirty="0" smtClean="0">
              <a:effectLst/>
            </a:endParaRPr>
          </a:p>
          <a:p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Criterios	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37212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916832"/>
            <a:ext cx="8407893" cy="44074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 smtClean="0">
                <a:effectLst/>
              </a:rPr>
              <a:t>El método de </a:t>
            </a:r>
            <a:r>
              <a:rPr lang="es-ES" dirty="0" err="1" smtClean="0">
                <a:effectLst/>
              </a:rPr>
              <a:t>Interbrand</a:t>
            </a:r>
            <a:r>
              <a:rPr lang="es-ES" dirty="0" smtClean="0">
                <a:effectLst/>
              </a:rPr>
              <a:t> analiza la continua inversión y la gestión de la marca como un activo empresarial.</a:t>
            </a:r>
          </a:p>
          <a:p>
            <a:pPr marL="0" indent="0">
              <a:buNone/>
            </a:pPr>
            <a:endParaRPr lang="es-ES" dirty="0" smtClean="0">
              <a:effectLst/>
            </a:endParaRPr>
          </a:p>
          <a:p>
            <a:pPr marL="0" indent="0">
              <a:buNone/>
            </a:pPr>
            <a:r>
              <a:rPr lang="es-ES" dirty="0"/>
              <a:t>T</a:t>
            </a:r>
            <a:r>
              <a:rPr lang="es-ES" dirty="0" smtClean="0">
                <a:effectLst/>
              </a:rPr>
              <a:t>res aspectos fundamentales que contribuyen a la evaluación: </a:t>
            </a:r>
          </a:p>
          <a:p>
            <a:r>
              <a:rPr lang="es-ES" dirty="0"/>
              <a:t>E</a:t>
            </a:r>
            <a:r>
              <a:rPr lang="es-ES" dirty="0" smtClean="0">
                <a:effectLst/>
              </a:rPr>
              <a:t>l desempeño financiero de los productos o servicios de la marca, </a:t>
            </a:r>
          </a:p>
          <a:p>
            <a:r>
              <a:rPr lang="es-ES" dirty="0"/>
              <a:t>E</a:t>
            </a:r>
            <a:r>
              <a:rPr lang="es-ES" dirty="0" smtClean="0">
                <a:effectLst/>
              </a:rPr>
              <a:t>l papel de la marca en el proceso de decisión de compra, </a:t>
            </a:r>
          </a:p>
          <a:p>
            <a:r>
              <a:rPr lang="es-ES" dirty="0"/>
              <a:t>L</a:t>
            </a:r>
            <a:r>
              <a:rPr lang="es-ES" dirty="0" smtClean="0">
                <a:effectLst/>
              </a:rPr>
              <a:t>a fortaleza de la marca.</a:t>
            </a:r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Metodología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64035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2117936"/>
            <a:ext cx="8407893" cy="4407408"/>
          </a:xfrm>
        </p:spPr>
        <p:txBody>
          <a:bodyPr>
            <a:normAutofit/>
          </a:bodyPr>
          <a:lstStyle/>
          <a:p>
            <a:r>
              <a:rPr lang="es-ES" dirty="0" smtClean="0"/>
              <a:t>Mide la rentabilidad financiera de una organización para sus inversionistas.</a:t>
            </a:r>
          </a:p>
          <a:p>
            <a:r>
              <a:rPr lang="es-ES" dirty="0" smtClean="0">
                <a:effectLst/>
              </a:rPr>
              <a:t>El desempeño financiero es analizado por un pronóstico de cinco años y por un valor </a:t>
            </a:r>
            <a:r>
              <a:rPr lang="es-ES" dirty="0" smtClean="0"/>
              <a:t>final</a:t>
            </a:r>
            <a:r>
              <a:rPr lang="es-ES" dirty="0" smtClean="0">
                <a:effectLst/>
              </a:rPr>
              <a:t>. </a:t>
            </a:r>
          </a:p>
          <a:p>
            <a:r>
              <a:rPr lang="es-ES" dirty="0" smtClean="0">
                <a:effectLst/>
              </a:rPr>
              <a:t>El valor final representa el rendimiento que se espera de la marca más allá del período de previsión. El beneficio económico que se calcula se multiplica a continuación, contra el papel de la marca para determinar las ganancias de marca que contribuyen a la valoración total.</a:t>
            </a:r>
            <a:br>
              <a:rPr lang="es-ES" dirty="0" smtClean="0">
                <a:effectLst/>
              </a:rPr>
            </a:br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</a:t>
            </a:r>
            <a:r>
              <a:rPr lang="es-ES" dirty="0" smtClean="0">
                <a:effectLst/>
              </a:rPr>
              <a:t>l desempeño financiero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14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2060848"/>
            <a:ext cx="8407893" cy="4407408"/>
          </a:xfrm>
        </p:spPr>
        <p:txBody>
          <a:bodyPr/>
          <a:lstStyle/>
          <a:p>
            <a:r>
              <a:rPr lang="es-ES" dirty="0" smtClean="0"/>
              <a:t>El p</a:t>
            </a:r>
            <a:r>
              <a:rPr lang="es-ES" dirty="0" smtClean="0">
                <a:effectLst/>
              </a:rPr>
              <a:t>apel de la marca mide la parte de la decisión de compra que es atribuible a la marca excluyendo </a:t>
            </a:r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</a:t>
            </a:r>
            <a:r>
              <a:rPr lang="es-ES" dirty="0" smtClean="0">
                <a:effectLst/>
              </a:rPr>
              <a:t>l papel de la marca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4103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80999" y="1719070"/>
            <a:ext cx="8407893" cy="4950289"/>
          </a:xfrm>
        </p:spPr>
        <p:txBody>
          <a:bodyPr>
            <a:normAutofit fontScale="40000" lnSpcReduction="20000"/>
          </a:bodyPr>
          <a:lstStyle/>
          <a:p>
            <a:r>
              <a:rPr lang="es-ES" sz="4500" dirty="0" smtClean="0">
                <a:effectLst/>
              </a:rPr>
              <a:t>Fortaleza de la marca mide la capacidad de la marca para asegurar la entrega de los beneficios futuros esperados. Fortaleza de la marca se reporta en una escala de 0 a 100, donde100 es perfecta, sobre la base de una evaluación en 10 dimensiones de activación de marca.</a:t>
            </a:r>
            <a:br>
              <a:rPr lang="es-ES" sz="4500" dirty="0" smtClean="0">
                <a:effectLst/>
              </a:rPr>
            </a:br>
            <a:endParaRPr lang="es-ES" sz="3400" dirty="0" smtClean="0"/>
          </a:p>
          <a:p>
            <a:pPr marL="0" indent="0">
              <a:buNone/>
            </a:pPr>
            <a:r>
              <a:rPr lang="es-ES" sz="3400" dirty="0" smtClean="0"/>
              <a:t>F</a:t>
            </a:r>
            <a:r>
              <a:rPr lang="es-ES" sz="3400" dirty="0" smtClean="0">
                <a:effectLst/>
              </a:rPr>
              <a:t>actores internos</a:t>
            </a:r>
          </a:p>
          <a:p>
            <a:endParaRPr lang="es-ES" sz="3400" dirty="0" smtClean="0">
              <a:effectLst/>
            </a:endParaRPr>
          </a:p>
          <a:p>
            <a:r>
              <a:rPr lang="es-ES" sz="3400" dirty="0" smtClean="0">
                <a:effectLst/>
              </a:rPr>
              <a:t>claridad</a:t>
            </a:r>
          </a:p>
          <a:p>
            <a:r>
              <a:rPr lang="es-ES" sz="3400" dirty="0" smtClean="0">
                <a:effectLst/>
              </a:rPr>
              <a:t>compromiso</a:t>
            </a:r>
          </a:p>
          <a:p>
            <a:r>
              <a:rPr lang="es-ES" sz="3400" dirty="0" smtClean="0">
                <a:effectLst/>
              </a:rPr>
              <a:t>respuesta</a:t>
            </a:r>
          </a:p>
          <a:p>
            <a:r>
              <a:rPr lang="es-ES" sz="3400" dirty="0" smtClean="0">
                <a:effectLst/>
              </a:rPr>
              <a:t>protección</a:t>
            </a:r>
          </a:p>
          <a:p>
            <a:endParaRPr lang="es-ES" sz="3400" dirty="0" smtClean="0">
              <a:effectLst/>
            </a:endParaRPr>
          </a:p>
          <a:p>
            <a:pPr marL="0" indent="0">
              <a:buNone/>
            </a:pPr>
            <a:r>
              <a:rPr lang="es-ES" sz="3400" dirty="0"/>
              <a:t>F</a:t>
            </a:r>
            <a:r>
              <a:rPr lang="es-ES" sz="3400" dirty="0" smtClean="0">
                <a:effectLst/>
              </a:rPr>
              <a:t>actores externos</a:t>
            </a:r>
          </a:p>
          <a:p>
            <a:r>
              <a:rPr lang="es-ES" sz="3400" dirty="0" smtClean="0">
                <a:effectLst/>
              </a:rPr>
              <a:t>relevancia</a:t>
            </a:r>
          </a:p>
          <a:p>
            <a:r>
              <a:rPr lang="es-ES" sz="3400" dirty="0" smtClean="0">
                <a:effectLst/>
              </a:rPr>
              <a:t>autenticidad</a:t>
            </a:r>
          </a:p>
          <a:p>
            <a:r>
              <a:rPr lang="es-ES" sz="3400" dirty="0" smtClean="0">
                <a:effectLst/>
              </a:rPr>
              <a:t>diferenciación</a:t>
            </a:r>
          </a:p>
          <a:p>
            <a:r>
              <a:rPr lang="es-ES" sz="3400" dirty="0" smtClean="0">
                <a:effectLst/>
              </a:rPr>
              <a:t>consistencia</a:t>
            </a:r>
          </a:p>
          <a:p>
            <a:r>
              <a:rPr lang="es-ES" sz="3400" dirty="0" smtClean="0">
                <a:effectLst/>
              </a:rPr>
              <a:t>presencia</a:t>
            </a:r>
          </a:p>
          <a:p>
            <a:r>
              <a:rPr lang="es-ES" sz="3400" dirty="0" smtClean="0">
                <a:effectLst/>
              </a:rPr>
              <a:t>entendimiento</a:t>
            </a:r>
            <a:r>
              <a:rPr lang="es-ES" dirty="0" smtClean="0">
                <a:effectLst/>
              </a:rPr>
              <a:t/>
            </a:r>
            <a:br>
              <a:rPr lang="es-ES" dirty="0" smtClean="0">
                <a:effectLst/>
              </a:rPr>
            </a:br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</a:t>
            </a:r>
            <a:r>
              <a:rPr lang="es-ES" dirty="0" smtClean="0">
                <a:effectLst/>
              </a:rPr>
              <a:t>a fortaleza de la marca.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12043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657350"/>
            <a:ext cx="9144000" cy="3931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1738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Ranking 10 mejores marcas</a:t>
            </a:r>
            <a:br>
              <a:rPr lang="es-ES" dirty="0" smtClean="0"/>
            </a:br>
            <a:r>
              <a:rPr lang="es-ES" dirty="0" smtClean="0"/>
              <a:t>2001-2002</a:t>
            </a:r>
            <a:endParaRPr lang="es-E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1" y="1439594"/>
            <a:ext cx="4396773" cy="543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375622"/>
            <a:ext cx="4405423" cy="5474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966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2003-2004</a:t>
            </a:r>
            <a:endParaRPr lang="es-E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666875"/>
            <a:ext cx="4125203" cy="519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514475"/>
            <a:ext cx="4629240" cy="534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198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2005-2006</a:t>
            </a:r>
            <a:endParaRPr lang="es-E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90" y="1350313"/>
            <a:ext cx="4185970" cy="547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381125"/>
            <a:ext cx="4788024" cy="547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7910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2007-2008</a:t>
            </a:r>
            <a:endParaRPr lang="es-E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9" y="1322660"/>
            <a:ext cx="4179891" cy="553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322660"/>
            <a:ext cx="4427984" cy="5544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917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2009-2010</a:t>
            </a:r>
            <a:endParaRPr lang="es-E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361656"/>
            <a:ext cx="4499992" cy="549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3" y="1196752"/>
            <a:ext cx="4824535" cy="5660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5883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2011</a:t>
            </a:r>
            <a:endParaRPr lang="es-E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43797"/>
            <a:ext cx="8640960" cy="53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507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2100991"/>
              </p:ext>
            </p:extLst>
          </p:nvPr>
        </p:nvGraphicFramePr>
        <p:xfrm>
          <a:off x="2483768" y="1268760"/>
          <a:ext cx="4572000" cy="503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AÑO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PAIS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NUMERO DE MARCAS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2006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E.U</a:t>
                      </a:r>
                    </a:p>
                    <a:p>
                      <a:r>
                        <a:rPr lang="es-ES" dirty="0" smtClean="0"/>
                        <a:t>FINLANDIA</a:t>
                      </a:r>
                    </a:p>
                    <a:p>
                      <a:r>
                        <a:rPr lang="es-ES" dirty="0" smtClean="0"/>
                        <a:t>JAPÓN</a:t>
                      </a:r>
                    </a:p>
                    <a:p>
                      <a:r>
                        <a:rPr lang="es-ES" dirty="0" smtClean="0"/>
                        <a:t>ALEMANIA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7</a:t>
                      </a:r>
                    </a:p>
                    <a:p>
                      <a:r>
                        <a:rPr lang="es-ES" dirty="0" smtClean="0"/>
                        <a:t>1</a:t>
                      </a:r>
                    </a:p>
                    <a:p>
                      <a:r>
                        <a:rPr lang="es-ES" dirty="0" smtClean="0"/>
                        <a:t>1</a:t>
                      </a:r>
                    </a:p>
                    <a:p>
                      <a:r>
                        <a:rPr lang="es-ES" dirty="0" smtClean="0"/>
                        <a:t>1</a:t>
                      </a:r>
                    </a:p>
                    <a:p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2007</a:t>
                      </a:r>
                    </a:p>
                    <a:p>
                      <a:endParaRPr lang="es-ES" dirty="0" smtClean="0"/>
                    </a:p>
                    <a:p>
                      <a:endParaRPr lang="es-ES" dirty="0" smtClean="0"/>
                    </a:p>
                    <a:p>
                      <a:endParaRPr lang="es-ES" dirty="0" smtClean="0"/>
                    </a:p>
                    <a:p>
                      <a:endParaRPr lang="es-ES" dirty="0" smtClean="0"/>
                    </a:p>
                    <a:p>
                      <a:r>
                        <a:rPr lang="es-ES" dirty="0" smtClean="0"/>
                        <a:t>2010</a:t>
                      </a:r>
                    </a:p>
                    <a:p>
                      <a:endParaRPr lang="es-ES" dirty="0" smtClean="0"/>
                    </a:p>
                    <a:p>
                      <a:endParaRPr lang="es-ES" dirty="0" smtClean="0"/>
                    </a:p>
                    <a:p>
                      <a:r>
                        <a:rPr lang="es-ES" dirty="0" smtClean="0"/>
                        <a:t>2011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E.U.</a:t>
                      </a:r>
                    </a:p>
                    <a:p>
                      <a:r>
                        <a:rPr lang="es-ES" dirty="0" smtClean="0"/>
                        <a:t>FINLANDIA</a:t>
                      </a:r>
                    </a:p>
                    <a:p>
                      <a:r>
                        <a:rPr lang="es-ES" dirty="0" smtClean="0"/>
                        <a:t>JAPÓN</a:t>
                      </a:r>
                    </a:p>
                    <a:p>
                      <a:r>
                        <a:rPr lang="es-ES" dirty="0" smtClean="0"/>
                        <a:t>ALEMANIA</a:t>
                      </a:r>
                    </a:p>
                    <a:p>
                      <a:endParaRPr lang="es-ES" dirty="0" smtClean="0"/>
                    </a:p>
                    <a:p>
                      <a:r>
                        <a:rPr lang="es-ES" dirty="0" smtClean="0"/>
                        <a:t>E.U.</a:t>
                      </a:r>
                    </a:p>
                    <a:p>
                      <a:r>
                        <a:rPr lang="es-ES" dirty="0" smtClean="0"/>
                        <a:t>FINLANDIA</a:t>
                      </a:r>
                    </a:p>
                    <a:p>
                      <a:endParaRPr lang="es-ES" dirty="0" smtClean="0"/>
                    </a:p>
                    <a:p>
                      <a:r>
                        <a:rPr lang="es-ES" dirty="0" smtClean="0"/>
                        <a:t>E.U.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7</a:t>
                      </a:r>
                    </a:p>
                    <a:p>
                      <a:r>
                        <a:rPr lang="es-ES" dirty="0" smtClean="0"/>
                        <a:t>1</a:t>
                      </a:r>
                    </a:p>
                    <a:p>
                      <a:r>
                        <a:rPr lang="es-ES" dirty="0" smtClean="0"/>
                        <a:t>1</a:t>
                      </a:r>
                    </a:p>
                    <a:p>
                      <a:r>
                        <a:rPr lang="es-ES" dirty="0" smtClean="0"/>
                        <a:t>1</a:t>
                      </a:r>
                    </a:p>
                    <a:p>
                      <a:endParaRPr lang="es-ES" dirty="0" smtClean="0"/>
                    </a:p>
                    <a:p>
                      <a:r>
                        <a:rPr lang="es-ES" dirty="0" smtClean="0"/>
                        <a:t>9</a:t>
                      </a:r>
                    </a:p>
                    <a:p>
                      <a:r>
                        <a:rPr lang="es-ES" dirty="0" smtClean="0"/>
                        <a:t>1</a:t>
                      </a:r>
                    </a:p>
                    <a:p>
                      <a:endParaRPr lang="es-ES" dirty="0" smtClean="0"/>
                    </a:p>
                    <a:p>
                      <a:r>
                        <a:rPr lang="es-ES" dirty="0" smtClean="0"/>
                        <a:t>10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2 CuadroTexto"/>
          <p:cNvSpPr txBox="1"/>
          <p:nvPr/>
        </p:nvSpPr>
        <p:spPr>
          <a:xfrm>
            <a:off x="1907704" y="332656"/>
            <a:ext cx="511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PRESENCIA  DE PAISES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0250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adrícula">
  <a:themeElements>
    <a:clrScheme name="Cuadrícula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Cuadrícula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Cuadrícula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126</TotalTime>
  <Words>464</Words>
  <Application>Microsoft Office PowerPoint</Application>
  <PresentationFormat>Presentación en pantalla (4:3)</PresentationFormat>
  <Paragraphs>99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Cuadrícula</vt:lpstr>
      <vt:lpstr>Presentación de PowerPoint</vt:lpstr>
      <vt:lpstr>Presentación de PowerPoint</vt:lpstr>
      <vt:lpstr>Varios  criterios considerados en la valoración de las marcas</vt:lpstr>
      <vt:lpstr>Criterios </vt:lpstr>
      <vt:lpstr>Metodología</vt:lpstr>
      <vt:lpstr>El desempeño financiero</vt:lpstr>
      <vt:lpstr>El papel de la marca</vt:lpstr>
      <vt:lpstr>La fortaleza de la marca.</vt:lpstr>
      <vt:lpstr>Presentación de PowerPoint</vt:lpstr>
      <vt:lpstr>Ranking 10 mejores marcas 2001-2002</vt:lpstr>
      <vt:lpstr>2003-2004</vt:lpstr>
      <vt:lpstr>2005-2006</vt:lpstr>
      <vt:lpstr>2007-2008</vt:lpstr>
      <vt:lpstr>2009-2010</vt:lpstr>
      <vt:lpstr>2011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toshiba</dc:creator>
  <cp:lastModifiedBy>toshiba</cp:lastModifiedBy>
  <cp:revision>14</cp:revision>
  <dcterms:created xsi:type="dcterms:W3CDTF">2013-09-06T04:19:37Z</dcterms:created>
  <dcterms:modified xsi:type="dcterms:W3CDTF">2013-09-06T06:25:54Z</dcterms:modified>
</cp:coreProperties>
</file>