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57" r:id="rId10"/>
    <p:sldId id="274" r:id="rId11"/>
    <p:sldId id="258" r:id="rId12"/>
    <p:sldId id="275" r:id="rId13"/>
    <p:sldId id="259" r:id="rId14"/>
    <p:sldId id="276" r:id="rId15"/>
    <p:sldId id="260" r:id="rId16"/>
    <p:sldId id="261" r:id="rId17"/>
    <p:sldId id="278" r:id="rId18"/>
    <p:sldId id="262" r:id="rId19"/>
    <p:sldId id="279" r:id="rId20"/>
    <p:sldId id="263" r:id="rId21"/>
    <p:sldId id="280" r:id="rId22"/>
    <p:sldId id="264" r:id="rId23"/>
    <p:sldId id="281" r:id="rId24"/>
    <p:sldId id="265" r:id="rId25"/>
    <p:sldId id="266" r:id="rId2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09B5F-F354-4A8D-967B-8C6611B7B9A2}" type="datetimeFigureOut">
              <a:rPr lang="es-MX" smtClean="0"/>
              <a:t>07/09/2013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2321D-0B00-43CD-BB3D-BEE77062B1CC}" type="slidenum">
              <a:rPr lang="es-MX" smtClean="0"/>
              <a:t>‹Nº›</a:t>
            </a:fld>
            <a:endParaRPr lang="es-MX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3356992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s-MX" sz="3600" b="1" dirty="0" smtClean="0">
                <a:solidFill>
                  <a:schemeClr val="tx1"/>
                </a:solidFill>
              </a:rPr>
              <a:t>ASOCIACIÓN MEXICANA DE AGENCIAS DE INVESTIGACIÓN DE MERCADO Y OPINIÓN PÚBLICA A.C.</a:t>
            </a:r>
            <a:endParaRPr lang="es-MX" sz="3600" b="1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59632" y="5132784"/>
            <a:ext cx="6480048" cy="1752600"/>
          </a:xfrm>
        </p:spPr>
        <p:txBody>
          <a:bodyPr>
            <a:noAutofit/>
          </a:bodyPr>
          <a:lstStyle/>
          <a:p>
            <a:r>
              <a:rPr lang="es-MX" b="1" dirty="0" smtClean="0">
                <a:solidFill>
                  <a:srgbClr val="FFFF00"/>
                </a:solidFill>
              </a:rPr>
              <a:t>Alfredo Vera</a:t>
            </a:r>
          </a:p>
          <a:p>
            <a:r>
              <a:rPr lang="es-MX" b="1" dirty="0" smtClean="0">
                <a:solidFill>
                  <a:srgbClr val="FFFF00"/>
                </a:solidFill>
              </a:rPr>
              <a:t>Lizbeth Araujo</a:t>
            </a:r>
          </a:p>
          <a:p>
            <a:r>
              <a:rPr lang="es-MX" b="1" dirty="0" smtClean="0">
                <a:solidFill>
                  <a:srgbClr val="FFFF00"/>
                </a:solidFill>
              </a:rPr>
              <a:t>Eloísa Platas</a:t>
            </a:r>
            <a:endParaRPr lang="es-MX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0648"/>
            <a:ext cx="3810922" cy="24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9643" t="13407" r="24460" b="13751"/>
          <a:stretch>
            <a:fillRect/>
          </a:stretch>
        </p:blipFill>
        <p:spPr bwMode="auto">
          <a:xfrm>
            <a:off x="539552" y="260648"/>
            <a:ext cx="8157339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9643" t="10454" r="23907" b="14735"/>
          <a:stretch>
            <a:fillRect/>
          </a:stretch>
        </p:blipFill>
        <p:spPr bwMode="auto">
          <a:xfrm>
            <a:off x="395536" y="188640"/>
            <a:ext cx="8117955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9643" t="10454" r="23353" b="19657"/>
          <a:stretch>
            <a:fillRect/>
          </a:stretch>
        </p:blipFill>
        <p:spPr bwMode="auto">
          <a:xfrm>
            <a:off x="467544" y="476672"/>
            <a:ext cx="814806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8087"/>
            <a:ext cx="9144000" cy="680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8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CUESTIONARIO REGLA AMAI NSE 8X7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1. Total de cuartos en el hogar 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RESPUESTA PUNTOS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1 a 4 =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0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5 a 6 =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8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7 o más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 =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14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rgbClr val="0F243E"/>
              </a:solidFill>
              <a:effectLst/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2. ¿Cuántos baños completos?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RESPUESTA PUNTOS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0 =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0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1 =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16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2 a 3 =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36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4 o más 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 =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52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rgbClr val="0F243E"/>
              </a:solidFill>
              <a:effectLst/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3. Número de regaderas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RESPUESTA PUNTOS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No tiene =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0</a:t>
            </a:r>
            <a:endParaRPr kumimoji="0" lang="es-MX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Si tiene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 = </a:t>
            </a: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rgbClr val="0F243E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10</a:t>
            </a:r>
            <a:endParaRPr kumimoji="0" lang="es-E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315416"/>
            <a:ext cx="9144000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4. Número de focos 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RESPUESTA PUNTOS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0-5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0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6-10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15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11-15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27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16-20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32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21 o más</a:t>
            </a: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46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2400" dirty="0" smtClean="0">
              <a:solidFill>
                <a:srgbClr val="0F243E"/>
              </a:solidFill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5</a:t>
            </a: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. Tipo de piso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RESPUESTA PUNTOS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Tierra o cemento (firme de )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0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Otro tipo de material o acabo</a:t>
            </a: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11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2400" dirty="0" smtClean="0">
              <a:solidFill>
                <a:srgbClr val="0F243E"/>
              </a:solidFill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6</a:t>
            </a: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. Automóviles propios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RESPUESTA PUNTOS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0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0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1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32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2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41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3 o más</a:t>
            </a: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58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332656"/>
            <a:ext cx="889248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7. ¿Tiene estufa de gas o eléctrica?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RESPUESTA PUNTOS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No tiene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0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Si tiene</a:t>
            </a: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20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2400" dirty="0" smtClean="0">
              <a:solidFill>
                <a:srgbClr val="0F243E"/>
              </a:solidFill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8</a:t>
            </a: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. La persona con mayor ingreso en este hogar, ¿cuál fue el último año de estudios que completó? ¿Realizó otros estudios?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RESPUESTA PUNTOS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No estudio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0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Primaria incompleta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0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Primaria completa, Secundaria incompleta, Secundaria completa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22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Carrera comercial,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Carrera técnica, Preparatoria incompleta, Preparatoria completa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38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Licenciatura incompleta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, </a:t>
            </a: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Licenciatura completa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52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Diplomado o Maestría, Doctorado = </a:t>
            </a: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72</a:t>
            </a:r>
            <a:endParaRPr lang="es-MX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F243E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No Sabe /no contesto</a:t>
            </a:r>
            <a:endParaRPr lang="es-ES" sz="4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data:image/jpeg;base64,/9j/4AAQSkZJRgABAQAAAQABAAD/2wCEAAkGBhQSERUUEhQVFBQVFRcVFRcXFRUVGBYXGBYVFRYVFRgXGyYeFxkkGRUUHy8gIycpLCwsFh4xNTAqNSYrLCkBCQoKDgwOFw8PGikkHBwsLCkpKSkpLCksKSwpKSwsLCwpLCkpLCwpKSwpLCksLCkpLCksLCwpKSkpLCkpKSksKf/AABEIAMIBAwMBIgACEQEDEQH/xAAcAAABBQEBAQAAAAAAAAAAAAAFAAIDBAYBBwj/xABIEAACAQIEAgcEBwYFAgQHAAABAhEAAwQSITEFQQYTIlFhcZEygaGxB0JSwdHh8BQjYnKCshWSosLSM/Ekg5PyFhc0Q1Njc//EABkBAAMBAQEAAAAAAAAAAAAAAAABAgMEBf/EACQRAAICAgICAgIDAAAAAAAAAAABAhEDIRIxBEFCUTJhInGB/9oADAMBAAIRAxEAPwDABKcBUiinhK4LNxqipUJG1IWqeEpWMntYojfWj/C+ld23ADkj7L9oe4nUe41nFWpVWsp4ozWxpnpfDem6GBcUp4jtr/yHxrSYfEW7olWDDvUz691eMWnI2MVfwnE2QyCQe9SQfhXBk8JfEtSPWLnDwe40NxfAgeVBOFdNXEB4cePZb1Gh9K1WC4/Zu/WynubT47VyOGTGxmZvcDjlVHEYTICTsBJ516G2GVtqqXeEA8q0jnfsDG4rhF60qtdtMiMQA0owltFBysYk01cATyrVDo4gIIVdNtBp5d1WrfCAOVaz8iPxEv2ZjDcG8KKYfg4FHFwQG+lR4jG2rXtMB8/TeuaWaUuhkNjh4Gwq0MMBvpQHHdNFEi2pbxPZH4n4UDxnSO/cntZQeS9n8z60RwzmBs8VxK1a9pgPMgH03NA8b0zXa2pPj7I/GsqRzJmuZwK6YeGvkKwjiuOXrnPKPDT471QZSfaaf13moWxNVb3E1XciuqOGMekFl0gCo2ehVzjy8qg/xcnkK240IMNcqvdvgc6GjEO2wJPhJqVeHXDuAvmYPoKAJLmNFVLuOPLSricE72J8hHxNTrwxB9Uf1a/lTtABGus20nwH5VwYC4eQX+YgfCjN6+ibmAIGmg119IBqm+NiZULGWMx1MzKwY7QjanYioOHfacnwA09TVUWaLWrofUbTGojuqjlp2wGARtSqbLXKdgUVFSKK4BUiimxDlFSLXFWpVWpbA6q1ILdcValQVNjEqVIFrq1ItHIBItW7GIZdjUAFSLSdPsA5w/pA9vZivxHoa0/D+mAOjifFf+JrAqamR655+PCXQ7PUDx+wFzFx8Z9N6E4zpqo/6aE+LGB6DX41iuuJ57UusrJeKvbDQYxnSK9c+tlH8On5n1oUzTuaq3saF51Qu8X5KCTXRHDGPSCwsbgFQXsYo3IFCCL9zkVHp+dOt8EO7N6T8zWukInv8YUbSfh8aovxZ2MKPSTRS1we2Pqz5/hVtLIGwA8hFLmgAH7NfucoHiY+G9SW+jp3d/QfeaPhK7kpc2OgXZ4NbX6s+JM/lU72ABAAiRpAjerpSmlNR5ipsdFa5eyKZk6EgDQGCBy8xXbOJlZgCCQecQSNSfKlxAAZfAlj/KrJm+6o7uEV2YsBC6a6SQASWPMCY7tD3aDEUf2pzeuKWcjIly2kQCqsA2vMsQAB3NU1/DB2S4F6wKJQhohtRMTBBBHlG1Nu4ZHC3bLxBjMrB1ILAMCCY7if5fIjp4c5JLdXruVRwT5jPE+c1baAixA0KmCzkBo1CiIIJ7ws/PuqInIvWC2Xd9VURMQWCgn+ESe8+6Jbh3CJmGWNIGjHISIEAe13DRjzqIYy3kFvEdh1AGpKgkaZ7biN99DIkg010ItOu1CwKI2AuXsEkSdSXJJ01l9T8qpKtMY3JSqcrSosYKUU8mAT3Ca4tduey3kflVsgKHgz8gTz0g6b7Az8KiOGYaffHwOvwoneuKSCfsryqQ39PbJ8Ccw94YGudSYwVBG4jz0p6mrwE/VX3SnrlMfCoLuGPIR7wfuBqrYxqipFWqL4jKO/WD8dfhUtrHDy9PvqqYrLqrUgWmW7362qwjA1JQ1R+hTo/W3yqXqq4bdAFTEMwjKCSffHjpUIw11tyAPP7hNE7duFJiYk/wBv51R69mZhLBSgK/VgdpSwESNcuvLMKdknP8KUaux17yF+ZmreFwirOX37/fVd7IJkz2VJJB1IUDQMYk6b6bnWr2AthQQogAjTuOUEj3EmpbAcLNO6qp4ruSosqiEW6dkqXLSy0gIstLLUpFcyUAQlKSW9R51Pkp9q3rVADuJXSmSACDmzTPsysgRtJI302BiRQu6SbLW92VlIViBnUOH6sk6B8spB7p1BrR4rCE5SANM28842IMDbmDtQy0AOy5WbcLtuotyyty5E/wBHhVWIq22QLGQ2UzF2z5UJM5jAkneJO3nNdbEZ/ZVyvflIzeRaAB8fKrWKwyhc5tltRktrC5ifZLbAnz0HnTwoUIYZc41QkkzGaIk9obafhSe9gDsQxEMFKwIIbQEfzLOUjvOmp75Edy+8TlCDTUsGJnQQF0PLdhvRK9dZderYgdxVm/yzr5Ak1QxQzL2NVNt3BG05YGn9c+YqkBXwoJWWJnM2vuH6/DahiDWjtq12JGzSw8mUH5k0FtjUVohEmvefWlUmWlQBQWu3B2T5H5Vxac/snyPyqhBHCXMwn3VPedlUlQsiPaMCJGYk+Ak+6qnDD2PefkKvW7gcaNIIkQfQ1n7GVCCesCsQ5kI2py9lSrDkPaB8at4FHW0FuHM4EM2upHPXWqt1nV0kGLsK0EAowDEHuJiRpvAqbCqWcv1hIZE/d6QpIJDDz/W1XLoQNC6D+Zf99ZHhS4i5dNuw7Zu00ZjByySO41tWHs/z/e9YVLa5S63ct3rCuSGHYgkvmG+oiK6MPsiZes9JsRbgtkZTMErExvBTLqNKM8G6VNeuBMmUwWkNI7InYjNy76z95QLYlZlWIEtuSFRgQORVyAfHwp/RIf8AiRH2H/tNXOEeLdEpuz1jCWyUWdTlWfOBNSGzVnh2H/dJ/Iv9oqwcNXnm4P6oBHnaDPl2Z+FVLKC5PWZDldtI1QeyFb+KQT4j4mzY7D6A6GAee0CqJwy9gkQNYLEDLlX2sp0ZiQBlHiaTEVnsgGQ6qR7IJGQg6FTHPTlzI3FSYFCZMAL7KgDKIEyQOQmdTv3CiN2zEdgqToh03jz0MSR/KfKm4XD6DaIHzZvSGHxqBkeSmq4OxB56Ebd9G+A4acQgOxzf2NV/pTw9Ldm1lH1iP9OwHIeFPi2mxcq0Z3D4QuSF5AnXTQR+NOxWBKAExr3T3Tud/KifRG2GvsCJHVt81or02I6q0B9oj/TSUdNtg5bozHC8GLt1UMwZ20OxP3UWv9HyLL3MgAAJ7TsWjkQNB699VejX/wBVb8z/AGtWr4ziwcPcXvQihKPyYNu9GBCVPhrOtPS3VvC2ddv1pTQwfiMMuZHZoyhx7UA5su4mDGX41UxdnsquXMXckKdNDn9qRoIgH3+NGMbw245U23VIDTmti4ZOWGWWEEQdDI1HdWb4Nhblt7tsZmFvEqhuXRc6x3uSBcH1Or7ZXKkQDmkEwdOF7vomy1iho3WMjhYa4qhlZBIIcHOTpvyOkjup9rABbjblgqiWYsYJYkSeUjl9miOI4TIecqm4GXQkgZgodyWA2RByA7I3marY2+juBbBLfVdXRdCZyjMZcc4KkbVAwXxXCX89trJWFLZ0ZigeRCywVjA100md9Kr2sMbZRZkAMpO03GPWGByGjeoFGEw7mf3oaPaBUKQfELlYVXxmHcLGQEDUFDqpGoOR42P8RnXTWnfoAacNkXKNhmjwESF8hy8Kz9oaitObme3miDDggzoQII11is1bHaFaroCWK7TTdHfXaAB4FPjQ+VcFdbY+R+VUIbbK9/w/CrdqeTH/AF/OaznGMRcRkFtwsoWMkAHKJ5845VWXjtyCxyrJOgQEDskwCTJ1y89J8q1WK1ZPI2Op37W3OdiCDtuCAasWb0AAbDSIGnxrNWOKXlvJaui2MwUypLe0JB3I2mle6UvbYqUUxpuy8hOixpJrN4n0PkjQm1qu5AYE6ajVzz8xQW10LAJIvgAz7Vs7lWAIYd2aY8K0CLDJm0BbUDTk0j1+VEcRetW0LOug3gcpA9NRUKUo6Q6TMnxXoZfvMzrdssDEAkjIF0ABYD6oEnmRVfgfRW7YxCu2VlyPJVgYJDADfXkZHf4Gt7bRModViYIGx10Gx8Rzp4ZwC5UFRHtKCDpIgnccp86tZZ9Mnig3wqxNq2e9FPqoq8cLVjhCZ7VtgAMyKYGyyoOUeU1f/Zaz42VYAxX7u27wDlUtroNI3gE+gqHCYTYjbLu2ZSTDE5p2ggctJPlRzFYcZHzAEZDIYAqRzDA6EedcweELP1Ztyq21MkiCzF5By7mFDaadoedKURWC3wKM3WdpWyhe0Sq6FivgTLMAQdQxrpwGUlgxKtBVSF7G5OUgSQZmDMctK0Nuxk0Yd6+BIA2k8x5T3b0MvWOrBmQCzZVP1dYOXScp9oA7Zu6pcaBMi4R2byk/xf2mm9JccLiKAZhj3d2xqlcxOU5u779PvoRgrwLXo53mc+ZS3NYuy0gx0dvZLjH/APWw+K0zivGFvoMhzZLjqd9GXRhr3GqYxOQFvCPiKGcNxAYOB/8AmvE+ZutNKr2MN8FuZb6HkCfkRU17jme7cs5SCioSxiCLmaANeWU0N63IM3cR86oWMcGxTgbkWZ9bx++nxsGaVLdX8DY1933ihli8R40Z4dikmSY05+Y9a1j2QxYm4EA7LNv7IB9ddPjVJA1xw5R2yE5FCOEVoILMzLLvBYaLCyeetGLuJEZUYZm0BB1BLpbmPDrAfdXOH4K1almORwGV8ziSM0jSddAMp7j4mteO9E2Z9cYzY17RTNat2FuXLoAKgv2rSIJmDlckQSSqnbSiGNwN1wIyqQQwB1OhmC0EA6DSG23imYe5GKxauSNcPiQnVkRZ7Cm47x3o3ZnTq201ojjg4xCE3RatKpJUopW9IYQLh9lkIUwNw3vqpYxKRnL05TpclG9pgq6AjNbzAgTpEkQZHLUcvgsFyypaT2hqAO8d+2nj4Ve41cVUZ8xBa6pS3H/UBCW4dSpIkAnYEAA+FZK5inJc2QEBcHOWkl1zKzKAIMyQzHeOdZOKKRJib37ts51BuqOyVLASoOU7T37HcaVj7ho3fzZT1kFtZImDv360EuCrRRGRSpTSqgOiusND5H5VwU5tj5H5UhGb6TW+1a/lb7pnwqnxa3BKloCKsAzLZmzHKI5Ek0V6U2Qep78h015ga+7unWaix/C2vC06AtIVXA37gw8xPxrshKkjJoq9GbWa+h1OUjNI9kQRIM8tD7ql4oCzM2SB1hAbX6q9pO7fU+Na/gvRe3ZsZs3bca68vA+Psg/xMdqx2LKB5gupzAgEhjpIbaAuaIGphaXLlJ0FUjcYi9LLP2gfXPUnSIHqLkMJ6sEL9YjMAx39ntLy0jxqDF7iPtL/AL6uYiyxtsDDEq5kKIy6BV1M5gseDZTtNci7NfRf4YltkW+262cuflk7LNAnvSatE/ubm5a23V840OYaTGzDXzrO9EONrZDWrsqFlkbU9n7PnII8x/EJ1HR1Rcss5WDdd3M7gHbc75VXTvpuLTFYQ4NeZbdsqSDkX+0b0XHGbsbj/KKEYQwq/wAq/wBq1ZBrK2VRP/i1wSS3InVQRprtVzDcVHWMbyhOttquksCV6wFQQRrFxdIkw0TAFaLhvDrfUpKKSUWSVBkwDrpVl8DbIgohHdlEfKuuOGXdmLkmAsVxK0FGXN2VJ0Ugwg2GcSTp3TrQfFXy5IM6HQHcZlRoM6yMwGuu1TYhBmkOkrICMwFtl9lk8CABy7pBGlDrL+0FUKinKANRI9ohiAW10mI051yzk32aRRT4oYtn3fMVleiGONy5ip5XjHloP9tbC+e+qDkCYAE+AHyrO1TRZT4tchP6h8jWf6BYxnW7mBH7xzr/ABMCR7iTWnL0g9JSpNASX7RZGC7xPdtqflWT4Gbh4g8qcvYgwY0AjX+pvStWr1Olzz+NEXVg0XUFWLG9U7TVZtb/AK7xTQiS5Yd3GRS2UZtOf7200DxhH9RRK1w+8zFriMwVotq4DqAI7QDaZiZMnUCNtZf0YQm+TrAtN5SXWOe8A8vz1sV2Y8PJXZlKVOjF4vh+KV1u4dcrjsMpWUZCZKkT2YMEZdtdDJBHX7mMQBct2yp2XNZe2PBDKuFHcRA5AbV6Kaz3TC5ltIcyrLxmYgRKnYH2jpt/2N5MfGLdiTtnnfFeyGZnm4lt2UEic+QlQIABImdAN13JmqnGbJ6tOra4tsQSbQzNAylNIJZYmYk6gxoaM4ixbDqDqrZShJJzXEZ2gkHtEls0HchtNKF3cDcsgi2y9UNkuBh1Y+yjj6o5AgxyMaDjXo1KGIuhlLCYIO4KnnyYA0FcUau3CySYOjezMcxpm1oSRVIZWy0qvpw5yJA3pVVjBwp8UwGnA0yR+faQpgRqoPxIqeziY+qp/pT/AI1CKeDSsAinGmGyJ/lT/hSbizNyA8lX7lFURTlpDJHXMZOhkbeExy8TUtvCg7zTUq1aqQJLGBH8XrWgwfErqiAxjbWDQe0aIYS2WMKJ+7z7qWwLlp9vID0EfdVhblWcLwxVClzmOZRA0GpAPifhRpbVsCMif5RVKImyhd6XXrdliqq2RCVAUknKugAziTp4b07op0rxOMw9q7lTtZs8WnWYzKMilyQCYMme4xMil0owyfseKyopJw9yBmy/UMwToDFDfonxhXh6FuwM90gs2YtqZdhuCScuWB7AMazXQm1HbM2lZpeKWrg7TW1JIJUgh4Op1BAiO0Rvop17wpcrp4R8ST8/gKf0z6V2cLhhiXRjdZUtIgbKLvtNHdChrhzFZGciNa87X6ZLZ9rCOD4Xlb/YKylictxRSlXZuLzzVR7M86zCfSnZZlT9nvBmIUDsTJMAQSK0fEMetq21xzlRRJPh4d529axljlHtFppiOB/i+FL9j8fhWbs/SPhSdXZf/Lb7pohZ6eYFv/vgeaXF+a0PHP6DkvsLDCnv+H509bRHOpuD8Qw2KkWLqXCokhSZA2kgjvqxjLOQgDXvn0qGmtMrsgtqauYeZ1/W1SYbCFtqvPwoZkVW7ZUsZOkZlURppzq4xIbHcE45bsPkac7pmUAfVQwx3jd18aI4vp3ZtIzut3KubZVM5VLNl7W+jaGNRQpOEwyZpZip9nIIEqCCWYGJy7A8vCs99IGKwv8Ahbm2esHWAG7auZjbuyWGo7mOo007iVrqxyknS6M5JGyX6RMMcMuIAvFHEqq28znc6Kp3gExO3jpXOMcdtXbQAnWG7QygAAkzO2lYX6KMXbfCZSXbJdOd2PbW65shLiFpHVyQmVh9qcwJFbs8FtO7NclysIuygSquWCoAM3aUSZ9nlVZJSaaEqMjibNq4GClJO4XKQR/GmzDzHkRQLiOGt21OVFDQSTq0BRqVzExJKgR9rwo70ss2bd63aY5RcS463nZLYtlI0S4xEuZHZHLeRMAcTad0i4Ct18MJBGXVpIMcu1P6FclNdmt2V0txbju6wejuKo2FlgDzI+dE5DJmXQMGb3kkme4ydqoWFhlPiPnVDL11zJ1rlMu7mlU2Mz4NPBqEGnBq1JJw1OVqgDU8NQBYBqRarq1So1SMs26s2zVRGq3ZYVLAI4SxOp0FHMK4AgaCgFu//F8qnDE/WPrU8qHRf4n0pS12R2nUgwORBBg0B/8AjHE5i0kjugBR/p+NElteGvfUgXwpcwoqDpYt5Wt4hew4hgdVPODHLSrHCuIYTDKVs5UVjmyglhJAEgOTGgrrYQH6i/5RVS9wBW2GXy/OjkFGf6ZcHONdCuKSLaBEtuMoGgk5lJkmBrl5AcqG9Gfo+uLe6zEGETtJ1RtuzvOmXrCFWN5buGh5aa50VPJh7xTsPwvEWiMjAgcidPSt1mko0mTwQ+/wN2OjY8jxvYNj6NM+tZnpbwm7ZslgzuGOWGsvZuKYmWW2DYuoI3Gska1uBjmB/eIU8d19RRXDY5Y7LTPcR+NTHPKL2gcEfN9OFfRWN4Hhr+t6xac97IAf8wg/GhQ+h/h95wQb1kSJVXDKdRMZwWE/zV1R8qL70ZPG0P8AoT6NdVhWvOO1fII//ms5fWS3vFazF4UG4o5ntt4AaKPmfStLw/g1m3bCW5CgAATsAIA9BTjwq2CWk5jEknu2rKeNyfIpSrQKsYSKC4XiWbHXByRAno1ufiTWk4i2S0zdw+Zj76856Is92/ddQWkkmAT7VwEaCTsD6VEVQ7NLj8JZvBDdQP2GXUsOySCVMESJEwZrA9LLd/D4G+iMti1+0ZLVleqyPYyO3Z0FwMQCGDMZ1AA0Fa3HEjIpuqjhdVIEjXmCQRXnHT7EC6OrzFrtt5BZtwQRCjRVEwdO4TNXjb5V6E1oPfROH/ZrgeAjlVtKCOymebxIkkeyIzayeUit5jONqHLW3BYgBlM5HiSIcCA2pGk+I2I8l+j3EdQ1xbpWL2XsypMqWHaMxljU+Q7q3eKvlXTLbAJYiQ6rmGXWQNSNt1MeE1OX82EUGb3GZHbtlefa1WRzzAGI7yBVPHMpKsQGk5WPg3skeAYAf1sedDMTi3RYWQdSUzTlAJ7SnksDbxA3Bl17FACWZQCJ7RAn1NYNlpFbiHD4BKaghjHOZO3eTWeRGzAFWEETINHsVdhC2k5SwjUQCY9RQKzxF3cAnTXQbbVSsZbbelTZpUhmbzU4NUOau5q3ognBpwaoFNSrbPd66UgJVapkcc6iFmNyBT2KEQrZiCQYjSOXxpDH9ZrofvqVLxqquHHKR76etg8m9RT0IvJifOrNrFdxoYA43Uny1p63gd9/EQahpDsN2cce+rlrHTyrPW27ifX8atW7x7/Ufh+FQ4odmjtYgHfT9eFWFde+s7bxTf8AY/jFWV4hG/of1rUOA7DyoDThh5qlg7k+B9KILd01qKKGHBDnNVLuDtAzkUNyYDXzka1NcvEVXvNPvpoC3h8SHUE77HzH6FT2sRl1nTz++sziBfWerJAOp0598mhOIs4hyCX1BBGuhjvA0irUbFZ6Ld6dWcOozsSTsqgkn7vU0d4dxxL9hL09WrzAf2tCVOg325V5l/ilpVAxLWw3mQWMawJmKA8T+lhR2MNbiNA77aDQqg5eZ91dGOMjKVHp3TTpQgwtxUnb2jpJ5ADzivKeG9Oxg7b6MxuAQqsFBifaPL2u486CcQ6UG/JuXC0ExOw3jKBoKAX0NwSNcoJP5+6fSt4wv8iG/oM4nphcxN0C6zWLRnN1K5m2JAkmTJgbjcmNIrODEEeOs67++r+CwSFwLjFVyySFzkSNIUHXtQPfVd7H5+AmNY8/ga3SS0iR3+NXg0rcdDAXsuy6AAcj4UQXpDjbC22651FxZQypJWSPErz91CXtiND5g/H3U69gnUKShUOJQwe0JiR360aEbjgnTG6VsDsnrLjW7nYRddwxIUScp38K2/E8lq1ZJ3POdhlHoNQJ8ayPRfoFkVGxN3JDi4LduCwMAAOx0HiAD51vb1qxcVVdFcJ7ObWNAPurz8zjy/idEE6MvefLayyD2HMjQasToJMDXaguAudsc69Kw1iyoAVLYAEABRoO6r1oryAHlpWTy/orieeNod/iKVemBx+jSqOY6PC2xFsTLbb6/hVbFcdtJ7Izmf1qec1nLqlWKsCpBggggg7EEHauNZgT7uW/d+vur1FiXs5+bDd/pVyRY7zPy0051QxPSC609rKDOg7v+1DqWSrUIr0TbJbvELje07HzM0d4RjlCKoOsSfPnWby11WI2pyimhJ0b2zi6t279YCxxJ1iDPnRbB9IPtaVzyxM0UjZ271WUAbcCs5hOKq2x/W9ErOMrBwaLTCn7Eh2keR+6keHt9VgfPT8qgt4oVat4qo2Mill9pSPGJHqNKsYR87ADXnUoxVULmLNt8yxruO/86OwNSjiINL9pjfb5ef40OwvERcAjfu5ip71wKuurH4eNZ0XZauY4c9fKoLnEY9kKvOTqfOTtWF4308FtmSwocroXJ7IPOANWj3DzrG8S6QX7/wD1HYj7I0Uf0j766IeO32ZvIkejcX6b2Untm620IcwHm2w901nMb01uXAch6sHTT2tZ2bwgd29YyTTsxrqjhjEyc2yziMTLEyW8TqTz11Mx41xbJYy0x6akGPiKgXT9fdVgX+Xh92kchzrX+iSUYEQO8gkRzgjv23+VbHo50bzWnR7otLeRMyAS8SHBkwB4b71jQ4kanl7wdRPuFbTivHMlu1eAkOAN4gZeXjsKwyuWki417NLw/wCj3BINVe6e97jfJIHrNGbHRbCJoMPZAO8qG/umspwvjpK5rbaTEHkRuDEwfUUfwfSCdGEHw1+VcM3k9s2SRdvdDMA4IOGta81UqfVSIof/APLvDLdt3bbXFNsyqOTcSeUBtRB13Ooo1h+IqdiKtpiBULJNeyuKBTcJcliWUaCIkz7o0oLYxgbaVYbqRDA8wVPzFbMXKhxODt3BFxFfukAx5Hl7qixmYGJI5n9e+p7fFGHOat3OilsGbbOn8M509DqPOaF43g2IUjKiXFnUhyGAnU5SB8JpjCA6QGlQK5iCpIIcEbgqaVP/AAR6D0o+jjCY1TnXK/K4ujATMCNIkncGvHOlv0VYnBhnt/8AiLWplAcyr3su+3dPPzr3e9xYUMxfFQQfxrpjmcTDjZ8wMfjXJr1/pX0Ss4li47FyPaWNT3uD7WkDyFeZcX6PXcO0MMyxOZdRExr3V2QyxmQ4tAukTXaUVqSciu0qcVoASORsSPKr2G4zcUiTIBFD4ropNJgarCdIlMAyD9+9F8LxUNsa8+mpreJZdiRWLxJ9FKR6SuMmrFu4DvXn2H6QXFHfty/U++i2E6SKTB02Hz18tqxlhaLUkbnDXwNtKA9M+OG3ahTDXCVHgsdoj3QP6q7hOITtWR6WY4XboAMhVj3kkn7h7qWLH/LYSloCRXQKQrqiu4yEKXrXSaWakAjSD0qQFAHDco5bxPWYBgd7VxSPJj+bUDK1OmJy2mQT2mBPdAmB60mrCzuD4nctGbZg+oPmDvXonRjBYrEWWvOiBQJSNGaN9J7vKs/0Z6KCVu3xpoVQ+oLD0MV6Lh+JKFIDjaNB8NNq5c010jWCYGt4kjn+NX8Nxtl9rUd43HmKu4DG21ABtIRrrAJ9W1+NMxnB0ftWDB5oTH+U/dXJpmpdwnGFbY0TtXwedY48Purvbbzj76db4hctnX0Onx/GpcPodmzprNQfDceVl10I0I8ahu8bn2dfLWo4sdhvraVZs8Vf7DfD8aVPiOyW7xkzGp8uXnUdziBNChcqVGJrWjIstiCaie3O9SIlTLZJoGZDi/QpH1tdhtZ+yT4jl7qyHEOC3bB7a6cmGqnyP3V7NZwJNTNwUOIIkHcESPjW8fIce9kOFngyiK6Vr07j/wBGCkF8OcjH6p9k89DuDp6TWC4lwS/YYrdtshAmG0kE7g89xXXHJGfRk4tA/qzr4fGuR51Omu/u5bzB+M0+3aMiNWJmOUQZFWIrhJP67q4FkVaCHSIJ28RuIjv0qN7ZDQYGvuHj86VgQlI3/QpFSKky+ZPOuKe+P0aYFjBY4qSCxyka1UYc66wikB+vhRQDFFdilzpBfDyoA4BXSNK7lpd1ACiRSilmNTYLBvecW7SlnY6AD1J7gO+gBti0zMFUFmJAAAkme4DnW96P9Ayii6+t0QQNCo35/aHPTQjnRnop0IXDdp4e4VEtGikGYTw215xyrTC1FcWXPeomsYVtmaOGA0IiNKqYtcola1WJwSvuPfQTGcLZf4hWCkaUDsJjjsfhRO3iTv8AKhrYYcqhe6yd4p0mFmms8WI0PaHjUl9bd4QdDyPdWSTiDT7QHmPwq0mLffsnyNS4jsJI+QwwBZNJjXwiprg8JO/gKGLeJksJPnRJOJq/tIQaTQEefw+P5UqsZFPJvQUqWh0B1FWbNdpVZBct1esDSuUqljCOHFX7QpUqkC0ijTTmKAdKcOrWbwZVYBcwkAwQxgiefjSpVri7RMujwzGCJjT2dv6qjcxkjT/3RSpV6JiTJ/1f/TPvhDPrrVV9v6m+VKlTXYDLTdpfdTvte+lSoENTdv1yNOQfr30qVMB11e2P6aa2/pSpUgGfl86j5n30qVMB42rd/RSvaunnlAnwkaUqVZ5fwY49npIrhpUq8mJ0shNRvSpVSABY0ds1TvDQ0qVaoTA2I3qfAnf3UqVXLoSCNrY1Ep1rtKsyy7buGBqfWlSpVI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080" name="Picture 8" descr="http://imganuncios.mitula.net/rento_cuarto_habitacion_centricas_sin_deposito_para_estudiantes_profesionistas_en_orizaba_972582742886075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2850" y="0"/>
            <a:ext cx="5391150" cy="4048125"/>
          </a:xfrm>
          <a:prstGeom prst="rect">
            <a:avLst/>
          </a:prstGeom>
          <a:noFill/>
        </p:spPr>
      </p:pic>
      <p:pic>
        <p:nvPicPr>
          <p:cNvPr id="3076" name="Picture 4" descr="http://images.quebarato.com.mx/T440x/decoracion+de+casas+cuartos+habitacion+e+interiores+zacazonapan+mexico+mexico__675863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925616" cy="3694212"/>
          </a:xfrm>
          <a:prstGeom prst="rect">
            <a:avLst/>
          </a:prstGeom>
          <a:noFill/>
        </p:spPr>
      </p:pic>
      <p:pic>
        <p:nvPicPr>
          <p:cNvPr id="3082" name="Picture 10" descr="http://images02.olx.com.ar/ui/10/91/23/1368475740_499598823_3-Habitacion-individual-para-estudiante-mujero-persona-que-trabaje-Alquiler-de-cuart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645024"/>
            <a:ext cx="4499992" cy="3212976"/>
          </a:xfrm>
          <a:prstGeom prst="rect">
            <a:avLst/>
          </a:prstGeom>
          <a:noFill/>
        </p:spPr>
      </p:pic>
      <p:pic>
        <p:nvPicPr>
          <p:cNvPr id="3078" name="Picture 6" descr="http://www.marcimportaciones.com/images/nogal-europeo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76650"/>
            <a:ext cx="4762500" cy="3181350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1547664" y="3244334"/>
            <a:ext cx="620875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MX" sz="3600" b="1" dirty="0" smtClean="0"/>
              <a:t>CUARTOS O HABITACIONES</a:t>
            </a:r>
            <a:endParaRPr lang="es-MX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/>
              <a:t>NÚMERO DE CUARTOS O HABITACIONES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3317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s-MX" sz="2400" dirty="0" smtClean="0"/>
              <a:t>Espacio </a:t>
            </a:r>
            <a:r>
              <a:rPr lang="es-MX" sz="2400" dirty="0"/>
              <a:t>cerrado o </a:t>
            </a:r>
            <a:r>
              <a:rPr lang="es-MX" sz="2400" b="1" dirty="0"/>
              <a:t>separado por paredes </a:t>
            </a:r>
            <a:r>
              <a:rPr lang="es-MX" sz="2400" b="1" dirty="0" smtClean="0"/>
              <a:t>fijas </a:t>
            </a:r>
            <a:r>
              <a:rPr lang="es-MX" sz="2400" dirty="0" smtClean="0"/>
              <a:t>destinado </a:t>
            </a:r>
            <a:r>
              <a:rPr lang="es-MX" sz="2400" dirty="0"/>
              <a:t>para alojar personas. </a:t>
            </a:r>
            <a:endParaRPr lang="es-MX" sz="2400" dirty="0" smtClean="0"/>
          </a:p>
          <a:p>
            <a:pPr lvl="1" algn="just"/>
            <a:r>
              <a:rPr lang="es-MX" sz="2400" dirty="0" smtClean="0"/>
              <a:t>Incluye: Recámaras</a:t>
            </a:r>
            <a:r>
              <a:rPr lang="es-MX" sz="2400" dirty="0"/>
              <a:t>, sala, comedor, cuarto de TV, </a:t>
            </a:r>
            <a:r>
              <a:rPr lang="es-MX" sz="2400" dirty="0" smtClean="0"/>
              <a:t>cuarto de </a:t>
            </a:r>
            <a:r>
              <a:rPr lang="es-MX" sz="2400" dirty="0"/>
              <a:t>juegos, biblioteca, cocina, cuarto de azotea, etc.</a:t>
            </a:r>
          </a:p>
          <a:p>
            <a:pPr algn="just"/>
            <a:r>
              <a:rPr lang="es-MX" sz="2400" dirty="0" smtClean="0"/>
              <a:t>Para </a:t>
            </a:r>
            <a:r>
              <a:rPr lang="es-MX" sz="2400" dirty="0"/>
              <a:t>que una </a:t>
            </a:r>
            <a:r>
              <a:rPr lang="es-MX" sz="2400" b="1" dirty="0"/>
              <a:t>sala-comedor</a:t>
            </a:r>
            <a:r>
              <a:rPr lang="es-MX" sz="2400" dirty="0"/>
              <a:t> se pueda considerar como dos cuartos diferentes, debe </a:t>
            </a:r>
            <a:r>
              <a:rPr lang="es-MX" sz="2400" dirty="0" smtClean="0"/>
              <a:t>estar </a:t>
            </a:r>
            <a:r>
              <a:rPr lang="es-MX" sz="2400" b="1" dirty="0" smtClean="0"/>
              <a:t>separada </a:t>
            </a:r>
            <a:r>
              <a:rPr lang="es-MX" sz="2400" b="1" dirty="0"/>
              <a:t>por elementos arquitectónicos </a:t>
            </a:r>
            <a:r>
              <a:rPr lang="es-MX" sz="2400" dirty="0"/>
              <a:t>permanentes y no simplemente por biombos</a:t>
            </a:r>
            <a:r>
              <a:rPr lang="es-MX" sz="2400" dirty="0" smtClean="0"/>
              <a:t>, plantas </a:t>
            </a:r>
            <a:r>
              <a:rPr lang="es-MX" sz="2400" dirty="0"/>
              <a:t>o libreros.</a:t>
            </a:r>
          </a:p>
          <a:p>
            <a:pPr algn="just"/>
            <a:r>
              <a:rPr lang="es-MX" sz="2400" dirty="0" smtClean="0"/>
              <a:t>No se consideran: Pasillos</a:t>
            </a:r>
            <a:r>
              <a:rPr lang="es-MX" sz="2400" dirty="0"/>
              <a:t>, baños, medios baños, patios</a:t>
            </a:r>
            <a:r>
              <a:rPr lang="es-MX" sz="2400" dirty="0" smtClean="0"/>
              <a:t>, </a:t>
            </a:r>
            <a:r>
              <a:rPr lang="es-MX" sz="2400" dirty="0" smtClean="0"/>
              <a:t>zotehuelas</a:t>
            </a:r>
            <a:r>
              <a:rPr lang="es-MX" sz="2400" dirty="0"/>
              <a:t>, </a:t>
            </a:r>
            <a:r>
              <a:rPr lang="es-MX" sz="2400" dirty="0"/>
              <a:t>garages</a:t>
            </a:r>
            <a:r>
              <a:rPr lang="es-MX" sz="2400" dirty="0"/>
              <a:t>, </a:t>
            </a:r>
            <a:r>
              <a:rPr lang="es-MX" sz="2400" dirty="0" smtClean="0"/>
              <a:t>cocheras, </a:t>
            </a:r>
            <a:r>
              <a:rPr lang="es-MX" sz="2400" b="1" dirty="0" smtClean="0"/>
              <a:t>cuarto de azotea </a:t>
            </a:r>
            <a:r>
              <a:rPr lang="es-MX" sz="2400" dirty="0" smtClean="0"/>
              <a:t>(que no se utilice </a:t>
            </a:r>
            <a:r>
              <a:rPr lang="es-MX" sz="2400" dirty="0"/>
              <a:t>para </a:t>
            </a:r>
            <a:r>
              <a:rPr lang="es-MX" sz="2400" b="1" dirty="0"/>
              <a:t>servicio del hogar</a:t>
            </a:r>
            <a:r>
              <a:rPr lang="es-MX" sz="2400" dirty="0"/>
              <a:t>,  </a:t>
            </a:r>
            <a:r>
              <a:rPr lang="es-MX" sz="2400" dirty="0" smtClean="0"/>
              <a:t>arriendo o </a:t>
            </a:r>
            <a:r>
              <a:rPr lang="es-MX" sz="2400" dirty="0"/>
              <a:t>en préstamo por otra persona o familia </a:t>
            </a:r>
            <a:r>
              <a:rPr lang="es-MX" sz="2400" dirty="0" smtClean="0"/>
              <a:t>diferente)</a:t>
            </a:r>
            <a:endParaRPr lang="es-MX" sz="24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31746" name="Picture 2" descr="http://www.definicionabc.com/wp-content/uploads/bano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32040" cy="3705225"/>
          </a:xfrm>
          <a:prstGeom prst="rect">
            <a:avLst/>
          </a:prstGeom>
          <a:noFill/>
        </p:spPr>
      </p:pic>
      <p:pic>
        <p:nvPicPr>
          <p:cNvPr id="31748" name="Picture 4" descr="http://www.arqhys.com/wp-content/fotos/2012/06/Tener-un-ba%C3%B1o-peque%C3%B1o-hace-sentirse-gran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03625"/>
            <a:ext cx="4860032" cy="3754375"/>
          </a:xfrm>
          <a:prstGeom prst="rect">
            <a:avLst/>
          </a:prstGeom>
          <a:noFill/>
        </p:spPr>
      </p:pic>
      <p:pic>
        <p:nvPicPr>
          <p:cNvPr id="31750" name="Picture 6" descr="http://www.arquitectura.com.ar/wp-content/uploads/2009/04/ban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0"/>
            <a:ext cx="4286250" cy="3943350"/>
          </a:xfrm>
          <a:prstGeom prst="rect">
            <a:avLst/>
          </a:prstGeom>
          <a:noFill/>
        </p:spPr>
      </p:pic>
      <p:pic>
        <p:nvPicPr>
          <p:cNvPr id="31752" name="Picture 8" descr="http://safe-img02.olx.com.mx/ui/17/47/15/1372818060_506484215_7-Casa-de-2-recamaras-sala-cocina-1-bano-Praderas-del-Sol-Mexic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933055"/>
            <a:ext cx="4355976" cy="2906263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3635896" y="3212976"/>
            <a:ext cx="176362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MX" sz="3600" b="1" dirty="0" smtClean="0"/>
              <a:t>BAÑOS</a:t>
            </a:r>
            <a:endParaRPr lang="es-MX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es-MX" b="1" dirty="0" smtClean="0"/>
              <a:t>NÚMERO DE BAÑOS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5949280"/>
          </a:xfrm>
        </p:spPr>
        <p:txBody>
          <a:bodyPr>
            <a:noAutofit/>
          </a:bodyPr>
          <a:lstStyle/>
          <a:p>
            <a:pPr algn="just"/>
            <a:r>
              <a:rPr lang="es-MX" sz="2400" dirty="0" smtClean="0"/>
              <a:t>Se cuentan:</a:t>
            </a:r>
          </a:p>
          <a:p>
            <a:pPr lvl="1" algn="just"/>
            <a:r>
              <a:rPr lang="es-MX" sz="1800" b="1" dirty="0" smtClean="0"/>
              <a:t>Baños </a:t>
            </a:r>
            <a:r>
              <a:rPr lang="es-MX" sz="1800" b="1" dirty="0"/>
              <a:t>completos </a:t>
            </a:r>
            <a:r>
              <a:rPr lang="es-MX" sz="1800" dirty="0"/>
              <a:t>que estén al servicio </a:t>
            </a:r>
            <a:r>
              <a:rPr lang="es-MX" sz="1800" dirty="0" smtClean="0"/>
              <a:t>de los miembros del </a:t>
            </a:r>
            <a:r>
              <a:rPr lang="es-MX" sz="1800" dirty="0"/>
              <a:t>hogar y de su servidumbre, independientemente del sistema de calentamiento de </a:t>
            </a:r>
            <a:r>
              <a:rPr lang="es-MX" sz="1800" dirty="0" smtClean="0"/>
              <a:t>agua que </a:t>
            </a:r>
            <a:r>
              <a:rPr lang="es-MX" sz="1800" dirty="0"/>
              <a:t>utilicen (gas, eléctrico, combustible, madera</a:t>
            </a:r>
            <a:r>
              <a:rPr lang="es-MX" sz="1800" dirty="0" smtClean="0"/>
              <a:t>).</a:t>
            </a:r>
          </a:p>
          <a:p>
            <a:pPr lvl="1" algn="just"/>
            <a:r>
              <a:rPr lang="es-MX" sz="1800" b="1" dirty="0" smtClean="0"/>
              <a:t>Los baños </a:t>
            </a:r>
            <a:r>
              <a:rPr lang="es-MX" sz="1800" dirty="0"/>
              <a:t>que al momento del levantamiento </a:t>
            </a:r>
            <a:r>
              <a:rPr lang="es-MX" sz="1800" b="1" dirty="0"/>
              <a:t>ya no son utilizados </a:t>
            </a:r>
            <a:r>
              <a:rPr lang="es-MX" sz="1800" b="1" dirty="0" smtClean="0"/>
              <a:t>como tales </a:t>
            </a:r>
            <a:r>
              <a:rPr lang="es-MX" sz="1800" b="1" dirty="0"/>
              <a:t>pero que pueden ser rehabilitados</a:t>
            </a:r>
            <a:r>
              <a:rPr lang="es-MX" sz="1800" dirty="0"/>
              <a:t> de inmediato para cumplir su función original. </a:t>
            </a:r>
            <a:r>
              <a:rPr lang="es-MX" sz="1800" dirty="0" smtClean="0"/>
              <a:t>Por ejemplo </a:t>
            </a:r>
            <a:r>
              <a:rPr lang="es-MX" sz="1800" dirty="0"/>
              <a:t>aquéllos que temporalmente son utilizados como </a:t>
            </a:r>
            <a:r>
              <a:rPr lang="es-MX" sz="1800" dirty="0" smtClean="0"/>
              <a:t>bodegas.</a:t>
            </a:r>
          </a:p>
          <a:p>
            <a:pPr lvl="1" algn="just"/>
            <a:r>
              <a:rPr lang="es-MX" sz="1800" dirty="0" smtClean="0"/>
              <a:t>También </a:t>
            </a:r>
            <a:r>
              <a:rPr lang="es-MX" sz="1800" dirty="0"/>
              <a:t>cuentan los </a:t>
            </a:r>
            <a:r>
              <a:rPr lang="es-MX" sz="1800" b="1" dirty="0"/>
              <a:t>baños con regadera que sean de uso exclusivo de la servidumbre </a:t>
            </a:r>
            <a:r>
              <a:rPr lang="es-MX" sz="1800" b="1" dirty="0" smtClean="0"/>
              <a:t>del hogar</a:t>
            </a:r>
            <a:r>
              <a:rPr lang="es-MX" sz="1800" dirty="0"/>
              <a:t>. Estos baños generalmente se encuentran en la azotea junto al cuarto de </a:t>
            </a:r>
            <a:r>
              <a:rPr lang="es-MX" sz="1800" dirty="0" smtClean="0"/>
              <a:t>la servidumbre</a:t>
            </a:r>
            <a:r>
              <a:rPr lang="es-MX" sz="1800" dirty="0"/>
              <a:t>.</a:t>
            </a:r>
          </a:p>
          <a:p>
            <a:pPr algn="just"/>
            <a:endParaRPr lang="es-MX" sz="2400" dirty="0" smtClean="0"/>
          </a:p>
          <a:p>
            <a:pPr algn="just"/>
            <a:r>
              <a:rPr lang="es-MX" sz="2400" dirty="0" smtClean="0"/>
              <a:t>No </a:t>
            </a:r>
            <a:r>
              <a:rPr lang="es-MX" sz="2400" dirty="0"/>
              <a:t>se </a:t>
            </a:r>
            <a:r>
              <a:rPr lang="es-MX" sz="2400" dirty="0" smtClean="0"/>
              <a:t>contarán:</a:t>
            </a:r>
          </a:p>
          <a:p>
            <a:pPr lvl="1" algn="just"/>
            <a:r>
              <a:rPr lang="es-MX" sz="1800" dirty="0" smtClean="0"/>
              <a:t>Letrinas </a:t>
            </a:r>
            <a:r>
              <a:rPr lang="es-MX" sz="1800" dirty="0"/>
              <a:t>o </a:t>
            </a:r>
            <a:r>
              <a:rPr lang="es-MX" sz="1800" dirty="0" smtClean="0"/>
              <a:t>similares.</a:t>
            </a:r>
          </a:p>
          <a:p>
            <a:pPr lvl="1" algn="just"/>
            <a:r>
              <a:rPr lang="es-MX" sz="1800" dirty="0" smtClean="0"/>
              <a:t>Los </a:t>
            </a:r>
            <a:r>
              <a:rPr lang="es-MX" sz="1800" dirty="0"/>
              <a:t>baños </a:t>
            </a:r>
            <a:r>
              <a:rPr lang="es-MX" sz="1800" dirty="0" smtClean="0"/>
              <a:t>que </a:t>
            </a:r>
            <a:r>
              <a:rPr lang="es-MX" sz="1800" b="1" dirty="0" smtClean="0"/>
              <a:t>no tengan agua corriente </a:t>
            </a:r>
            <a:r>
              <a:rPr lang="es-MX" sz="1800" dirty="0" smtClean="0"/>
              <a:t> o </a:t>
            </a:r>
            <a:r>
              <a:rPr lang="es-MX" sz="1800" dirty="0"/>
              <a:t>instalación hidráulica que </a:t>
            </a:r>
            <a:r>
              <a:rPr lang="es-MX" sz="1800" dirty="0" smtClean="0"/>
              <a:t>funcione.</a:t>
            </a:r>
          </a:p>
          <a:p>
            <a:pPr lvl="1" algn="just"/>
            <a:r>
              <a:rPr lang="es-MX" sz="1800" dirty="0" smtClean="0"/>
              <a:t>Los </a:t>
            </a:r>
            <a:r>
              <a:rPr lang="es-MX" sz="1800" dirty="0"/>
              <a:t>baños que sean </a:t>
            </a:r>
            <a:r>
              <a:rPr lang="es-MX" sz="1800" dirty="0" smtClean="0"/>
              <a:t>de</a:t>
            </a:r>
            <a:r>
              <a:rPr lang="es-MX" sz="1800" b="1" dirty="0" smtClean="0"/>
              <a:t> </a:t>
            </a:r>
            <a:r>
              <a:rPr lang="es-MX" sz="1800" b="1" dirty="0"/>
              <a:t>uso compartido para la servidumbre </a:t>
            </a:r>
            <a:r>
              <a:rPr lang="es-MX" sz="1800" dirty="0"/>
              <a:t>de varios hogares, </a:t>
            </a:r>
            <a:r>
              <a:rPr lang="es-MX" sz="1800" dirty="0" smtClean="0"/>
              <a:t>tal como </a:t>
            </a:r>
            <a:r>
              <a:rPr lang="es-MX" sz="1800" dirty="0"/>
              <a:t>ocurre en azoteas de edificios de departamentos, o en vecindades.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32770" name="Picture 2" descr="http://safe-img04.olx.com.mx/ui/7/99/70/1370627682_357129970_1-Cabinas-de-bano-con-Hidromasaje-y-Regadera-Acrilico-Castel-TS-33-wwwoikosdesigncomm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491880" cy="6858000"/>
          </a:xfrm>
          <a:prstGeom prst="rect">
            <a:avLst/>
          </a:prstGeom>
          <a:noFill/>
        </p:spPr>
      </p:pic>
      <p:sp>
        <p:nvSpPr>
          <p:cNvPr id="32774" name="AutoShape 6" descr="https://encrypted-tbn0.gstatic.com/images?q=tbn:ANd9GcQJwqMd9AwgjSinl7yV_5yx8fy9rZchlVOH9-NuihKnlHkrRV2asw"/>
          <p:cNvSpPr>
            <a:spLocks noChangeAspect="1" noChangeArrowheads="1"/>
          </p:cNvSpPr>
          <p:nvPr/>
        </p:nvSpPr>
        <p:spPr bwMode="auto">
          <a:xfrm>
            <a:off x="155575" y="-884238"/>
            <a:ext cx="2476500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2776" name="Picture 8" descr="http://safe-img01.olx.com.mx/ui/11/87/60/1301935255_178448760_4-APROVECHA-PRECIOSA-CASA-EN-LA-COLONIA-SAN-FRANCISCO-Propiedades-Locales.jpg"/>
          <p:cNvPicPr>
            <a:picLocks noChangeAspect="1" noChangeArrowheads="1"/>
          </p:cNvPicPr>
          <p:nvPr/>
        </p:nvPicPr>
        <p:blipFill>
          <a:blip r:embed="rId3" cstate="print"/>
          <a:srcRect r="43123" b="19954"/>
          <a:stretch>
            <a:fillRect/>
          </a:stretch>
        </p:blipFill>
        <p:spPr bwMode="auto">
          <a:xfrm>
            <a:off x="3419872" y="0"/>
            <a:ext cx="3096344" cy="6858000"/>
          </a:xfrm>
          <a:prstGeom prst="rect">
            <a:avLst/>
          </a:prstGeom>
          <a:noFill/>
        </p:spPr>
      </p:pic>
      <p:sp>
        <p:nvSpPr>
          <p:cNvPr id="32778" name="AutoShape 10" descr="https://encrypted-tbn1.gstatic.com/images?q=tbn:ANd9GcRkY4ejFAeIHFaothW9Q3bdAYut3MLM9EC9_WMkvTYob_KI5JSbfA"/>
          <p:cNvSpPr>
            <a:spLocks noChangeAspect="1" noChangeArrowheads="1"/>
          </p:cNvSpPr>
          <p:nvPr/>
        </p:nvSpPr>
        <p:spPr bwMode="auto">
          <a:xfrm>
            <a:off x="155575" y="-1943100"/>
            <a:ext cx="3038475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2780" name="AutoShape 12" descr="https://encrypted-tbn1.gstatic.com/images?q=tbn:ANd9GcRkY4ejFAeIHFaothW9Q3bdAYut3MLM9EC9_WMkvTYob_KI5JSbfA"/>
          <p:cNvSpPr>
            <a:spLocks noChangeAspect="1" noChangeArrowheads="1"/>
          </p:cNvSpPr>
          <p:nvPr/>
        </p:nvSpPr>
        <p:spPr bwMode="auto">
          <a:xfrm>
            <a:off x="155575" y="-1943100"/>
            <a:ext cx="3038475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2784" name="Picture 16" descr="http://safe-img01.olx.com.mx/ui/18/29/00/1325884520_297512900_2-Rento-hermosa-casa-en-Mision-Mariana-Corregido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5525" y="-171400"/>
            <a:ext cx="3038475" cy="7029400"/>
          </a:xfrm>
          <a:prstGeom prst="rect">
            <a:avLst/>
          </a:prstGeom>
          <a:noFill/>
        </p:spPr>
      </p:pic>
      <p:sp>
        <p:nvSpPr>
          <p:cNvPr id="12" name="11 Rectángulo"/>
          <p:cNvSpPr/>
          <p:nvPr/>
        </p:nvSpPr>
        <p:spPr>
          <a:xfrm>
            <a:off x="3563888" y="3068960"/>
            <a:ext cx="259558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MX" sz="3600" b="1" dirty="0" smtClean="0"/>
              <a:t>REGADERA</a:t>
            </a:r>
            <a:endParaRPr lang="es-MX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/>
              <a:t>REGADERA</a:t>
            </a:r>
            <a:br>
              <a:rPr lang="es-MX" b="1" dirty="0" smtClean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Se </a:t>
            </a:r>
            <a:r>
              <a:rPr lang="es-MX" dirty="0"/>
              <a:t>contará la </a:t>
            </a:r>
            <a:r>
              <a:rPr lang="es-MX" b="1" dirty="0"/>
              <a:t>POSESIÓN de regadera funcionando</a:t>
            </a:r>
            <a:r>
              <a:rPr lang="es-MX" dirty="0"/>
              <a:t>, no es necesario contabilizar </a:t>
            </a:r>
            <a:r>
              <a:rPr lang="es-MX" dirty="0" smtClean="0"/>
              <a:t>la cantidad</a:t>
            </a:r>
            <a:r>
              <a:rPr lang="es-MX" dirty="0"/>
              <a:t>, solamente que haya o no para uso exclusivo del hogar.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30" name="Picture 38" descr="http://www.infonor.com.mx/imagenes_nota/13%281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996952"/>
            <a:ext cx="5400675" cy="4048125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3794" name="AutoShape 2" descr="data:image/jpeg;base64,/9j/4AAQSkZJRgABAQAAAQABAAD/2wCEAAkGBhQSERUUEhQVFBQVFhQUFBQXFxcXFRcXFBQVFRQUFBQXHCYeFxkjGRQUHy8gIycpLCwsFR4xNTAqNSYrLCkBCQoKDgwOGg8PGikcHRwpKSkpLCksKSkpKSkpKSkpKSkpKSwpLCkpLCkpLCksKSksLCkpKSkpLCwsKSwsLCwsLP/AABEIAMIBAwMBIgACEQEDEQH/xAAbAAABBQEBAAAAAAAAAAAAAAAEAAIDBQYBB//EAEAQAAEDAgMECAQDBQgDAQAAAAEAAgMEEQUhMRJBUXEGEyJhgZGx8DKhwdFCUuEUI3LC8RVTYoKDkqKyM0PSB//EABkBAAMBAQEAAAAAAAAAAAAAAAECAwAEBf/EACQRAAMBAAICAgICAwAAAAAAAAABAhEDIRIxE0EEYSJRFDKh/9oADAMBAAIRAxEAPwDy6nZkESyJNo29kKxhjXJd4dMyDsp0TDRo6CAKwpoQuW+XC8wC0lAVf0GF6LtJGFe0Nlx3bbOiZSFS4UrCLCgjKYBWsAakSDVePoqI8Msio4bK3bEEnQBNnRH5Ss2LqeKmU3VgFExtCWewVQJJT3CpsQwna3LUmMKGWIJ3GCzyYedV3R852VFV4IRuXqdRTBVNXRtSp4dCao8xkw0hQuoyt1VYe1Vs1AE65GZwZX9nSECvZKIId1On+QRyVRgUT4lavYhpI06oRorXxKGSNWL41BJGqqxHJXujUTmI17FC5qtNCNAbgoiEW4KFwVUxGgdzFG4Inq00xpkxfEFLU3YRDlE4p0xCItSTikm6MHUo7IRsRQdOeyEXG5ctFkWEEisYJFTxSIuOZclovLL2nkVrTTd6y0VUUXFiBC5qgsqNvSTd6uKa/FefQY0QrWk6TkapO17Hb038DDxRHU96ydH0pCtYekAO9Ms+znqKCsRwkvaQJHMO5w1HeELgOHSMbeSZz7gEA7r5+hCmOLg70HTYr2G56Zf7Ts/RK5W6OvPxw0TY+9NfAquPGRvTnY0FTZwl4UTzU3eq2qp7b1ypx0KmqseJ0UnhWJpeySpjVdOxQT4qShH1hK2lWySZqBkjUjpionPTJCA8kaGexFSOQ0j1VCsgeFBIf08c/U3UskigOapIjIXhDvCJcxMcqpitAZj4ppFlNITyUJarSTZC9yhcpy1RuVUIwdwUZCncoyU6JsiSTkkQYwyHQKdhQjD6fRSNcpNNlUw1hU7HKvbIpmzKTkdUWTHohknv0+iq2zqdlQouCqZaMeiGPVXHOiI6j3dQaZRMJmxlsZsAXO4AaczuRtBV1cv/AIoQBxc63Leq9sWT3AbnH/ifst/0ToOye4t9LqFUvSWnV8amfJsBw7B8Qfq2Lj8duPd3JlTQVkbOwyJ4A3SNPjqF6PS4aD3W4cyn1mFssdloF9bc+HiutcDfH5Yjg/yMrPo8gl6RTxn95TuFsrtIPopqTpIyU2BId+V2R8OKOxelseZPyt91npIRtgkZggg8lwfItxrD03xJz5Jl3JUXQ73od0qidOqYcmk5Kid7+6gfUqF1UnSAEOeonvQ5qbqN0qdIUkklQz3rjpQo3G6dIVjXuTNpPDF0RpzYRvb9ExzUS5qb1SyYGgFzUx0ashTqKSFUViNFW5qhe1WEkSFkarSxGgR4Ubgp3BQuCqiTI7clxOXE3QuEzNFI0JkY9FK0KbKIc0KVoTWNU8cam3g6QmNU7WrrY1O2NRdFUhrAiI2pjY1PHGpNjpBtObRyfwP/AOjltcIxLZa/ukaPkF54+osHj/C4f8HK4pcSyfnrID8lyXLS09BJUkmeu4bid9/4Wn1+ysKyrAAz3j1WFwHEb2v/AHbfUqxxXEbW/iHqFePyqmPE82/xl8mIoMVqgfDrfVqzNU8XHNS11bmecnzf+iqnz3e0f4h6rjS8q09VLxjAt7yoXyFEuYh5GroTPPaBZJShpJkTI1CStVpz0IyRsl10NXIhkp4o7lFtGwjDEurVgKfJcbCl8jYQQ0ykdTo+CluuzU9kPIJVmBIQowxqamoyVtMwD9nQ80Vlro8Hy0VXiWG2TJitGXmjQMzVa1MarpV0SyVAUjUO8IqRDuXUmRZCQkupJhQqOA2Ce0JlGO0OR+imaovdKokYETG1QRhHU8N1GqwokdjYpxGi4KFSPpLLmfIVSBGsU7I03q1PGxI2OkZ7EqsNkeCbZkf8UqbHGC9yczfILRx9HGPf1mYfcG+Rz5H0K0NLBUtHYnaB308HqGApnyRmZo6q/opcA6TN0ayVxDAMmjcdc3BH450qDfjimb2t7WncDbsuKsxXVbfiljd/osChqMbqdz4x/pMPqub+O+v+j+Vbv2YOpx+MnVw11B3klMpq1rpG2dftN/7BbWXEal+sw8IYPqwqud0fa6QSOu54IN8hppk0AK6uEvQHdv2PLVC9iPfAoRTlzg0fE42AuBnu1UkxCslYgp2q2rYCx+w6wdnlcHjoRroq6oYqyxWciYjaSG5soYWZK96O0O3KFnTAHxdHndXtW3XVWaQ7Vl6o2kGxa25ZafCrTJnOISbVEeG4N2cwg8Vw7ZWxp4LNVZjEGRRzoyrXhgupubLQ4Phu8oWKiu9aihgsEq9hfQjTABU2K0gstDNoqivTgT089xWmsVQThbLGIdVkqxliVTjf0LaK6VDuRMqGcF2Sc7I7pJJKmiYEUuo5fZTtCHpzmOR+iJp2HQ2Nt/HNRtFZC6aK6u6GlQVHCrylauHlo6ZQZBBkuzQKSNye5cg5TTQ5p1PDcoyWK6fTwpm+sCkHUUCt4mKvplYRuSYUQyoiuFU1MNirp6CmjusZor4okbHB3JMjRDFjAs1OqiswvrHNzI2Tewtnpx5WWieFW1cayedoFIztVh5jL3B4c8m7b/CAb3YQN1kI9xtmLcVZ1USrJNXc/wCVquq8vZLMJ4BkFs+hlP2rrIUgyC3XRhtgFl7M/Rs2OyQNTTguup4pF2VdL7RxrpkbEBiLEaChazMJB59lPBTWcraEWCHaxSbaBauxTvVPWvVjM/JVFY9MBLCjxIXusjiDM1ra1yzde1COmZ9oz0wQz0ZUBCPXfBz0QldSJSVCeE9OMx74KypmKsgGbffBXNM1c3LqLwWVI1WsBVZTqxgXnV2dCD43KS6hjUzQojCLE+Ni6GJ4aho6JoijI3oJgRLCgOgjaTHBcCfZNoSEtSBT3BMshphFyGnU7kPKVtFZV1UapJW5u/i/latBUBUkrc3/AMX8rVSGybJ6Fmi22DmzQsfhzNFq8OdayZP+QGjT00qJc5VtJIjC9XT6OWp7I3vsonuuo5n5pu2tpRT0ceUO+ROmeg3yLDpD5ZVVVciJkmVfVPWbAysq3qirArareqeqctIClqQq+ZwGuQCsqoKlr35hu45nldehx9nPY9jrgHikg/2dv5iPH9ElfohpZwnNqu6cKjjd8PvgrqmcuPlR1Qy2p2qygYgKVwyuQL6XICvaSgc7QeeS82zpRyNinYxH1GEhjQQb/m4eHcomRKQ6QxrE4MXYqlgeWP7J3HcQjmwNOjkHLGQG1qmYFP1bR3nyT4oQTa4G8ndyG/xS4ORNapAxGChH5lJJ1TBe+0eGt+5FaL5FcWJpjRzaN7hfZJvnu3p4Gx2Xty17x3ghE3kiqexBTq/kjj9koGrZDwcSdBtI+LA2Z+ZVEjfi5j/qPsrzFqN8RO2wtH4TmRbdZyoXSAlwG4i/l/RPKYnQdQm1le4bXMdbZcDfSx1tw4rJ1E7tjYjzc4HeBYEWub+9eCo+gdzWNsPgD3Oz3bJblxzcFaOF0nW+hHSTw9fnqSI3hrg15aQ03GTnAhrtdL+iLw+vEkYs4OcAA/S4dbMOG43v+ozXnvSXEWibtCwb1I2r2za4yMJOgaHE3BHis/h/SCZj9nae9z3lzmRbRc9zWjZawx3DgSwceyXWuqRxu/Qt4vZ682qa8bTHBzTexBuMiQfmCPBdEqwXRzpQ+UyRRmNhDAYWbJIa/a2pi862O0SM87FH1nS09aRCWbIbK20nZHWsmayxcDkNgSHwHJM4aYFSw088qClkQOJY/G1jiHX2XbPM7O0AONwRnpmhoMQc4DbDGE7i62+2Vx7upeWFMDZZUDUSJtbWCP48sr31Fshe45hQTPQ3RQGqeqqpcrCqKq5yqSIysqlTV8FyPEK5nVbUNuR3G/r+i7uLo567KKS4JGWSSs304JzCS6vIj4hEL72sdFdYXGZH20A1P0HeszhxsXc/urynxIsADVDknrotDNZjEsTYA0NIIIO1a43g7TvG6hwTE3ROAJuw7uHAhDYbizZew8fELFchpbOLfykt8tPlZedT8ZcNHXK16meg0ddeysjXtG4eQWUw+UgBHSz3sfeS4XWF8TGdJJQ9zXDUCx3aZj1KFpKwjK6iqJxtWJH08VBJOGZnPcBzR8nSDhdxzkpWcHNI71TxYjb8V/TwXTjHA++SSt0osZp2S+a46MHMuPIaLMjF8/xfTmnnFna5+SG0bEbSnxSzQ3hlfkg6+qub+8v6quwOs6/s6OGtzYEbrcUVWQm9tlwtpkT89EfLGIplPoFkqTuUMDje+8kbPO/vyTi0g7/mntpXF7DskgE3cbZZZd+d/kqJ6Zo0M+OsZH+9s4WzBzv4LAYy+ncXPpwYyXXcwm7Tla7QdNBl6aGDpPWuMhbfT39VioukrWm7tp3CwAFvNdnHxVS6OWqmWTPxOpO0C1+QIJ2crbyDa1lBh1e4Pa4S2I03brao1mMsex+yc9k9nR2mfPeVmJXG4A3m3ou3jnU01hz1Xj6emkrTI55d1jztCzgTtXHDPdkgMLoyKhvWgGPtmxzbctNsjogm1MjND4bvIoqHG/zt8R39yPhUppB81XsNwiubTvs95/dtJ2bloJJBs03zy3958VX4+XVDnBjWk7LiwElgLgO12hqQbnLemMqI5MiQd1ju8D9ELU0t3E5g2A8AAALcgEqUt7S7C20sRo8IqDKNmSN5DX7LSLBgBJuX2sNoXIBOZ0Jyy2L5IHtbcFtwWgh19AAd9/wjO31XmlHIWOBBtZrxewPxgg5b8kfQV8jNpzQyTbftOG1sm4DuH8SjycXk9Q82/sv8ZpBbsP2w5xFsgQDdwv8APh8Stpqc2VH0Y6R0zZi6rjeGEENA2nWfvLjqcgFuJcUpJ9llPLGb6kmxBzyztwOvELj5FyKlKWl5cNYY2qYVVVC9DHRtpk2HOAyJJGY0J3clkMRwkiQtAJF8jY2I4glNHKtz+gVxszU6BlVrWU5BtvVfLEvQ46TOWpwAckq+rnO2baaacMlxdWIiS0zrl9uN1O2tBIAOqFovidyPqhGPsbjUZp80npq6GQtcCO5a2GmLnucG3BDDc6fDbx0WNgfb39VcQ464NALsh7815/5HFVPo7eG0l2bGlZs8B74KyjrIwNA48XW+Q3Lzx+N8X/NR/wBuj8xPgVxr8Nl/mR6LLWMJ0aPGw8gqevpA9xLJI2i1hk4kcRe+iyjcaO5rz/lKd/a0h0if42CK/Gqew/Kmi+jwW2s7eQDkTHhrLZyt8Gu/+gswMQnP/rA5vAThUzn+7HN5PoFnw0/bCuRfRq20UA1e7wFvUlOEVON8p/z2WSvOdZIxyDiudXJvnPgz7lL8H7D8n6NpTYrFF8DDfi5xKmk6ZcAFgnw8ZpTysPoozBGf7w83/ZFcEi/I/wCjdP6b24KF3/6EdLt8ljBRR/l83OP1TXxRg2DG+V1RcU/sV2yxrq8zOe82zvpp3Ad/vjbFTUgcxuzYEXDs9c7g6eHgVrjJZt22bYEEAWHlvVbRYVtEFpyOuWoB3cMwF0cVqNOflTozZgLSNbZZnjlcea5t5t5q6rKGdocCw7Ldq5ytsAnPX5KjcDcd2a7YryOelgYX634WTXAEBRl6cDkFhSJ0dtF39sczf55pzkNUlMuzaWMeM/mHiP1RcNY12hHLQ+SzgC6HIPjQVyNGobVEEkHjfM7+RTXSsNrgW8jzu2yoI6xw3+eaIbiF9Qk+Mp8heQYtKwfu5XjWwN3AAixy8UbB05nZfb2ZWg5BxI33IFjcfEsy2a+YKaZN29I+CH7Qy56XpmkqumUMmyTE9hDjtWc112loGVwLO2gTY5aKm6Q1DXTOfF1gidZ0YcbO2fhNwCQO012/cq3qRtgE7IOp4eeqZILEgG43HP0KrHFEf6iXy3SxjTbv80k26SpiJBtG3tO1QdlKxxuddU6yyMXFNm0ch6KUU7PyqCGraGjtDQd504JhxIX0J7wMj5qVLsomsLGNjRo0eQRBfZU4xcDVrvkuSY3fRvmbfRJUv6HVItuvPEqZkqzZxV+6w8PuVwYk/wDMfIfZK+LRlyGn6xSRkrIurXH8bvP7Ln7W7c53+533S/AH5jYvkAFybcb/AHQE2Jxj8Q9Vm+sJ70tpFcC+zPmbLl2MN7zyB9Uz+2B+V3y+6qNpcDlRccoT5GXbMetownvuhnYo4m4DR5k+dwq7bXA5Zccr0gO2X9JiLnjYc5gB1Ozmf818lZwQlvwuI7tAVkGye96tsNxm3ZfpuPDQAZblHl4nmopFr7DK+uLWPY69y13HeCs0ySxAOp+62MgjlZnmCMjvHLgs3X4Q5hDgdpo37xzG5b8e5XXoXllvsF2bpId12m6lbOD3H3outo5vQ4lDzhTOChkKKQSPYNrZ/Rcdqp9sWsdfkoC5MmbBoTgnRs2iAMv6arj22NkdANunCQpi6Ct0Yc5y4XJOTVjDlxcsksYLgbmeaIDEPDqUU0qbGR1rU8BNC6dNEowFKcyUxdc77rm9UFOjNILjXp20gEVrewlZKyVv1WMdXff3SsOP3SdbglCNsu+C4RldK6Jjtr8UtlcTiVmbRzXe/wBU4H9OOuSiyUm3x980DJhVLVlmmY3jd5q9pakHffiOfcs2HZeXf+qdHLsm9zkdB6+ihfEqKTeF7XYQ113R2B4bvDgs3VUliRoVdUuJZWcQD9+CdPGJNddx3oQ6jp+g0lXaM4JiMjmpNVPV0Rac8xxGiBcwjRdSafo52sJHsUJapWy8Ui1N2gEZNlxdc1cWMcCSVkieKOGEuWSSWMduuptl1YwREe07w+qKBSSU2OiVmi5Iez4fRJJKECcPfiUmff0KSSoKxzd3JKPd74JJIIIwbk46hJJYJx30TmnMriSH2D7ENPNO+32XEkQjAu8UklgMbv8AfBSAZjxSSWAh/wBx9V1uvn6FJJIMia3a8EfTHs+JSSU+QZex0w198FRuSSR4vRrIH6rsaSS6SB1RvSSWCILhXUlgM4El1JYJxJJJYx//2Q=="/>
          <p:cNvSpPr>
            <a:spLocks noChangeAspect="1" noChangeArrowheads="1"/>
          </p:cNvSpPr>
          <p:nvPr/>
        </p:nvSpPr>
        <p:spPr bwMode="auto">
          <a:xfrm>
            <a:off x="155575" y="-1531938"/>
            <a:ext cx="4267200" cy="3200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796" name="AutoShape 4" descr="data:image/jpeg;base64,/9j/4AAQSkZJRgABAQAAAQABAAD/2wCEAAkGBhQSERUUEhQVFBQVFhQUFBQXFxcXFRcXFBQVFRQUFBQXHCYeFxkjGRQUHy8gIycpLCwsFR4xNTAqNSYrLCkBCQoKDgwOGg8PGikcHRwpKSkpLCksKSkpKSkpKSkpKSkpKSwpLCkpLCkpLCksKSksLCkpKSkpLCwsKSwsLCwsLP/AABEIAMIBAwMBIgACEQEDEQH/xAAbAAABBQEBAAAAAAAAAAAAAAAEAAIDBQYBB//EAEAQAAEDAgMECAQDBQgDAQAAAAEAAgMEEQUhMRJBUXEGEyJhgZGx8DKhwdFCUuEUI3LC8RVTYoKDkqKyM0PSB//EABkBAAMBAQEAAAAAAAAAAAAAAAECAwAEBf/EACQRAAMBAAICAgICAwAAAAAAAAABAhEDIRIxE0EEYSJRFDKh/9oADAMBAAIRAxEAPwDy6nZkESyJNo29kKxhjXJd4dMyDsp0TDRo6CAKwpoQuW+XC8wC0lAVf0GF6LtJGFe0Nlx3bbOiZSFS4UrCLCgjKYBWsAakSDVePoqI8Msio4bK3bEEnQBNnRH5Ss2LqeKmU3VgFExtCWewVQJJT3CpsQwna3LUmMKGWIJ3GCzyYedV3R852VFV4IRuXqdRTBVNXRtSp4dCao8xkw0hQuoyt1VYe1Vs1AE65GZwZX9nSECvZKIId1On+QRyVRgUT4lavYhpI06oRorXxKGSNWL41BJGqqxHJXujUTmI17FC5qtNCNAbgoiEW4KFwVUxGgdzFG4Inq00xpkxfEFLU3YRDlE4p0xCItSTikm6MHUo7IRsRQdOeyEXG5ctFkWEEisYJFTxSIuOZclovLL2nkVrTTd6y0VUUXFiBC5qgsqNvSTd6uKa/FefQY0QrWk6TkapO17Hb038DDxRHU96ydH0pCtYekAO9Ms+znqKCsRwkvaQJHMO5w1HeELgOHSMbeSZz7gEA7r5+hCmOLg70HTYr2G56Zf7Ts/RK5W6OvPxw0TY+9NfAquPGRvTnY0FTZwl4UTzU3eq2qp7b1ypx0KmqseJ0UnhWJpeySpjVdOxQT4qShH1hK2lWySZqBkjUjpionPTJCA8kaGexFSOQ0j1VCsgeFBIf08c/U3UskigOapIjIXhDvCJcxMcqpitAZj4ppFlNITyUJarSTZC9yhcpy1RuVUIwdwUZCncoyU6JsiSTkkQYwyHQKdhQjD6fRSNcpNNlUw1hU7HKvbIpmzKTkdUWTHohknv0+iq2zqdlQouCqZaMeiGPVXHOiI6j3dQaZRMJmxlsZsAXO4AaczuRtBV1cv/AIoQBxc63Leq9sWT3AbnH/ifst/0ToOye4t9LqFUvSWnV8amfJsBw7B8Qfq2Lj8duPd3JlTQVkbOwyJ4A3SNPjqF6PS4aD3W4cyn1mFssdloF9bc+HiutcDfH5Yjg/yMrPo8gl6RTxn95TuFsrtIPopqTpIyU2BId+V2R8OKOxelseZPyt91npIRtgkZggg8lwfItxrD03xJz5Jl3JUXQ73od0qidOqYcmk5Kid7+6gfUqF1UnSAEOeonvQ5qbqN0qdIUkklQz3rjpQo3G6dIVjXuTNpPDF0RpzYRvb9ExzUS5qb1SyYGgFzUx0ashTqKSFUViNFW5qhe1WEkSFkarSxGgR4Ubgp3BQuCqiTI7clxOXE3QuEzNFI0JkY9FK0KbKIc0KVoTWNU8cam3g6QmNU7WrrY1O2NRdFUhrAiI2pjY1PHGpNjpBtObRyfwP/AOjltcIxLZa/ukaPkF54+osHj/C4f8HK4pcSyfnrID8lyXLS09BJUkmeu4bid9/4Wn1+ysKyrAAz3j1WFwHEb2v/AHbfUqxxXEbW/iHqFePyqmPE82/xl8mIoMVqgfDrfVqzNU8XHNS11bmecnzf+iqnz3e0f4h6rjS8q09VLxjAt7yoXyFEuYh5GroTPPaBZJShpJkTI1CStVpz0IyRsl10NXIhkp4o7lFtGwjDEurVgKfJcbCl8jYQQ0ykdTo+CluuzU9kPIJVmBIQowxqamoyVtMwD9nQ80Vlro8Hy0VXiWG2TJitGXmjQMzVa1MarpV0SyVAUjUO8IqRDuXUmRZCQkupJhQqOA2Ce0JlGO0OR+imaovdKokYETG1QRhHU8N1GqwokdjYpxGi4KFSPpLLmfIVSBGsU7I03q1PGxI2OkZ7EqsNkeCbZkf8UqbHGC9yczfILRx9HGPf1mYfcG+Rz5H0K0NLBUtHYnaB308HqGApnyRmZo6q/opcA6TN0ayVxDAMmjcdc3BH450qDfjimb2t7WncDbsuKsxXVbfiljd/osChqMbqdz4x/pMPqub+O+v+j+Vbv2YOpx+MnVw11B3klMpq1rpG2dftN/7BbWXEal+sw8IYPqwqud0fa6QSOu54IN8hppk0AK6uEvQHdv2PLVC9iPfAoRTlzg0fE42AuBnu1UkxCslYgp2q2rYCx+w6wdnlcHjoRroq6oYqyxWciYjaSG5soYWZK96O0O3KFnTAHxdHndXtW3XVWaQ7Vl6o2kGxa25ZafCrTJnOISbVEeG4N2cwg8Vw7ZWxp4LNVZjEGRRzoyrXhgupubLQ4Phu8oWKiu9aihgsEq9hfQjTABU2K0gstDNoqivTgT089xWmsVQThbLGIdVkqxliVTjf0LaK6VDuRMqGcF2Sc7I7pJJKmiYEUuo5fZTtCHpzmOR+iJp2HQ2Nt/HNRtFZC6aK6u6GlQVHCrylauHlo6ZQZBBkuzQKSNye5cg5TTQ5p1PDcoyWK6fTwpm+sCkHUUCt4mKvplYRuSYUQyoiuFU1MNirp6CmjusZor4okbHB3JMjRDFjAs1OqiswvrHNzI2Tewtnpx5WWieFW1cayedoFIztVh5jL3B4c8m7b/CAb3YQN1kI9xtmLcVZ1USrJNXc/wCVquq8vZLMJ4BkFs+hlP2rrIUgyC3XRhtgFl7M/Rs2OyQNTTguup4pF2VdL7RxrpkbEBiLEaChazMJB59lPBTWcraEWCHaxSbaBauxTvVPWvVjM/JVFY9MBLCjxIXusjiDM1ra1yzde1COmZ9oz0wQz0ZUBCPXfBz0QldSJSVCeE9OMx74KypmKsgGbffBXNM1c3LqLwWVI1WsBVZTqxgXnV2dCD43KS6hjUzQojCLE+Ni6GJ4aho6JoijI3oJgRLCgOgjaTHBcCfZNoSEtSBT3BMshphFyGnU7kPKVtFZV1UapJW5u/i/latBUBUkrc3/AMX8rVSGybJ6Fmi22DmzQsfhzNFq8OdayZP+QGjT00qJc5VtJIjC9XT6OWp7I3vsonuuo5n5pu2tpRT0ceUO+ROmeg3yLDpD5ZVVVciJkmVfVPWbAysq3qirArareqeqctIClqQq+ZwGuQCsqoKlr35hu45nldehx9nPY9jrgHikg/2dv5iPH9ElfohpZwnNqu6cKjjd8PvgrqmcuPlR1Qy2p2qygYgKVwyuQL6XICvaSgc7QeeS82zpRyNinYxH1GEhjQQb/m4eHcomRKQ6QxrE4MXYqlgeWP7J3HcQjmwNOjkHLGQG1qmYFP1bR3nyT4oQTa4G8ndyG/xS4ORNapAxGChH5lJJ1TBe+0eGt+5FaL5FcWJpjRzaN7hfZJvnu3p4Gx2Xty17x3ghE3kiqexBTq/kjj9koGrZDwcSdBtI+LA2Z+ZVEjfi5j/qPsrzFqN8RO2wtH4TmRbdZyoXSAlwG4i/l/RPKYnQdQm1le4bXMdbZcDfSx1tw4rJ1E7tjYjzc4HeBYEWub+9eCo+gdzWNsPgD3Oz3bJblxzcFaOF0nW+hHSTw9fnqSI3hrg15aQ03GTnAhrtdL+iLw+vEkYs4OcAA/S4dbMOG43v+ozXnvSXEWibtCwb1I2r2za4yMJOgaHE3BHis/h/SCZj9nae9z3lzmRbRc9zWjZawx3DgSwceyXWuqRxu/Qt4vZ682qa8bTHBzTexBuMiQfmCPBdEqwXRzpQ+UyRRmNhDAYWbJIa/a2pi862O0SM87FH1nS09aRCWbIbK20nZHWsmayxcDkNgSHwHJM4aYFSw088qClkQOJY/G1jiHX2XbPM7O0AONwRnpmhoMQc4DbDGE7i62+2Vx7upeWFMDZZUDUSJtbWCP48sr31Fshe45hQTPQ3RQGqeqqpcrCqKq5yqSIysqlTV8FyPEK5nVbUNuR3G/r+i7uLo567KKS4JGWSSs304JzCS6vIj4hEL72sdFdYXGZH20A1P0HeszhxsXc/urynxIsADVDknrotDNZjEsTYA0NIIIO1a43g7TvG6hwTE3ROAJuw7uHAhDYbizZew8fELFchpbOLfykt8tPlZedT8ZcNHXK16meg0ddeysjXtG4eQWUw+UgBHSz3sfeS4XWF8TGdJJQ9zXDUCx3aZj1KFpKwjK6iqJxtWJH08VBJOGZnPcBzR8nSDhdxzkpWcHNI71TxYjb8V/TwXTjHA++SSt0osZp2S+a46MHMuPIaLMjF8/xfTmnnFna5+SG0bEbSnxSzQ3hlfkg6+qub+8v6quwOs6/s6OGtzYEbrcUVWQm9tlwtpkT89EfLGIplPoFkqTuUMDje+8kbPO/vyTi0g7/mntpXF7DskgE3cbZZZd+d/kqJ6Zo0M+OsZH+9s4WzBzv4LAYy+ncXPpwYyXXcwm7Tla7QdNBl6aGDpPWuMhbfT39VioukrWm7tp3CwAFvNdnHxVS6OWqmWTPxOpO0C1+QIJ2crbyDa1lBh1e4Pa4S2I03brao1mMsex+yc9k9nR2mfPeVmJXG4A3m3ou3jnU01hz1Xj6emkrTI55d1jztCzgTtXHDPdkgMLoyKhvWgGPtmxzbctNsjogm1MjND4bvIoqHG/zt8R39yPhUppB81XsNwiubTvs95/dtJ2bloJJBs03zy3958VX4+XVDnBjWk7LiwElgLgO12hqQbnLemMqI5MiQd1ju8D9ELU0t3E5g2A8AAALcgEqUt7S7C20sRo8IqDKNmSN5DX7LSLBgBJuX2sNoXIBOZ0Jyy2L5IHtbcFtwWgh19AAd9/wjO31XmlHIWOBBtZrxewPxgg5b8kfQV8jNpzQyTbftOG1sm4DuH8SjycXk9Q82/sv8ZpBbsP2w5xFsgQDdwv8APh8Stpqc2VH0Y6R0zZi6rjeGEENA2nWfvLjqcgFuJcUpJ9llPLGb6kmxBzyztwOvELj5FyKlKWl5cNYY2qYVVVC9DHRtpk2HOAyJJGY0J3clkMRwkiQtAJF8jY2I4glNHKtz+gVxszU6BlVrWU5BtvVfLEvQ46TOWpwAckq+rnO2baaacMlxdWIiS0zrl9uN1O2tBIAOqFovidyPqhGPsbjUZp80npq6GQtcCO5a2GmLnucG3BDDc6fDbx0WNgfb39VcQ464NALsh7815/5HFVPo7eG0l2bGlZs8B74KyjrIwNA48XW+Q3Lzx+N8X/NR/wBuj8xPgVxr8Nl/mR6LLWMJ0aPGw8gqevpA9xLJI2i1hk4kcRe+iyjcaO5rz/lKd/a0h0if42CK/Gqew/Kmi+jwW2s7eQDkTHhrLZyt8Gu/+gswMQnP/rA5vAThUzn+7HN5PoFnw0/bCuRfRq20UA1e7wFvUlOEVON8p/z2WSvOdZIxyDiudXJvnPgz7lL8H7D8n6NpTYrFF8DDfi5xKmk6ZcAFgnw8ZpTysPoozBGf7w83/ZFcEi/I/wCjdP6b24KF3/6EdLt8ljBRR/l83OP1TXxRg2DG+V1RcU/sV2yxrq8zOe82zvpp3Ad/vjbFTUgcxuzYEXDs9c7g6eHgVrjJZt22bYEEAWHlvVbRYVtEFpyOuWoB3cMwF0cVqNOflTozZgLSNbZZnjlcea5t5t5q6rKGdocCw7Ldq5ytsAnPX5KjcDcd2a7YryOelgYX634WTXAEBRl6cDkFhSJ0dtF39sczf55pzkNUlMuzaWMeM/mHiP1RcNY12hHLQ+SzgC6HIPjQVyNGobVEEkHjfM7+RTXSsNrgW8jzu2yoI6xw3+eaIbiF9Qk+Mp8heQYtKwfu5XjWwN3AAixy8UbB05nZfb2ZWg5BxI33IFjcfEsy2a+YKaZN29I+CH7Qy56XpmkqumUMmyTE9hDjtWc112loGVwLO2gTY5aKm6Q1DXTOfF1gidZ0YcbO2fhNwCQO012/cq3qRtgE7IOp4eeqZILEgG43HP0KrHFEf6iXy3SxjTbv80k26SpiJBtG3tO1QdlKxxuddU6yyMXFNm0ch6KUU7PyqCGraGjtDQd504JhxIX0J7wMj5qVLsomsLGNjRo0eQRBfZU4xcDVrvkuSY3fRvmbfRJUv6HVItuvPEqZkqzZxV+6w8PuVwYk/wDMfIfZK+LRlyGn6xSRkrIurXH8bvP7Ln7W7c53+533S/AH5jYvkAFybcb/AHQE2Jxj8Q9Vm+sJ70tpFcC+zPmbLl2MN7zyB9Uz+2B+V3y+6qNpcDlRccoT5GXbMetownvuhnYo4m4DR5k+dwq7bXA5Zccr0gO2X9JiLnjYc5gB1Ozmf818lZwQlvwuI7tAVkGye96tsNxm3ZfpuPDQAZblHl4nmopFr7DK+uLWPY69y13HeCs0ySxAOp+62MgjlZnmCMjvHLgs3X4Q5hDgdpo37xzG5b8e5XXoXllvsF2bpId12m6lbOD3H3outo5vQ4lDzhTOChkKKQSPYNrZ/Rcdqp9sWsdfkoC5MmbBoTgnRs2iAMv6arj22NkdANunCQpi6Ct0Yc5y4XJOTVjDlxcsksYLgbmeaIDEPDqUU0qbGR1rU8BNC6dNEowFKcyUxdc77rm9UFOjNILjXp20gEVrewlZKyVv1WMdXff3SsOP3SdbglCNsu+C4RldK6Jjtr8UtlcTiVmbRzXe/wBU4H9OOuSiyUm3x980DJhVLVlmmY3jd5q9pakHffiOfcs2HZeXf+qdHLsm9zkdB6+ihfEqKTeF7XYQ113R2B4bvDgs3VUliRoVdUuJZWcQD9+CdPGJNddx3oQ6jp+g0lXaM4JiMjmpNVPV0Rac8xxGiBcwjRdSafo52sJHsUJapWy8Ui1N2gEZNlxdc1cWMcCSVkieKOGEuWSSWMduuptl1YwREe07w+qKBSSU2OiVmi5Iez4fRJJKECcPfiUmff0KSSoKxzd3JKPd74JJIIIwbk46hJJYJx30TmnMriSH2D7ENPNO+32XEkQjAu8UklgMbv8AfBSAZjxSSWAh/wBx9V1uvn6FJJIMia3a8EfTHs+JSSU+QZex0w198FRuSSR4vRrIH6rsaSS6SB1RvSSWCILhXUlgM4El1JYJxJJJYx//2Q=="/>
          <p:cNvSpPr>
            <a:spLocks noChangeAspect="1" noChangeArrowheads="1"/>
          </p:cNvSpPr>
          <p:nvPr/>
        </p:nvSpPr>
        <p:spPr bwMode="auto">
          <a:xfrm>
            <a:off x="155575" y="-1531938"/>
            <a:ext cx="4267200" cy="3200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00" name="AutoShape 8" descr="https://encrypted-tbn1.gstatic.com/images?q=tbn:ANd9GcT2TZnQmEv4q3LVEq4fi_ytR49C0ajROyYVzfNlSMLRwYwBXu68"/>
          <p:cNvSpPr>
            <a:spLocks noChangeAspect="1" noChangeArrowheads="1"/>
          </p:cNvSpPr>
          <p:nvPr/>
        </p:nvSpPr>
        <p:spPr bwMode="auto">
          <a:xfrm>
            <a:off x="155575" y="-1943100"/>
            <a:ext cx="2705100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02" name="AutoShape 10" descr="https://encrypted-tbn1.gstatic.com/images?q=tbn:ANd9GcT2TZnQmEv4q3LVEq4fi_ytR49C0ajROyYVzfNlSMLRwYwBXu68"/>
          <p:cNvSpPr>
            <a:spLocks noChangeAspect="1" noChangeArrowheads="1"/>
          </p:cNvSpPr>
          <p:nvPr/>
        </p:nvSpPr>
        <p:spPr bwMode="auto">
          <a:xfrm>
            <a:off x="155575" y="-1943100"/>
            <a:ext cx="2705100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04" name="AutoShape 12" descr="https://encrypted-tbn1.gstatic.com/images?q=tbn:ANd9GcRdx-agYw13BkY3F6IpqFm-bwkr6ftRAHnOibr91ASHtwp15ifg"/>
          <p:cNvSpPr>
            <a:spLocks noChangeAspect="1" noChangeArrowheads="1"/>
          </p:cNvSpPr>
          <p:nvPr/>
        </p:nvSpPr>
        <p:spPr bwMode="auto">
          <a:xfrm>
            <a:off x="155575" y="-914400"/>
            <a:ext cx="2390775" cy="1914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06" name="AutoShape 14" descr="https://encrypted-tbn1.gstatic.com/images?q=tbn:ANd9GcRdx-agYw13BkY3F6IpqFm-bwkr6ftRAHnOibr91ASHtwp15ifg"/>
          <p:cNvSpPr>
            <a:spLocks noChangeAspect="1" noChangeArrowheads="1"/>
          </p:cNvSpPr>
          <p:nvPr/>
        </p:nvSpPr>
        <p:spPr bwMode="auto">
          <a:xfrm>
            <a:off x="155575" y="-914400"/>
            <a:ext cx="2390775" cy="1914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08" name="AutoShape 16" descr="https://encrypted-tbn1.gstatic.com/images?q=tbn:ANd9GcQho4WxF7OcSwMDB_HoGAigaR0eWfsdHVTzjz9Kk92-89zqBXZ8"/>
          <p:cNvSpPr>
            <a:spLocks noChangeAspect="1" noChangeArrowheads="1"/>
          </p:cNvSpPr>
          <p:nvPr/>
        </p:nvSpPr>
        <p:spPr bwMode="auto">
          <a:xfrm>
            <a:off x="155575" y="-1279525"/>
            <a:ext cx="4572000" cy="2667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10" name="AutoShape 18" descr="https://encrypted-tbn1.gstatic.com/images?q=tbn:ANd9GcTvtuOcc8mUEhT5Gct6PYKwIkKKbd9Whl_Ujtc6Wfodnd0xzQ4o"/>
          <p:cNvSpPr>
            <a:spLocks noChangeAspect="1" noChangeArrowheads="1"/>
          </p:cNvSpPr>
          <p:nvPr/>
        </p:nvSpPr>
        <p:spPr bwMode="auto">
          <a:xfrm>
            <a:off x="155575" y="-1112838"/>
            <a:ext cx="5172075" cy="2324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12" name="AutoShape 20" descr="https://encrypted-tbn1.gstatic.com/images?q=tbn:ANd9GcTvtuOcc8mUEhT5Gct6PYKwIkKKbd9Whl_Ujtc6Wfodnd0xzQ4o"/>
          <p:cNvSpPr>
            <a:spLocks noChangeAspect="1" noChangeArrowheads="1"/>
          </p:cNvSpPr>
          <p:nvPr/>
        </p:nvSpPr>
        <p:spPr bwMode="auto">
          <a:xfrm>
            <a:off x="155575" y="-1112838"/>
            <a:ext cx="5172075" cy="2324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14" name="AutoShape 22" descr="https://encrypted-tbn1.gstatic.com/images?q=tbn:ANd9GcTvtuOcc8mUEhT5Gct6PYKwIkKKbd9Whl_Ujtc6Wfodnd0xzQ4o"/>
          <p:cNvSpPr>
            <a:spLocks noChangeAspect="1" noChangeArrowheads="1"/>
          </p:cNvSpPr>
          <p:nvPr/>
        </p:nvSpPr>
        <p:spPr bwMode="auto">
          <a:xfrm>
            <a:off x="155575" y="-1112838"/>
            <a:ext cx="5172075" cy="2324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3816" name="Picture 24" descr="http://asterion.almadark.com/wp-content/uploads/2009/12/fo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17640"/>
            <a:ext cx="4867491" cy="3240360"/>
          </a:xfrm>
          <a:prstGeom prst="rect">
            <a:avLst/>
          </a:prstGeom>
          <a:noFill/>
        </p:spPr>
      </p:pic>
      <p:sp>
        <p:nvSpPr>
          <p:cNvPr id="33818" name="AutoShape 26" descr="https://encrypted-tbn2.gstatic.com/images?q=tbn:ANd9GcTpeMF2PtuAT53YQXD8UpnjyNXMd8PX2_-1mteUsa6zvBPynq_tHw"/>
          <p:cNvSpPr>
            <a:spLocks noChangeAspect="1" noChangeArrowheads="1"/>
          </p:cNvSpPr>
          <p:nvPr/>
        </p:nvSpPr>
        <p:spPr bwMode="auto">
          <a:xfrm>
            <a:off x="155575" y="-1600200"/>
            <a:ext cx="5943600" cy="3343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20" name="AutoShape 28" descr="https://encrypted-tbn2.gstatic.com/images?q=tbn:ANd9GcTpeMF2PtuAT53YQXD8UpnjyNXMd8PX2_-1mteUsa6zvBPynq_tHw"/>
          <p:cNvSpPr>
            <a:spLocks noChangeAspect="1" noChangeArrowheads="1"/>
          </p:cNvSpPr>
          <p:nvPr/>
        </p:nvSpPr>
        <p:spPr bwMode="auto">
          <a:xfrm>
            <a:off x="155575" y="-1600200"/>
            <a:ext cx="5943600" cy="3343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22" name="AutoShape 30" descr="https://encrypted-tbn2.gstatic.com/images?q=tbn:ANd9GcTpeMF2PtuAT53YQXD8UpnjyNXMd8PX2_-1mteUsa6zvBPynq_tHw"/>
          <p:cNvSpPr>
            <a:spLocks noChangeAspect="1" noChangeArrowheads="1"/>
          </p:cNvSpPr>
          <p:nvPr/>
        </p:nvSpPr>
        <p:spPr bwMode="auto">
          <a:xfrm>
            <a:off x="155575" y="-1600200"/>
            <a:ext cx="5943600" cy="3343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24" name="AutoShape 32" descr="https://encrypted-tbn2.gstatic.com/images?q=tbn:ANd9GcTpeMF2PtuAT53YQXD8UpnjyNXMd8PX2_-1mteUsa6zvBPynq_tHw"/>
          <p:cNvSpPr>
            <a:spLocks noChangeAspect="1" noChangeArrowheads="1"/>
          </p:cNvSpPr>
          <p:nvPr/>
        </p:nvSpPr>
        <p:spPr bwMode="auto">
          <a:xfrm>
            <a:off x="155575" y="-1600200"/>
            <a:ext cx="5943600" cy="3343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3826" name="AutoShape 34" descr="https://encrypted-tbn2.gstatic.com/images?q=tbn:ANd9GcTpeMF2PtuAT53YQXD8UpnjyNXMd8PX2_-1mteUsa6zvBPynq_tHw"/>
          <p:cNvSpPr>
            <a:spLocks noChangeAspect="1" noChangeArrowheads="1"/>
          </p:cNvSpPr>
          <p:nvPr/>
        </p:nvSpPr>
        <p:spPr bwMode="auto">
          <a:xfrm>
            <a:off x="155575" y="-1600200"/>
            <a:ext cx="5943600" cy="3343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3828" name="Picture 36" descr="http://www.obrasweb.mx/media/2012/05/22/foco-ahorrad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0"/>
            <a:ext cx="5772150" cy="4048125"/>
          </a:xfrm>
          <a:prstGeom prst="rect">
            <a:avLst/>
          </a:prstGeom>
          <a:noFill/>
        </p:spPr>
      </p:pic>
      <p:pic>
        <p:nvPicPr>
          <p:cNvPr id="33798" name="Picture 6" descr="http://decoraciondecasa.org/wp-content/uploads/2011/02/iluminacion-cas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0"/>
            <a:ext cx="4956041" cy="3717032"/>
          </a:xfrm>
          <a:prstGeom prst="rect">
            <a:avLst/>
          </a:prstGeom>
          <a:noFill/>
        </p:spPr>
      </p:pic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25" name="24 Rectángulo"/>
          <p:cNvSpPr/>
          <p:nvPr/>
        </p:nvSpPr>
        <p:spPr>
          <a:xfrm>
            <a:off x="3563888" y="3068960"/>
            <a:ext cx="178286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MX" sz="3600" b="1" dirty="0" smtClean="0"/>
              <a:t>FOCOS</a:t>
            </a:r>
            <a:endParaRPr lang="es-MX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/>
              <a:t>NÚMERO DE FOCOS</a:t>
            </a:r>
            <a:br>
              <a:rPr lang="es-MX" b="1" dirty="0" smtClean="0"/>
            </a:b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MX" dirty="0" smtClean="0"/>
              <a:t>Contempla </a:t>
            </a:r>
            <a:r>
              <a:rPr lang="es-MX" b="1" dirty="0"/>
              <a:t>todos los focos utilizados </a:t>
            </a:r>
            <a:r>
              <a:rPr lang="es-MX" dirty="0"/>
              <a:t>para iluminar la vivienda y que </a:t>
            </a:r>
            <a:r>
              <a:rPr lang="es-MX" dirty="0" smtClean="0"/>
              <a:t>se encuentren en:</a:t>
            </a:r>
          </a:p>
          <a:p>
            <a:pPr lvl="1" algn="just"/>
            <a:r>
              <a:rPr lang="es-MX" dirty="0" smtClean="0"/>
              <a:t>techos</a:t>
            </a:r>
            <a:r>
              <a:rPr lang="es-MX" dirty="0"/>
              <a:t>, paredes, lámparas de buró, lámparas de piso, lámparas </a:t>
            </a:r>
            <a:r>
              <a:rPr lang="es-MX" dirty="0" smtClean="0"/>
              <a:t>de </a:t>
            </a:r>
            <a:r>
              <a:rPr lang="es-MX" dirty="0" smtClean="0"/>
              <a:t>restirador</a:t>
            </a:r>
            <a:r>
              <a:rPr lang="es-MX" dirty="0" smtClean="0"/>
              <a:t> </a:t>
            </a:r>
            <a:r>
              <a:rPr lang="es-MX" dirty="0"/>
              <a:t>y tubos de neón, independientemente de que al momento del </a:t>
            </a:r>
            <a:r>
              <a:rPr lang="es-MX" dirty="0" smtClean="0"/>
              <a:t>levantamiento algunos </a:t>
            </a:r>
            <a:r>
              <a:rPr lang="es-MX" dirty="0"/>
              <a:t>pudieran estar fundidos.</a:t>
            </a:r>
          </a:p>
          <a:p>
            <a:pPr algn="just"/>
            <a:r>
              <a:rPr lang="es-MX" dirty="0" smtClean="0"/>
              <a:t>Los </a:t>
            </a:r>
            <a:r>
              <a:rPr lang="es-MX" dirty="0"/>
              <a:t>focos se </a:t>
            </a:r>
            <a:r>
              <a:rPr lang="es-MX" b="1" dirty="0"/>
              <a:t>contabilizan independientemente del tipo que sean </a:t>
            </a:r>
            <a:r>
              <a:rPr lang="es-MX" dirty="0"/>
              <a:t>(incandescentes</a:t>
            </a:r>
            <a:r>
              <a:rPr lang="es-MX" dirty="0" smtClean="0"/>
              <a:t>, fluorescentes</a:t>
            </a:r>
            <a:r>
              <a:rPr lang="es-MX" dirty="0"/>
              <a:t>, neones, cuarzos, etc.) y de la cantidad de watts que sean.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593304"/>
            <a:ext cx="8892480" cy="626469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MX" sz="2000" dirty="0" smtClean="0"/>
              <a:t>No se contarán:</a:t>
            </a:r>
          </a:p>
          <a:p>
            <a:pPr algn="just"/>
            <a:r>
              <a:rPr lang="es-MX" sz="2000" dirty="0" smtClean="0"/>
              <a:t>Los “</a:t>
            </a:r>
            <a:r>
              <a:rPr lang="es-MX" sz="2000" dirty="0" smtClean="0"/>
              <a:t>soquets</a:t>
            </a:r>
            <a:r>
              <a:rPr lang="es-MX" sz="2000" dirty="0" smtClean="0"/>
              <a:t>” sin foco.</a:t>
            </a:r>
            <a:endParaRPr lang="es-MX" sz="2000" dirty="0" smtClean="0"/>
          </a:p>
          <a:p>
            <a:pPr algn="just"/>
            <a:r>
              <a:rPr lang="es-MX" sz="2000" dirty="0" smtClean="0"/>
              <a:t>Los </a:t>
            </a:r>
            <a:r>
              <a:rPr lang="es-MX" sz="2000" b="1" dirty="0" smtClean="0"/>
              <a:t>focos de aparatos electrodomésticos</a:t>
            </a:r>
            <a:r>
              <a:rPr lang="es-MX" sz="2000" dirty="0" smtClean="0"/>
              <a:t> como los de estufas, hornos eléctricos </a:t>
            </a:r>
            <a:r>
              <a:rPr lang="es-MX" sz="2000" dirty="0" smtClean="0"/>
              <a:t>y de </a:t>
            </a:r>
            <a:r>
              <a:rPr lang="es-MX" sz="2000" dirty="0" smtClean="0"/>
              <a:t>microondas, y </a:t>
            </a:r>
            <a:r>
              <a:rPr lang="es-MX" sz="2000" dirty="0" smtClean="0"/>
              <a:t>refrigeradores.</a:t>
            </a:r>
            <a:endParaRPr lang="es-MX" sz="2000" dirty="0" smtClean="0"/>
          </a:p>
          <a:p>
            <a:pPr algn="just"/>
            <a:r>
              <a:rPr lang="es-MX" sz="2000" b="1" dirty="0" smtClean="0"/>
              <a:t>Los </a:t>
            </a:r>
            <a:r>
              <a:rPr lang="es-MX" sz="2000" b="1" dirty="0" smtClean="0"/>
              <a:t>focos de series navideñas ni de ofrendas religiosas</a:t>
            </a:r>
            <a:r>
              <a:rPr lang="es-MX" sz="2000" dirty="0" smtClean="0"/>
              <a:t> dado que no son </a:t>
            </a:r>
            <a:r>
              <a:rPr lang="es-MX" sz="2000" dirty="0" smtClean="0"/>
              <a:t>utilizados para </a:t>
            </a:r>
            <a:r>
              <a:rPr lang="es-MX" sz="2000" dirty="0" smtClean="0"/>
              <a:t>iluminar la vivienda.</a:t>
            </a:r>
          </a:p>
          <a:p>
            <a:pPr algn="just"/>
            <a:r>
              <a:rPr lang="es-MX" sz="2000" dirty="0" smtClean="0"/>
              <a:t>Los</a:t>
            </a:r>
            <a:r>
              <a:rPr lang="es-MX" sz="2000" b="1" dirty="0" smtClean="0"/>
              <a:t> </a:t>
            </a:r>
            <a:r>
              <a:rPr lang="es-MX" sz="2000" b="1" dirty="0" smtClean="0"/>
              <a:t>focos instalados en áreas que no sean del uso exclusivo de los miembros </a:t>
            </a:r>
            <a:r>
              <a:rPr lang="es-MX" sz="2000" b="1" dirty="0" smtClean="0"/>
              <a:t>del hogar</a:t>
            </a:r>
            <a:r>
              <a:rPr lang="es-MX" sz="2000" dirty="0" smtClean="0"/>
              <a:t>, como pueden ser los instalados en pasillos, estacionamientos, escaleras</a:t>
            </a:r>
            <a:r>
              <a:rPr lang="es-MX" sz="2000" dirty="0" smtClean="0"/>
              <a:t>, jardines </a:t>
            </a:r>
            <a:r>
              <a:rPr lang="es-MX" sz="2000" dirty="0" smtClean="0"/>
              <a:t>y espacios de uso comunitario en condominios horizontales o verticales</a:t>
            </a:r>
            <a:r>
              <a:rPr lang="es-MX" sz="2000" dirty="0" smtClean="0"/>
              <a:t>, edificios </a:t>
            </a:r>
            <a:r>
              <a:rPr lang="es-MX" sz="2000" dirty="0" smtClean="0"/>
              <a:t>de departamentos, vecindades, etc.</a:t>
            </a:r>
          </a:p>
          <a:p>
            <a:pPr algn="just"/>
            <a:r>
              <a:rPr lang="es-MX" sz="2000" dirty="0" smtClean="0"/>
              <a:t>Los </a:t>
            </a:r>
            <a:r>
              <a:rPr lang="es-MX" sz="2000" dirty="0" smtClean="0"/>
              <a:t>focos que estén destinados a iluminar áreas que aún estando dentro de </a:t>
            </a:r>
            <a:r>
              <a:rPr lang="es-MX" sz="2000" dirty="0" smtClean="0"/>
              <a:t>la vivienda </a:t>
            </a:r>
            <a:r>
              <a:rPr lang="es-MX" sz="2000" dirty="0" smtClean="0"/>
              <a:t>y siendo </a:t>
            </a:r>
            <a:r>
              <a:rPr lang="es-MX" sz="2000" b="1" dirty="0" smtClean="0"/>
              <a:t>propiedad del hogar sean destinados preponderantemente </a:t>
            </a:r>
            <a:r>
              <a:rPr lang="es-MX" sz="2000" b="1" dirty="0" smtClean="0"/>
              <a:t>a actividades </a:t>
            </a:r>
            <a:r>
              <a:rPr lang="es-MX" sz="2000" b="1" dirty="0" smtClean="0"/>
              <a:t>comerciales</a:t>
            </a:r>
            <a:r>
              <a:rPr lang="es-MX" sz="2000" dirty="0" smtClean="0"/>
              <a:t>, de servicios o de manufactura, tales como </a:t>
            </a:r>
            <a:r>
              <a:rPr lang="es-MX" sz="2000" dirty="0" smtClean="0"/>
              <a:t>misceláneas, papelerías</a:t>
            </a:r>
            <a:r>
              <a:rPr lang="es-MX" sz="2000" dirty="0" smtClean="0"/>
              <a:t>, talleres de reparación, talleres de pequeña manufactura, </a:t>
            </a:r>
            <a:r>
              <a:rPr lang="es-MX" sz="2000" dirty="0" smtClean="0"/>
              <a:t>etc. independientemente </a:t>
            </a:r>
            <a:r>
              <a:rPr lang="es-MX" sz="2000" dirty="0" smtClean="0"/>
              <a:t>de que el gasto por esta energía eléctrica esté cargado </a:t>
            </a:r>
            <a:r>
              <a:rPr lang="es-MX" sz="2000" dirty="0" smtClean="0"/>
              <a:t>al recibo </a:t>
            </a:r>
            <a:r>
              <a:rPr lang="es-MX" sz="2000" dirty="0" smtClean="0"/>
              <a:t>del hogar.</a:t>
            </a:r>
            <a:endParaRPr lang="es-MX" sz="2000" dirty="0"/>
          </a:p>
        </p:txBody>
      </p:sp>
      <p:sp>
        <p:nvSpPr>
          <p:cNvPr id="26626" name="AutoShape 2" descr="data:image/jpeg;base64,/9j/4AAQSkZJRgABAQAAAQABAAD/2wCEAAkGBhQSERUSExQVFRUWGRsYGBgYGRkeIBoYIBoaHRwgGBgeHSYeHxokGhcYHy8hIycpLC0sHB4xNTAqNScrLCoBCQoKDgwOGg8PGiwkHyQ0KSwsKiwpLiwvLSwsLCwsLCwqLCwsLCksLCwsLCwsLCwsLCwsLCwpLCksLCwsLCwsLP/AABEIAJIA3AMBIgACEQEDEQH/xAAbAAACAwEBAQAAAAAAAAAAAAAFBgADBAIHAf/EAEMQAAIBAgQEBAMFBQgBAgcAAAECEQMhAAQSMQUiQVEGE2FxMoGRBxQjQqFyscHR8BUzUmKCkuHxJFOyFzRUk8LD0v/EABoBAAMBAQEBAAAAAAAAAAAAAAIDBAABBQb/xAAuEQACAgEDAwMEAAYDAAAAAAAAAQIRAxIhMQRBURMiYTKBkaEUM3HB0fAFI+H/2gAMAwEAAhEDEQA/APDcTExMYwV8N8IOazFPLglfNaJABi0k6SygwBMTPaTY6OP8DWh5b03Z6VQNpZl0NqQhXBTcAMd/luDgZkqQYwesdY+UwYJ2BjeMGvEnHa2aKVKrBoFgFA0yF1epJImSTvbHG3YVbC3iY+xiAY6CfMTDBwXwTmc1SFakmpDWWiSDcMdFyv8AhHmLJ6T88YePcEbK5ipQZlYoRzLMEEBgRPdWBwKkm6O0+QbiYmJgjhMTExMYxMTExMYxMTExMYxMTExMYxMTExMYxMTExMYxMTExMYxMTExMYxMTExMYx9IxAMGW4hTqD8Sgk/4qZNMn9Cp9ypxz9zoEr5TVGJIBpsFB/wBLiQe0lfkdsDfkZofYz8OaAdPxHf0X0MzJuPbF9NRpIPpAAN7+2/UbT02xbk8mGqeXISTfqNQBFryN2/MRf2wdreEggDVHcK1vyAkelz/HCp5IrkdjwzlwJlZNzjhcPfFvDwzBL0GAYxIaImIsVFiQBv2OE7P5FqTFXEH9/se2Cx5IzWwvJhlDlDnwQ1stwmpXptVmrWXyzSDHyjTlajVWFlDI+gId7HpIx+LcoKtLLZjTpzFdRNJCXD01QKlSNMox0xplp3tBmz7PHenm1S7LWVqbU0J/EBU9BuQJN8Mg8VI1ZR92NMKGpsKXMwBqEqVpgAhRN1k72sLzyk4z2VjIJS9rZ5pT4FWLKvl1AWMDUrKPqRjCyx79ce3+IayWFPUAu7GUmb3BBn9OvbAZPB9HPhjamVElrSN49CtsDDrU3uh8+hajqTPJsTFuYpaWIkGCRIuDBiQeoOKsXnnExMTExjExMTEx0x9C4s8sdJP9f9YZfCfhFs03mCCiONSkHmAAZgI6adyY+IYaPFfh8kVc9USkSirKaiohSEXSkNqMWOrtsJkKeVatI30np1CT4V8K1M9mUoU5Go8zxIQdSbj94x1x7wm+WzFXLh1qtSbSSpAvE/CbmQek3kYe8xwX7tUyjrmhTaroU6GqLpQjXqJDqt1WAGEFvQYyJ4a18PqZxaiear1XJREK+XSJDkCSSWfyjqY7Hbcna9/g2jyIXD+DNVq06ZIp65hnBCgASbxe3buMX+KuE08tmXp0anm0rFHtzKVB6WsdQnrE49E4TlF1ZLfU1F/O1OTNTkcMq6gAoDEAiBIYTjD9p3h1nFOtSpOdIROVS24qEliF6aFH1+QvJ/2aQlBPHqR5jiYtq0GXdSPcEfvxVhwgmJj7j5jGJiYmJjGNSDFlMQJOmDaN7d/1j5Y5pxI1THpE+m/rGL6YMggRp3ixnobg3kG3pgBvyfWpqCATIEA9PcCetu/TD/w+hSFFCGqQ/wCYaSQQbiCtomY9RhAytY9v9LCV7bemGLgXEqNF9L+YUeBpQ/BexYt8tvU2xN1EHNbdizpZqEt+4zeQvlFwSsMvMumZEkxYLqCT0i4wicUplnJat5pmLjcWupFuv6Yb/FuYpJQalTqkVEfSySCSrQSpFjcEHUB+SJvhIqwdPeJM9D2Ajb5nAdPFxVh9TNS9pdRUgKaZZSmosTA0jaVIvMEiPUY38Dqo9R0qBylRQG0aeWCCDB3URcbnARz8z/1ghkcyU7HUtw4EHtHp6++KZVXyRY0os9GqcS08uhRqEFiBYwZIaNjgL44SkuU01DpdjqpjqYPaNu59d7YbOG8RT7qKtUQiodWpCgNuk32648i8RcabNVA7KFCjSFE2G9ydyST6DYY8/p8FZL8Hp9VkqGldwI2OYxcUxPLx6t2eNTKRjVlKYuTgllPCWYaka5Ty6KkA1KnKoJ2F7ncXAIuMV18uiWFQVBcmAQPlPT1wLkuEMhF8sp4nktK0mgzUUmIP+KLYsyXAKzkcoQNEGpygztAPM3+kHphi4VTzWbINLRSRRDVYgKt4GsyS1rBb/K+HDgOToZWXSatUjmrvJZv2dyq+1+5O2JcvUrEq5fgrxdI8srXBb9n/AICq5Op94Ndpgg0hyqbbVCQZIJPKFkHcjbBbxhkKlWjoRDULF9SDSsq0WXvaRCsDfaTi3w14lepmNFShUWiFMOUYExsAguBtYiDO4gTX4n43XFcijSRqBiS7hTftqO8k7iNo6nHnPJnb12r8WVRwRUtDVoTOFUPvNQUalBSKSsfLK6qkWEItQ3adIOrpucd+IaZyhQUCFpPq0clO+mAWA0xoYEENF/lgvneIU6gArCi4H+OohZf2XVtQOFrieTypOmlmAD2dOsf+qoCkf6Rh0Mrm97KH0+n3JL8HfBfFVem/4SGozAgKEJv3CpecX0MxmeKV1oqTyqzaQY5QRqC/5rmATg99lfCjQzr1HKEimQpVhaSsyph9o3GC/AM9Sp8QrOqrPmtMep5oj1mfX3wM8sISrcn0yd7cCDxjw1nMurVVqu9IMVUs2trEzycwhQAS1hdYmYwuvxSoT+IlKof89JbfSMe/+J89SbLV6Jqi7alvuO3S2PCuMBNVsUQ6m5aUK9LVFyewOOZoGdWWWe61Ki/QSyx8sUeVlTFq6d+am/05UxVVGKGOLU2RSS8G37hlztmCo/z0m/XSSMfB4fBv95y3zcg/MacD2OOQh7YOxbSNeXpibgn0BifYx3wZyvhwsoeqwoobh31Ev8N1TdtyQRYyYJjBPIZShTFTMKr+WmlUWowPm1SJUBlRI0WZhJPw9NzHCvBFfiBqVamtZpl6bOhVajSJUEgBQTt3xNLJ4LljUI3LkWBlsmLB8w+xJREA6TEmT+b6D1x2vCcvWkLmGpt081VANu6sY6fQ9sEePeCDRza5NayO7FVn4VV2tBJPe2LT9mubCVGanp8slZflDEGCULRIJ2PXA6l5Mp3tpRo8ReE6mY/8qmutmWKqpeWWBqTqQZG4kdgcLOR4VWchBSqyJF0YQOu498ThfF6mWbkJ/wALK0wQDsR0IM/PBzijVGC1qNao9CpIKs5Oht4MkzYWJk7Tc45qktnwO9OE3qjz4A9HhKoVZ+ZRUUNphpWbxIjaTe1jO2GOh4XavV10irhiQNULpWeUOAbHS1wCOsb4XaxuiAcpEdSZ7kHa5iMMXh7K+TqqVN2JE9YHxtPS5CA7yW7Y5lyuOOv9/oDi6Zud9v7/AOBr41QSlQGXU1XpaCrKhW4mYZyGIBAiy+vslZrgGUZodamXESKoqB0LXkeW6K7Xi6Wvhv8ADtPM5+s7I/4CwrKCQpU7hYIl4G5M7d8GPFPg6iaitqRGZgJi5pSianJElg1ptY+mJ8c5KNj8jhqUGeRcR8PU8sy+YXragGUoyqjr3DwzQOogEek4xjijJaktOkO6LzH3dizfrbHqea8NjLr93rURUANSpR1MROkw2xBAYGQJAJnfA7I1cjqA+4rHfS7bCTEtvBv12wz+KrZoRLDGW8QRwTiBzWQbILSq1ajMajsrCWOqQWJ1EkAKJ09BfY4mW8A5wEaMiif5q9RHJt2LhZ9kGHrK/cbFMvTAgQwoiN4gmIBBEXwafPU4SmEA0nYQBYjttGI59asbdbX5CUJOthAy3hbijAr59BR2L0zB/ZAIU+2N2X8C554/82mBNwjt8/hgT+7GLgnDMzrr18tcGoQVP57zItE8xHQ7Dphg4P8Af7ItHy9RJYmBcxJEg7me+xnpjuTI72r9DFOVfVQPq/Z44OmrxBNR6EMfaxtv/EY5zP2V00RnrZwhQCWIp2A6nf8Aqcej53wvTqUtLFnJnmJWbxEmOnS2E7jHhbN07UswroD/AHb9pHWY2npvjjlOLpoTHM58yYFzP2b5MQxrZgjewp3BHqTtvbvjFkvD3C6tc0k+9M/LsaIFtwITe4PzxqzPhrOVZFWsFS8BTNvrAkfuwM4bw8ZXPpTJYi1xB6CJPTY2Bvf5Hrkovfc7W/8A6PuX+zLKgCGzKxAtWIt2EKLdY6wMLGa+yfMU6kZetTKGTqqE6j7iPi2BPXtj0o8Q8ulLGQSL+hK3M9BMntip8607/qP5e+Ip9Z6dau/3ORjNuzzx/svzr75qmBaw1R16fT64xN9iVc3bNp/sc/xx63k86IbVftcb/TADifHmBZaX4lQCfLU3i1/1w2HW7LR3vt4BcJSbsQB9iJ3bNj5Um/njs/YtS65qr8qQj9Tg1xHjeeVWepSFBAIDTrJY/DChpJPaD/DFHDc/XqLyk1SE5gYVlcyQCCVjaIif40+vmSs0cEZbsG//AAXof/U1/wD7dMf/AJYvH2MZb/18x/tpY3jjVWmpOYptRXZSfzHmst97AwZ33MHBIZj/ADn6H+JwnJ1mWH1MOHTQlwJvCfChzYylH8VKPlO/mimzKKpMjzGEqth1IjtfG/wsc/lq6o/mJRpGapqavKVAeZg5sVgkjTvK9xjL4U8XmhQp1SXqJSD03oq1jMeWzgn4fiB/cdON3h3OcQztY0s0lX7s6N5oqU3p06awYZCQNJVgIBJsDvvi/ev98gZfq+K2Mi1OG5vPBzUzFLza3wkKBLN0cNqUFiDcSJxd4j8Uvnq75U5JKlRajJRu/m0m1b6pgXAJPKsRMgTgdwTwVTr1YGap10VSzpTUq7Kq3CK06gbLI21bbYL+GvtVb7wPvIpJRNgyKdVP/DqqE6nGwM739sdqhS52E7xhw10qK7ACo4/FCkEeYrFWMgxciT6zJxPDDhy1FtRV1+FZuVuBAvzW2vYY1+OOJF3pK601anTGpaaFFDPzEaSSQYgx64CcBQmsqATzCfUExHaL74JbwKoNrMvtf3Dma4ZTU02Wsj6tPKLlTIkNfe8jv6YPNm1FekFpCKaghEGoy3MVAElvnPzwnGm2pwASSYUi/W17jDTxBTTq1GadR0lI66UgwZJ1agI3iDgczyONV88fYphHaV+T1zh2TP3dGVNOsS6EQQCptEfFOn/nFlfKLW0lxyqInlOqemq0GRvtPuMD/CWaerlqTAgRTUlbgltMHV847HfBHOUPL1Pr5AASomRBtHbf9fQYXtpujyJ2pu+RfzfHvNqqGp0/iMNpIIG2kknf6bH0wKcpYoOYesyIgkm46DoOv+lnylek1Co6oKTEw5gAEj3IgGI3BBHcYU6tcsGJjT1mTcRvLTERIPQ9CcRZbu7uyzHw0lVBjhwUcgAMmVme0DfbVMfXAXhdRTTSXL8t3MC8mSfngjw3USo1QTBPzJgyIO8xaPi+WPOqNZXTEHb59fU4g6r6Un5KMS9zMPgOt+E7MwANQgXABJgiJi/pGGl89RTWXqIPLjXLoNE7apblmDE4UPBbg0xJa9ZyNhP4ZkGP8pMR2HbBzjHEKQWqjHmqUydh8IL2uQNV23IG2PT07k0uQ8vEqMumpNSCXGpZUb8yzKiCDcDcYH5njGVOg+bR/EJVOdeZgQCFvcgkCBecC9a/e8xpJDtSpAyBFmfTB1STJMgwPhv3A5GpSSnkBqaFV2p6kp3UaeZjqgEKZtf5iMEsaZwO5nPZfnipT5I1868skgar2kiL9cJNWsP7TVlYFCEIgggjuL7X3wVQUGy1TSWZHr6pKLLt5hYqBMlQeW/Qm8mwbihniLbCywsAaZCiD0F/pfBaKTrwFe6Hrx6W+7aqe9OqhAIJtqXa/p22kbnBl+Iqpkkdr9+lv66YFceyorUay7kA6V6FpBUkbkgra43OBudzOtYJJFjcQZ3kjobbY8HLLUo/DZfCCcaYdHERAucCeG5xTxCrDnV5NxG1xBnboR12wPbOnvgVwnOn+0KlreVMxuTFp+Q+uG/8fjam38C+ojUfwehVM4VBMg2sCF/l/DAutxVKVPzqrKiwCxgd7A29hjF/bdI2FRSZAgHv/wAkDC/4j8TUTTelpFRpZWRxZdMXP1JHfTj1cWOUpEraSZz4y8XZSvSpqlcMVqaiFt0IBPJEAx+vy20PElCoNS1liY+IiP0E774TK/ht1pioaVDSRqME/DvB5fbHFHIwqg0KJgbkiT78uHZcGKSW7/KAxyyJvZfsxcK4w2XqTAYbOsghh+0JHoGHcxj1XJfaNTdKaalq2fzhWfS5DiNNFmIXSI6nYCTNz4q1Y6gDGwFvb3OPvn2IxdPFe6ERzKtMlaPT/A+X+7Va2YqoyEJFEGpTHxG+uoNiFKX0/mmBjvx54mpebqRKblTqonydOmQs+Y2oeZEmAIghSZtgr4V4DlXoUiMuvOoMsLzFyTMxc4WPtUy4o/d6NMwp8x9BvpPKoKsbwZIgnoMR48jnk0F0o4oY9cfq/Qm16hclixkySe5Nz85xv8J19NVqlh5VN31EbEWEXFzNsCFHQnbB3IVRSy2pjp85wvr5aGWaOsuV2P5TbFMlUaJ8D1ZNXjdm9eN+XTNINHw7qthOq3zg/XBLMaarCo76FZFIAF2YCI95A9vS0rlN9IMKlXcJKkxe7bgzYGbxgrl3atSptAOk1EbcATpZIIjcMQN9ttsDldJOMr8/4L8C90vkf/BnHzTplJE6WKMZCzJkP0A7drn0wX8PZ4vma71tSKxFKnRcbAyWMg6Ss2lSfc2x59wqqlM63qIoCbNubsYA229/TH3gNXMeacqlVz+VRJvG0ekfScRRk7BzdPF275GTxB4gSgD5YKF7FS06B8tzvA7SDEiMVLhVSrSp1MswpMoOouSwcGZVkB2kBp3EY7bhIXNVKFemj+XTR5A2k2gWP0n2OCWT8SZY0i6sSqmI0kn3gCQD64VPVBWu4EKftj2BjcaeixQqC1jytI67yJkyOs/Mkm7721RtbAyTf3/56euBmXpeW7OikGo2umnLIDSQQJgxuR6jBulxY6SbMAsoVHKfVZ+ZjoN4xFlxuQyUo45UhY4ZxFqFIBlps3mliKgAhDphul19I26Y1Vs5TdqrfdaLsKwUsdMQwf8AGNhOk7g77BjIAIFVDgvTWpcGeaUsZ5QDKggSTF43OK8/VCagKaBhLGFUw2mIPN8J3sQbGNsWrqPgm0K+SzNqRUzBFGn+IsLoAJqMDbWwOxB2MRBMxsI+86zlKdSlSg0mQ6Q/LLKClMhyApk7yOW1sHBnANBqKwnlsQ5IDBSFKkXFx+aSfTA9j5RmnqYC7rpMgagqgMxuYJsOuDw57fuAlEx5LOquWICqoV4ABqQigmCSSTqtNvSe+A+ZUNxF7/FCgi4OwJv0MyDed8HV8RUyOam8kxBC9+vSI9cBs5weqM394akyUakXaJKjTMrMgAEEkxAI2x6ObD6cHK1v8i09xq8QcXejl6pRGYllUMBOne5EdYsdp36SOq5mVU9wDHyxsfjVKpTqIdXPYDaQJmQY6HC9mc2tNPiJAtJIn9Ix8/6WpVp3s9SOSKVmmrmMC+G5sDNuWcKuiwJG5iT9APocYDx4M2mDBIAO+/oDP0nGFq61DMQ0QJ/nj0MGB4rbXJPlzQy7RYa4Fk/KdScxSISx1SswRdCRDD1HpgXnqOp61QVeV9RbTABUkn3vvgZn86SNDEBQIA79b+2MZzzFQmrl7x+mPSx43eqyKbgtq/Y15TitStl6xfSqimVpbDVC80XuBy32BOFPM56WJDPH7WNWV4kQNLEsmk04FiFbovQSQLxgO5MnDo44rhE08kqo10gRsPXHo3DvCeRaj8S1TABcVGmY3+KAAekYQ+HZA1aiU1mWZUHuSBJ9BM4e+MfZFmcrlquYrNR/DEwrMxc9AJUbk/8AGFZU3w6CwzUd5Kxr8P8AGKa5RaosFUKQZuQo297YS+PTmyPNJ13CkGyzEiOxgfTDhn+HvkMgipTFVkbUdUAFhEggxIuU79sUnwpSakH8wsxWVcExAWfY+p748veMtSPpOkydPJShkjszyVqRRtLLJHQd/TubCMGuNVAtcUAAwor5Q/bF3N7/ABSPlj7wqKmcNbSVSlNQzaNCgrJ/xagpj3wJyrF3BnmsxBO53PXvJx6iTkeM6henu/0ghTDlogwLyLjYdP8AvptgrwXiC0xWSlHJocFoOpkYyQSJCkHbeBffA/jNczTCOSAvKgUg3IJBIuTN5Mmwxo8M5R3OmFhtQk6QbggCSQSCYMbk36YbLp21prcLFk0yS735NXiOmoqDy20gidJGytcQeoExt0OGX7PKBfOUquo/AVJAnnFgW7DSPbCfxuihTLPrAJoKLmCdJYT299RGHj7K+HPRYVmraKVRNQAZbkkQLggizf0MRzglGzuWbtr+4d8ZcboUc2teCfMpNTeFbdWWLkARBIkHCb4e4YadFouCAFIQNOkGNa9AZMSOhN4x88d0M4cwtWqUqUywRFXZJ/LJABmJLfuwRzAqIoImEWSIca0O66k3ABuxv0kXBkzOVK+4rGtF/YEPSqI5qK6v5OgiZYeyqYJWRcA7E3vOKsnWWnqUMKq1Ryqhgq8kCTHYsdIkXGOcxnGXnR5qJAFUMIUbAAMNtRHMfnj5Vy6kKgGtNZItpqEm1jc79DMEm15wKW24LlTsMU8y9Qio4ZCQrhkJGhJ2CsCTYidLH2viqvmyK10tAABDDWkNzuQYDbe+qwtcFlOKBFRahesArKySUIgcoDA23nsI6zjfXeqxYJzFA2t0caWp2kDlWYiCepIgCMceKmMWTYuzPE1DMoalpAQcysZAaCRO021C0iBuMWcOqzUTyyWP4kwpBKwYZtRI2OwAse8YyZ/JrWZdAZaV0poGBZXN4IjUVJvMGTMdYuyuUpoURljRTfWHaNJJgkcwNom+xnpjOMUtgVKVmfjFAhPODi5gj4r7QTsJJm8ArJ7YCPxZyQoZm/JpJBJadgASoXUWgj4upMCHHMqTl2BeZUup0wHIGkkLHab9CDhKzWcpGYpMJWCuskH5kSL3+fQYo6eWpVQvNzyaqueL80EvYBuYagPiOo7tqMQIiD3GMvFKJKBASSzWE/z9xjHmuKlzJEei27bXJ2AG/QYoGamOYjtM2+eH+nvdHFNaWmzEtUzuRGxG49vX+WNNSqENgOXYjUNQ6EBienSw9MVCqxuR26f8YJ8HpK2ZSmykqWAglZ1ASbixEgW7Ypb23JUY/EfCXy9d6VT4lAbr1APW/Uj3BwGCEmBfDh9odXXUV5lyoDN3uT+lx9cJ6GDbB4942FlWmRpTIsNwRsf5YMpwAOoY6pI6D1OOvDgar5pJJIpNG3xcumJ63t74Jfe2AGioyg30hXIWSbAmSfmSe+E5ZyWyGRjFC3957WtFrbCDh94Z9pFXO1qVHOc1EnWVpAhi6KCs8xBAKBotf0thD4jwipQAZysGwgz+hg454XlnJ1AHTTglosD0k9Dthk4JoRrcHueoeLPGCVyaWiESQUZjOoEFlbS0TqBBjb6Rh8N5ynA1isYnSoMifbeJ6YVFBm0yNx2wSGYelSNSnUKsLz6SJAmw+WIZYk9kXYP+QlDahjzWZUU81ZVdlYsnYQoJOxICxcHt3ui+HKSef+LGkDnBJBKyJCsBGqNpgXuRh88NVsvXW6VPMrAqwmowJMgnSZMbGw67YVuLeG2y+begoZ1TZ4ElGA0kgf6gR3U4dF6bGTrPpUVXJmygCuTrJBB02N/8PqJE3AtGL8lxOo1SlMEIyQdIlYNgLbXvY9LYy5HhlZqypRRncgkQOnUiTA/6wZ4Rl9VbywQDrA1NPM3LYBRYgzcmDI26v9ZqNN0luUYcKtLuijxfT0PSpj8lPa3V2Pb9DcemGXwl4ny1HLUUaoKbIQCXBll5pKnaeY2ibDADxfwHM+Y2ZNMtRIXS6kMFQKAJ03Xvcdet8K3mnbA4prSQdVF+o2emeM/EtN6Sig6uWYPq3ELrG52MsOlwJxbls/SzPMq9OdRrXQARYGWhmJgzYSL2x5ijxjVkuJPTYMjaSJ6WMiLjY7/IwcI6jGsqQnHNw5HakoNRS1IlwsU1ggqDJuIvKltugPvgTWqvWNQ6k1SGDtAcRMKrdyNMhd4HbGLhvFmCOo0F2EB6hHKACbMxA1HaZ9OuOMrxUklEKJJnzHsVIUSNQEaSRtG8X3xKsckMeRMOZfK06YHPUSlXGliyAmRBiI319oO22BWbzGsIHUKqIwSFjzDMC4sdgJuNsbcnnBmIapqqlmbVTVSoVjtBUhRMg9NoxlbPoIQvrZf7qDpVLg87PpgC20AEH0OCUZLlA+ontE3ZLOaipPlqkaQoEMpEAHvrJuDJn0xblMo1VlJbmQlqbEAGopIDEsTJUASPmN9xJ8RIx8xlcyfxVDhC+oknTymLC5bSZIielGS43TV5uoF1bSrENBESZGmTMR67jGeKT3QamuLGfxFUFLLsUWElVAM3BkGXUg2ZSLEfFbqcJNKvl+YNTPSIrEAHr8St6WnGzjWeFa5rU2UwYXzFhgDdg4ENztsT8RwNPC9SlkLGN7E/uGG4YaI0wpe57U/uc5jLU55Wcbzq0m/SI6e+KRw+dqlMTaX1L9TpI/XFf3Ugx19yP0xywbFKdCJRXijpMnU1aVhydgrK3/tJPyON/CcpVpV6dR6dQCmQTYCAZVYJgfEQMCzWImQD7jr/AFGCmY4lyIlNiqJDEsSNb+gPRZso7k9sHbexxKK3sH8a4maxDERAix9/5/pjAE5J641Zp9VMdQCIsNtrHtfFtKonkmUUmIBlwQfUatJ+mC4QD3d2EvC7KKOYLTamLjeC149bY5p8TAkeWhE2nXt/pYDHXhvLzQzMzzKoAH7V7fTGhOFUoGqsynqPKJj568IyON7jVCUoqjL4pqF2pACwDetyR/IYZ/C2Yy1XJU6Fd3omm1SSiqwfUdQ1qR8QBiZ2whrxMmkykmZBQwPmPaMc5XPkG8mR0MX9/niqSvZCJxjkfuPTBwjJFrVq0i1qSzt1kk/9YInw7kgIda73sHYUwfpf6Hr6YVMlmpanVepUXzIZWbVzQdI2Bgk2vbBvPcbpANmKoeq1oAgSx/xdgPbpgv4Wbg72f6G4umxLff8AIxHilPLoFpLSoKYU+WIN7Xcy3XpPyxxxHi0NVoCnKU4XWSAzsJB1LGoJMXghhETjzHjfG6tdgHOkBjyAEBSCOu5uTf06YdMh4kNVX1LrVRyGqmqVAC6dYAJOsmb2EDe+PNy9O4c7np4MmNPZULZrVQxRQdP5tJAntDCGj+eGTgHAnR6tXynTQvIjEFjUib97Gb9sc5TjCktSoUac6AZ0G5A20z7EHuPfFXEfEObZG0sqEgnSDTUqBcySbWbeeaLSRgMibaiv2XerFLVH8lnDmfI0GFdjS8xaiLRkuahYAaytyoEdbzGxOEP+znK6woKxPxL62N97YYs7SqUpditdXJ1kEkagiGNcWKkiSpiwExgBT4s+qTpAJGohBIGxK+sfww/FFdzx+pyanscrw2qRYAiJkFR0nqR0B+mI+RdSqsFXWYBkG9rGJg8w/oHGmrxBCG5vi6eUP1+Za3S/rP1+KDUx1xex8oXkQTG4tA+fvh9IhdmduF1ZA0zMxDL0juf8w+uLKPC6k3WN/wAyHbfZumPpz1NJ0sGO0+UOk6fnzH9MQcSp357Ez/dL6RH0+c45pRywpls5XpIUp01UBgfiptN5liSbHQB7SMDG4dUN4E7xqX9eb1/fjpeJ0gZDmbH+6Bkj914x8/tJL81uWPwl2Fz+4fT1xzQga3sztwupeRtBPMux67xj6OC1ew/3J/8A1gjl+I0xTqGQ2lVAJpXALL1neRF+4xjTiVMaRqkXn8Jf8sG4O/NttA9Mdo6Z34PV0GpAgNp+JZmNW07bfXGJi1NiJKkWIDH6HSb4J5vimlabU/jlwSVERpoxER+YMPl64F5rNFyWMTESB0H8cdR3ubs9xRkf+9WqNIP4iI1yoOzKdj2vbFVTiitc0VU9dDuB/tJYD5EY0Z3jDpUKBKaaRGmD1RZuWmTvv1PpA/NZx67KCBqPINIiSTaRtMnpGO0g1NoMumUVinnusAcxpagSQCdoYATHyOBeZogTp0sBcXA3G4QkEmw2E99hjPxCpqq1CAFl3IUbLzGw9Bt8scaheBO0Ht39DPrjKFbhPJfJtzGTBZytNglrzq0g2Ex1sT6TfFXD8grl0mYUlYIu35ZvtvipK73/ABNIN25iJNyZUX+cRPXGnJZpwKhVhZCDqCXBIsJE/Qzgt0Cmnyd5MOoIB3jrjco9I9MCEz8flHykfUTEm3tjfS4qsCWYH2GJskJMtwZYrYXMW0uvscTExdHk84PcHEgzeEm/fUMMOmRRBuDUpAz1GtN8fMTHrZf5b/oinFwLGZM+VN5UT63G/wBT9cN1DMMz1QzMwFOnAJJ3a/1gfQYmJjxOo5f2G4gtllCZ+tpGncWtaTa3SwwD4ifxSOgXb5nExMK6n+d+By+j8G3N/wDyue9DlgPQFKcx6GBhGXExMBDuS5SsHf8ArrjpvhH7P8DiYmGk7M1THzExMdQJ1Ta/9d8b4/8AHy566q//AOrHzEx0xEYilU9dM+sFCJ73vjLF/wDd+7ExMCjr7F2dEZegepatf/UmMOY6/wBdMTEwRi/OMTUY+o/djnKf3iftL/7hiYmMbuZwdsdE/wBfI4+4mCRw7iXIN7D9y4sX4EPcmfXmG+JiYzGRM4Fh7Y4O5x8xMYV2P//Z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26628" name="AutoShape 4" descr="data:image/jpeg;base64,/9j/4AAQSkZJRgABAQAAAQABAAD/2wCEAAkGBhQSERUSExQVFRUWGRsYGBgYGRkeIBoYIBoaHRwgGBgeHSYeHxokGhcYHy8hIycpLC0sHB4xNTAqNScrLCoBCQoKDgwOGg8PGiwkHyQ0KSwsKiwpLiwvLSwsLCwsLCwqLCwsLCksLCwsLCwsLCwsLCwsLCwpLCksLCwsLCwsLP/AABEIAJIA3AMBIgACEQEDEQH/xAAbAAACAwEBAQAAAAAAAAAAAAAFBgADBAIHAf/EAEMQAAIBAgQEBAMFBQgBAgcAAAECEQMhAAQSMQUiQVEGE2FxMoGRBxQjQqFyscHR8BUzUmKCkuHxJFOyFzRUk8LD0v/EABoBAAMBAQEBAAAAAAAAAAAAAAIDBAABBQb/xAAuEQACAgEDAwMEAAYDAAAAAAAAAQIRAxIhMQRBURMiYTKBkaEUM3HB0fAFI+H/2gAMAwEAAhEDEQA/APDcTExMYwV8N8IOazFPLglfNaJABi0k6SygwBMTPaTY6OP8DWh5b03Z6VQNpZl0NqQhXBTcAMd/luDgZkqQYwesdY+UwYJ2BjeMGvEnHa2aKVKrBoFgFA0yF1epJImSTvbHG3YVbC3iY+xiAY6CfMTDBwXwTmc1SFakmpDWWiSDcMdFyv8AhHmLJ6T88YePcEbK5ipQZlYoRzLMEEBgRPdWBwKkm6O0+QbiYmJgjhMTExMYxMTExMYxMTExMYxMTExMYxMTExMYxMTExMYxMTExMYxMTExMYxMTExMYx9IxAMGW4hTqD8Sgk/4qZNMn9Cp9ypxz9zoEr5TVGJIBpsFB/wBLiQe0lfkdsDfkZofYz8OaAdPxHf0X0MzJuPbF9NRpIPpAAN7+2/UbT02xbk8mGqeXISTfqNQBFryN2/MRf2wdreEggDVHcK1vyAkelz/HCp5IrkdjwzlwJlZNzjhcPfFvDwzBL0GAYxIaImIsVFiQBv2OE7P5FqTFXEH9/se2Cx5IzWwvJhlDlDnwQ1stwmpXptVmrWXyzSDHyjTlajVWFlDI+gId7HpIx+LcoKtLLZjTpzFdRNJCXD01QKlSNMox0xplp3tBmz7PHenm1S7LWVqbU0J/EBU9BuQJN8Mg8VI1ZR92NMKGpsKXMwBqEqVpgAhRN1k72sLzyk4z2VjIJS9rZ5pT4FWLKvl1AWMDUrKPqRjCyx79ce3+IayWFPUAu7GUmb3BBn9OvbAZPB9HPhjamVElrSN49CtsDDrU3uh8+hajqTPJsTFuYpaWIkGCRIuDBiQeoOKsXnnExMTExjExMTEx0x9C4s8sdJP9f9YZfCfhFs03mCCiONSkHmAAZgI6adyY+IYaPFfh8kVc9USkSirKaiohSEXSkNqMWOrtsJkKeVatI30np1CT4V8K1M9mUoU5Go8zxIQdSbj94x1x7wm+WzFXLh1qtSbSSpAvE/CbmQek3kYe8xwX7tUyjrmhTaroU6GqLpQjXqJDqt1WAGEFvQYyJ4a18PqZxaiear1XJREK+XSJDkCSSWfyjqY7Hbcna9/g2jyIXD+DNVq06ZIp65hnBCgASbxe3buMX+KuE08tmXp0anm0rFHtzKVB6WsdQnrE49E4TlF1ZLfU1F/O1OTNTkcMq6gAoDEAiBIYTjD9p3h1nFOtSpOdIROVS24qEliF6aFH1+QvJ/2aQlBPHqR5jiYtq0GXdSPcEfvxVhwgmJj7j5jGJiYmJjGNSDFlMQJOmDaN7d/1j5Y5pxI1THpE+m/rGL6YMggRp3ixnobg3kG3pgBvyfWpqCATIEA9PcCetu/TD/w+hSFFCGqQ/wCYaSQQbiCtomY9RhAytY9v9LCV7bemGLgXEqNF9L+YUeBpQ/BexYt8tvU2xN1EHNbdizpZqEt+4zeQvlFwSsMvMumZEkxYLqCT0i4wicUplnJat5pmLjcWupFuv6Yb/FuYpJQalTqkVEfSySCSrQSpFjcEHUB+SJvhIqwdPeJM9D2Ajb5nAdPFxVh9TNS9pdRUgKaZZSmosTA0jaVIvMEiPUY38Dqo9R0qBylRQG0aeWCCDB3URcbnARz8z/1ghkcyU7HUtw4EHtHp6++KZVXyRY0os9GqcS08uhRqEFiBYwZIaNjgL44SkuU01DpdjqpjqYPaNu59d7YbOG8RT7qKtUQiodWpCgNuk32648i8RcabNVA7KFCjSFE2G9ydyST6DYY8/p8FZL8Hp9VkqGldwI2OYxcUxPLx6t2eNTKRjVlKYuTgllPCWYaka5Ty6KkA1KnKoJ2F7ncXAIuMV18uiWFQVBcmAQPlPT1wLkuEMhF8sp4nktK0mgzUUmIP+KLYsyXAKzkcoQNEGpygztAPM3+kHphi4VTzWbINLRSRRDVYgKt4GsyS1rBb/K+HDgOToZWXSatUjmrvJZv2dyq+1+5O2JcvUrEq5fgrxdI8srXBb9n/AICq5Op94Ndpgg0hyqbbVCQZIJPKFkHcjbBbxhkKlWjoRDULF9SDSsq0WXvaRCsDfaTi3w14lepmNFShUWiFMOUYExsAguBtYiDO4gTX4n43XFcijSRqBiS7hTftqO8k7iNo6nHnPJnb12r8WVRwRUtDVoTOFUPvNQUalBSKSsfLK6qkWEItQ3adIOrpucd+IaZyhQUCFpPq0clO+mAWA0xoYEENF/lgvneIU6gArCi4H+OohZf2XVtQOFrieTypOmlmAD2dOsf+qoCkf6Rh0Mrm97KH0+n3JL8HfBfFVem/4SGozAgKEJv3CpecX0MxmeKV1oqTyqzaQY5QRqC/5rmATg99lfCjQzr1HKEimQpVhaSsyph9o3GC/AM9Sp8QrOqrPmtMep5oj1mfX3wM8sISrcn0yd7cCDxjw1nMurVVqu9IMVUs2trEzycwhQAS1hdYmYwuvxSoT+IlKof89JbfSMe/+J89SbLV6Jqi7alvuO3S2PCuMBNVsUQ6m5aUK9LVFyewOOZoGdWWWe61Ki/QSyx8sUeVlTFq6d+am/05UxVVGKGOLU2RSS8G37hlztmCo/z0m/XSSMfB4fBv95y3zcg/MacD2OOQh7YOxbSNeXpibgn0BifYx3wZyvhwsoeqwoobh31Ev8N1TdtyQRYyYJjBPIZShTFTMKr+WmlUWowPm1SJUBlRI0WZhJPw9NzHCvBFfiBqVamtZpl6bOhVajSJUEgBQTt3xNLJ4LljUI3LkWBlsmLB8w+xJREA6TEmT+b6D1x2vCcvWkLmGpt081VANu6sY6fQ9sEePeCDRza5NayO7FVn4VV2tBJPe2LT9mubCVGanp8slZflDEGCULRIJ2PXA6l5Mp3tpRo8ReE6mY/8qmutmWKqpeWWBqTqQZG4kdgcLOR4VWchBSqyJF0YQOu498ThfF6mWbkJ/wALK0wQDsR0IM/PBzijVGC1qNao9CpIKs5Oht4MkzYWJk7Tc45qktnwO9OE3qjz4A9HhKoVZ+ZRUUNphpWbxIjaTe1jO2GOh4XavV10irhiQNULpWeUOAbHS1wCOsb4XaxuiAcpEdSZ7kHa5iMMXh7K+TqqVN2JE9YHxtPS5CA7yW7Y5lyuOOv9/oDi6Zud9v7/AOBr41QSlQGXU1XpaCrKhW4mYZyGIBAiy+vslZrgGUZodamXESKoqB0LXkeW6K7Xi6Wvhv8ADtPM5+s7I/4CwrKCQpU7hYIl4G5M7d8GPFPg6iaitqRGZgJi5pSianJElg1ptY+mJ8c5KNj8jhqUGeRcR8PU8sy+YXragGUoyqjr3DwzQOogEek4xjijJaktOkO6LzH3dizfrbHqea8NjLr93rURUANSpR1MROkw2xBAYGQJAJnfA7I1cjqA+4rHfS7bCTEtvBv12wz+KrZoRLDGW8QRwTiBzWQbILSq1ajMajsrCWOqQWJ1EkAKJ09BfY4mW8A5wEaMiif5q9RHJt2LhZ9kGHrK/cbFMvTAgQwoiN4gmIBBEXwafPU4SmEA0nYQBYjttGI59asbdbX5CUJOthAy3hbijAr59BR2L0zB/ZAIU+2N2X8C554/82mBNwjt8/hgT+7GLgnDMzrr18tcGoQVP57zItE8xHQ7Dphg4P8Af7ItHy9RJYmBcxJEg7me+xnpjuTI72r9DFOVfVQPq/Z44OmrxBNR6EMfaxtv/EY5zP2V00RnrZwhQCWIp2A6nf8Aqcej53wvTqUtLFnJnmJWbxEmOnS2E7jHhbN07UswroD/AHb9pHWY2npvjjlOLpoTHM58yYFzP2b5MQxrZgjewp3BHqTtvbvjFkvD3C6tc0k+9M/LsaIFtwITe4PzxqzPhrOVZFWsFS8BTNvrAkfuwM4bw8ZXPpTJYi1xB6CJPTY2Bvf5Hrkovfc7W/8A6PuX+zLKgCGzKxAtWIt2EKLdY6wMLGa+yfMU6kZetTKGTqqE6j7iPi2BPXtj0o8Q8ulLGQSL+hK3M9BMntip8607/qP5e+Ip9Z6dau/3ORjNuzzx/svzr75qmBaw1R16fT64xN9iVc3bNp/sc/xx63k86IbVftcb/TADifHmBZaX4lQCfLU3i1/1w2HW7LR3vt4BcJSbsQB9iJ3bNj5Um/njs/YtS65qr8qQj9Tg1xHjeeVWepSFBAIDTrJY/DChpJPaD/DFHDc/XqLyk1SE5gYVlcyQCCVjaIif40+vmSs0cEZbsG//AAXof/U1/wD7dMf/AJYvH2MZb/18x/tpY3jjVWmpOYptRXZSfzHmst97AwZ33MHBIZj/ADn6H+JwnJ1mWH1MOHTQlwJvCfChzYylH8VKPlO/mimzKKpMjzGEqth1IjtfG/wsc/lq6o/mJRpGapqavKVAeZg5sVgkjTvK9xjL4U8XmhQp1SXqJSD03oq1jMeWzgn4fiB/cdON3h3OcQztY0s0lX7s6N5oqU3p06awYZCQNJVgIBJsDvvi/ev98gZfq+K2Mi1OG5vPBzUzFLza3wkKBLN0cNqUFiDcSJxd4j8Uvnq75U5JKlRajJRu/m0m1b6pgXAJPKsRMgTgdwTwVTr1YGap10VSzpTUq7Kq3CK06gbLI21bbYL+GvtVb7wPvIpJRNgyKdVP/DqqE6nGwM739sdqhS52E7xhw10qK7ACo4/FCkEeYrFWMgxciT6zJxPDDhy1FtRV1+FZuVuBAvzW2vYY1+OOJF3pK601anTGpaaFFDPzEaSSQYgx64CcBQmsqATzCfUExHaL74JbwKoNrMvtf3Dma4ZTU02Wsj6tPKLlTIkNfe8jv6YPNm1FekFpCKaghEGoy3MVAElvnPzwnGm2pwASSYUi/W17jDTxBTTq1GadR0lI66UgwZJ1agI3iDgczyONV88fYphHaV+T1zh2TP3dGVNOsS6EQQCptEfFOn/nFlfKLW0lxyqInlOqemq0GRvtPuMD/CWaerlqTAgRTUlbgltMHV847HfBHOUPL1Pr5AASomRBtHbf9fQYXtpujyJ2pu+RfzfHvNqqGp0/iMNpIIG2kknf6bH0wKcpYoOYesyIgkm46DoOv+lnylek1Co6oKTEw5gAEj3IgGI3BBHcYU6tcsGJjT1mTcRvLTERIPQ9CcRZbu7uyzHw0lVBjhwUcgAMmVme0DfbVMfXAXhdRTTSXL8t3MC8mSfngjw3USo1QTBPzJgyIO8xaPi+WPOqNZXTEHb59fU4g6r6Un5KMS9zMPgOt+E7MwANQgXABJgiJi/pGGl89RTWXqIPLjXLoNE7apblmDE4UPBbg0xJa9ZyNhP4ZkGP8pMR2HbBzjHEKQWqjHmqUydh8IL2uQNV23IG2PT07k0uQ8vEqMumpNSCXGpZUb8yzKiCDcDcYH5njGVOg+bR/EJVOdeZgQCFvcgkCBecC9a/e8xpJDtSpAyBFmfTB1STJMgwPhv3A5GpSSnkBqaFV2p6kp3UaeZjqgEKZtf5iMEsaZwO5nPZfnipT5I1868skgar2kiL9cJNWsP7TVlYFCEIgggjuL7X3wVQUGy1TSWZHr6pKLLt5hYqBMlQeW/Qm8mwbihniLbCywsAaZCiD0F/pfBaKTrwFe6Hrx6W+7aqe9OqhAIJtqXa/p22kbnBl+Iqpkkdr9+lv66YFceyorUay7kA6V6FpBUkbkgra43OBudzOtYJJFjcQZ3kjobbY8HLLUo/DZfCCcaYdHERAucCeG5xTxCrDnV5NxG1xBnboR12wPbOnvgVwnOn+0KlreVMxuTFp+Q+uG/8fjam38C+ojUfwehVM4VBMg2sCF/l/DAutxVKVPzqrKiwCxgd7A29hjF/bdI2FRSZAgHv/wAkDC/4j8TUTTelpFRpZWRxZdMXP1JHfTj1cWOUpEraSZz4y8XZSvSpqlcMVqaiFt0IBPJEAx+vy20PElCoNS1liY+IiP0E774TK/ht1pioaVDSRqME/DvB5fbHFHIwqg0KJgbkiT78uHZcGKSW7/KAxyyJvZfsxcK4w2XqTAYbOsghh+0JHoGHcxj1XJfaNTdKaalq2fzhWfS5DiNNFmIXSI6nYCTNz4q1Y6gDGwFvb3OPvn2IxdPFe6ERzKtMlaPT/A+X+7Va2YqoyEJFEGpTHxG+uoNiFKX0/mmBjvx54mpebqRKblTqonydOmQs+Y2oeZEmAIghSZtgr4V4DlXoUiMuvOoMsLzFyTMxc4WPtUy4o/d6NMwp8x9BvpPKoKsbwZIgnoMR48jnk0F0o4oY9cfq/Qm16hclixkySe5Nz85xv8J19NVqlh5VN31EbEWEXFzNsCFHQnbB3IVRSy2pjp85wvr5aGWaOsuV2P5TbFMlUaJ8D1ZNXjdm9eN+XTNINHw7qthOq3zg/XBLMaarCo76FZFIAF2YCI95A9vS0rlN9IMKlXcJKkxe7bgzYGbxgrl3atSptAOk1EbcATpZIIjcMQN9ttsDldJOMr8/4L8C90vkf/BnHzTplJE6WKMZCzJkP0A7drn0wX8PZ4vma71tSKxFKnRcbAyWMg6Ss2lSfc2x59wqqlM63qIoCbNubsYA229/TH3gNXMeacqlVz+VRJvG0ekfScRRk7BzdPF275GTxB4gSgD5YKF7FS06B8tzvA7SDEiMVLhVSrSp1MswpMoOouSwcGZVkB2kBp3EY7bhIXNVKFemj+XTR5A2k2gWP0n2OCWT8SZY0i6sSqmI0kn3gCQD64VPVBWu4EKftj2BjcaeixQqC1jytI67yJkyOs/Mkm7721RtbAyTf3/56euBmXpeW7OikGo2umnLIDSQQJgxuR6jBulxY6SbMAsoVHKfVZ+ZjoN4xFlxuQyUo45UhY4ZxFqFIBlps3mliKgAhDphul19I26Y1Vs5TdqrfdaLsKwUsdMQwf8AGNhOk7g77BjIAIFVDgvTWpcGeaUsZ5QDKggSTF43OK8/VCagKaBhLGFUw2mIPN8J3sQbGNsWrqPgm0K+SzNqRUzBFGn+IsLoAJqMDbWwOxB2MRBMxsI+86zlKdSlSg0mQ6Q/LLKClMhyApk7yOW1sHBnANBqKwnlsQ5IDBSFKkXFx+aSfTA9j5RmnqYC7rpMgagqgMxuYJsOuDw57fuAlEx5LOquWICqoV4ABqQigmCSSTqtNvSe+A+ZUNxF7/FCgi4OwJv0MyDed8HV8RUyOam8kxBC9+vSI9cBs5weqM394akyUakXaJKjTMrMgAEEkxAI2x6ObD6cHK1v8i09xq8QcXejl6pRGYllUMBOne5EdYsdp36SOq5mVU9wDHyxsfjVKpTqIdXPYDaQJmQY6HC9mc2tNPiJAtJIn9Ix8/6WpVp3s9SOSKVmmrmMC+G5sDNuWcKuiwJG5iT9APocYDx4M2mDBIAO+/oDP0nGFq61DMQ0QJ/nj0MGB4rbXJPlzQy7RYa4Fk/KdScxSISx1SswRdCRDD1HpgXnqOp61QVeV9RbTABUkn3vvgZn86SNDEBQIA79b+2MZzzFQmrl7x+mPSx43eqyKbgtq/Y15TitStl6xfSqimVpbDVC80XuBy32BOFPM56WJDPH7WNWV4kQNLEsmk04FiFbovQSQLxgO5MnDo44rhE08kqo10gRsPXHo3DvCeRaj8S1TABcVGmY3+KAAekYQ+HZA1aiU1mWZUHuSBJ9BM4e+MfZFmcrlquYrNR/DEwrMxc9AJUbk/8AGFZU3w6CwzUd5Kxr8P8AGKa5RaosFUKQZuQo297YS+PTmyPNJ13CkGyzEiOxgfTDhn+HvkMgipTFVkbUdUAFhEggxIuU79sUnwpSakH8wsxWVcExAWfY+p748veMtSPpOkydPJShkjszyVqRRtLLJHQd/TubCMGuNVAtcUAAwor5Q/bF3N7/ABSPlj7wqKmcNbSVSlNQzaNCgrJ/xagpj3wJyrF3BnmsxBO53PXvJx6iTkeM6henu/0ghTDlogwLyLjYdP8AvptgrwXiC0xWSlHJocFoOpkYyQSJCkHbeBffA/jNczTCOSAvKgUg3IJBIuTN5Mmwxo8M5R3OmFhtQk6QbggCSQSCYMbk36YbLp21prcLFk0yS735NXiOmoqDy20gidJGytcQeoExt0OGX7PKBfOUquo/AVJAnnFgW7DSPbCfxuihTLPrAJoKLmCdJYT299RGHj7K+HPRYVmraKVRNQAZbkkQLggizf0MRzglGzuWbtr+4d8ZcboUc2teCfMpNTeFbdWWLkARBIkHCb4e4YadFouCAFIQNOkGNa9AZMSOhN4x88d0M4cwtWqUqUywRFXZJ/LJABmJLfuwRzAqIoImEWSIca0O66k3ABuxv0kXBkzOVK+4rGtF/YEPSqI5qK6v5OgiZYeyqYJWRcA7E3vOKsnWWnqUMKq1Ryqhgq8kCTHYsdIkXGOcxnGXnR5qJAFUMIUbAAMNtRHMfnj5Vy6kKgGtNZItpqEm1jc79DMEm15wKW24LlTsMU8y9Qio4ZCQrhkJGhJ2CsCTYidLH2viqvmyK10tAABDDWkNzuQYDbe+qwtcFlOKBFRahesArKySUIgcoDA23nsI6zjfXeqxYJzFA2t0caWp2kDlWYiCepIgCMceKmMWTYuzPE1DMoalpAQcysZAaCRO021C0iBuMWcOqzUTyyWP4kwpBKwYZtRI2OwAse8YyZ/JrWZdAZaV0poGBZXN4IjUVJvMGTMdYuyuUpoURljRTfWHaNJJgkcwNom+xnpjOMUtgVKVmfjFAhPODi5gj4r7QTsJJm8ArJ7YCPxZyQoZm/JpJBJadgASoXUWgj4upMCHHMqTl2BeZUup0wHIGkkLHab9CDhKzWcpGYpMJWCuskH5kSL3+fQYo6eWpVQvNzyaqueL80EvYBuYagPiOo7tqMQIiD3GMvFKJKBASSzWE/z9xjHmuKlzJEei27bXJ2AG/QYoGamOYjtM2+eH+nvdHFNaWmzEtUzuRGxG49vX+WNNSqENgOXYjUNQ6EBienSw9MVCqxuR26f8YJ8HpK2ZSmykqWAglZ1ASbixEgW7Ypb23JUY/EfCXy9d6VT4lAbr1APW/Uj3BwGCEmBfDh9odXXUV5lyoDN3uT+lx9cJ6GDbB4942FlWmRpTIsNwRsf5YMpwAOoY6pI6D1OOvDgar5pJJIpNG3xcumJ63t74Jfe2AGioyg30hXIWSbAmSfmSe+E5ZyWyGRjFC3957WtFrbCDh94Z9pFXO1qVHOc1EnWVpAhi6KCs8xBAKBotf0thD4jwipQAZysGwgz+hg454XlnJ1AHTTglosD0k9Dthk4JoRrcHueoeLPGCVyaWiESQUZjOoEFlbS0TqBBjb6Rh8N5ynA1isYnSoMifbeJ6YVFBm0yNx2wSGYelSNSnUKsLz6SJAmw+WIZYk9kXYP+QlDahjzWZUU81ZVdlYsnYQoJOxICxcHt3ui+HKSef+LGkDnBJBKyJCsBGqNpgXuRh88NVsvXW6VPMrAqwmowJMgnSZMbGw67YVuLeG2y+begoZ1TZ4ElGA0kgf6gR3U4dF6bGTrPpUVXJmygCuTrJBB02N/8PqJE3AtGL8lxOo1SlMEIyQdIlYNgLbXvY9LYy5HhlZqypRRncgkQOnUiTA/6wZ4Rl9VbywQDrA1NPM3LYBRYgzcmDI26v9ZqNN0luUYcKtLuijxfT0PSpj8lPa3V2Pb9DcemGXwl4ny1HLUUaoKbIQCXBll5pKnaeY2ibDADxfwHM+Y2ZNMtRIXS6kMFQKAJ03Xvcdet8K3mnbA4prSQdVF+o2emeM/EtN6Sig6uWYPq3ELrG52MsOlwJxbls/SzPMq9OdRrXQARYGWhmJgzYSL2x5ijxjVkuJPTYMjaSJ6WMiLjY7/IwcI6jGsqQnHNw5HakoNRS1IlwsU1ggqDJuIvKltugPvgTWqvWNQ6k1SGDtAcRMKrdyNMhd4HbGLhvFmCOo0F2EB6hHKACbMxA1HaZ9OuOMrxUklEKJJnzHsVIUSNQEaSRtG8X3xKsckMeRMOZfK06YHPUSlXGliyAmRBiI319oO22BWbzGsIHUKqIwSFjzDMC4sdgJuNsbcnnBmIapqqlmbVTVSoVjtBUhRMg9NoxlbPoIQvrZf7qDpVLg87PpgC20AEH0OCUZLlA+ontE3ZLOaipPlqkaQoEMpEAHvrJuDJn0xblMo1VlJbmQlqbEAGopIDEsTJUASPmN9xJ8RIx8xlcyfxVDhC+oknTymLC5bSZIielGS43TV5uoF1bSrENBESZGmTMR67jGeKT3QamuLGfxFUFLLsUWElVAM3BkGXUg2ZSLEfFbqcJNKvl+YNTPSIrEAHr8St6WnGzjWeFa5rU2UwYXzFhgDdg4ENztsT8RwNPC9SlkLGN7E/uGG4YaI0wpe57U/uc5jLU55Wcbzq0m/SI6e+KRw+dqlMTaX1L9TpI/XFf3Ugx19yP0xywbFKdCJRXijpMnU1aVhydgrK3/tJPyON/CcpVpV6dR6dQCmQTYCAZVYJgfEQMCzWImQD7jr/AFGCmY4lyIlNiqJDEsSNb+gPRZso7k9sHbexxKK3sH8a4maxDERAix9/5/pjAE5J641Zp9VMdQCIsNtrHtfFtKonkmUUmIBlwQfUatJ+mC4QD3d2EvC7KKOYLTamLjeC149bY5p8TAkeWhE2nXt/pYDHXhvLzQzMzzKoAH7V7fTGhOFUoGqsynqPKJj568IyON7jVCUoqjL4pqF2pACwDetyR/IYZ/C2Yy1XJU6Fd3omm1SSiqwfUdQ1qR8QBiZ2whrxMmkykmZBQwPmPaMc5XPkG8mR0MX9/niqSvZCJxjkfuPTBwjJFrVq0i1qSzt1kk/9YInw7kgIda73sHYUwfpf6Hr6YVMlmpanVepUXzIZWbVzQdI2Bgk2vbBvPcbpANmKoeq1oAgSx/xdgPbpgv4Wbg72f6G4umxLff8AIxHilPLoFpLSoKYU+WIN7Xcy3XpPyxxxHi0NVoCnKU4XWSAzsJB1LGoJMXghhETjzHjfG6tdgHOkBjyAEBSCOu5uTf06YdMh4kNVX1LrVRyGqmqVAC6dYAJOsmb2EDe+PNy9O4c7np4MmNPZULZrVQxRQdP5tJAntDCGj+eGTgHAnR6tXynTQvIjEFjUib97Gb9sc5TjCktSoUac6AZ0G5A20z7EHuPfFXEfEObZG0sqEgnSDTUqBcySbWbeeaLSRgMibaiv2XerFLVH8lnDmfI0GFdjS8xaiLRkuahYAaytyoEdbzGxOEP+znK6woKxPxL62N97YYs7SqUpditdXJ1kEkagiGNcWKkiSpiwExgBT4s+qTpAJGohBIGxK+sfww/FFdzx+pyanscrw2qRYAiJkFR0nqR0B+mI+RdSqsFXWYBkG9rGJg8w/oHGmrxBCG5vi6eUP1+Za3S/rP1+KDUx1xex8oXkQTG4tA+fvh9IhdmduF1ZA0zMxDL0juf8w+uLKPC6k3WN/wAyHbfZumPpz1NJ0sGO0+UOk6fnzH9MQcSp357Ez/dL6RH0+c45pRywpls5XpIUp01UBgfiptN5liSbHQB7SMDG4dUN4E7xqX9eb1/fjpeJ0gZDmbH+6Bkj914x8/tJL81uWPwl2Fz+4fT1xzQga3sztwupeRtBPMux67xj6OC1ew/3J/8A1gjl+I0xTqGQ2lVAJpXALL1neRF+4xjTiVMaRqkXn8Jf8sG4O/NttA9Mdo6Z34PV0GpAgNp+JZmNW07bfXGJi1NiJKkWIDH6HSb4J5vimlabU/jlwSVERpoxER+YMPl64F5rNFyWMTESB0H8cdR3ubs9xRkf+9WqNIP4iI1yoOzKdj2vbFVTiitc0VU9dDuB/tJYD5EY0Z3jDpUKBKaaRGmD1RZuWmTvv1PpA/NZx67KCBqPINIiSTaRtMnpGO0g1NoMumUVinnusAcxpagSQCdoYATHyOBeZogTp0sBcXA3G4QkEmw2E99hjPxCpqq1CAFl3IUbLzGw9Bt8scaheBO0Ht39DPrjKFbhPJfJtzGTBZytNglrzq0g2Ex1sT6TfFXD8grl0mYUlYIu35ZvtvipK73/ABNIN25iJNyZUX+cRPXGnJZpwKhVhZCDqCXBIsJE/Qzgt0Cmnyd5MOoIB3jrjco9I9MCEz8flHykfUTEm3tjfS4qsCWYH2GJskJMtwZYrYXMW0uvscTExdHk84PcHEgzeEm/fUMMOmRRBuDUpAz1GtN8fMTHrZf5b/oinFwLGZM+VN5UT63G/wBT9cN1DMMz1QzMwFOnAJJ3a/1gfQYmJjxOo5f2G4gtllCZ+tpGncWtaTa3SwwD4ifxSOgXb5nExMK6n+d+By+j8G3N/wDyue9DlgPQFKcx6GBhGXExMBDuS5SsHf8ArrjpvhH7P8DiYmGk7M1THzExMdQJ1Ta/9d8b4/8AHy566q//AOrHzEx0xEYilU9dM+sFCJ73vjLF/wDd+7ExMCjr7F2dEZegepatf/UmMOY6/wBdMTEwRi/OMTUY+o/djnKf3iftL/7hiYmMbuZwdsdE/wBfI4+4mCRw7iXIN7D9y4sX4EPcmfXmG+JiYzGRM4Fh7Y4O5x8xMYV2P//Z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26630" name="Picture 6" descr="http://safe-img03.olx.com.mx/ui/4/54/62/1348276690_440555262_1-Fotos-de--ILUMINACION-DE-CASAS-con-foco-LE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594" y="-27384"/>
            <a:ext cx="2055965" cy="1368152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4818" name="AutoShape 2" descr="data:image/jpeg;base64,/9j/4AAQSkZJRgABAQAAAQABAAD/2wBDAAkGBwgHBgkIBwgKCgkLDRYPDQwMDRsUFRAWIB0iIiAdHx8kKDQsJCYxJx8fLT0tMTU3Ojo6Iys/RD84QzQ5Ojf/2wBDAQoKCg0MDRoPDxo3JR8lNzc3Nzc3Nzc3Nzc3Nzc3Nzc3Nzc3Nzc3Nzc3Nzc3Nzc3Nzc3Nzc3Nzc3Nzc3Nzc3Nzf/wAARCADCAQMDASIAAhEBAxEB/8QAHAAAAgMBAQEBAAAAAAAAAAAAAgMAAQQFBgcI/8QASBAAAQMCAwUFBQMHCQkBAAAAAQACEQMhBBIxBUFRYXETIjKBkQahscHRQlLhFSNTVJKT8BQzcoKDoqPi8SQlNDVDYmN0ssL/xAAZAQEBAQEBAQAAAAAAAAAAAAAAAQIDBAX/xAAlEQEAAwABBAICAgMAAAAAAAAAAQIREgMhMUETMiJRBEJxkcH/2gAMAwEAAhEDEQA/APpO0mZtmYsDUUnEdQJ+S8k9sEhe3qUu0oVqf36bm+oIXjHibnff5r50fV6I8uhsNocMYwjxUCRyStiuDvZTZbZJLWj3thO2CQMVUaROei4RGqT7PuafZXAgkZm5bTeLBYj7f6/6zZkwgP5WLeNGt/8Af4ptb+fJ4sZ8/qpTLXe0FPI3KDRqiOjmT75TMRlimI7wYJPH+IK7T7WPQaZutdI90LIzVaqXhWGmmkU2UmknKi1apEFBFRlEoQgAlVKIhVCAVFcKQroEhCUyEJCaFkICmlLKgWUBTHICgWUJRlCUAFRWpvVhAlKcO8U5A4XWbT2WvklwsUiFpeO6UmFKrIQLKIw2yi6I99SH5wTxXi8WwMr1GtsGuIHwXtyMtVw4EryG1GZMdiG8KjviVMyJhiPINmODMZTLm5gZBE8kn2eaT7PUpz9wOFjYQfwTtnVRQx+GqOBLW1BICv2cxLG+zlXDFsudVrtBnTvOHyUiPf8Agux0Bk2/RbJ8OIF/6bE3EAivfTLA6BzlzcaMW/2goDDkDM2vcui5DN+u8LqYv/iI5O+M/NbnxKx6U3VaqR7oWRu5aaR7oWGmmknJFIp4WkEEQQBGCoolFFSopRRRTBRUUKkoKQlEhKoAoCmFA5TAtyWU1yUVFAUBKJxS3uhBCVAVzNo7Up4Eszsc7NMZYWMe0dH9FV931WZvWs5MrFJnw7jy4Obl03qykYTEtxFBlZgOV7QRKerfwkeQP8JS4TX6IYShZQFlEQ0UXRh72uIrv6rym3W5doVucH3D6r1uLEVp4gLzPtGyMY133qY+f0VtHeWaz4cdhyvY7g5p966Hsrs5lbB45zngdji8QxoJ4VHGVzHXY4cl1vYui+vT2h34Z/Kqmo+84mR6rnE9mruJH++8G4mO+8Rxmmz6LZjRGL/qn/8AKxYtuTbuCn7OKe0/ufwW7HwK7DxYfiFu3tI9FDQLRSPdWYaBPpGy5w6S1Uinys9IpwK3CGAoxolgo2lAUq0Mq0EUVFUgsqlFRQQqioqKASgJRlAUIA4pRTHJbiopbys9U2TnFZ6xsg837QkmpSsYErjOMMceDSV29vGS0LgYl0UKvHIfgvJ1e/Uenp/V7TYrcuzMKP8AxM+AXSCx4BuTC0W8GNHuWxeq8ZjzQz7QcW4V5BAPErgtx9ZhAE/1anyK6+2nRgo4uC8Ji8diqWJqtpVSGh1muhw9CrWOxMTach6sbVqgXL550wovKt2zXyjNQoE7z3h81FrscJfofGjvN6Lz3tI3u0HciP49V26ziajg4zBK4/tCAcPRdrDyPn8lq07aXGPTznFdL2Squo08Yym4t/ONNui5kw5avZt4ZWxrSCe+34BZ6Ocu7pfwwbXOXbuG/wDe+NJ6248d+k7i1w97Vj29/wA2pPAjLiKb9eLXN+abi8Syq6m0SIJ15rV8iZZrHhAe6mU3d1cqptbD03Fgzug3LGSPVFS2xQizK37teeLR+3XjLtYZ7nA5mlq0grjUtsUB/wBOt+wPqnDbOH/R1/2B9VuL1/acZdYFG0rkjbWH/R1/2W/VENt0ItSrn+q36q86nGXWCtcr8t0v0Ff0b9Vf5cp/oK/936pzqcZdQyqXLO3GTbD1/wC79VR2239Xrerfqpzr+zjLpVO0gdmRzlXfeuV+Wx+rVf2m/VT8tj9Xq/tt+qnyV/a8ZdUoSuUdtj9WqfthA7bh3YZ/7wJ8lf2cJdY6IHLlnbjv1V3738EDttv/AFU/vfwT5KnCXTcluXLdtt/6t/jfglO25U3YX/G/yqfJVeMum9Z6ui57ttVd+Fj+2/yrNW21V3YWf7b/ACq/JU4Swe0VQMeCf41Xn69fPQe0iMwhbts412KM1aZpEG183yXNwrmPxFFtYHs+1ZmOUxGYTu4Ll+Nr67RExV9JwsZGwtI6JWEDKrWOpODg4SCDIPmtYoP5eq79Ty89XG28f9laOLvkvE129pVquygk1HQfMr23tE0sbRa6Lk/JeJc4BmYiSXm08SrEZWFr9pI7E/dUTBBGh9VEdH3vaGKoYeo91Wo1oJmJkrg7T2ozFUhSpUyGh2bM7U2I081x31sziXEucd5QFznamByWZv32HGKic0urZgbawFeFxLsHiMQ5sd+InosOI2jRoTTaTUeNWNOnU7lipjE7VxIpFwY1wu1pt+KxW/5ZXy1Ndju14/aTKlQuJNSpIPd5aX0WF38oxEuqmGfcC3Y/ZwwDGBtyQqa4mnpuWepFotlm6cc2GZlIAWb7kxrBvAHmoZO5Ww8vcvPrpi2NAOvuTAOSjeibI3wtRKYEM/7UQZyV5uEq84OolNMDkA1IV2/gKEtO4hVIV0XbkqMKib6KTKmmKMAqW3AeihgDcFWYdU1cWY3hCcoCmfl71RdO6U0USf8AVAY1ICMnlHmgcY0KmgTHBA70RF6AundKmgXDhfySXgzeE0kdPNJqPjj5powYqkHOuAlU6AFRphuqdWf3vDPQIaZGcWj3rl35N+nWwFV+Dq56Dy2buaPC7yPxXdw+0TWt2kP+6QPovNtqQBoizmJEhennaPDlNYlu9oaznOpFzvCDeNP4heLZ2hpguJjgvS7UrdrgWPDnHJSIcSCDmv8AULiGmA0Nhez+sOVfMsweQFFZDASCComOj2mL2lh8KSwuz1P0bLnz4ea51XE4vGWcTSpH7FM69SphsCxto9AulQwgizbLwW6lrdoWKxDBRwrWtALYj7q62x6PZ4ym8EEaJLqeR0CBfcE3DS2uwmSQVejtepEytu9cdXbbZY0xPRcloaWwuxtAh1Bpj1XHzQCPgvV/K++uXS+uB7Mai6sMHCEtzjua70hUBVcbNheF2aGtbvg9Sr7MbjCUKbz4i49AiyAatJ6qg8gGonoVAG8Y6oASfCw+QVHMNwHWSrobkEW9yGOMeqUTxJ+CuSgMgdOqE3G49Cgc7LucfJBmJsIHvQHYcvJQ5Tv96rJbvOPr9FBTaLgSpqrAjT3qnGdZ9VCeAQucJuJTUQtnQoC0jgVC87ggcXHcUELg03ahc9h1HvhCZ/0QETuTQTgzc4tSXst3XNKJwS3NJFmkpqslYPBu0eRS2HvXkJ9SmZmISw29hKzHlZ8HA2sm08a+mIeZG4jUJN4vKW8cAusWyWJjR46s6q1wBkEQuVjMRRw9EuxDsoGkG5PJVja9fDU3up0jUH3AvN4qnjsU7t6lCs4cmeHlA0Xs6c8vbjMcTn7cr5j2bGhk2DrlRJpbI2hUYHtwxAOmaxUXfaJsvuGE2VlpZqgBSqtEUyezt0XpKlMBhC4GOYBUN1z63RrSMrCUvNvLk16uV5zjzCKhUBcLygxI7+hSmAzuC8f9nf07deoH4cQRHArmPAkjQprXZqMST0WM2eYA811687ks0jB5ns0MjmrbXE94FpSXE8fRDB1+K8cureyrwdKYKoPiXOBJ1PoizNCaY3FrXGWmELsw1AcFi7Qbgqzk6AJpjZLTrbqgNMG49xWeHnUouzGpTTDe8LAg8kDi0+JkdEENHNQng2OtlNXF23P8iqkt1B6hUO9xPRXk/oj3lNMV2k7wVMwiDKohg59UBfuHoAmmDIB3hAeRQnMVWQbz5JpiEu4goCeIVuqMZwQOqOdoI6qaYhI3JbuqvKXeIypk5K6YUXH/AEKks3j1CJ0C0IS7g3zKootbFvcUD2nc4eat19bpTxwCJjFimm9vQrHLmGziF0KrAToldmBeAryxYZhUfFy8+ZUWoNbHhUV5D7HWMg3XIxg7110alQCQudiyDMlfU60vFSHIxTJJIWRrYde44LXiAQe7osgdJ1Xht5eiGlhaW9wweBSHiHX96LXqhc86OEhZtOwsQn5sjvFw5hUaI1EkcQhcJE03A8iltruY6HWPNcZbg3I0+KfVTsW/ZPqibVp1PFY8UXZkXBtyUUsNY2BUa4c00MYRLdORQyQL3CENBuxxaVA0t6oCwb5PUoe0ew99sjiEbarH6EdDqgWWuFmuA6hSCPsgnojcBuPqlkuapqoXu3/BVmb9qQpn+9boqLGu0PomiFoOhnzQOkbh6KGm4aKs7hZwnqmgC90bj0QE5tSRyTCWHW3VUWSLEH3poEBo0hSGzckdUJYRxHRD3t0FNDOkFLeSbGw4IS6NRCgqHjPVNEgKENIvPkoXDePRCQD4SFYlFGm2ZDj5oXtMWVukagpZfw9yqYzVg8aEBZi57fE2eYWx5JKS+N8hFgoVRG/9lRGAyNVFR9RqPJ1csWJAO5PLhqFnrOkGF9G9teWsOdiGrKQAVrrb1ke5o4LyWdYEDwCp0nVBnnQEqOLt5DViZbQ5WmdEt1RptGY9ELizN9pxVgPNgA0clylYSTGjWjmrD40c49CrbQGrifMprQwc+ijQAHu3keaMUou5x9Vef7sDohifqVAecDS6WSDuHkFeUKnFo3iU0VJ6easTxPqgNQbo6oM86XUDe4LGT0S3OjQQhknf6KwCdBPRAMvP2iOpVzGrieqvId/uRCnwTQo5joIHNUKZJtY8QtGUISR1TQDaX3nF3mo5rdIBQVK7RYXPAaLM+o99iYHAIuHVKjGiIk8Asr6gJs0eSMUydbBEykNYVhC2hztZCYGE77IiQ3TVA+pa5gJohtYXSntB8UKjVBs1Cb3ctQFVBqG6JOVw4haXOptEkiEl1QuswELWJpd94Cia2iYu8BRVNe9znilPedCUhtYiyt77HTovZaXCIJxAdcgmOCwyM3zWp9STB0+CRUph12/6rz2l0iEIdFnGOSDKIkXPNC2oWGHCyMw64jqucy0jCAe+Lck5zCWTRcPTVIIkQLFUxzqbu6Y5bisSqZ3B0VBB5pgEiZTWup12w4Q7glPpPpGW3aoomtE6pgYCPFfoksqB3VMDo0UUuo148RtxGiAUmu0eZ5hagcwugdRB8Nj7lAl+HcwTlz8/wQCDqfcnh76VnCQrc2nW1s7iFNWCW0xqDJUJeNAI4Cyt1Koy47w4hUKk6hBXbHe33qxWG8KnD7vollsbrqTIeXZhYjzWd9N7j3nW4DRQEjREKhGqaFGgW8+gVtY3SRPROD2k3srcGu1C0hWTfAKS8mdE8sI8JtzQF14eE7BB9/NJe0E9+VrLGu0MdUl9NwVTSIa3Sw5BQgbnDzVuEbksm61BoH0JMzKsdwQ1nvurzkKjUnVaQIfA0hRGHCNVFeyPTuO8ITUi6IupjQkpTg3dIXonXNVXvCRqkNqFhg6Iy7KIF0mo4uMxBXKWoPc1tQSPVIOam7+LqqTnMOs8k1zi8XZA4krnMNKa4OuNeCswdUksIMtdJRhzi2HC/JYlrsoyDIWiliYgPuOKU0O3iyosJ01WVa30G1RmpkdQkd6mYcENJz6RlpHMblodWpvZ32md6vlAtcDoUYJCzHLn7hJCa15A7wRTpBF0p9IG7DHJC6uwGSSFQxdPeT6LIsPeww8FFDKm6/FCcTRIhxMcwUrtKTnfmnmeEH4ooqlJ7bgSOSDNNiAU5lZ4s4SFHmg/V0HiAnkZyOFigMg3lMc2DY5gpBA09VMNKubhUHOCYWzpKEkjUSqSgqyrzSOISnFjt9wgLo8LkQ1zAdLdEBLm6XCrOftKjVZ95a0CXMd4hdKfTa7QgwjfUY43vzSi5o8LvIhXUwp7S3UeqS6y0msN6U/s3ibhahCRpqoplH3h6KLQ9IKjdw9VeeVlphxFyB1T2BjeLuq7TLng7u0HohdTA8R9EReToqIJWJWA2bdrY5lEO9zVwBdxlWXjQBYlpOzG9X3WiyW5+4lC12Yw1ZkNc7kgzTpc8EbacjvH0RTTYLX6LONQAMceSmRo8RPRBUq8PQJRe474CzuKe6oGiySXkkwg5lUHFxhgkp3kEQdT6lBdxhjZKc2lP846/BN7rBYeQU7BLMOSPzl+QThlZAaPIIS8utoFbWElFU6XK2shFlA1PornebBBWgQnmqfUaNL80lz3P5DiiJVrZbAeiQXE6nyTMvDXir7MC5F0UlrS48AiOVg+aqo+LNukl3GSUEqVC4ECwSgJBI0RuExLhfcFQaYk7kQIF1TolM1sELiAefFagJdA19EpzyRYpjoMndxSHkE2WoRAbaDzUQgDmotD0FPVNUUXVyOpgQLBERZRRZlYKOqB+oUUWGi4WlgFrKKLMtwlTckPJ47lFEJVFx0VM3qKLn7Uv7JW2m0Ck2ABbgootT4RCLFUAI0UUXOVC7d1TABe25RRFWBcdEqv4ioorCMwu9s8UZUUVBAWKGtooogSAI0CQd6iiekhCBwREaKKJAoAZdEh4Eiw1UUW5CauiQd/VRRWAQA4KKKKj//Z"/>
          <p:cNvSpPr>
            <a:spLocks noChangeAspect="1" noChangeArrowheads="1"/>
          </p:cNvSpPr>
          <p:nvPr/>
        </p:nvSpPr>
        <p:spPr bwMode="auto">
          <a:xfrm>
            <a:off x="155575" y="-1943100"/>
            <a:ext cx="5391150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4820" name="AutoShape 4" descr="data:image/jpeg;base64,/9j/4AAQSkZJRgABAQAAAQABAAD/2wBDAAkGBwgHBgkIBwgKCgkLDRYPDQwMDRsUFRAWIB0iIiAdHx8kKDQsJCYxJx8fLT0tMTU3Ojo6Iys/RD84QzQ5Ojf/2wBDAQoKCg0MDRoPDxo3JR8lNzc3Nzc3Nzc3Nzc3Nzc3Nzc3Nzc3Nzc3Nzc3Nzc3Nzc3Nzc3Nzc3Nzc3Nzc3Nzc3Nzf/wAARCADCAQMDASIAAhEBAxEB/8QAHAAAAgMBAQEBAAAAAAAAAAAAAgMAAQQFBgcI/8QASBAAAQMCAwUFBQMHCQkBAAAAAQACEQMhBBIxBUFRYXETIjKBkQahscHRQlLhFSNTVJKT8BQzcoKDoqPi8SQlNDVDYmN0ssL/xAAZAQEBAQEBAQAAAAAAAAAAAAAAAQIDBAX/xAAlEQEAAwABBAICAgMAAAAAAAAAAQIREgMhMUETMiJRBEJxkcH/2gAMAwEAAhEDEQA/APpO0mZtmYsDUUnEdQJ+S8k9sEhe3qUu0oVqf36bm+oIXjHibnff5r50fV6I8uhsNocMYwjxUCRyStiuDvZTZbZJLWj3thO2CQMVUaROei4RGqT7PuafZXAgkZm5bTeLBYj7f6/6zZkwgP5WLeNGt/8Af4ptb+fJ4sZ8/qpTLXe0FPI3KDRqiOjmT75TMRlimI7wYJPH+IK7T7WPQaZutdI90LIzVaqXhWGmmkU2UmknKi1apEFBFRlEoQgAlVKIhVCAVFcKQroEhCUyEJCaFkICmlLKgWUBTHICgWUJRlCUAFRWpvVhAlKcO8U5A4XWbT2WvklwsUiFpeO6UmFKrIQLKIw2yi6I99SH5wTxXi8WwMr1GtsGuIHwXtyMtVw4EryG1GZMdiG8KjviVMyJhiPINmODMZTLm5gZBE8kn2eaT7PUpz9wOFjYQfwTtnVRQx+GqOBLW1BICv2cxLG+zlXDFsudVrtBnTvOHyUiPf8Agux0Bk2/RbJ8OIF/6bE3EAivfTLA6BzlzcaMW/2goDDkDM2vcui5DN+u8LqYv/iI5O+M/NbnxKx6U3VaqR7oWRu5aaR7oWGmmknJFIp4WkEEQQBGCoolFFSopRRRTBRUUKkoKQlEhKoAoCmFA5TAtyWU1yUVFAUBKJxS3uhBCVAVzNo7Up4Eszsc7NMZYWMe0dH9FV931WZvWs5MrFJnw7jy4Obl03qykYTEtxFBlZgOV7QRKerfwkeQP8JS4TX6IYShZQFlEQ0UXRh72uIrv6rym3W5doVucH3D6r1uLEVp4gLzPtGyMY133qY+f0VtHeWaz4cdhyvY7g5p966Hsrs5lbB45zngdji8QxoJ4VHGVzHXY4cl1vYui+vT2h34Z/Kqmo+84mR6rnE9mruJH++8G4mO+8Rxmmz6LZjRGL/qn/8AKxYtuTbuCn7OKe0/ufwW7HwK7DxYfiFu3tI9FDQLRSPdWYaBPpGy5w6S1Uinys9IpwK3CGAoxolgo2lAUq0Mq0EUVFUgsqlFRQQqioqKASgJRlAUIA4pRTHJbiopbys9U2TnFZ6xsg837QkmpSsYErjOMMceDSV29vGS0LgYl0UKvHIfgvJ1e/Uenp/V7TYrcuzMKP8AxM+AXSCx4BuTC0W8GNHuWxeq8ZjzQz7QcW4V5BAPErgtx9ZhAE/1anyK6+2nRgo4uC8Ji8diqWJqtpVSGh1muhw9CrWOxMTach6sbVqgXL550wovKt2zXyjNQoE7z3h81FrscJfofGjvN6Lz3tI3u0HciP49V26ziajg4zBK4/tCAcPRdrDyPn8lq07aXGPTznFdL2Squo08Yym4t/ONNui5kw5avZt4ZWxrSCe+34BZ6Ocu7pfwwbXOXbuG/wDe+NJ6248d+k7i1w97Vj29/wA2pPAjLiKb9eLXN+abi8Syq6m0SIJ15rV8iZZrHhAe6mU3d1cqptbD03Fgzug3LGSPVFS2xQizK37teeLR+3XjLtYZ7nA5mlq0grjUtsUB/wBOt+wPqnDbOH/R1/2B9VuL1/acZdYFG0rkjbWH/R1/2W/VENt0ItSrn+q36q86nGXWCtcr8t0v0Ff0b9Vf5cp/oK/936pzqcZdQyqXLO3GTbD1/wC79VR2239Xrerfqpzr+zjLpVO0gdmRzlXfeuV+Wx+rVf2m/VT8tj9Xq/tt+qnyV/a8ZdUoSuUdtj9WqfthA7bh3YZ/7wJ8lf2cJdY6IHLlnbjv1V3738EDttv/AFU/vfwT5KnCXTcluXLdtt/6t/jfglO25U3YX/G/yqfJVeMum9Z6ui57ttVd+Fj+2/yrNW21V3YWf7b/ACq/JU4Swe0VQMeCf41Xn69fPQe0iMwhbts412KM1aZpEG183yXNwrmPxFFtYHs+1ZmOUxGYTu4Ll+Nr67RExV9JwsZGwtI6JWEDKrWOpODg4SCDIPmtYoP5eq79Ty89XG28f9laOLvkvE129pVquygk1HQfMr23tE0sbRa6Lk/JeJc4BmYiSXm08SrEZWFr9pI7E/dUTBBGh9VEdH3vaGKoYeo91Wo1oJmJkrg7T2ozFUhSpUyGh2bM7U2I081x31sziXEucd5QFznamByWZv32HGKic0urZgbawFeFxLsHiMQ5sd+InosOI2jRoTTaTUeNWNOnU7lipjE7VxIpFwY1wu1pt+KxW/5ZXy1Ndju14/aTKlQuJNSpIPd5aX0WF38oxEuqmGfcC3Y/ZwwDGBtyQqa4mnpuWepFotlm6cc2GZlIAWb7kxrBvAHmoZO5Ww8vcvPrpi2NAOvuTAOSjeibI3wtRKYEM/7UQZyV5uEq84OolNMDkA1IV2/gKEtO4hVIV0XbkqMKib6KTKmmKMAqW3AeihgDcFWYdU1cWY3hCcoCmfl71RdO6U0USf8AVAY1ICMnlHmgcY0KmgTHBA70RF6AundKmgXDhfySXgzeE0kdPNJqPjj5powYqkHOuAlU6AFRphuqdWf3vDPQIaZGcWj3rl35N+nWwFV+Dq56Dy2buaPC7yPxXdw+0TWt2kP+6QPovNtqQBoizmJEhennaPDlNYlu9oaznOpFzvCDeNP4heLZ2hpguJjgvS7UrdrgWPDnHJSIcSCDmv8AULiGmA0Nhez+sOVfMsweQFFZDASCComOj2mL2lh8KSwuz1P0bLnz4ea51XE4vGWcTSpH7FM69SphsCxto9AulQwgizbLwW6lrdoWKxDBRwrWtALYj7q62x6PZ4ym8EEaJLqeR0CBfcE3DS2uwmSQVejtepEytu9cdXbbZY0xPRcloaWwuxtAh1Bpj1XHzQCPgvV/K++uXS+uB7Mai6sMHCEtzjua70hUBVcbNheF2aGtbvg9Sr7MbjCUKbz4i49AiyAatJ6qg8gGonoVAG8Y6oASfCw+QVHMNwHWSrobkEW9yGOMeqUTxJ+CuSgMgdOqE3G49Cgc7LucfJBmJsIHvQHYcvJQ5Tv96rJbvOPr9FBTaLgSpqrAjT3qnGdZ9VCeAQucJuJTUQtnQoC0jgVC87ggcXHcUELg03ahc9h1HvhCZ/0QETuTQTgzc4tSXst3XNKJwS3NJFmkpqslYPBu0eRS2HvXkJ9SmZmISw29hKzHlZ8HA2sm08a+mIeZG4jUJN4vKW8cAusWyWJjR46s6q1wBkEQuVjMRRw9EuxDsoGkG5PJVja9fDU3up0jUH3AvN4qnjsU7t6lCs4cmeHlA0Xs6c8vbjMcTn7cr5j2bGhk2DrlRJpbI2hUYHtwxAOmaxUXfaJsvuGE2VlpZqgBSqtEUyezt0XpKlMBhC4GOYBUN1z63RrSMrCUvNvLk16uV5zjzCKhUBcLygxI7+hSmAzuC8f9nf07deoH4cQRHArmPAkjQprXZqMST0WM2eYA811687ks0jB5ns0MjmrbXE94FpSXE8fRDB1+K8cureyrwdKYKoPiXOBJ1PoizNCaY3FrXGWmELsw1AcFi7Qbgqzk6AJpjZLTrbqgNMG49xWeHnUouzGpTTDe8LAg8kDi0+JkdEENHNQng2OtlNXF23P8iqkt1B6hUO9xPRXk/oj3lNMV2k7wVMwiDKohg59UBfuHoAmmDIB3hAeRQnMVWQbz5JpiEu4goCeIVuqMZwQOqOdoI6qaYhI3JbuqvKXeIypk5K6YUXH/AEKks3j1CJ0C0IS7g3zKootbFvcUD2nc4eat19bpTxwCJjFimm9vQrHLmGziF0KrAToldmBeAryxYZhUfFy8+ZUWoNbHhUV5D7HWMg3XIxg7110alQCQudiyDMlfU60vFSHIxTJJIWRrYde44LXiAQe7osgdJ1Xht5eiGlhaW9wweBSHiHX96LXqhc86OEhZtOwsQn5sjvFw5hUaI1EkcQhcJE03A8iltruY6HWPNcZbg3I0+KfVTsW/ZPqibVp1PFY8UXZkXBtyUUsNY2BUa4c00MYRLdORQyQL3CENBuxxaVA0t6oCwb5PUoe0ew99sjiEbarH6EdDqgWWuFmuA6hSCPsgnojcBuPqlkuapqoXu3/BVmb9qQpn+9boqLGu0PomiFoOhnzQOkbh6KGm4aKs7hZwnqmgC90bj0QE5tSRyTCWHW3VUWSLEH3poEBo0hSGzckdUJYRxHRD3t0FNDOkFLeSbGw4IS6NRCgqHjPVNEgKENIvPkoXDePRCQD4SFYlFGm2ZDj5oXtMWVukagpZfw9yqYzVg8aEBZi57fE2eYWx5JKS+N8hFgoVRG/9lRGAyNVFR9RqPJ1csWJAO5PLhqFnrOkGF9G9teWsOdiGrKQAVrrb1ke5o4LyWdYEDwCp0nVBnnQEqOLt5DViZbQ5WmdEt1RptGY9ELizN9pxVgPNgA0clylYSTGjWjmrD40c49CrbQGrifMprQwc+ijQAHu3keaMUou5x9Vef7sDohifqVAecDS6WSDuHkFeUKnFo3iU0VJ6easTxPqgNQbo6oM86XUDe4LGT0S3OjQQhknf6KwCdBPRAMvP2iOpVzGrieqvId/uRCnwTQo5joIHNUKZJtY8QtGUISR1TQDaX3nF3mo5rdIBQVK7RYXPAaLM+o99iYHAIuHVKjGiIk8Asr6gJs0eSMUydbBEykNYVhC2hztZCYGE77IiQ3TVA+pa5gJohtYXSntB8UKjVBs1Cb3ctQFVBqG6JOVw4haXOptEkiEl1QuswELWJpd94Cia2iYu8BRVNe9znilPedCUhtYiyt77HTovZaXCIJxAdcgmOCwyM3zWp9STB0+CRUph12/6rz2l0iEIdFnGOSDKIkXPNC2oWGHCyMw64jqucy0jCAe+Lck5zCWTRcPTVIIkQLFUxzqbu6Y5bisSqZ3B0VBB5pgEiZTWup12w4Q7glPpPpGW3aoomtE6pgYCPFfoksqB3VMDo0UUuo148RtxGiAUmu0eZ5hagcwugdRB8Nj7lAl+HcwTlz8/wQCDqfcnh76VnCQrc2nW1s7iFNWCW0xqDJUJeNAI4Cyt1Koy47w4hUKk6hBXbHe33qxWG8KnD7vollsbrqTIeXZhYjzWd9N7j3nW4DRQEjREKhGqaFGgW8+gVtY3SRPROD2k3srcGu1C0hWTfAKS8mdE8sI8JtzQF14eE7BB9/NJe0E9+VrLGu0MdUl9NwVTSIa3Sw5BQgbnDzVuEbksm61BoH0JMzKsdwQ1nvurzkKjUnVaQIfA0hRGHCNVFeyPTuO8ITUi6IupjQkpTg3dIXonXNVXvCRqkNqFhg6Iy7KIF0mo4uMxBXKWoPc1tQSPVIOam7+LqqTnMOs8k1zi8XZA4krnMNKa4OuNeCswdUksIMtdJRhzi2HC/JYlrsoyDIWiliYgPuOKU0O3iyosJ01WVa30G1RmpkdQkd6mYcENJz6RlpHMblodWpvZ32md6vlAtcDoUYJCzHLn7hJCa15A7wRTpBF0p9IG7DHJC6uwGSSFQxdPeT6LIsPeww8FFDKm6/FCcTRIhxMcwUrtKTnfmnmeEH4ooqlJ7bgSOSDNNiAU5lZ4s4SFHmg/V0HiAnkZyOFigMg3lMc2DY5gpBA09VMNKubhUHOCYWzpKEkjUSqSgqyrzSOISnFjt9wgLo8LkQ1zAdLdEBLm6XCrOftKjVZ95a0CXMd4hdKfTa7QgwjfUY43vzSi5o8LvIhXUwp7S3UeqS6y0msN6U/s3ibhahCRpqoplH3h6KLQ9IKjdw9VeeVlphxFyB1T2BjeLuq7TLng7u0HohdTA8R9EReToqIJWJWA2bdrY5lEO9zVwBdxlWXjQBYlpOzG9X3WiyW5+4lC12Yw1ZkNc7kgzTpc8EbacjvH0RTTYLX6LONQAMceSmRo8RPRBUq8PQJRe474CzuKe6oGiySXkkwg5lUHFxhgkp3kEQdT6lBdxhjZKc2lP846/BN7rBYeQU7BLMOSPzl+QThlZAaPIIS8utoFbWElFU6XK2shFlA1PornebBBWgQnmqfUaNL80lz3P5DiiJVrZbAeiQXE6nyTMvDXir7MC5F0UlrS48AiOVg+aqo+LNukl3GSUEqVC4ECwSgJBI0RuExLhfcFQaYk7kQIF1TolM1sELiAefFagJdA19EpzyRYpjoMndxSHkE2WoRAbaDzUQgDmotD0FPVNUUXVyOpgQLBERZRRZlYKOqB+oUUWGi4WlgFrKKLMtwlTckPJ47lFEJVFx0VM3qKLn7Uv7JW2m0Ck2ABbgootT4RCLFUAI0UUXOVC7d1TABe25RRFWBcdEqv4ioorCMwu9s8UZUUVBAWKGtooogSAI0CQd6iiekhCBwREaKKJAoAZdEh4Eiw1UUW5CauiQd/VRRWAQA4KKKKj//Z"/>
          <p:cNvSpPr>
            <a:spLocks noChangeAspect="1" noChangeArrowheads="1"/>
          </p:cNvSpPr>
          <p:nvPr/>
        </p:nvSpPr>
        <p:spPr bwMode="auto">
          <a:xfrm>
            <a:off x="155575" y="-1943100"/>
            <a:ext cx="5391150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4822" name="AutoShape 6" descr="data:image/jpeg;base64,/9j/4AAQSkZJRgABAQAAAQABAAD/2wBDAAkGBwgHBgkIBwgKCgkLDRYPDQwMDRsUFRAWIB0iIiAdHx8kKDQsJCYxJx8fLT0tMTU3Ojo6Iys/RD84QzQ5Ojf/2wBDAQoKCg0MDRoPDxo3JR8lNzc3Nzc3Nzc3Nzc3Nzc3Nzc3Nzc3Nzc3Nzc3Nzc3Nzc3Nzc3Nzc3Nzc3Nzc3Nzc3Nzf/wAARCADCAQMDASIAAhEBAxEB/8QAHAAAAgMBAQEBAAAAAAAAAAAAAgMAAQQFBgcI/8QASBAAAQMCAwUFBQMHCQkBAAAAAQACEQMhBBIxBUFRYXETIjKBkQahscHRQlLhFSNTVJKT8BQzcoKDoqPi8SQlNDVDYmN0ssL/xAAZAQEBAQEBAQAAAAAAAAAAAAAAAQIDBAX/xAAlEQEAAwABBAICAgMAAAAAAAAAAQIREgMhMUETMiJRBEJxkcH/2gAMAwEAAhEDEQA/APpO0mZtmYsDUUnEdQJ+S8k9sEhe3qUu0oVqf36bm+oIXjHibnff5r50fV6I8uhsNocMYwjxUCRyStiuDvZTZbZJLWj3thO2CQMVUaROei4RGqT7PuafZXAgkZm5bTeLBYj7f6/6zZkwgP5WLeNGt/8Af4ptb+fJ4sZ8/qpTLXe0FPI3KDRqiOjmT75TMRlimI7wYJPH+IK7T7WPQaZutdI90LIzVaqXhWGmmkU2UmknKi1apEFBFRlEoQgAlVKIhVCAVFcKQroEhCUyEJCaFkICmlLKgWUBTHICgWUJRlCUAFRWpvVhAlKcO8U5A4XWbT2WvklwsUiFpeO6UmFKrIQLKIw2yi6I99SH5wTxXi8WwMr1GtsGuIHwXtyMtVw4EryG1GZMdiG8KjviVMyJhiPINmODMZTLm5gZBE8kn2eaT7PUpz9wOFjYQfwTtnVRQx+GqOBLW1BICv2cxLG+zlXDFsudVrtBnTvOHyUiPf8Agux0Bk2/RbJ8OIF/6bE3EAivfTLA6BzlzcaMW/2goDDkDM2vcui5DN+u8LqYv/iI5O+M/NbnxKx6U3VaqR7oWRu5aaR7oWGmmknJFIp4WkEEQQBGCoolFFSopRRRTBRUUKkoKQlEhKoAoCmFA5TAtyWU1yUVFAUBKJxS3uhBCVAVzNo7Up4Eszsc7NMZYWMe0dH9FV931WZvWs5MrFJnw7jy4Obl03qykYTEtxFBlZgOV7QRKerfwkeQP8JS4TX6IYShZQFlEQ0UXRh72uIrv6rym3W5doVucH3D6r1uLEVp4gLzPtGyMY133qY+f0VtHeWaz4cdhyvY7g5p966Hsrs5lbB45zngdji8QxoJ4VHGVzHXY4cl1vYui+vT2h34Z/Kqmo+84mR6rnE9mruJH++8G4mO+8Rxmmz6LZjRGL/qn/8AKxYtuTbuCn7OKe0/ufwW7HwK7DxYfiFu3tI9FDQLRSPdWYaBPpGy5w6S1Uinys9IpwK3CGAoxolgo2lAUq0Mq0EUVFUgsqlFRQQqioqKASgJRlAUIA4pRTHJbiopbys9U2TnFZ6xsg837QkmpSsYErjOMMceDSV29vGS0LgYl0UKvHIfgvJ1e/Uenp/V7TYrcuzMKP8AxM+AXSCx4BuTC0W8GNHuWxeq8ZjzQz7QcW4V5BAPErgtx9ZhAE/1anyK6+2nRgo4uC8Ji8diqWJqtpVSGh1muhw9CrWOxMTach6sbVqgXL550wovKt2zXyjNQoE7z3h81FrscJfofGjvN6Lz3tI3u0HciP49V26ziajg4zBK4/tCAcPRdrDyPn8lq07aXGPTznFdL2Squo08Yym4t/ONNui5kw5avZt4ZWxrSCe+34BZ6Ocu7pfwwbXOXbuG/wDe+NJ6248d+k7i1w97Vj29/wA2pPAjLiKb9eLXN+abi8Syq6m0SIJ15rV8iZZrHhAe6mU3d1cqptbD03Fgzug3LGSPVFS2xQizK37teeLR+3XjLtYZ7nA5mlq0grjUtsUB/wBOt+wPqnDbOH/R1/2B9VuL1/acZdYFG0rkjbWH/R1/2W/VENt0ItSrn+q36q86nGXWCtcr8t0v0Ff0b9Vf5cp/oK/936pzqcZdQyqXLO3GTbD1/wC79VR2239Xrerfqpzr+zjLpVO0gdmRzlXfeuV+Wx+rVf2m/VT8tj9Xq/tt+qnyV/a8ZdUoSuUdtj9WqfthA7bh3YZ/7wJ8lf2cJdY6IHLlnbjv1V3738EDttv/AFU/vfwT5KnCXTcluXLdtt/6t/jfglO25U3YX/G/yqfJVeMum9Z6ui57ttVd+Fj+2/yrNW21V3YWf7b/ACq/JU4Swe0VQMeCf41Xn69fPQe0iMwhbts412KM1aZpEG183yXNwrmPxFFtYHs+1ZmOUxGYTu4Ll+Nr67RExV9JwsZGwtI6JWEDKrWOpODg4SCDIPmtYoP5eq79Ty89XG28f9laOLvkvE129pVquygk1HQfMr23tE0sbRa6Lk/JeJc4BmYiSXm08SrEZWFr9pI7E/dUTBBGh9VEdH3vaGKoYeo91Wo1oJmJkrg7T2ozFUhSpUyGh2bM7U2I081x31sziXEucd5QFznamByWZv32HGKic0urZgbawFeFxLsHiMQ5sd+InosOI2jRoTTaTUeNWNOnU7lipjE7VxIpFwY1wu1pt+KxW/5ZXy1Ndju14/aTKlQuJNSpIPd5aX0WF38oxEuqmGfcC3Y/ZwwDGBtyQqa4mnpuWepFotlm6cc2GZlIAWb7kxrBvAHmoZO5Ww8vcvPrpi2NAOvuTAOSjeibI3wtRKYEM/7UQZyV5uEq84OolNMDkA1IV2/gKEtO4hVIV0XbkqMKib6KTKmmKMAqW3AeihgDcFWYdU1cWY3hCcoCmfl71RdO6U0USf8AVAY1ICMnlHmgcY0KmgTHBA70RF6AundKmgXDhfySXgzeE0kdPNJqPjj5powYqkHOuAlU6AFRphuqdWf3vDPQIaZGcWj3rl35N+nWwFV+Dq56Dy2buaPC7yPxXdw+0TWt2kP+6QPovNtqQBoizmJEhennaPDlNYlu9oaznOpFzvCDeNP4heLZ2hpguJjgvS7UrdrgWPDnHJSIcSCDmv8AULiGmA0Nhez+sOVfMsweQFFZDASCComOj2mL2lh8KSwuz1P0bLnz4ea51XE4vGWcTSpH7FM69SphsCxto9AulQwgizbLwW6lrdoWKxDBRwrWtALYj7q62x6PZ4ym8EEaJLqeR0CBfcE3DS2uwmSQVejtepEytu9cdXbbZY0xPRcloaWwuxtAh1Bpj1XHzQCPgvV/K++uXS+uB7Mai6sMHCEtzjua70hUBVcbNheF2aGtbvg9Sr7MbjCUKbz4i49AiyAatJ6qg8gGonoVAG8Y6oASfCw+QVHMNwHWSrobkEW9yGOMeqUTxJ+CuSgMgdOqE3G49Cgc7LucfJBmJsIHvQHYcvJQ5Tv96rJbvOPr9FBTaLgSpqrAjT3qnGdZ9VCeAQucJuJTUQtnQoC0jgVC87ggcXHcUELg03ahc9h1HvhCZ/0QETuTQTgzc4tSXst3XNKJwS3NJFmkpqslYPBu0eRS2HvXkJ9SmZmISw29hKzHlZ8HA2sm08a+mIeZG4jUJN4vKW8cAusWyWJjR46s6q1wBkEQuVjMRRw9EuxDsoGkG5PJVja9fDU3up0jUH3AvN4qnjsU7t6lCs4cmeHlA0Xs6c8vbjMcTn7cr5j2bGhk2DrlRJpbI2hUYHtwxAOmaxUXfaJsvuGE2VlpZqgBSqtEUyezt0XpKlMBhC4GOYBUN1z63RrSMrCUvNvLk16uV5zjzCKhUBcLygxI7+hSmAzuC8f9nf07deoH4cQRHArmPAkjQprXZqMST0WM2eYA811687ks0jB5ns0MjmrbXE94FpSXE8fRDB1+K8cureyrwdKYKoPiXOBJ1PoizNCaY3FrXGWmELsw1AcFi7Qbgqzk6AJpjZLTrbqgNMG49xWeHnUouzGpTTDe8LAg8kDi0+JkdEENHNQng2OtlNXF23P8iqkt1B6hUO9xPRXk/oj3lNMV2k7wVMwiDKohg59UBfuHoAmmDIB3hAeRQnMVWQbz5JpiEu4goCeIVuqMZwQOqOdoI6qaYhI3JbuqvKXeIypk5K6YUXH/AEKks3j1CJ0C0IS7g3zKootbFvcUD2nc4eat19bpTxwCJjFimm9vQrHLmGziF0KrAToldmBeAryxYZhUfFy8+ZUWoNbHhUV5D7HWMg3XIxg7110alQCQudiyDMlfU60vFSHIxTJJIWRrYde44LXiAQe7osgdJ1Xht5eiGlhaW9wweBSHiHX96LXqhc86OEhZtOwsQn5sjvFw5hUaI1EkcQhcJE03A8iltruY6HWPNcZbg3I0+KfVTsW/ZPqibVp1PFY8UXZkXBtyUUsNY2BUa4c00MYRLdORQyQL3CENBuxxaVA0t6oCwb5PUoe0ew99sjiEbarH6EdDqgWWuFmuA6hSCPsgnojcBuPqlkuapqoXu3/BVmb9qQpn+9boqLGu0PomiFoOhnzQOkbh6KGm4aKs7hZwnqmgC90bj0QE5tSRyTCWHW3VUWSLEH3poEBo0hSGzckdUJYRxHRD3t0FNDOkFLeSbGw4IS6NRCgqHjPVNEgKENIvPkoXDePRCQD4SFYlFGm2ZDj5oXtMWVukagpZfw9yqYzVg8aEBZi57fE2eYWx5JKS+N8hFgoVRG/9lRGAyNVFR9RqPJ1csWJAO5PLhqFnrOkGF9G9teWsOdiGrKQAVrrb1ke5o4LyWdYEDwCp0nVBnnQEqOLt5DViZbQ5WmdEt1RptGY9ELizN9pxVgPNgA0clylYSTGjWjmrD40c49CrbQGrifMprQwc+ijQAHu3keaMUou5x9Vef7sDohifqVAecDS6WSDuHkFeUKnFo3iU0VJ6easTxPqgNQbo6oM86XUDe4LGT0S3OjQQhknf6KwCdBPRAMvP2iOpVzGrieqvId/uRCnwTQo5joIHNUKZJtY8QtGUISR1TQDaX3nF3mo5rdIBQVK7RYXPAaLM+o99iYHAIuHVKjGiIk8Asr6gJs0eSMUydbBEykNYVhC2hztZCYGE77IiQ3TVA+pa5gJohtYXSntB8UKjVBs1Cb3ctQFVBqG6JOVw4haXOptEkiEl1QuswELWJpd94Cia2iYu8BRVNe9znilPedCUhtYiyt77HTovZaXCIJxAdcgmOCwyM3zWp9STB0+CRUph12/6rz2l0iEIdFnGOSDKIkXPNC2oWGHCyMw64jqucy0jCAe+Lck5zCWTRcPTVIIkQLFUxzqbu6Y5bisSqZ3B0VBB5pgEiZTWup12w4Q7glPpPpGW3aoomtE6pgYCPFfoksqB3VMDo0UUuo148RtxGiAUmu0eZ5hagcwugdRB8Nj7lAl+HcwTlz8/wQCDqfcnh76VnCQrc2nW1s7iFNWCW0xqDJUJeNAI4Cyt1Koy47w4hUKk6hBXbHe33qxWG8KnD7vollsbrqTIeXZhYjzWd9N7j3nW4DRQEjREKhGqaFGgW8+gVtY3SRPROD2k3srcGu1C0hWTfAKS8mdE8sI8JtzQF14eE7BB9/NJe0E9+VrLGu0MdUl9NwVTSIa3Sw5BQgbnDzVuEbksm61BoH0JMzKsdwQ1nvurzkKjUnVaQIfA0hRGHCNVFeyPTuO8ITUi6IupjQkpTg3dIXonXNVXvCRqkNqFhg6Iy7KIF0mo4uMxBXKWoPc1tQSPVIOam7+LqqTnMOs8k1zi8XZA4krnMNKa4OuNeCswdUksIMtdJRhzi2HC/JYlrsoyDIWiliYgPuOKU0O3iyosJ01WVa30G1RmpkdQkd6mYcENJz6RlpHMblodWpvZ32md6vlAtcDoUYJCzHLn7hJCa15A7wRTpBF0p9IG7DHJC6uwGSSFQxdPeT6LIsPeww8FFDKm6/FCcTRIhxMcwUrtKTnfmnmeEH4ooqlJ7bgSOSDNNiAU5lZ4s4SFHmg/V0HiAnkZyOFigMg3lMc2DY5gpBA09VMNKubhUHOCYWzpKEkjUSqSgqyrzSOISnFjt9wgLo8LkQ1zAdLdEBLm6XCrOftKjVZ95a0CXMd4hdKfTa7QgwjfUY43vzSi5o8LvIhXUwp7S3UeqS6y0msN6U/s3ibhahCRpqoplH3h6KLQ9IKjdw9VeeVlphxFyB1T2BjeLuq7TLng7u0HohdTA8R9EReToqIJWJWA2bdrY5lEO9zVwBdxlWXjQBYlpOzG9X3WiyW5+4lC12Yw1ZkNc7kgzTpc8EbacjvH0RTTYLX6LONQAMceSmRo8RPRBUq8PQJRe474CzuKe6oGiySXkkwg5lUHFxhgkp3kEQdT6lBdxhjZKc2lP846/BN7rBYeQU7BLMOSPzl+QThlZAaPIIS8utoFbWElFU6XK2shFlA1PornebBBWgQnmqfUaNL80lz3P5DiiJVrZbAeiQXE6nyTMvDXir7MC5F0UlrS48AiOVg+aqo+LNukl3GSUEqVC4ECwSgJBI0RuExLhfcFQaYk7kQIF1TolM1sELiAefFagJdA19EpzyRYpjoMndxSHkE2WoRAbaDzUQgDmotD0FPVNUUXVyOpgQLBERZRRZlYKOqB+oUUWGi4WlgFrKKLMtwlTckPJ47lFEJVFx0VM3qKLn7Uv7JW2m0Ck2ABbgootT4RCLFUAI0UUXOVC7d1TABe25RRFWBcdEqv4ioorCMwu9s8UZUUVBAWKGtooogSAI0CQd6iiekhCBwREaKKJAoAZdEh4Eiw1UUW5CauiQd/VRRWAQA4KKKKj//Z"/>
          <p:cNvSpPr>
            <a:spLocks noChangeAspect="1" noChangeArrowheads="1"/>
          </p:cNvSpPr>
          <p:nvPr/>
        </p:nvSpPr>
        <p:spPr bwMode="auto">
          <a:xfrm>
            <a:off x="155575" y="-1943100"/>
            <a:ext cx="5391150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4824" name="Picture 8" descr="http://static.respuestario.com/images/12/450/2635/216243/5/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0"/>
            <a:ext cx="4644008" cy="3487109"/>
          </a:xfrm>
          <a:prstGeom prst="rect">
            <a:avLst/>
          </a:prstGeom>
          <a:noFill/>
        </p:spPr>
      </p:pic>
      <p:sp>
        <p:nvSpPr>
          <p:cNvPr id="34826" name="AutoShape 10" descr="https://encrypted-tbn2.gstatic.com/images?q=tbn:ANd9GcTl1BHcOelHa2hCwYUJfTLIyGlys_CwG2MaWK8aircGovbzNnhI"/>
          <p:cNvSpPr>
            <a:spLocks noChangeAspect="1" noChangeArrowheads="1"/>
          </p:cNvSpPr>
          <p:nvPr/>
        </p:nvSpPr>
        <p:spPr bwMode="auto">
          <a:xfrm>
            <a:off x="155575" y="-1028700"/>
            <a:ext cx="21336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4828" name="AutoShape 12" descr="https://encrypted-tbn2.gstatic.com/images?q=tbn:ANd9GcTl1BHcOelHa2hCwYUJfTLIyGlys_CwG2MaWK8aircGovbzNnhI"/>
          <p:cNvSpPr>
            <a:spLocks noChangeAspect="1" noChangeArrowheads="1"/>
          </p:cNvSpPr>
          <p:nvPr/>
        </p:nvSpPr>
        <p:spPr bwMode="auto">
          <a:xfrm>
            <a:off x="155575" y="-1028700"/>
            <a:ext cx="21336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4830" name="AutoShape 14" descr="https://encrypted-tbn3.gstatic.com/images?q=tbn:ANd9GcR1-nXKQ9SsRXe62m3bhAEDpWDiylVU5RWj05gYSsCPXREyBwZU"/>
          <p:cNvSpPr>
            <a:spLocks noChangeAspect="1" noChangeArrowheads="1"/>
          </p:cNvSpPr>
          <p:nvPr/>
        </p:nvSpPr>
        <p:spPr bwMode="auto">
          <a:xfrm>
            <a:off x="155575" y="-1943100"/>
            <a:ext cx="4048125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4832" name="AutoShape 16" descr="https://encrypted-tbn3.gstatic.com/images?q=tbn:ANd9GcSq1mD_TIZKeCYrhXnjn7wTYe8n4oCbxOTGOJv9ME4azhP-MrXX"/>
          <p:cNvSpPr>
            <a:spLocks noChangeAspect="1" noChangeArrowheads="1"/>
          </p:cNvSpPr>
          <p:nvPr/>
        </p:nvSpPr>
        <p:spPr bwMode="auto">
          <a:xfrm>
            <a:off x="155575" y="-1943100"/>
            <a:ext cx="6086475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4834" name="AutoShape 18" descr="https://encrypted-tbn3.gstatic.com/images?q=tbn:ANd9GcSq1mD_TIZKeCYrhXnjn7wTYe8n4oCbxOTGOJv9ME4azhP-MrXX"/>
          <p:cNvSpPr>
            <a:spLocks noChangeAspect="1" noChangeArrowheads="1"/>
          </p:cNvSpPr>
          <p:nvPr/>
        </p:nvSpPr>
        <p:spPr bwMode="auto">
          <a:xfrm>
            <a:off x="155575" y="-1943100"/>
            <a:ext cx="6086475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4836" name="AutoShape 20" descr="https://encrypted-tbn2.gstatic.com/images?q=tbn:ANd9GcR0u5I4HXRuKdeWvNtgI38BJk37_v9B91AMSuphM1xZghUxb_yneg"/>
          <p:cNvSpPr>
            <a:spLocks noChangeAspect="1" noChangeArrowheads="1"/>
          </p:cNvSpPr>
          <p:nvPr/>
        </p:nvSpPr>
        <p:spPr bwMode="auto">
          <a:xfrm>
            <a:off x="155575" y="-1943100"/>
            <a:ext cx="7038975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4842" name="Picture 26" descr="http://bimg2.mlstatic.com/piso-cemento-alisado-micropiso-microcemento-precio-x-m2_MLA-F-112213822_88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15156" cy="3384376"/>
          </a:xfrm>
          <a:prstGeom prst="rect">
            <a:avLst/>
          </a:prstGeom>
          <a:noFill/>
        </p:spPr>
      </p:pic>
      <p:pic>
        <p:nvPicPr>
          <p:cNvPr id="34844" name="Picture 28" descr="http://clinker.com.ar/blog/wp-content/uploads/pisos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2800"/>
            <a:ext cx="4638675" cy="3505200"/>
          </a:xfrm>
          <a:prstGeom prst="rect">
            <a:avLst/>
          </a:prstGeom>
          <a:noFill/>
        </p:spPr>
      </p:pic>
      <p:sp>
        <p:nvSpPr>
          <p:cNvPr id="34846" name="AutoShape 30" descr="https://encrypted-tbn3.gstatic.com/images?q=tbn:ANd9GcRnnyv-DbjR90EXw-dZzm89L7WM28jtsxx-vUDqfDfdszKNclKvUA"/>
          <p:cNvSpPr>
            <a:spLocks noChangeAspect="1" noChangeArrowheads="1"/>
          </p:cNvSpPr>
          <p:nvPr/>
        </p:nvSpPr>
        <p:spPr bwMode="auto">
          <a:xfrm>
            <a:off x="155575" y="-1943100"/>
            <a:ext cx="6076950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4848" name="Picture 32" descr="http://us.123rf.com/400wm/400/400/fotoall/fotoall1009/fotoall100900101/7894394-tile-floor-retro-patter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501008"/>
            <a:ext cx="4499992" cy="3810000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3563888" y="3068960"/>
            <a:ext cx="144142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MX" sz="3600" b="1" dirty="0" smtClean="0"/>
              <a:t>PISOS</a:t>
            </a:r>
            <a:endParaRPr lang="es-MX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PISO DIFERENTE DE TIERRA O CEMENTO</a:t>
            </a:r>
            <a:br>
              <a:rPr lang="es-MX" b="1" dirty="0" smtClean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MX" dirty="0" smtClean="0"/>
              <a:t>Se incluye:</a:t>
            </a:r>
          </a:p>
          <a:p>
            <a:pPr lvl="1" algn="just"/>
            <a:r>
              <a:rPr lang="es-MX" dirty="0" smtClean="0"/>
              <a:t>Si </a:t>
            </a:r>
            <a:r>
              <a:rPr lang="es-MX" dirty="0"/>
              <a:t>en el hogar </a:t>
            </a:r>
            <a:r>
              <a:rPr lang="es-MX" dirty="0" smtClean="0"/>
              <a:t>tiene  piso  </a:t>
            </a:r>
            <a:r>
              <a:rPr lang="es-MX" dirty="0"/>
              <a:t>de un material </a:t>
            </a:r>
            <a:r>
              <a:rPr lang="es-MX" dirty="0" smtClean="0"/>
              <a:t> diferente </a:t>
            </a:r>
            <a:r>
              <a:rPr lang="es-MX" dirty="0"/>
              <a:t>a la tierra o al </a:t>
            </a:r>
            <a:r>
              <a:rPr lang="es-MX" dirty="0" smtClean="0"/>
              <a:t>cemento (firme</a:t>
            </a:r>
            <a:r>
              <a:rPr lang="es-MX" dirty="0"/>
              <a:t>). </a:t>
            </a:r>
            <a:endParaRPr lang="es-MX" dirty="0" smtClean="0"/>
          </a:p>
          <a:p>
            <a:pPr lvl="1" algn="just"/>
            <a:r>
              <a:rPr lang="es-MX" dirty="0" smtClean="0"/>
              <a:t>Se </a:t>
            </a:r>
            <a:r>
              <a:rPr lang="es-MX" dirty="0"/>
              <a:t>desea saber si en el hogar se ha pasado de los materiales más </a:t>
            </a:r>
            <a:r>
              <a:rPr lang="es-MX" dirty="0" smtClean="0"/>
              <a:t>económicos (</a:t>
            </a:r>
            <a:r>
              <a:rPr lang="es-MX" dirty="0"/>
              <a:t>tierra y firme de cemento) a otros menos económicos (mosaico, alfombra, linóleum</a:t>
            </a:r>
            <a:r>
              <a:rPr lang="es-MX" dirty="0" smtClean="0"/>
              <a:t>, madera</a:t>
            </a:r>
            <a:r>
              <a:rPr lang="es-MX" dirty="0"/>
              <a:t>, etc.)</a:t>
            </a:r>
          </a:p>
          <a:p>
            <a:pPr algn="just"/>
            <a:r>
              <a:rPr lang="es-MX" dirty="0" smtClean="0"/>
              <a:t>Cuando </a:t>
            </a:r>
            <a:r>
              <a:rPr lang="es-MX" dirty="0"/>
              <a:t>el </a:t>
            </a:r>
            <a:r>
              <a:rPr lang="es-MX" b="1" dirty="0"/>
              <a:t>hogar presente ambas opciones </a:t>
            </a:r>
            <a:r>
              <a:rPr lang="es-MX" dirty="0"/>
              <a:t>en diferentes espacios, </a:t>
            </a:r>
            <a:r>
              <a:rPr lang="es-MX" b="1" dirty="0"/>
              <a:t>se debe marcar la </a:t>
            </a:r>
            <a:r>
              <a:rPr lang="es-MX" b="1" dirty="0" smtClean="0"/>
              <a:t>que ocupe </a:t>
            </a:r>
            <a:r>
              <a:rPr lang="es-MX" b="1" dirty="0"/>
              <a:t>más de 50% del hogar, </a:t>
            </a:r>
            <a:r>
              <a:rPr lang="es-MX" dirty="0"/>
              <a:t>no se pueden manifestar ambas opciones.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6866" name="AutoShape 2" descr="data:image/jpeg;base64,/9j/4AAQSkZJRgABAQAAAQABAAD/2wCEAAkGBhQPDxQPDxQUFBQUFBQUFA8PEBQPDxAPFBQVFBQUFBQXHCYeFxkjGRQUHy8gIycpLCwsFR4xNjAtNSYrLCkBCQoKDgwOGg8PGiklHBwpLCwpLCwsKSwtKSwpLCwpKSwpKSktLCwpLCwpLC4uLCkpLCksLCwpLCwpNSwpLCwqLP/AABEIAMIBAwMBIgACEQEDEQH/xAAcAAACAgMBAQAAAAAAAAAAAAAAAgEGBAUHAwj/xABJEAABBAEBAwgGBAsGBgMAAAABAAIDERIEBSExBhNBUWFxgZEHIjJSobEUQnKSFRYzQ1NigqLB0fAXI2OTstIIJERVc8JUg+H/xAAaAQEBAQEBAQEAAAAAAAAAAAAAAQIDBAUG/8QAMREAAgIBAQUFBgcBAAAAAAAAAAECEQMEEhMhMVEFQVJhkRUicYGh8BQyQ7HB0eEz/9oADAMBAAIRAxEAPwDpG2eTGp1DwWa18Aa55DYGPbm12Nc4RKMiMTv/AFitb+IOr/7rqvJ3n+V/rv3q7otWiWUj8QdX/wB11XACqfRq9/5W/irVsLQP02nZDLM+dzcrmlvN2T3OANkncCG8TuaFm2hKFjZIyS2i0oWNkjJLaLShY2SMktotKFjZIyS2i0oDZIyS2hKFjZIyS2i0oWNkjJLaLShY2SMktqEoWPkjJLaEoWNkjJKi0oDZIyS2i0oWNkjJKhKFjZIyS2i0oo2SMktotKINkhKoShYWotQhUg1qLUItANaLSoQDWi0totAMi0qLQDWi0qLQE2hQhANaLSoQDWi0qEKTam0qEIMhKhANaLSoQDWi0qEBNqbSoQo1otLaEA1qLUWhANaEqEIQhLaLQ0Mi0totCDISWptAMhLaLQDIS2i0AyEtotAMhLaLQDISotAMhLaLQoyEqLQgyEtotAMi0tqLQDoS2i0AyEtotAMi0toQDItLaLQDWhJaEKCFCEIShQhAShQhAShQhAShQhASi1CSadsbS97mtaN5c9wa1o7SdwQHohas7czYXQRukHRI8/R4XfZe8W4drWuHaqhtblbrgSG/R4x0CJwmf9+QV+4pZuMLdNpfE6HamlxTW8qta6wXyu7tQGDyjLAtFqttzE29hPa5jZT5uLlnafQ9cdLjfPLE+gn6pjfaewfae0fMrxdteAcZofGaP+a+fNPtiV78I7yPBrIg0/Bq27BM2ue1PNdTA8vk8GsWd55Hqj2dBq1kteSO1fhvT/p4f8+P/cpG2IDwmh/z4/5rj+mlJNNk18p/wyIh5OJctjHppyN2k1zv/Jq52/6WLSb6HnnpsMf1Pv1Oqs1jHey9h7ntPyK9mm+HwXHNbC+Oue0b2WCRzuunFhtZVbOjIeaaOOT2maOYj3odXK4Gt2482rb6HPc4e7J9DsKFyEbVmj4w7Rj+zOSP3wF5ajlU5zTG7U66MOFEOweaPay3DwU2vILTRfLJE6y/XW4siGbhudRpkZ6nv6D+qLd2LJHauS7I5Zv0sTYYtVGWMFNbqtOWOokne4FpO8nebW903pGl4uihkHvQTuZ8HNd81N4jfs/M/wAtP4NF+QqjD6SoPz0c0XaWNlZ5sJPwW/2VtuDVtLtPI2QCsg0+s2+GTTvb4haUk+R58mny4vzxaM9ChC0cCUKEICVCEIBbRai0WhCbRai1GSAa0WotRaAa0WotFoCbUPkDQXOIAAsuJoADiSTwC1uu262N5ijHOyjjGwgCMHgZXndGO/eegFaLaW1Wtp+pcJXXbYwK00bh7rD7bh7z77A1Q1Vczdv2u6Qf8uBj/wDJmBbDXXGzc6Xv9Vv6xWummja4PeTPIOEs9FjD/hxgYM7wL6yVpvxgOoBdd7yK6iOvrWNJqCd5KWjnLI+S4Gy121HSH1nE9nAKraoahj3cyLaTusscf3t6zodcyT2HB3cUmr17YxvO/jj011k9A7T4WdyztGIqUnsxVtjaWVwiDp8WuFlx3AAWas8BupanbW0I3NLSKvpDRzrummgi2958ulaXbfKzE4g27oA9lnbXX2nf1Y8FrdVIY3nNwc6m2RwDnAOod1+YUScj37rHpv8Ar70/D3L4v+EWXZejdKKBEER4473vHaeLvPuKuGxNnaOIW1ge7pdLTyT2tO74X2rl8O2yBxS6DlO5k4BO5242aA6Qf6610SSPPmz5Mv5nw7l3L5HdG7cY1tAhoHQKa0BY55VxO3Ne0k7qBXKNqbacYH0egbx1ZBVxu2H8QTY33fAq2cLZ1Xl1tdr2xAdUo8wz+SxdkcqAyPG+knwIB/mqPtPbBkbE89IPnuB+IK1o2gRXd8lUzS5HWRyvHWpdyrY7c6j2HePiuUjaR61P4RPWqaL9tjaEDgxwjYCJGZYtDC5hJa4HGrG8HwWJq9naR5trcD1sdR8zapUm0CRV9XwIKY7UcoVNp2jb6pxjkwjkc5uDnU85CwRu32enoWTsHbr9Dqm6mMWKxfHwEkRqx2HcCD1hVtmrJeSfcd/6qwfQ7Y09bQfgF58tRaaP0fZUpaiGTHldrhz+Z3TZu0mamFk8LsmPFg8D2gjoINgjoIWTa4xyL5VnZ0+EpP0eQ+uOPNP4CUDyDh0jfxC7I2QEWDYO8EbwQeBBXSMrR8jV6WWmybL5dw9otLam1o8ZNqUtqUB5oUIVoEoSTTBjS95DWtBJc40GgbySVzzbnpZDXFmkYHAbueluj9lgrd2k+CjajzPRg0+TO6gjoyxdTtSKL8pIxvY5wvy4rie0eXuom/KTOr3WnBn3W0tQ7bTjwNeNLi8nRH1IdlR/Un6f2du1PLXTs9kl/cMB5ur5Kq7c5Z6iY4xTQ6eM3eGT9Q4dFSEYt8G32rmztoXxcT40nhc55qNpJ/rpWduR7I9naWq4v78jcavaGsjBj0uoYIuIa0Ma6z7Rc4x08npJWBNtrWOrnebfW4HONtD9mgs7T8nJHb559Ppx/jTNzr7F2t3s/kponfn9Vqz7ui0sgZ3ZlhHxWtqTPNl0Wkj4r+X9FKdyi1UdsjioWTYfYJ69zuxeLOUOpkOJhkcTYpjzZB7LNrqP4sRs/I7PDf19dMwnvwdI7/SvCbZLgCHaiCIHi2AHh1U1oCOTRxh2fhm+Df7/ALIrEerl5tvPsbAWgBoBy1O4UAQNzR3+S0W0dsPmeY4QSR7ThbsTw/ad2q5v2NpG+3PK8/qNYwfG1q59g7PbbmNmsg/ng2z3Nasppv3j2S0csWPZ0q4vnJ8H8r5FK2tK0COMRc25uRc8kukkLq3vJ7j5qdRqiXAv+sXOPR/XFWubZ2jaLbAXHrklcd/hSrW1dO50nsWK3AZOA37+JO/cF0eRPgjwLsvNjqc0q9TK02u04bi6LI+9zjwB5LV7V0oEruZtzNxa4BzhRANX00SR4K0bIiY2JgdBFkBvL4mucd/EkjitvHqCB6scY+zEwfwXNTo+lm7NlnguEV98ig6Xngzm6dib9Us6+PEbl6xbPefqu8lfxqX9FDuaB8gkn2i9nFxBN4gvDMqrcCSB0q76+48vsNrnNehTZtDJixrWONZWACasrzj2PORYik+6Vc4Ne99ZPAcTWAnZI7wxdvXvHDIb3u4npPf/ABTfNdxqPY0X+p9P9KW3YWo/RP8AulP+Ap/0bvEFXL6C89aBsx3UU38uh2XYuLvm/oU07Bn4YHxNKfwDN7o+8Fc/wO7qKxNoaB8bbDZK9+OPnq377ZkD4pvZdCvsnTJW5P6f0VQ7DmBJDW+yRvkaP64K3smaGtFjcAOI6l56PZz5ADhIBW98kYisjqbmSvU7GdQ3HgD5hYnJy5nt0emw6e923x6+RrdU5jz6p39u7f4qy8ieW7tIW6XVkHT0RHLYc7T1vDXVdx/Fvdw1D9hOPQV4ybNDB/fCRoAsvjbzg8WcfK/BctqcXaOupwY88NnIztum1TJWCSJzXscLa9jg5rh1gjcV6rnvol2lG9upggc50THMezMBpBeCJKAO4W0HxK6Da90HtKz8Zmx7qbjd0TaFFoW6OItotKqhy95VyaTm4dP+UfUjnEXUYdWIH6xBB6h37o3Ss7YcMs01CPNmm9InKLni7RRSBuJBewuDBLu9kOO6wa3Ei+AsilzJ0BkdUduJ4NZ67iewDeVv43aebUmad8jLL3uje3MGQtNASM4NLsQbZdfWK8OUcUc8v/LPhYwCre+RmTiLNEtJxF0L7eoLhKpM+rgeTBilGcXw5cO/+f8ADTu2FOOMMo+1G5nzASN2RKSAG7zuDecjyJ7BlZSv5N9Jn0nhM8no6AzqV15Fv2doJXGeSOQc2W5hr3Pc842W0LYPaFXwG/s1so871Wfw/RmNsL0dSucHajGNtBzvXaS1hsbyLAdu4du+uBvWwOTULpHtjDmMjFiVgjm5zeDvLm2D0UR19i0m0NtbM1NQxxamYEk4skdF626qeXA1u4LC2vtt0enbpYP7iNvCKGV8klbyQ+XcTd7+NpcEFj1mfgk69EdM1+i0ZAc6Jge1ttl5qO210kndx69ypGp5aTve6Jj2YtJAfCRzbgOlpHQufTSOPtEkXdPcSCe7h40sTU7bwBo4jpPT4LEpXyPpaXSrT3LO0/L/AFnSZNpRAXqJ9/u3Z8gtRrNfpnXg8322PmuYy8oHE1E2+11/JA2jqayxsdNNv5FTds17TwwfC/4OgwaR0hqMF3aOrvXodEGs5x7qZdZ4PLb4VYFcQVR9k8rC1w3mN3DJriGnsP8A+rdTa10g3k7zdXTb664LDjXM+hDWLNG8bRuopNNiMpXHcNzYnca7V6N1OiHHnnd0bR83KsMfuHcE2aF3ra5lsbtzSN4RSnvLB/Fen416cezp3H7UoHyaqfziOcQzafNv1LeeWbB7Omb4yn/avKflkHjF2mhI6n5OCqvOKOcVJ7n22WWDlZzW6KDTs7mOJPeclDeWswumxCzf5MnoHW7sVa51IJvmlmW49CznlnOemMd0Tf4rydyv1H6QDujjH/qq4Z0hnQbcV3IsTuVepP513gGD5BeR5S6g/npPB1fJaB2oTwy9J4BCLIr5ItWz3ajUNe900oYwes7Nxsng0b+PyTa3akbDi1xNdL55Hn911BUzaHKEsbhk6uIiBON8LI4WtR+EJpPYA7q3/FaUGzz5e0MWKVcy7Ta1r+DnNPZI548QTa0us1Buifja0I2q9jqlFHuLXBZp1OYu77U2KMfjo5l7vBnR/QrtZrNXNp3GjMwFna+Mkkd+JJ/ZXZbXy9sHWOh1cEsZpzZYyD+0N3iLHivqB3Fd4dD4usjU9rqTaEtoWzxC2uTemuTCaB5vfE4BwBNFryTw4e0PNdYXNvTfpc9LA6h6sjhzhs4ktBDd3Xid/wCosyVrid8EpRncOZVNn6WN8EbnSSAuja4kyZA2LupA4BV/auqMWokiBBDXADJrA6i0HfQHWsnZ3Kfm4mRPhLwxoblG9shNbrxdRVY5RT89qXzNY9rXY0JGFpFMa3o7QsOKZ3x6nLjdu/gbduty+q3yP80j5OqlWcq6fiQsgTGwQa4bgfPcpuz0e0OqN7ptryxXzbse0AXXeoftSQ8XFYbXXvUrOyj2LNJrhLgZP0lx4knxWl1upMr6HAbgOvtWbqZMWOPZ89yx9gaDn9RHEL9dwbQ3GifWrtoFaijwazK6UTNg2OWQs1E5MUUhc2J2Bc6dzKDubG4YgkAuJHHdatvKPkgzQz6fTwap8kuohZNG2SAYkPJDW2wlwJxO+irhyInlmhjh2tog6Jj6hzgsRYjFlsIqgDQI6OPWLts/QxOEIETHajSxkQzTMAcGBpZH6/tY794HSuh80+beUOy3MfI2WMxTxHGaJ24/a7eg2OIIKbYWuLmYni3/AE9CtPLnQ60ti1+04jHLK58TrLaLS1zmNDWk4huJoH3lRtiOqQjrafgQsSVo9ejyOGVV3lgbJuTc4vOGEkcWjjxcB09pXqNKfeZ96/kFwP0MdqhecQZU/wBE63t/fP8A6qfog98eDHFDVS+6PLnVBlXt9Eb77vCP+ZUfRWdbz+y0fxQmzL7Z4c6vPnFlGBnU/wA2peZZ7rvvBDLg+pjF6UuWWWN9w+L15SFo+p+8VTDj5mOXpdTqsW92/wDkme9vuEftFazaUu6us/ALSVnmzZNiDaH2NsmTWzBkbS97roDqaLcT1NA/okgG1bK5P6WTZmr13Ozl2ldE3CNrGNcJHhuVOa5wAsnj0dHALyC0uqYY59FgLkLJXPcwDmw1j8S1zgSCX9HSxvUu0aHWCGnOhZFJJG9kkTSwNkblebQB69F7j25HvXoR8Bu3xOJbb5JTQwwvnaea1AuCZzQHNdxxeATgSN9XThv3EbqvonljnRu4tPDqINELufpE5Nzahuq1Q1ETtNFpmughBOUToW5uDQBW9zQbJs3W6lxDWuB1LiOkA+JaCfisvkdcMtmaZu+TOn5zX6aM0AZ4hZ4VzjV9Nly4N6KeTx1W0BOR/daYh7ieBlo820dZsZdze0Lu6QR21U1JpJ8hrQlQtnjJxWDtvY7NXp5NPIAQ9pq/qv8Aqu8CtjivLUEgbkKfNW3ORur0pPPaaVoH5xjTLEe0PbYrxWiGoLdwJHZZHyX0ftTaszLwB8Fz/lBykmN56dkn/kia/wD1BZaR0WWa5M5p9OcPrHxN/NK7VXvIBP2WLN21tEyWBpYo/wBZkWDv3aWhL3DiPMKbKNrUT6mybrQ3h8GtKHbRB4k/dAWuinF+u2+44r3Gri/RH/Mcpso3+KyE63UhzKHX1L15MzYaqM5BvrAZngzL1cj2DKz2BSzbDGxvjEEfrii53ryDjRa514kX0UtYx9GwrVHHJNzds7ByX2xqNL/ea172PjeR9HGDecomgQOAO8b7O6+1WH8ZoBjDE0xOkiL4qnc0tlrLCxRDe7q4dfJ9JtbTamIR6sytew3HNE8WDVYvjeQHjd7WTXDtWdqNsaJo+kSMkm1LRjE0Ttj07Ggeq53Nkvc4EndbRw3qnKhuXe1tWNPp9Nr5zNISZ8bY4Rtp0bN7RvJt/E9Cp+zJS19jqPHwT/hZ51H0mT13hwd63Cx7O7qG7d2LaP5bSk5FkV+8YmE0OG+lDcW4u0KNW7oIC9GauToPkAVA5dajoxHcwD+CPx81Q4Pru3KbKOv4jL4mB1cl1e/qxF+VJi+ar9auvA1/pXm7lzqzvzPfvtKeWurP5x3mVdldB+Iy+J+p6MfM72cz9lhPyCYwz+7L/lv/AJLGPK7Vn84/zKQ8qNUfzj/imyuhnfZPE/U9tU+SIgSl7CRYEgcwkdYBpYx13+IfvFeGs2pPMMZHOcOoixawuZPUfJKRN5PxP1N3s+KTUyCKDOR5umsJuhxJPADtK3P4hbQP/TyH/wCyP/eqts/Xzac3EXNvjVgHvW5i5b6xv1neRVMuUn3mxHo62if+mk+/F/vVb5QbGn0kgi1UbonFuYa+rLSSLFEirafJWCH0kaxvWfArX8peVb9e1gnb60d4P6QDxaezcChLZm8knPlY1jJuaEcmcjC5zRLEWhrg0N3ucMWUOnMng01eNLy7ZFBK2HAsgacXvHOPExcMjfUQKoCulcg0WudC8PYaIIPiOCskfLSMHP6PEHE5PZzA5iZ3W+MODPBrWjsSyUbjlPtOCaOTXtNSaiNkTYQ0BsZqpXAjsvj0uHRuFt5KehqCaCDV6t03OSRh74Wua1gDvWYPZyHqY3v4k8FzfQ7VGt1rdRrvWjYQeZY0NY4N9mMNaA1rOsAdfXa7jszlyJhuafKlQWLZOxYdHFzOmjbGwG8WDi48XOJ3uO4byb3LMxWJpNo59CzQqQXFCekIB6QQnxRipYPB+maeICxJtiRP4tHktlijFLBXdRyJ07+LB5LWaj0YaZ31B5K64oxTgDncvog0x+qFjv8AQvp+pdMxRioDlz/QnpysWb0DwO4Oc3uK63ijFAcYd/w+MPDUPH7LSnj/AOH2P608h8GhdkxRihTk8PoH044vce8rNi9C2mb0X3rpeKMVSHPG+h/Te6F6N9EelH1R5K/4oxUBRG+ijS+6PJejfRbpR9QeSu+KMVQUxvox0vuDyXoPRtpfcHkrfijFAVH+zjS+4PJT/ZzpfcHkFbcUYqAqX9nOl9weSn+zvS+4PIK2YoxQFUHo80v6MeQQfR1pDxjb5BWvFGKoKg70ZaI8YGH9kKG+i7QDf9Hj+6FcMUYqArsHIXSM9mJg7mhZ8Owomey0DuC2eKMVbBjs0zW8AvWk5ajFLAlIT4oVsD0ik1IWSi4opNSKQC4oxTUhALSMUyKQC4opNSKQC0jFMhALijFNSKQC4oxTIQC0jFNSEAtIxTUikAtIxTIQC4opNSKQC0jFMikAuKMU1IQC0jFNSKQC0ik1IQC0hMhBQ+KMU+KMFAJiil6YqMVQJSMU+CMUAmKMU+CMFAJijFPijFAJijFPgjFUCUik+CMVAJSMU+KMVQJijFPijFAJiik+KMUAmKMU+KMFAJSMU+KMUAlIpPijFUCUik+KMUAlIxT4oxUAmKMU+KMEB54qU+KFSHqoQhYNEoQhACEIQAhCEAIQhACEIQAhCEAKEIQEoQhACEIQAhCEAIQhACEIQAhCEAIQhACEIQAhCEB//9k="/>
          <p:cNvSpPr>
            <a:spLocks noChangeAspect="1" noChangeArrowheads="1"/>
          </p:cNvSpPr>
          <p:nvPr/>
        </p:nvSpPr>
        <p:spPr bwMode="auto">
          <a:xfrm>
            <a:off x="155575" y="-1943100"/>
            <a:ext cx="5400675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6868" name="Picture 4" descr="renta-de-auto-en-ciudad-de-mexic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-459432"/>
            <a:ext cx="5076056" cy="3799621"/>
          </a:xfrm>
          <a:prstGeom prst="rect">
            <a:avLst/>
          </a:prstGeom>
          <a:noFill/>
        </p:spPr>
      </p:pic>
      <p:pic>
        <p:nvPicPr>
          <p:cNvPr id="36870" name="Picture 6" descr="http://www.coches20.com/wp-content/uploads/11-nuevos-autos-mexico-en-2008-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5622" y="3232415"/>
            <a:ext cx="5438378" cy="3625585"/>
          </a:xfrm>
          <a:prstGeom prst="rect">
            <a:avLst/>
          </a:prstGeom>
          <a:noFill/>
        </p:spPr>
      </p:pic>
      <p:pic>
        <p:nvPicPr>
          <p:cNvPr id="36872" name="Picture 8" descr="1-el-nuevo-ford-fiesta-sedan-en-vivo-y-en-direc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43199"/>
            <a:ext cx="4286250" cy="4114801"/>
          </a:xfrm>
          <a:prstGeom prst="rect">
            <a:avLst/>
          </a:prstGeom>
          <a:noFill/>
        </p:spPr>
      </p:pic>
      <p:pic>
        <p:nvPicPr>
          <p:cNvPr id="36874" name="Picture 10" descr="http://cdn.ntrzacatecas.com/archivos/2013/09/AUTOS-BANQUETA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319042" cy="2636912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3563888" y="3068960"/>
            <a:ext cx="16433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MX" sz="3600" b="1" dirty="0" smtClean="0"/>
              <a:t>AUTOS</a:t>
            </a:r>
            <a:endParaRPr lang="es-MX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/>
              <a:t>NÚMERO DE AUTOS</a:t>
            </a:r>
            <a:br>
              <a:rPr lang="es-MX" b="1" dirty="0" smtClean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MX" dirty="0" smtClean="0"/>
              <a:t>Existencia </a:t>
            </a:r>
            <a:r>
              <a:rPr lang="es-MX" dirty="0"/>
              <a:t>de vehículos automotores para el uso particular de los </a:t>
            </a:r>
            <a:r>
              <a:rPr lang="es-MX" dirty="0" smtClean="0"/>
              <a:t>miembros del hogar:</a:t>
            </a:r>
          </a:p>
          <a:p>
            <a:pPr lvl="1" algn="just"/>
            <a:r>
              <a:rPr lang="es-MX" dirty="0" smtClean="0"/>
              <a:t>Aún </a:t>
            </a:r>
            <a:r>
              <a:rPr lang="es-MX" dirty="0"/>
              <a:t>cuando estén en trámite de pago. </a:t>
            </a:r>
            <a:endParaRPr lang="es-MX" dirty="0" smtClean="0"/>
          </a:p>
          <a:p>
            <a:pPr lvl="1" algn="just"/>
            <a:r>
              <a:rPr lang="es-MX" dirty="0" smtClean="0"/>
              <a:t>Sin </a:t>
            </a:r>
            <a:r>
              <a:rPr lang="es-MX" dirty="0"/>
              <a:t>importar el año de los vehículos.</a:t>
            </a:r>
          </a:p>
          <a:p>
            <a:pPr algn="just"/>
            <a:r>
              <a:rPr lang="es-MX" dirty="0" smtClean="0"/>
              <a:t>Se incluyen:</a:t>
            </a:r>
            <a:endParaRPr lang="es-MX" dirty="0"/>
          </a:p>
          <a:p>
            <a:pPr lvl="1" algn="just"/>
            <a:r>
              <a:rPr lang="es-MX" dirty="0" smtClean="0"/>
              <a:t>Autos </a:t>
            </a:r>
            <a:r>
              <a:rPr lang="es-MX" dirty="0"/>
              <a:t>que le hayan sido asignados a alguno o algunos de </a:t>
            </a:r>
            <a:r>
              <a:rPr lang="es-MX" dirty="0" smtClean="0"/>
              <a:t>los miembros por </a:t>
            </a:r>
            <a:r>
              <a:rPr lang="es-MX" dirty="0"/>
              <a:t>razones de prestaciones </a:t>
            </a:r>
            <a:r>
              <a:rPr lang="es-MX" dirty="0" smtClean="0"/>
              <a:t> con </a:t>
            </a:r>
            <a:r>
              <a:rPr lang="es-MX" dirty="0"/>
              <a:t>la empresa </a:t>
            </a:r>
            <a:r>
              <a:rPr lang="es-MX" dirty="0" smtClean="0"/>
              <a:t>en donde laboren.</a:t>
            </a:r>
            <a:endParaRPr lang="es-MX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7890" name="AutoShape 2" descr="data:image/jpeg;base64,/9j/4AAQSkZJRgABAQAAAQABAAD/2wCEAAkGBhAPEBIQEBAQEBAQEA0QEA8QEBAPEBAQFBQVFBUQFBQXGyYeFxkjGxUSHy8gJSc1LCwwFR40NTAqQSYrLCkBCQoKDQwNFA8PFykYFBgqKSkpKSkpKSkpKSkpKSkpKSkpKSkpKSkpKSkpKSkpKSkpKSkpKSkpKSkpKSkpKSkpKf/AABEIAMMBAgMBIgACEQEDEQH/xAAcAAEAAQUBAQAAAAAAAAAAAAAABAECAwYHBQj/xABOEAABAwIBBAkQBwcEAgMAAAABAAIDBBEFBhIhMRNBUVNUcZHR0hUXIjM1YXJzdIGTo7Gys8EUMjRSYpKhBxZCQ4KiwiMkg/Di8USU4f/EABYBAQEBAAAAAAAAAAAAAAAAAAABAv/EABcRAQEBAQAAAAAAAAAAAAAAAAARASH/2gAMAwEAAhEDEQA/AOu4bhNOYYiYIb7FF/KZ90d5SepFPvEPomcyrhfaIvFRe6FKQROpFPvEPomcydSKfeIfRM5lLRBE6kU+8Q+iZzJ1Ip94h9EzmUtEETqRT7xD6JnMnUin3iH0TOZS0QROpFPvEPomcydSKfeIfRM5lmqp9jY5+vNa51t2wvZaRX5Q1OdpfYbQZ2AHJpQbj1Ip94h9EzmTqRT7xD6JnMtEOUU229/pH86t/eCTdd55Hn5oN96kU+8Q+iZzJ1Ip94h9EzmWh9XH/wDXFUONu3BylBvvUin3iH0TOZOpFPvEPomcy0Hqy77l93SVU4u8WJZYG9tJ021oN96kU+8Q+iZzJ1Ip94h9EzmWhtxp25/cVIjxt/4vM9yDdOpFPvEPomcydSKfeIfRM5lq8ONP3X+kcpUeOO3X/mv7UHvdSKfeIfRM5k6kU+8Q+iZzLyBjb9oknavm29i9PC8SMuc1zQ1zc06NRBvp/RBk6kU+8Q+iZzJ1Ip94h9EzmUtEETqRT7xD6JnMnUin3iH0TOZS0QROpFPvEPomcydSKfeIfRM5lLRBE6kU+8Q+iZzJ1Ip94h9EzmUtEETqRT7xD6JnMqHCKfeIfRM5lMQoPlTK+JoxGtAa0AVtYAAAAAJn6Aivyy7pV3ltb8Z6IPp7C+0ReKi90KUouF9oi8VF7oUpAREQEREBERBCxk/6D+/mjlcFzzEJrusNQ0LeMqnO+jkM0vc+NrW3ALje5Avo0AE8QK0CbC6zeT5pIempoizOI0rAKnvjlCzzYXVWN4X28OLprC6nqx/Ll/MzpKKqKhXGXvHkKw7DWb1PytPzRtPVD+RPyA/NBl2c7RePBzx7Fe2ofrz5Lnvv0rCI6reKj8iqG1W8VG3/ACzzKoztlt/6KkwzDdCixsq95qfNG7mUuCOqH8mq88bz8lFSo6hv3m8oWZs3fWNjarean0UnMqGkqSc7YKi4BHapNRN9xBPhqNI4wtlwptpL7rCOQgj5rUGU1VvE/nhfzLYcAlm2RrZIpGCzrFzHNFwNVz/3QqjZURFQREQEREBERAQohQfK+WXdKu8trfjPRMsu6Vd5bW/GeiD6ewvtEXiovdClKLhfaIvFRe6FKQEREBERARF5mO12xszGmz5LgG9s1v8AE/8A7tkINK/aNlQ6MWh0yOcYaYAZ13/xy2GsDm3VpEsexwmV81aHNbdwEkgzzqOaXRaL7pKzVEUuIVL52R59PFenp77CWm315M2Q7Z27aN3QpNZhb4oXF0AcOxzWMl2J+cTa4EAGdtbe0g1p2VkropI8+csc1zbSSwSPs4EWLzTh3IQs0GU8kgDJH1YDQ1ufTOpjpAGtghYXX8YvVqsrNEMP0STPpwGNz5nFzLFhLSws1ktb39KmQzvrWWNPM10Ts17H1L5mkkAgiKdzQ3k2+8g87FnupotljqasyB0WxiZrNjcS4aC0u7IWvoF+K1yJlLVfSzLM6WeNpleyNsIDWNjYA0G2q5IJPGvJyvo3RRwgxmMOkJ1QAEMbqvE7dcNBFu+LafVyewGb6NE4Qk5zA+4NNpz+y23A7f8A6QYK/E3Uj482onlDuyeNkhdmMBA7XJC4B3fzrLAzKqzS1r6nspHyEsNG1zWvJdoOwnb4hp0WXsVFQ6knYZKOSV7WZz3Nqpg0xkkZrmNzmt2tvcKtq8pYJ4XRtoXWMmyv2OrqHX03IcQ0kawdHeQTo6YDVV1D9w50b7jwhM2/HmhebDlFM+WKmfO5jGPqYnyNDWySOaTsRc8ytH1bfxaSP4itkjwiZ7WubE7McxjmjZhPYEA/Wlla48mjUtJx6lfTVpzmua4SU0wFgXZruxcQGSH7jv4xfvINmrK18LTIKypOaAcwCle5xuBYZ879GnToXm0WW7jI6R0srS5jGAMgp5W2a55v9dozuy2gvcxOkmp43SuilDWWJs2NxBvYG0dWDyA2XjTZYMe516PPZcdjJVF0g0/Wu2IPvt6XHVxoJUFfUSxiZ2IvYHlwDD9GjfoP8LDJFo7+njUrAspXsqmQSzuljlI2GV7oy5lQ3U0hs0lmuBFrnXew1rxzlRTxvJEMkQcDnR01U+POdc9k4Ma1ztyxdbRoA0r0a3BZ6qEHY5iZA2Rjs0Xa+2c1wD645p2iS24BKDrNNPntB29RG4dsLKtSyNx500QMoLJo3bBVsOgtlbo2S24dfnO4ttQEREBERAREQEKIUHyvll3SrvLa34z0TLLulXeW1vxnog+nsL7RF4qL3QpSi4X2iLxUXuhSkBERAREQFpWUuLQslkjnjlkz2FvYOLRsRu3NGo/e0g7a3VaFlrBnTg/g/wA3qaPPosWoIWNjjp6hjGXDQHM0XuTrO6TyqQ/F6GSwdFUmxa4EFtw5puHAhwIIWu5gdqN7nNFtN3a7LBXYUWvPZNzmticY827XZ7pRYP8Avf6W5bsvOpVbRHPRCR8oZiGfI4Oe4uLi45rWXvn/AHWtHmUuLEqIFzhBVZzyC95iznvI0AucXElaXBRghuol1s3Q0Eq2Shc1z+zHYbG0saCPrRiTOa7bNnDQdzR31G34iMNqmhk9PVPa05wBjcLG1rgtcDqKm0+I0bAGtjqwGgADYXaANAGtaZFA7QA4knV2Vr9/XqWdlPMwuJlLgH5maM4Zto43kgn6w/1Bp7x81o3COqo7lzY6tjnNzXOZHKxzm3vmktOkaTrSlbRMa9jWVmZIZHSNIms4vJc69jtkla7A+TVnkkDSbm3Ht2Utsc7Q7/Wc+z5W6W5lsx1iRp7IatKlGyUtbSRDNjjna3R2IiksLAAADa0AKFX0eHVEjZpYJ3SMDQ0mKQaGuz2gjU6x06b615LqiQD67r+EQOM7g1pHDUZrs6UktklYXWc22a62onSLW0q0jY6qtpZW5kkc7mmx0xSXuNR0KyoqaOUDZYJZbC15KUOdy5q1+cuGgOJcdV3uDR33HaGkcoVtPTPdHdzg6z5YzIL2Lo5Hxu0HVpYUo9aGnoI6d1MyGobG8uuREdk0uL/r2va58w0LPT19JE3NaypDQALFjjq1aytemgznBjCwOcQ3PcM4MJObqGs3vo72lZqOjc6KKSwAkYx31LE3AJBG0daUelDVULJpJ2R1Akma1spsA1+bYAluda9gBfcW04XPnxjTe2gE3vm2Bbfv2IWk/RgTYEXGu20t1wptmW70Xw2D5JiJqIioIiICIiAhRCg+V8su6Vd5bW/GeiZZd0q7y2t+M9EH09hfaIvFRe6FKUXC+0ReKi90KUgIiICIiAtPykzTJa7SQHAi4uOycdI4iOVbguXZVYVDPWy7JFE9xe1odIxpt2LRrI1KaMgw+w7EZpvnXA/i3VSrppJLXbm2AF9JvbONwP6l5NZkPTtF2RUzu9d8XsC1+sycLdVHGfArZmnkLQs1qNxOHEAZo0tsRcaOJVngfJa7M2waDc31NDfkufPw+Ruqin/pxAj/ADCiGOoB+x1wH4K2V3scUHThQkWIGlujTtjbU90Rkt2Obr1+C1v+K5U184/+Li3mqan5XV0ddODphxkcVVU9BEdVFBY6LnatY6BtW/VTHjO2gDdx29u27xLkpxmUD6mMjjqp/mxWR47NfSMY81XL0EHWZsO29BuLGw06L249ZUl0Re22bYEkk3vfVtW7y5E7G5TqbjX/ANqboKsGKVB/lY47iqqj5MQdTqMNOsC9/bYD5DkUsxlzQM2wBJN9JJzi75rk76uoI0U+Of1VVSPaFmpW1TvrUmK/1YjKz2vCK6TPhJLg4DUQf1vb/u6pro3FrWltg0Dv6QLfMrmraGdxsKOsPh4pKB+khXrUeS0rx2VMG+HiVU/2OSkbSKINcXBpBdrOnStmws9ie9mD+xq5vXZHRRMz3RQOGgOGfLIRfwzpW5ZBxtbSlrWta0SvAa0WA0NOpXEbGiItIIiICIiAhRCg+V8su6Vd5bW/GeiZZd0q7y2t+M9EH09hfaIvFRe6FKUXC+0ReKi90KUgIiICIiAua5S/a5vDHutXSlzbKcf7ubwm+41TR5dzunlKtLe+eVXIsKs2Lv8A6BXCDi5Fe1ZGhFuqMhG4FnaANr9VaArkhdZBIPxfmKrsnhfmKxJdIXWTZPC/MVTPG5+qsul0hdZM8fdCqKgjUG8ixXVrihdZXVj90eYLE6tk++4cVgsTnLGSiVdJM52txPGSVvGQ32Z3jn+61aGSt8yG+zHxr/Y1awbEiItIIiICIiAhRCg+V8su6Vd5bW/GeiZZd0q7y2t+M9EH09hfaIvFRe6FKUXC+0ReKi90KUgIiICIiAucZVD/AHkvHH8Nq6OudZW/bJf+L3GqaPHVQECvaFhVWtWVrVa0K8IK2RLqiCqKiJQRFQlQCsbyrnOWJzlRaSrSqkqiAt8yG+zHxr/Y1aGt9yH+zHxsnsatYjYURFoEREBERAQohQfK+WXdKu8trfjPRMsu6Vd5bW/GeiD6ewvtEXiovdClKLhfaIvFRe6FKQEREBERAXO8rvtknFF7jV0Rc8yuH+8k4ovcCmjxwFkaFa0LIAsKuAVVRUuoLkurbpdBW6XVEugrdWOKFyxucqDnLGSqOcrSVBW6XVt1W6C663/If7L/AMsnyXPgV0HIf7L/AMknyW8GwIiLSCIiAiIgIUQoPlfLLulXeW1vxnomWXdKu8trfjPRB9PYX2iLxUXuhSlFwvtEXiovdClICIiAiIgLn2Vw/wB2/wAGL3V0FaDlgP8Adu8CP2FTR4zQr1aEusKrdLq26pdBddLqy6rdBddUJVpKtLkFXOWJzkc5Y3OUAuVLql1S6C66rdW3S6ovuuhZD/ZB4yX2rnd10XIj7G3w5feWsHvoiLSCIiAiIgIUQoPlfLLulXeW1vxnomWXdKu8trfjPRB9PYX2iLxUXuhSlFwvtEXiovdClICIiAiIgLm/7RaqSGbZGwPlbmRt7HOF3aexFmnasdNta6QtdyiOnzj2BTRyP99wDZ9JUt3TYEDlsrzl5SgaROO8Yv8AyW9OIWF7GnW1v5QorSR+0Ci23Sjjid8le3LyhP8ANeOOGb5NW2PooTriiPHGzmUObJujf9alhP8AQ1vsSDwhlvQcIHnjmH+KuGWlBwlnnbIP8VJqsisO4ORf7j3D2uUOT9n1AdQqW8TwfaE4MhyxoOFR/wB/MrHZY0PCo/7+ZYutvQHXJUjzs6KxP/ZrQbU1Ryx9FSYMpyxoeEx8j+isbssqHhLPyydFY+txQ/fqT/U3orI3IDDm62VDuOS3sskwWHLWh4QPNHKf8VY7LiiH81x4opeivWp8h8OABFMD4b5Hf5WU6LJ+jZ9WlgH/ABMPtCcGsjLui+/J6Jyuky4pRq2V/ebH+vZELbmUEA1QwjiiYPkpEcTBqY0cTWhBpVNlc2VwaynnJJsCQ0D9CV2fIgO+hMzmOjdnS3Y8Wc3szoIWrQO7IcYW94V2v+pyuImIiLQIiICIiAhRCg+V8su6Vd5bW/GeiZZd0q7y2t+M9EH09hfaIvFRe6FKUXC+0ReKi90KUgIiICIiAtaynNjyexbKtSywms8DvBTR4rnrG6RRnVCsNQsqlZ6ZyifSO8U+k8aCWHq2RxI0G36qN9IHfVDOgjy4a9x7b/aedYDgr99H5Tzqds4VDMFRjp6d7NcmcPB//VJMiwGcK0zBBIzkz1F+kjvqn0jjUEwPV7XqD9I7xVW1CD1IHdkOMLf8J7WOMrmcVQbhdJwN94WndJVwegiItIIiICIiAhRCg+V8su6Vd5bW/GeiZZd0q7y2t+M9EH09hfaIvFRe6FKUXC+0ReKi90KUgIiICIiAtdylwKSc57HAWGkG21t6lsSslZnNLd0EcqDhs+JVTXOGxscATm6wbX0XXu5LYZU1zHuzWR7G8N1k30A3/VbJU5BOe4nZRY/hWxYDgraSPMBuSc4nVc2t8lItamciKn7zP1WN2RNV+DlK6EiRHOjkXV7jOVUORtX91vKujIkHN/3Nq/ut5VT9zqv7reVdJRIOa/uZV/dbyoci6v7reVdKRIOaDIir3G8quGQ9X+HlXSUSDm/7j1f4P1WiYtjVRT1EkGwtJieWF13G9tu19yy+g1pOUP7OhUzunY/NLyC4d+wF/wBAkGi5KfTK97mtbEwsDXfVe67b2Otw73KuxYLRvhhax5BcM65HfN14eSmRponl5fnHNc2w3CQfkFtSZgIiKgiIgIiICFEKD5Xyy7pV3ltb8Z6Jll3SrvLa34z0QbpTftExIMYBU2AYwAbDT6gB+BZOuPifCfU0/QREDrj4nwn1NP0E64+J8J9TT9BEQOuPifCfU0/QTrj4nwn1NP0ERA64+J8J9TT9BOuPifCfU0/QREDrj4nwn1NP0E64+J8J9TT9BEQOuPifCfU0/QTrj4nwn1NP0ERA64+J8J9TT9BOuPifCfU0/QREDrj4nwn1NP0E64+J8J9TT9BEQOuPifCfU0/QTrj4nwn1NP0ERA64+J8J9TT9BOuPifCfU0/QREDrj4nwn1NP0E64+J8J9TT9BEQOuPifCfU0/QTrj4nwn1NP0ERA64+J8J9TT9BOuPifCfU0/QREDrj4nwn1NP0E64+J8J9TT9BEQOuPifCfU0/QTrj4nwn1NP0ERA64+J8J9TT9BOuPifCfU0/QREHK8ZxOWSpnke673zzvcc1ou5zySbAW1lUREH//2Q=="/>
          <p:cNvSpPr>
            <a:spLocks noChangeAspect="1" noChangeArrowheads="1"/>
          </p:cNvSpPr>
          <p:nvPr/>
        </p:nvSpPr>
        <p:spPr bwMode="auto">
          <a:xfrm>
            <a:off x="155575" y="-1943100"/>
            <a:ext cx="5334000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7892" name="AutoShape 4" descr="data:image/jpeg;base64,/9j/4AAQSkZJRgABAQAAAQABAAD/2wCEAAkGBhAPEBIQEBAQEBAQEA0QEA8QEBAPEBAQFBQVFBUQFBQXGyYeFxkjGxUSHy8gJSc1LCwwFR40NTAqQSYrLCkBCQoKDQwNFA8PFykYFBgqKSkpKSkpKSkpKSkpKSkpKSkpKSkpKSkpKSkpKSkpKSkpKSkpKSkpKSkpKSkpKSkpKf/AABEIAMMBAgMBIgACEQEDEQH/xAAcAAEAAQUBAQAAAAAAAAAAAAAABAECAwYHBQj/xABOEAABAwIBBAkQBwcEAgMAAAABAAIDBBEFBhIhMRNBUVNUcZHR0hUXIjM1YXJzdIGTo7Gys8EUMjRSYpKhBxZCQ4KiwiMkg/Di8USU4f/EABYBAQEBAAAAAAAAAAAAAAAAAAABAv/EABcRAQEBAQAAAAAAAAAAAAAAAAARASH/2gAMAwEAAhEDEQA/AOu4bhNOYYiYIb7FF/KZ90d5SepFPvEPomcyrhfaIvFRe6FKQROpFPvEPomcydSKfeIfRM5lLRBE6kU+8Q+iZzJ1Ip94h9EzmUtEETqRT7xD6JnMnUin3iH0TOZS0QROpFPvEPomcydSKfeIfRM5lmqp9jY5+vNa51t2wvZaRX5Q1OdpfYbQZ2AHJpQbj1Ip94h9EzmTqRT7xD6JnMtEOUU229/pH86t/eCTdd55Hn5oN96kU+8Q+iZzJ1Ip94h9EzmWh9XH/wDXFUONu3BylBvvUin3iH0TOZOpFPvEPomcy0Hqy77l93SVU4u8WJZYG9tJ021oN96kU+8Q+iZzJ1Ip94h9EzmWhtxp25/cVIjxt/4vM9yDdOpFPvEPomcydSKfeIfRM5lq8ONP3X+kcpUeOO3X/mv7UHvdSKfeIfRM5k6kU+8Q+iZzLyBjb9oknavm29i9PC8SMuc1zQ1zc06NRBvp/RBk6kU+8Q+iZzJ1Ip94h9EzmUtEETqRT7xD6JnMnUin3iH0TOZS0QROpFPvEPomcydSKfeIfRM5lLRBE6kU+8Q+iZzJ1Ip94h9EzmUtEETqRT7xD6JnMqHCKfeIfRM5lMQoPlTK+JoxGtAa0AVtYAAAAAJn6Aivyy7pV3ltb8Z6IPp7C+0ReKi90KUouF9oi8VF7oUpAREQEREBERBCxk/6D+/mjlcFzzEJrusNQ0LeMqnO+jkM0vc+NrW3ALje5Avo0AE8QK0CbC6zeT5pIempoizOI0rAKnvjlCzzYXVWN4X28OLprC6nqx/Ll/MzpKKqKhXGXvHkKw7DWb1PytPzRtPVD+RPyA/NBl2c7RePBzx7Fe2ofrz5Lnvv0rCI6reKj8iqG1W8VG3/ACzzKoztlt/6KkwzDdCixsq95qfNG7mUuCOqH8mq88bz8lFSo6hv3m8oWZs3fWNjarean0UnMqGkqSc7YKi4BHapNRN9xBPhqNI4wtlwptpL7rCOQgj5rUGU1VvE/nhfzLYcAlm2RrZIpGCzrFzHNFwNVz/3QqjZURFQREQEREBERAQohQfK+WXdKu8trfjPRMsu6Vd5bW/GeiD6ewvtEXiovdClKLhfaIvFRe6FKQEREBERARF5mO12xszGmz5LgG9s1v8AE/8A7tkINK/aNlQ6MWh0yOcYaYAZ13/xy2GsDm3VpEsexwmV81aHNbdwEkgzzqOaXRaL7pKzVEUuIVL52R59PFenp77CWm315M2Q7Z27aN3QpNZhb4oXF0AcOxzWMl2J+cTa4EAGdtbe0g1p2VkropI8+csc1zbSSwSPs4EWLzTh3IQs0GU8kgDJH1YDQ1ufTOpjpAGtghYXX8YvVqsrNEMP0STPpwGNz5nFzLFhLSws1ktb39KmQzvrWWNPM10Ts17H1L5mkkAgiKdzQ3k2+8g87FnupotljqasyB0WxiZrNjcS4aC0u7IWvoF+K1yJlLVfSzLM6WeNpleyNsIDWNjYA0G2q5IJPGvJyvo3RRwgxmMOkJ1QAEMbqvE7dcNBFu+LafVyewGb6NE4Qk5zA+4NNpz+y23A7f8A6QYK/E3Uj482onlDuyeNkhdmMBA7XJC4B3fzrLAzKqzS1r6nspHyEsNG1zWvJdoOwnb4hp0WXsVFQ6knYZKOSV7WZz3Nqpg0xkkZrmNzmt2tvcKtq8pYJ4XRtoXWMmyv2OrqHX03IcQ0kawdHeQTo6YDVV1D9w50b7jwhM2/HmhebDlFM+WKmfO5jGPqYnyNDWySOaTsRc8ytH1bfxaSP4itkjwiZ7WubE7McxjmjZhPYEA/Wlla48mjUtJx6lfTVpzmua4SU0wFgXZruxcQGSH7jv4xfvINmrK18LTIKypOaAcwCle5xuBYZ879GnToXm0WW7jI6R0srS5jGAMgp5W2a55v9dozuy2gvcxOkmp43SuilDWWJs2NxBvYG0dWDyA2XjTZYMe516PPZcdjJVF0g0/Wu2IPvt6XHVxoJUFfUSxiZ2IvYHlwDD9GjfoP8LDJFo7+njUrAspXsqmQSzuljlI2GV7oy5lQ3U0hs0lmuBFrnXew1rxzlRTxvJEMkQcDnR01U+POdc9k4Ma1ztyxdbRoA0r0a3BZ6qEHY5iZA2Rjs0Xa+2c1wD645p2iS24BKDrNNPntB29RG4dsLKtSyNx500QMoLJo3bBVsOgtlbo2S24dfnO4ttQEREBERAREQEKIUHyvll3SrvLa34z0TLLulXeW1vxnog+nsL7RF4qL3QpSi4X2iLxUXuhSkBERAREQFpWUuLQslkjnjlkz2FvYOLRsRu3NGo/e0g7a3VaFlrBnTg/g/wA3qaPPosWoIWNjjp6hjGXDQHM0XuTrO6TyqQ/F6GSwdFUmxa4EFtw5puHAhwIIWu5gdqN7nNFtN3a7LBXYUWvPZNzmticY827XZ7pRYP8Avf6W5bsvOpVbRHPRCR8oZiGfI4Oe4uLi45rWXvn/AHWtHmUuLEqIFzhBVZzyC95iznvI0AucXElaXBRghuol1s3Q0Eq2Shc1z+zHYbG0saCPrRiTOa7bNnDQdzR31G34iMNqmhk9PVPa05wBjcLG1rgtcDqKm0+I0bAGtjqwGgADYXaANAGtaZFA7QA4knV2Vr9/XqWdlPMwuJlLgH5maM4Zto43kgn6w/1Bp7x81o3COqo7lzY6tjnNzXOZHKxzm3vmktOkaTrSlbRMa9jWVmZIZHSNIms4vJc69jtkla7A+TVnkkDSbm3Ht2Utsc7Q7/Wc+z5W6W5lsx1iRp7IatKlGyUtbSRDNjjna3R2IiksLAAADa0AKFX0eHVEjZpYJ3SMDQ0mKQaGuz2gjU6x06b615LqiQD67r+EQOM7g1pHDUZrs6UktklYXWc22a62onSLW0q0jY6qtpZW5kkc7mmx0xSXuNR0KyoqaOUDZYJZbC15KUOdy5q1+cuGgOJcdV3uDR33HaGkcoVtPTPdHdzg6z5YzIL2Lo5Hxu0HVpYUo9aGnoI6d1MyGobG8uuREdk0uL/r2va58w0LPT19JE3NaypDQALFjjq1aytemgznBjCwOcQ3PcM4MJObqGs3vo72lZqOjc6KKSwAkYx31LE3AJBG0daUelDVULJpJ2R1Akma1spsA1+bYAluda9gBfcW04XPnxjTe2gE3vm2Bbfv2IWk/RgTYEXGu20t1wptmW70Xw2D5JiJqIioIiICIiAhRCg+V8su6Vd5bW/GeiZZd0q7y2t+M9EH09hfaIvFRe6FKUXC+0ReKi90KUgIiICIiAtPykzTJa7SQHAi4uOycdI4iOVbguXZVYVDPWy7JFE9xe1odIxpt2LRrI1KaMgw+w7EZpvnXA/i3VSrppJLXbm2AF9JvbONwP6l5NZkPTtF2RUzu9d8XsC1+sycLdVHGfArZmnkLQs1qNxOHEAZo0tsRcaOJVngfJa7M2waDc31NDfkufPw+Ruqin/pxAj/ADCiGOoB+x1wH4K2V3scUHThQkWIGlujTtjbU90Rkt2Obr1+C1v+K5U184/+Li3mqan5XV0ddODphxkcVVU9BEdVFBY6LnatY6BtW/VTHjO2gDdx29u27xLkpxmUD6mMjjqp/mxWR47NfSMY81XL0EHWZsO29BuLGw06L249ZUl0Re22bYEkk3vfVtW7y5E7G5TqbjX/ANqboKsGKVB/lY47iqqj5MQdTqMNOsC9/bYD5DkUsxlzQM2wBJN9JJzi75rk76uoI0U+Of1VVSPaFmpW1TvrUmK/1YjKz2vCK6TPhJLg4DUQf1vb/u6pro3FrWltg0Dv6QLfMrmraGdxsKOsPh4pKB+khXrUeS0rx2VMG+HiVU/2OSkbSKINcXBpBdrOnStmws9ie9mD+xq5vXZHRRMz3RQOGgOGfLIRfwzpW5ZBxtbSlrWta0SvAa0WA0NOpXEbGiItIIiICIiAhRCg+V8su6Vd5bW/GeiZZd0q7y2t+M9EH09hfaIvFRe6FKUXC+0ReKi90KUgIiICIiAua5S/a5vDHutXSlzbKcf7ubwm+41TR5dzunlKtLe+eVXIsKs2Lv8A6BXCDi5Fe1ZGhFuqMhG4FnaANr9VaArkhdZBIPxfmKrsnhfmKxJdIXWTZPC/MVTPG5+qsul0hdZM8fdCqKgjUG8ixXVrihdZXVj90eYLE6tk++4cVgsTnLGSiVdJM52txPGSVvGQ32Z3jn+61aGSt8yG+zHxr/Y1awbEiItIIiICIiAhRCg+V8su6Vd5bW/GeiZZd0q7y2t+M9EH09hfaIvFRe6FKUXC+0ReKi90KUgIiICIiAucZVD/AHkvHH8Nq6OudZW/bJf+L3GqaPHVQECvaFhVWtWVrVa0K8IK2RLqiCqKiJQRFQlQCsbyrnOWJzlRaSrSqkqiAt8yG+zHxr/Y1aGt9yH+zHxsnsatYjYURFoEREBERAQohQfK+WXdKu8trfjPRMsu6Vd5bW/GeiD6ewvtEXiovdClKLhfaIvFRe6FKQEREBERAXO8rvtknFF7jV0Rc8yuH+8k4ovcCmjxwFkaFa0LIAsKuAVVRUuoLkurbpdBW6XVEugrdWOKFyxucqDnLGSqOcrSVBW6XVt1W6C663/If7L/AMsnyXPgV0HIf7L/AMknyW8GwIiLSCIiAiIgIUQoPlfLLulXeW1vxnomWXdKu8trfjPRB9PYX2iLxUXuhSlFwvtEXiovdClICIiAiIgLn2Vw/wB2/wAGL3V0FaDlgP8Adu8CP2FTR4zQr1aEusKrdLq26pdBddLqy6rdBddUJVpKtLkFXOWJzkc5Y3OUAuVLql1S6C66rdW3S6ovuuhZD/ZB4yX2rnd10XIj7G3w5feWsHvoiLSCIiAiIgIUQoPlfLLulXeW1vxnomWXdKu8trfjPRB9PYX2iLxUXuhSlFwvtEXiovdClICIiAiIgLm/7RaqSGbZGwPlbmRt7HOF3aexFmnasdNta6QtdyiOnzj2BTRyP99wDZ9JUt3TYEDlsrzl5SgaROO8Yv8AyW9OIWF7GnW1v5QorSR+0Ci23Sjjid8le3LyhP8ANeOOGb5NW2PooTriiPHGzmUObJujf9alhP8AQ1vsSDwhlvQcIHnjmH+KuGWlBwlnnbIP8VJqsisO4ORf7j3D2uUOT9n1AdQqW8TwfaE4MhyxoOFR/wB/MrHZY0PCo/7+ZYutvQHXJUjzs6KxP/ZrQbU1Ryx9FSYMpyxoeEx8j+isbssqHhLPyydFY+txQ/fqT/U3orI3IDDm62VDuOS3sskwWHLWh4QPNHKf8VY7LiiH81x4opeivWp8h8OABFMD4b5Hf5WU6LJ+jZ9WlgH/ABMPtCcGsjLui+/J6Jyuky4pRq2V/ebH+vZELbmUEA1QwjiiYPkpEcTBqY0cTWhBpVNlc2VwaynnJJsCQ0D9CV2fIgO+hMzmOjdnS3Y8Wc3szoIWrQO7IcYW94V2v+pyuImIiLQIiICIiAhRCg+V8su6Vd5bW/GeiZZd0q7y2t+M9EH09hfaIvFRe6FKUXC+0ReKi90KUgIiICIiAtaynNjyexbKtSywms8DvBTR4rnrG6RRnVCsNQsqlZ6ZyifSO8U+k8aCWHq2RxI0G36qN9IHfVDOgjy4a9x7b/aedYDgr99H5Tzqds4VDMFRjp6d7NcmcPB//VJMiwGcK0zBBIzkz1F+kjvqn0jjUEwPV7XqD9I7xVW1CD1IHdkOMLf8J7WOMrmcVQbhdJwN94WndJVwegiItIIiICIiAhRCg+V8su6Vd5bW/GeiZZd0q7y2t+M9EH09hfaIvFRe6FKUXC+0ReKi90KUgIiICIiAtdylwKSc57HAWGkG21t6lsSslZnNLd0EcqDhs+JVTXOGxscATm6wbX0XXu5LYZU1zHuzWR7G8N1k30A3/VbJU5BOe4nZRY/hWxYDgraSPMBuSc4nVc2t8lItamciKn7zP1WN2RNV+DlK6EiRHOjkXV7jOVUORtX91vKujIkHN/3Nq/ut5VT9zqv7reVdJRIOa/uZV/dbyoci6v7reVdKRIOaDIir3G8quGQ9X+HlXSUSDm/7j1f4P1WiYtjVRT1EkGwtJieWF13G9tu19yy+g1pOUP7OhUzunY/NLyC4d+wF/wBAkGi5KfTK97mtbEwsDXfVe67b2Otw73KuxYLRvhhax5BcM65HfN14eSmRponl5fnHNc2w3CQfkFtSZgIiKgiIgIiICFEKD5Xyy7pV3ltb8Z6Jll3SrvLa34z0QbpTftExIMYBU2AYwAbDT6gB+BZOuPifCfU0/QREDrj4nwn1NP0E64+J8J9TT9BEQOuPifCfU0/QTrj4nwn1NP0ERA64+J8J9TT9BOuPifCfU0/QREDrj4nwn1NP0E64+J8J9TT9BEQOuPifCfU0/QTrj4nwn1NP0ERA64+J8J9TT9BOuPifCfU0/QREDrj4nwn1NP0E64+J8J9TT9BEQOuPifCfU0/QTrj4nwn1NP0ERA64+J8J9TT9BOuPifCfU0/QREDrj4nwn1NP0E64+J8J9TT9BEQOuPifCfU0/QTrj4nwn1NP0ERA64+J8J9TT9BOuPifCfU0/QREDrj4nwn1NP0E64+J8J9TT9BEQOuPifCfU0/QTrj4nwn1NP0ERA64+J8J9TT9BOuPifCfU0/QREHK8ZxOWSpnke673zzvcc1ou5zySbAW1lUREH//2Q=="/>
          <p:cNvSpPr>
            <a:spLocks noChangeAspect="1" noChangeArrowheads="1"/>
          </p:cNvSpPr>
          <p:nvPr/>
        </p:nvSpPr>
        <p:spPr bwMode="auto">
          <a:xfrm>
            <a:off x="155575" y="-1943100"/>
            <a:ext cx="5334000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7894" name="Picture 6" descr="http://safe-img02.olx.com.mx/ui/5/52/09/1272068621_89564309_2-Fotos-de--ESTUFA-MABE-ACERO-INOXIDABLE-ZAPOPAN-12720686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5391150" cy="5272261"/>
          </a:xfrm>
          <a:prstGeom prst="rect">
            <a:avLst/>
          </a:prstGeom>
          <a:noFill/>
        </p:spPr>
      </p:pic>
      <p:pic>
        <p:nvPicPr>
          <p:cNvPr id="37896" name="Picture 8" descr="http://hogar.linio.com.mx/wp-content/uploads/2013/04/estufa-peque%C3%B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5875" y="3284984"/>
            <a:ext cx="4048125" cy="4048125"/>
          </a:xfrm>
          <a:prstGeom prst="rect">
            <a:avLst/>
          </a:prstGeom>
          <a:noFill/>
        </p:spPr>
      </p:pic>
      <p:pic>
        <p:nvPicPr>
          <p:cNvPr id="37900" name="Picture 12" descr="http://www.paginasamarillasdecundinamarca.com/wp-content/uploads/2013/07/Estufa-Mabe-EM7653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0"/>
            <a:ext cx="3960440" cy="4048125"/>
          </a:xfrm>
          <a:prstGeom prst="rect">
            <a:avLst/>
          </a:prstGeom>
          <a:noFill/>
        </p:spPr>
      </p:pic>
      <p:sp>
        <p:nvSpPr>
          <p:cNvPr id="37902" name="AutoShape 14" descr="https://encrypted-tbn1.gstatic.com/images?q=tbn:ANd9GcSUKOCVs-Nd1iR51IIgZp2VPMwFMk9bcEXlocAzlqwKUuA_dXzF"/>
          <p:cNvSpPr>
            <a:spLocks noChangeAspect="1" noChangeArrowheads="1"/>
          </p:cNvSpPr>
          <p:nvPr/>
        </p:nvSpPr>
        <p:spPr bwMode="auto">
          <a:xfrm>
            <a:off x="155575" y="-1943100"/>
            <a:ext cx="2943225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11" name="10 Rectángulo"/>
          <p:cNvSpPr/>
          <p:nvPr/>
        </p:nvSpPr>
        <p:spPr>
          <a:xfrm>
            <a:off x="3563888" y="3068960"/>
            <a:ext cx="171713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MX" sz="3600" b="1" dirty="0" smtClean="0"/>
              <a:t>ESTUFA</a:t>
            </a:r>
            <a:endParaRPr lang="es-MX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/>
              <a:t>ESTUFA</a:t>
            </a:r>
            <a:br>
              <a:rPr lang="es-MX" b="1" dirty="0" smtClean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Se </a:t>
            </a:r>
            <a:r>
              <a:rPr lang="es-MX" dirty="0"/>
              <a:t>contará la </a:t>
            </a:r>
            <a:r>
              <a:rPr lang="es-MX" b="1" dirty="0"/>
              <a:t>POSESIÓN de estufa </a:t>
            </a:r>
            <a:r>
              <a:rPr lang="es-MX" dirty="0"/>
              <a:t>de gas o </a:t>
            </a:r>
            <a:r>
              <a:rPr lang="es-MX" dirty="0" smtClean="0"/>
              <a:t>eléctrica </a:t>
            </a:r>
            <a:r>
              <a:rPr lang="es-MX" dirty="0"/>
              <a:t>funcionando</a:t>
            </a:r>
            <a:r>
              <a:rPr lang="es-MX" dirty="0" smtClean="0"/>
              <a:t>,</a:t>
            </a:r>
          </a:p>
          <a:p>
            <a:r>
              <a:rPr lang="es-MX" dirty="0" smtClean="0"/>
              <a:t>No </a:t>
            </a:r>
            <a:r>
              <a:rPr lang="es-MX" dirty="0"/>
              <a:t>es </a:t>
            </a:r>
            <a:r>
              <a:rPr lang="es-MX" dirty="0" smtClean="0"/>
              <a:t>necesario contabilizar </a:t>
            </a:r>
            <a:r>
              <a:rPr lang="es-MX" dirty="0"/>
              <a:t>la cantidad, solamente que haya o no para uso exclusivo del hogar.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38914" name="Picture 2" descr="http://primermomento.com/wp-content/uploads/2013/08/educac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890044" cy="4653136"/>
          </a:xfrm>
          <a:prstGeom prst="rect">
            <a:avLst/>
          </a:prstGeom>
          <a:noFill/>
        </p:spPr>
      </p:pic>
      <p:pic>
        <p:nvPicPr>
          <p:cNvPr id="38916" name="Picture 4" descr="http://www.definicionabc.com/wp-content/uploads/2013/05/Educaci%C3%B3n-element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50" y="4010024"/>
            <a:ext cx="4095750" cy="2847976"/>
          </a:xfrm>
          <a:prstGeom prst="rect">
            <a:avLst/>
          </a:prstGeom>
          <a:noFill/>
        </p:spPr>
      </p:pic>
      <p:sp>
        <p:nvSpPr>
          <p:cNvPr id="38918" name="AutoShape 6" descr="data:image/jpeg;base64,/9j/4AAQSkZJRgABAQAAAQABAAD/2wCEAAkGBxQSEhUUExQVFRUXGBwZGRcYGBccHhwcGBgYGhkgHhwcHCggHRwlGxwcITEiJSkrLi4uFx8zODMsNygtLisBCgoKDg0OGxAQGywmICYsLCwwLCwvLDQsLCwsLDQsNywsLCwsLCwsLCwsLywsLCwsLCwsLCwsLCwsLCwsLCwsLP/AABEIAMIBAwMBIgACEQEDEQH/xAAcAAABBQEBAQAAAAAAAAAAAAAGAgMEBQcAAQj/xABGEAABAgQEAwUECAQDBwUBAAABAhEAAwQhBRIxQQZRYRMicYGhMpGx8AcUI0JSwdHhFWKS8TNy0kNjc4KTorIkNFPC4hb/xAAaAQADAQEBAQAAAAAAAAAAAAACAwQBAAUG/8QANBEAAgIBAwMBBQcDBQEAAAAAAAECEQMSITEEQVHwBRMiMmFxgZGhscHRFBVCIzNS4fEG/9oADAMBAAIRAxEAPwDEJZaNQ4ESkz6CXNC5iFdolKVAFDLLDXZJzE7i1g8IxH6LlJUckwGSPZzPnDm7tZgN/QaxccGUokYlRSAB2YQshY3OUKX5laH8FNAKcHNR+39GapKDp9zRF4TISAhuz2SBpazCOmUvZFBCnBdvIiJ/EMtlyv8Aif8AkE/mI8xAAoleC/iIl91BW6Vpr9g1K3uQqenEyeFXKMnVsyJoI/P3Rc4eVGTLzXVZ35u0DZxyRI7i1XYk32BUWY7s+ly3SCHAMWl1AWZZJEtZlqt94BKrcwygX6wOJb+vtDk3R5iqGUnwPz6xEREjiuulyEJmTVhCBZzzOg5k9Ir8NxGVUJzyZiZiXYlJ0O4I1B6GPl/auDIs85pOr57W0u4/G/hRKSIe+qr/AAmAnjTjtNDMEoS86yjOolTAA6AWJKmvsLiLuq+lWlFEqplgrWFJR2JICgpej/yhjcctoo9n+wlmxKebUr4qt7AyZtL2Lz6qr8JjxVMr8J9xin4A48ViMwoVJTLZGZwt92Ztx1i24t4zp6CWpSj2kwEJEtJvmUCQCdE2BPPpFr/+c6b5W5eO35UgffT8Dc4hBZRa29recR1VCPxo/qEBWNcWy8UkypgQZdylaFd7Rco2UwBDEGBfGKxEg5lECyQwZ7KUCAGtZ7dYln7ExrJoTf3ovwYlkxqbdGrqrZf/AMkv+oRWTKKlVNzugrzBTZx7QsFZXZ3PvY6tGEVHEKyBltl0GVLaNuIgKxSaVEiYpLl2Ta40sPCLcPsV406m1fgnyZcUX8Ls+nUU5U+UEtHGhX+E9bRj3Av0rzKNZTUS+1lLYKKbLDOxuWOulo3Xh7iORVpMyTMExBCe8kFnLuC47pBsxjYexMen42734qvu2J3nd7FV/D1/hLiE/wAOX+A8tILkrurXUbdAISmcBm1Pe5eEM/suDy/y/gz38gROHTPwHVtIQMOmN7B/tBhKnAPZXtHbmTHkmcMosp73aO/s2D/lL8v4O9/LwB38Mma5Tz8oaXhkwAkoLM+m0Gucdm13ycunwhFfMHYrF3ycjyPSN/s+GKtOX5fwas8jPJiBFFX4jThZlFQMwH2QCS5uBYa6FoIZiYzeXiKZeLzCsBswQDaxKUgE/qL28Y8/ocfvNUpdlZVKein9STiPZJmZCrJMS9tCTtYne9/WLThGQC6ralII0ax90B3EFcn+ILWJmdBIIIe3dIbr5czBxwRVImSzkUCQoki4IdmsXLfPhf1MHHBe/C+xFf8AUasTTe/jvQWSZYi+RhKBqSWilkCLObiigH7oAubEsBc7x5nQPp5TayRTb42+08/Lq7E4UMsfddjvfl+/pDNbIAlqYAN010+fOKmZjK1TZSEKGVSJqiwH+zVJSljy7x90ezZqlBionz+eQj0ep6vDg+BQ5XaqFxhJ02yElI3joWUD5MdHhxytKqQ+kWgSCIy3ihAw2tkTwSUpzFAJfVKgwfqQH/WNQlKu0UXHfD4raVSQl5iO/L/zDUajUW11aPsq3TIa3RdVeJMqWFlwpSe8f5swT6t74kYnXOEd3QKDeQ/P4wG43VA0VNNWFaSyQGBfKFCx3Cktf4xafxMT6WXNQCnMopuz2UQXa18sSZpOMJUULA2lKtrohziVKUkpORUpQcsxOj6vorltDPAHE6KNqeeWpyxlT3cJdIVkWoWdiCNLEWaHK2t76UyyFLSV9xte6iyi9rl+dhD3BmEKkSVonolr7QpUZZSlSUlCciWcfhaN6aLq39AJVGTshfS9icutp5P1VapuWYpJCEqIJKem4b/uMCXBQxKiKxKpZxTMYnPJXlBGiti7EhnGu9o16kphLByBKASSQgBIc62DRJ7En7z+JMW3F43CStP1x64M1JSTijAPpIRU1VSJ0ylnSmQlDGWtu69wW66XiZwLhcubR1siYwWrslSip0gTJZWWJ6hTHoY3USSLF/f8iFppn3cRkWoY9GPbiu9UDKSlK2jOPospJ0qsSVoWhCQsKPdyuxAuLM97blxBLxJwp2q6laTLHanMkrUT3wAAbaAFyAxuYIK+oRTylTV6JDgczsPExiXFn0h1YKkfZjO7MC6E6ML69YVKMJNR78j/AH89WtdlQnHcclUVMinkrlzZ/aTTMCASiW6kt3iBmPcF23gDqZ6px7SYSpRe+wPJhoN4hKW5feJdDMABBDja2he568r84dDHGLtciZ55zVN7D2H4aZktawpikFgdFX7zKdvZe3SIcxHedL+Hz86QVcLTSmYSdEpNhuMtwH6F32aG8b7NZSESlS2HeSpkh1AObPqXufwtG3uBWwJ5b3gh4I4rm4dUCZLPcJHaSz7MxIdgeockHY+cVkxH3NPLl5XNtn8TESoQxGlxzeCBPsLh/HJdVJE+VmUhYSQSPxJHqC48REwzNWBPebzYaxhv0FcUmWJlIQpTkLlh7XITMtzDghuvUxs9CpTnMCe/l13a++sLbp0aS5armx9o/F/faEyVkAWN3/vD0k/ym6jy5nrDYmhKHIIDEkuOdt+sacelf2bMfY18vhCMQX9ksMfZhqlr0zZSsneCUsS4sctwb8iC3WE4vWpShSFOCpNrjU87wE5xUHK9qNSd0A84fnGJcSBJraiZmYpmukM7lJvv0jZ8Qq0SklS1ZUjUsTzOgc7GMtx7hyWpaZxqJSTUHtMiixAmHuuH5EE8njx/Y+PRqlLZVXf9izKm4qubBfEwky0TM2aYsrK+mjPs5ufMQUfRVJmqqcyPYSPtH5KBYdS4BbpA5xBh/YZE50rcZhl0ykAhi1wYtOAeIvqk/vB5czKlelm0V5fB49bNGUsMlDmhEVpyb7G6IEOT6cTEqQp2UCD4HX0itxXFUU0ozZgUUhgyQ5JJbmABfUkbcxEafxjTopPrTKKD3QkMFBRazO2hB10j5noOlnLPHI09N8/cPyyqO3JMUP8A1csP7EhZ/wCpNT/pie0CfCnEkutqpq5YUAJKE5VM9piyo2J/EmC1Kr+sd7XVdUorhJfoDhbeNX63GsvWOhRPzaOjy9cPD9feMpiqyXMVLUJSgiY3dUoOAeogc414vmUbS0yVOpD9szoCuQ6jW/rBXI2iBxThAqqabKOpBynkoXSfe3k8fetK9yOMqfBi+LcfTalKJSkS05Vg5wVXNwSdbF3h/Bl1dXMTIkTFJQnvEp9hILgqszkl2FnvpArR4corCQnOSUgAXuosB743bg3AE0dOEWK1HMsjdR5dBoIY4RirpGrPl+VNpEzAMCRISEIcnVS1aknU/wBoJqanbQDxMIw+TaLGXL5QpGSk27YgBQ+QY9SAdQ3UQtTpvHL7wca7jmI4E4Iaxh1MpoZUXSDy+H9vhEsQSOBfj0PISnmsfAx88cfN9bUlIYJSkemb84+iONEuJQ/nP/gqMQ4z4bnTKtakJfN3v6QzekJi177fwOr/AEgDETpMwN3i5SzEhxrpbT1hmfSqlllAgkA+/n1e3iIXKld4ZWXfrfox1ionLWmqckxKgEg5gQC5LXIJA0tz2a13gp4jWJsuXPAdLZVLBSQDYEF9D00dMCtEt84IKktvr6gBuj8oPuGpkufImybIUASltuXXS56npGMJAQrD1FOdTXPIXGg8torZ1KkpzMQTYcrAPfTX8+VymrBlqUlQBKSCWYp5Agu3gB7opKoDsjfI/jdVn521/Z45MHgicN4qqjqpU4OQk94As6FDKtNtyknwLQV4xiM2ZUShIn1KpMxSlyyqYpag0xSASyi6mS/O7HnACpb25aRq3DHENHSUktExBmLUhXfSGZ1OpOYkFJUdwwNoyTa4V/cFFJ8jC/pJnyAuhM0LlBRBnPMEwAG4CnO4ewOpHh5gX0oKo6RchafrQWSUZ1kZEl0tcEm4zZf5tYDeJ6aUqqX2AAQokhKQQE7kXAsNbPYjwjuJcCnSpqU9mu6AwKS+gezONdDd3HSNSun59eka50q/Mu5f0oVUqWmXI+ySMxUnuqClLUok3S+hAb+XrEqsxpdXJkVc4kzFVHZZsxyoKMigQl2FlO5/CYE18LVIkondmopWsoSkJUVOBqzaG4HVJgww7gGrlISV9moB19iVFwQCUP8Add7EPoSIXKMUq8eqDhllq1eS24l4lAkzFJIIWlSAl0BRJVde5IBDADdyYzzFJJWUzCoIKgkplgPsAC4s5Zzu5NoXW1gQpalJE5ajdagQkFnLIsHezq5WG8QaOcmZUIKyEJMxLhKbAPsnk/xMDhxRxRpIyeXXRaYhhQ+roWgpUskBaEjvJUoLIDMFGyRe4csG3oqaSpyoBwm5OwBtfzi1xqqUufPWl0jtFLBygFibA3swPxiFUVRMtCEFTe0oFrrZntsA4D6X5xQqrf19AHuzVeJcQRPw0djMCz9mCQrvDQKBSNTp3Tz6QLY3KCcMQgTFZ0r78o5WdVgoEdEganfTeJwLT98rnqVLkAHMrY2ZveRpBhxTidBT0ZTLlomTJsvuOz5Sps5J9ks7Nd/OIsON4nojxd/j2/MslPE8dzvU1t4/8Bv6J8MzzjNOYCVe1gVWYE8tSR0G0abi+PSaUBU1RD6AAkqZiW/fnGS4Hxj2JSlUpBQkEJCWSUlmKuRUdyb+ESOK+JUzpSZaSlYKXsTmSXs5uD3QCRz32ifqehefqFKfy+rE45xjGh2s4/q1rUqWrs0E2TlQWAtqQ7nXzjoCyJot3h0MdHqLD0y2UF+H/YSzqt7/AAj/AAa1iH0sypdpEvtO77SiUgK8Gcj3aece4V9L8tSf/USFJV/uyCD5KYj3mMbeHJCCSGvcfGM0p8EpsX0e0CKmdNqkoyyxMV2SDsVPfk7WtGgZdBziv4LoBT08uWwByuf8xOZXqSIvBT38y3mLQE6vb1Qxyb5J1Gi0TECGaRVgel/ERMCXjATxTGIrZS3uiSOW8MzUuG32jjjzQ9Df9YkSTaIiVOPNj5/IiRTK2jUcUnFqO6hXJfxBEUSJQPJ+Zgtx+lK5KgNbEf8AKQfygSkLB9ImyR+OynC01TM9+kvhrN9vKDqT/iJAYkbKbpv08IzumQUl2sDqPhe/oY+gsaWDKU9yQAH1+WgOXwwhSrId3LbOL2bY6tDceTamDlgm7QHSgl3SRnNyARvsRoCbQrCO1p5ylhBy2f2rOLqsX1s17EwXUfC5lLLJACjfc/BoJafhtLd1RS4a425Agg+94KU9gI499zO+IFmYkTky+6VZQRoCS9+jgXfWBWomqUkuQUiwuSw00FgN/K0bFVcJJKOzyskKzukkX5sND0FoCeIuEhKfIpZQRcZQ7jRldevMmOjNGzxN7oAlEFT28AAH9GEazw9WyZ1JIQqTKK0+wvs0hX2YIU/MFSkJvrGUT6ZSblKgDo+sEi8YNItCEsoySkEF7spK1hx/OkD5Ebki50ovf1+4ONqLthNwthciXNM9Ymqb2EzJIspklyQSLPZ+n4YJZlaJygSXJ8NG25jqHgW4ZxBVRKuomYiYHO7LKkpJ/wCor+kCKrHeLliWunv2gUyluH7rhTECzsL6sSC9ozHOam1S5F9TghkiqbX6GgDHE07PNSAD7JKS2r7v/cwNcacdZ0Lk05DqAKlA7XzhyAyvZIbZ9DGW9qrmb9TCSoneHy0y7CcON41VtkgTVrSJbuASpnGpFz4sIbpkOoB2+fn0hdJJSrNmVlASTzfkG8fdrDaR3gx3F4xcjq2sK6ijzoE2aMqLkByZk0lrlyTlYABR2G5MNkSACgIzFOhyqSSVXZypywLB+UT+GMGmT3lonJVNUlJbMsmWgEA5u7l+8LPZhzjT8HwWmpZiUkJXMzEFSxmUVFGfMdWJAPlp1RN06f8ABbHNjhBaV2fJhsypVJWklOhcIUxBHJrhtvKIeJV5nKzEBNmAGgA0AHhBD9JtbNm10wTAAEd2WAG+zcqQ45kFzAnDkiOUmzos8JqBKBmD2wpLCwdJCs99RsLXvaKyNWq+FZFRQJqJCBLnhIzCW4dSSAQ2gcZi4Gsc5UCDasKql9+ZRTZi1XK86hme7sC0dBEjHZqBlM9KiLFRWznfUPHRO+pp1Xr8RPvvozK4Lfo7wX6xVIcHKjvq5Mgi3mopHmYFZaMxYRtX0O4KqXSTZ69ZhAR/kSo381EnyEVxelNjqDySnKWi0lKdL8m/7T+hERZaQQH20I1H6iJNJ7RDi429xt7oSETKdOVRHPT58PhEwJ8oioS4HMWP5RJlrfXWOOOWH8YbI2OsPKhudLfTWMOIgHeWBuHHz4wqWvvA87++Op31Otwf6j+seyU2Hg3uMacTixEZtx5hs+Qe1pSkoLhcs/iJ7pSfu5rjk4TzjQUjSKbidK1yTLlZQpZykq0CbkltzYBusDNWgoS0szfCK4z0JW+bMN9unS8FKpJKRlspNx4/vpFEjhNdBIVUoKpkvMVqQ10pIBKgBqMzluTdYt8NxVE1IUg5h0hMlTKINMekV6F+33S7FxoeTxYy1J2KT4GKXESgEqU2RbBbFiDsQ3jEKRg8qYolCJiwLZjMWhLud03Pixjkg0EdSw3gYxGrTMJlyy6hqRonqTo/SOxXBVIl5RMUFEsGUskDd1KUX9w1iJTUQluwDqLksA/kIOOJvcXkyadgcxvhVS5SVoPflknILhSXsP8AM3lAnQy3rXmpzBM1Spg07qC6j5AExqdVXiUjMUqITc5A5928Q8TwynxKnnVdAr7ZaPtZWn3gqYQlnCi3gYako2mITvZ8ATgGMITMqFISJctSSUpuySk9wXLvfzJPOwridR2kxSzqoknW5JJ3ggxzC0U9HKUXM6oPa62RKBITYbrN/BNoFoPQoybRkptpLwS52HrTL7VvsyrI7j2gHIO4Lc4jIWwIYFxryuDb4ecFPDtZkRMzgKklgtL9657qkv8AeS7gtzGhIijxCgUlQZmOhfWO1W6DniqCn29etyADHssXG14WZJtozs4idiEmVLyBEwrV9+xCQdglw5tvBpb0xDNK+i+UUyUrlhyuY0xTaZSQhPkM0x+YRzjQJlHKXNEw94hY39khEwDzyr9RGbfRFjQD0+QrXmzpAt7QCCVE2AA8+9paNToMJykqUEkqOYgBwFZlKJc6ly3gBCJxbk2vIS2MS+kXBpn1lc4oCJallIINgQB53AJfR3iz4X+iOZUoEyfMNOCAQlsyyCNctso8T5RsNZhUqYGVKlm4V7I9oF38Ycp6UIJIFzqTdyOcMimlTCm4t3EyDHvoj+rlChOUuS/2hygKQACXa4It8ILsFwcJQlCQpEunVdiWKlpStW/eQCQ/iRZjB5NuGIBHXkYqzQhIUEd0KVmULm5Z9Ta0DPG5tPtXBmpaaAao4VkTFFcpc1KDoEEFI2OUvo7x0P1/ACZkxay5KiSTmZyd48hqyZkq1A39X+LMd4bw41FRLkh/tDlfkPvHyS58o+mcGkJQjsgAlISAkcgkMB7ozH6GcNBE2ebsezR0cBS//rGqS0RmXao+tzo+R9EoiFMQUlunvFvUCHEm2sJnGxPK/uvCjSagsXGh/O4/OJITuIjSCCPT8xDyXH5xpw5CFPDusJWi1jGHEOWtyT1P5CFS9PMw3oo9bwuUbHxMccODSK6nkmYta5lpYUyEn7wAS58CrN4htomTZrWFzDM1YAKlEflHGns+rSoKSbJylxzGn7RmNXhk2lmlSJalyXcZDcDlyLctoJcQ4jkpVlOZtMybuxJ05R5Jx2nLhMwkjUBCrb3OUCAaUuA1qjuDtVV57S5Kir+cZG/5tfc8QcExark1GRaXQouU3IFtUq1fxi8nTsyyeccIasKo338h2sn9op9OURlIhwiPFQ1KthUm27ZCnIaA/HOHJgmidTL7LMGXlKgcz6hufxHWDdYeIaltHONoxOnYFYxwvUz0oXOnhakoCA6WOVJOUONTc6xGncEoBLTlEbHKPW+saOGWkGKmbKCVnMXSQzWDEbgnbm8Sa5cMNJAdLwFSUmWFZgSCHBDEeBY+fKCPC+HimkUmalE4uVJSCQUqNrXBAYJJ10PndU05SbIlpbfIoFXnuYlS6of3jOQ9b4MnmS0IAlKQUzASxYqdR0HhsAB4mCLCPovqqlWecUyE2canqGBYH0g7VTJUoLypKkkKDh7i4gjw3iGWthMHZr66e/bzhsH5MnNySXZE7DMKk04CZMpCAAB3UgacyNYnZYa+to0Ckk8nD+UOpMNFHjR6kR7CgI4wQ0NzEQ60eKjTiK0dCjHkacYD9F/Ei5FR2JI7GaXWTbIUpPefwDHyje6VOZIIIIOhd4+aMDpcyZhcJcZXL7qQW8wCPONZ4Ox1VOBLmOZZ0P4f2hWZ+7q+H3/kOEdd1z4NGEk84UER0maFJCkkEHQiFiMMPaFX3T/lfw9n0ixlKfXXeKiYpn5G9tQRv1Fol0dTnAO/TeNMJ6bQswhKnhTxhpBnI7yugiOiaw8zE6rQ4PhFSiZ7T7X9I448qagJBJLNqYD6/G/rFkK+z0fm35Q1/wD3VHUT/q6FlaiVJDJOUsCSc2hsDA1h1aJVXNpy+y0vuFcvQ+JMLyX2GYqvcv5dEnU3MQZRyz5idiAr4j8otwYop8xqpP8AMhXoQYDC6mh2TeDLWVD4iNIiUmLyQ6PFiFkQmZpHGDB1iBPDKbn8/PjE6csJDxV1dYkMVW5ecY5KPJyTZysYlyJajM0SRbmTsPneIeB4gZhK1JQFKPRTDYC7tFaqmkVKZzl0y3JP4SEknxOnuIih4axdRIQJOYjQpYN4kxG6lJvwP0uKX1NN7NKh/ho8R3fkw1MpTq9uv+py/mYrqQTVElwjldSj6FIHrFpTzZqfb76fxJ1/pLn1jIzi3RzxySuhYm5A/LUfPz74iV9UHuWHQR2UqUVB7W+fnaPMQlkhrAtuPzg7t0C40rKmowipqJ6ZtPMTnQykqWo28LG3hzjXMLnFcpKlBiQHHUBj6vGQzMRm0gWpOUFKFkAhwWD2Yizt1jW8AB+ryn1KQT4m5g8YMnZOAhUeiPYaAIMIVDhhtUccMKjo8MdGnHzFw/JzzGNmSWPVRDQY0tQU2JcCw8oHOFKdyFEe1MAYszAfqfSCCnpM2ri+xivEk479yTM3r2CDDMbVKDZlJHTSCvD+JHZMw5SQD3rahxGfSZDZu+5Dd0t964iwmSO6guXIHwDwuWLG/lDjln/kahKqXhidiH1dQUzoUWI5HYjxjP6DFptP7JKk8nt5g/lF1M4nlTpSkTEqQptg4caNvCJ4ZrgdDLF8h7T4vLI3HlEn+IIazmM7wHFkzZSVpLg/laCWlnvEPvXdMt9yuSyrcSLd0N1gMxrFgiSpClHOt0eCdyfItBDVBxaM/wCJaUqW7XZvKGYHqyJMXmjpxtoz7hul7HFZaBoFqbwUhTehgw47w5XbSp8ofaJQCB+LKSFD+lvdAtSjLitOeak//ZP5Rp3EFNmly1i60Gw/EFWUPHQ+XWHzW+4mD2TK3B8TTPlJWg2I/vFZxAooUicP9mXPVOivT4CI1HRTKOcpRSEyJqhbMCUrOttQD8Wi8qpQmJbnEc4uEti2ElJbkynWCEkaG4+fdEtJihwqslS0iVMmhKkWAIUSUgWIYeXlBJQ0omgGWsKHMA2bV3084vjki0Ryg09xCjETEJ5SnuhydAIt6fDipr28Gi0kYeEiwjnJGxxtmX4xiFTLllZkqKQ2Y3DBtQSG1YQH4tj5Wg5UqSNHJHw1j6Cn0Qa6Xj504ymhVTMyJCUJUQEgN94g+dhCqvkZKNKwg4Kqh9VqAUpObuaXbKpyL639RFxQYWiUjKgG4Ynx6xT8JSj9VIOy1D1H5/lBpQ0qlJZg53+esefmnLW0vJXiitCbHsPkv4naLemQAm8V8pCcj5ilSTY8lDYj8omIqM6Xs/3vGMh8PJstxnEP5bXeBzGsUCf8RLFiQbEFuux6QRVYYeIgE4yrAiUbd4nKnxN/hDYZHqoXPHFxtjOKYtLnSF5S/cWEuC75Vb+DxulAnJLlp5ISPcBHzvwtgwUpC5hyFKkqyX7yUqcg8n08I2b63MnXUWSfupt79zFcaREwjXiMtJYqD8hf4QyvGEbBR8v1MVKJTCw9IV2Z/CYOwSXMxvkhXvERl4+r/wCL/u//ADESunCUgrWGA8IFv4lNqVMDkl/y9ASQVAuLNfS+8dZwVL4jL/4Q/wCoP9MdAt/AAb9ogPdiHN76hQHpHkbucZ/geIyUJlpz95Jc2PN+TQW0yxZQV3TyYj3xk6JhDNsXi9wviRSD3+8Drz6E8z118dIfHPWzFSwp7oOp6b/dLnboGiTOmuABtFZhtamYgkFJUnXlfQ9Qf25xJpW8SNYdDfcTL4dmWUuVaEIk28Y8TUCHSuwt74MWQMHn/VqlUk/4c4lSOi/vJ8/aHnBxQVItAJjUntEKdWUjvIV+FSbpPv8AjFlw5jaZ6EzBZQ7sxH4Vb+RjyOsw6Ja13PW6TLrjpfKNAK3EVlfQBYYh/OHaWodonBIMSrfcoYDScERKUStCVsoKQspGZBBDsdh+8eLxILWHUAPZSOd/z+dILa6i8/7RQYnIWEhIugKSq+2U9NodHM7+MTLEq+EnmiTNlKlqFlBvDkR1BvFBSZkpKV6pcE7d2xPhZ/7QvBcVnVuREpJlOlRW98jTFIuq34TYM5PQmDOgwGTKQbEuSpSiS5JFyb9NIdOGoXCelghSYYiesM2bUltAmz+vw6sXYZhCJYskO1ydT4w5SUycxUEhILWA2GnxJ8zFsEMOsbDGluOcnIbTIA0haSCLQ5L9kQ3Ns5Hn4c4YaRa2oTLSVL0DfECME4slypldOQE5AO8oOLKLKV0Yu9nYk9Y3nGKBNRLMpT5VgpLciGjDeL+FplHPmElc9U1JUCmWphnJCsx00/8ALSMZkr07ErAKYIlJQg5++ST5uPnpBfhU0u1muL7tAzwthi5EsCYGJJUByCmt6esEchRTpbp8Y83IvjbXkph8iRPqkJUXKU5iNbZmbePKmd2aEpbvHS+gPPyY+ceS0JzAqDXGYafIMRsRmZprtYC3Q/2jnb3OSQiZUS1oUCVdoNU5lP4sNRGd1ldKmVKwXyywwc/eBF7nxEXvFHEwkAoF5hFuQtqf0jMlLLvu94fghfxMmzzr4UG3DU9JAWT3nGYf5SwHu+MbLgtWiYgFP9oxDhJQ8zfyNiPONe4Rk5ZYPO78+Xo0O/yEPgJGhuYsAEnQX90KzRVcRVOSSQ7ZiEu7MD7Xo8GAB+O1xqFJBJuSwsGAvqXA0HeP4tonUUoS1B3BzKZwAolgSlFmUktqbmKWiU5Cw+xITlUUguXy3Jukjm6+kFFXJBz39pxke6lEbKuUhrM0EkYz0JUbjtkhywSUsGLWGW3hHQtRVtMly7A5VAkgkOXOa946DpmHzwJZhUhTKD6aHwOsFv8ABwCtSk5kkBbkX1cnpYl/AxX1+GBAYMoqNrMQdh0zJBHiNbwAQ/w1hszMZsp1ZQXSLu3xBv5pgulTMwSbAFreMVvBVDOlZkmyVpBSp9CWb4j5MWUhChmKgQSe8NgsWUegNj74dhnToVmjasnS9Pn9ITNqQNLxEVPI283EIXNLftFaJGyDi1W6kpJ1cs4BLNFeZU0L7WSoJmAXGyxyV+/7xAxKeqZNLAEJt16l9ossNqWsd2Ym3xjpwUo0zYtwaae4ZcK8UJnDIruTU+0g6+XMQaUlS46RlNVhwngKH2c1PszE2I5eI84sMF4pXKWJFWMi/uzPur8+ceNn6WWN3Hg9bD1Mcip8mrKZQaK6tpAp2hFDiQOheJwXmhO0h26KPCqgUyi4GRZuQLg8/DX1i8n1QmkJQXQNxuf0Hx8Irq+ks4HWK6lnzJBdAzJ1KeT8usHiy6fhkC8abtBnToAEPGKjDcalztCx5GxizSqLDqFyT3R4QxVqWGKGPMHf5+X0KpK7N1Pxj1+8BtrGSVppOjUNSZmg5fCJE1AUGIccojVMvKcw03+eUPSZoZ9oThyttwntJfg15X0/R/c2VVujOseq0fWJyRqlbW56nzBe0NUdUlRZXdUPI+I5xWVRK5ipo1WpSv6lRxnq0KQfEPEkpXN7dyhR2LGqrCRlzOHt+w2ii4gnzpSkJSpCAuUZmZbu6lKShL6OpnHQK5ROQeZY/Og5RbcZylyvq9bKlJmpRLyLSUk90h0lgXcOoA3bObQ/FU3uJyJrgyKolKJUpagta1ZTmYMQrKC7nk3T4pxCnXIUlK2uB3WDgA7jZw5fd4lYjWzK2paRIEtSgE9lKGrO5OztroGEFFBwHWVASmbLlSEIPt5R2igNyHu/UiKaojUbbGOAeG1Tp6lhxLDh/Vh6GNhkykoCQkNsB4CImAYImllJlp2t+vz0h2qWys2ybD3sY6MfIxxSjSK/FVJmzeyUHypCi+jKzAebg+6B/iGvzU1JLclSgM2hLJsSX5gEPzIi+xWyioFu6L+BV+sZbMxdXYomuO00l2BYLmLzG4vZADbeca/JPFW6DqipUslJuWJc2JBRbsyLFgTfqWaLOnRmTkfMrKSU90MCk9mCwOmjg+kANJis1KQ8xW52u+r2i4wTFSpYRMJIV3U5WBCiGDbN0a5IhEOog3SHz6aUVYTBCQwJAIABdAUbBvaIJPvjoZ7N7pkKIN3M3Lrc917XtHRSSlfiWHypgWAQnukJue8Ci3qR7oRM4SQpSXI2JO7pys3iBHikZkg8vTpHTMVUkJub90+46dSH/pgbQdMhcSzRTykICilwSFpa1rOOTeDMOUUXDvEC6gTELbOwLjchmJ8Wy+aYf4gSqpdAN3IsbaKKT/UCP+aKzD6KXJlGaps4WX5ug5ZgHQ6jyjU+5ldi/WH8ITOIAJ5fpDVLUCYhCgCxA+F/V4jYzPyy1np/eLk9iKS3BIn7QlylTnzDxbUc1QZy5/O/pFBRkLBSrUeyep2i1oitAPjob+4wcZaohZYhPQze873ifX0yJqMkxIUOux6HaKClqWBJYEs3pF7ImunNGNCoyKejxGfQFl5psh7L1Unx6fPSD3CuIQsBQLg8tR48oDMZV9hN/wCGr4GLdVCimoZc9ymYUA5d1KXcD1A8o8rqsCTuJ6vTZnJVIP6PEQrrCamlSpynx0jO8Ix9djNSZauf3Ffp5wY4diQJcnVm5eR3iS72ZW40ez8Odi5SRdxrFnheJZSETC2yTseXhDUyZm0+bwiRhk6clWSUlQuHWtg4JDCxJPha4vBQm4ukZJqty2q0Apvz97/tEin2PSBLC8RmSpvYVJYpJAe2Ui7G5cMpLF7vygjXXy0DvLQPFQEWxlqWwJY5ngfxeuRKzy8x76SGTdScwbTzs/8AarxnjAB0SPNf6frFdSocOXKjcq/eJOqlB15T2a7eu6Gwi1uynXhM0h0gN86WaGEIU5BDEbG0Ey6eZldM0+kVp7yj2jCYwYiwIBJPzs0SpDLItDhkxagBck2H7+saTSyuzlIQS5SkJfmwaKzhulCJec+0r0A+XhvEOJJaFEICpqhqE6D/AJtPc8XYYqEdTFTbk6LWTRoSSoJSFHcAPeHQq5gJnccrSbyQOhUf0j2TxynVUpQfkoH4tDffY/IOiXgM1KeK/Fv8NUMYXi0uekmWd7pe48R1hOJTe6XLJAcnYCGJ2LaM7+kibNmrpZaFKSFpmAgKIBbKS9wCw5xWcRS0g0spL5JaCxcEEKyEMd/HrBDIrpdWhU0MOxK0JOtsybqTqynT/TAljk96rLYEJAJAZymztpdn8+kDk+VisP8AupE36s+/lESfNXLL5Cw3BYxb0KU5dLtDqZSTYiPIg2elIVR8eoSgJWJhUPaIbUkkx5DZwyVyjotXUPwSPp4WFlFKKknr+f7xSYrQLAU3RSbclfPrBZRSsujfl/eH5kjNe0dLJuAsZkeK1ipDFtmOu377wO1GJTFgIdwMx03XdXqY1jiHAUTEqca8vf8AGBLA+Eig55rdB7/19IOOZKO4Lwux/D86JUtJSHSkAufftFfj809kvrBFOluQgeJ8LW+eUeVFGkpZoUuvyR53Qcuixy34ZlqCxi9o6tx39fxfqOcN8RYX2SsyR3enOIlOvKHFwdRy/aPT6TIpxtEfUYq2YTSEsbH84ssPnahrQPYfVNobdTFhSVDrDOx5tFRBTTJ+Jozy8g1mEI/qUkfnFv8ASFVBNRTyj7CUFQHV2HuAPvitpGXUyE/72XbwWlR9Ewr6WEFNTIWfZVLKQeqVOR6iIOrWrY9DoWlJN+RxaxNGQlk7gW9dYkUlEuV/gzCAPuLdQ12e4PnA1R1NrK2ifIxcpN1D3x5FyTo9pwQc8OYkqaoomIIUkAkOzpKrkHf8o0fDK+UEBI+zAux6636G3ujDE4yoDtEEmYgEpyuXtcHmD86QfUFQVJB1BYg9CAR6RRiyUrI82JtlhxItM6YpSQClgl2ucoO+rOW8hAFiFIUFmcbfoYNVoLd0jwMVmISgoaX3EBNtuw8a0qkCFUlnbc/qYIcNn5pYPRij+8VtRQKKu4lSg2wJb3eEWuF4NMIGYZANz+msLjCTlsHLJFLdjswoA9koPmPUGIUhOeYylZgllA3exuHA9T1gjTgqCO8tZ9wHwixw+mRIBEpCQSkpcjY8+Y8eUUx6d9xDzx7AtV4iuYOzBCZSAAog+0dw/LpFdInPdDCXsfxdegiVXSky1FGYgaqNu691X5n0c7kNGyAgnRAOh1Ply6QrLbe7HRa7EHE0pmJcOTsWHy0U1Ok3BBd2/f3wRz5SirMLJa1i5PJiIvcB4ZZlzwH1ydTz/SFrFKTpHSyqK3MtxedMlTAZZUlQt3SQb3s1yIkzq7E6pIlpTOWCLjsyAWfVRAG25jcJchKdEpHgBClRfCLiqsllnvsY1wfw7XSjPKpCkJmSiACpKXWCMu7jVV2gdxokKlqY5gCFJ5AJSSQNQHJd7u8fQahFLjPDsmodRSEzdpiQHfZxorwL6mGdqYhSalqXJkEnH0AAC/noR4xa0WNhYYJY+X6w/itMhExSaiUM/wDMlJCk95kIL6k3BsWts0MYPw3IXVSpYCwAla5neUnMAwS19ioCxtl6wh9MktihdVfKJJqVckx0FyeFaf8A3n9Zjoz3DN/qIlojSHSbR0dCBqKjEDeK9ehjo6Ol8oS5Kv8A2i/AfnC1x0dE2TkYgf4mH2S/CA2i9o+Bjo6PS9m8P7SHrP2JtN+Z+EWtIe95/pHR0eyzy8nJd4B/76n/AOKf/BcHPG9OhclAWlKgJgsoA7K5x0dHn9TyU9P8oxg2FSLfYyv+mj9ILaSilgWloHglI/KOjokjyUTbJoSBoBAzK1T5/GOjo3L2Dw8ko/rDE7fwj2OidlIzhP8Aiq/yf6Yt1R7HRZg+REmb5j2XDoj2OhosDK5LmU93mrd/ExOlywUzrC3T+Ux5HRA/mZbL5UP8PoBU5AJGkEYjo6HYPkJcvzHhhK49joeLG48VHkdGHAT9JCRklFr5lX3slx63gIwtZTWUrEj7eYLWsUoJHgST746Og+xnc1cR0dHQJx//2Q=="/>
          <p:cNvSpPr>
            <a:spLocks noChangeAspect="1" noChangeArrowheads="1"/>
          </p:cNvSpPr>
          <p:nvPr/>
        </p:nvSpPr>
        <p:spPr bwMode="auto">
          <a:xfrm>
            <a:off x="155575" y="-1943100"/>
            <a:ext cx="5400675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8920" name="AutoShape 8" descr="https://encrypted-tbn3.gstatic.com/images?q=tbn:ANd9GcSNJOsvYU2MXgBWfpaPwJheIAQjJVh2O5PZX_1AVeUu7iMIPo00"/>
          <p:cNvSpPr>
            <a:spLocks noChangeAspect="1" noChangeArrowheads="1"/>
          </p:cNvSpPr>
          <p:nvPr/>
        </p:nvSpPr>
        <p:spPr bwMode="auto">
          <a:xfrm>
            <a:off x="155575" y="-1371600"/>
            <a:ext cx="4476750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8922" name="AutoShape 10" descr="https://encrypted-tbn2.gstatic.com/images?q=tbn:ANd9GcQZr1tmgKfxKa4lNrZV-zYKlbK8C1XTXiNKbztXrKJfsg9i25hM"/>
          <p:cNvSpPr>
            <a:spLocks noChangeAspect="1" noChangeArrowheads="1"/>
          </p:cNvSpPr>
          <p:nvPr/>
        </p:nvSpPr>
        <p:spPr bwMode="auto">
          <a:xfrm>
            <a:off x="155575" y="-1943100"/>
            <a:ext cx="5400675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38924" name="AutoShape 12" descr="https://encrypted-tbn0.gstatic.com/images?q=tbn:ANd9GcTjMRGD53xj37Wp0jM2OgYeuWaSqfyDWON3rNcXsJJ2MmkB05cc"/>
          <p:cNvSpPr>
            <a:spLocks noChangeAspect="1" noChangeArrowheads="1"/>
          </p:cNvSpPr>
          <p:nvPr/>
        </p:nvSpPr>
        <p:spPr bwMode="auto">
          <a:xfrm>
            <a:off x="155575" y="-1943100"/>
            <a:ext cx="5391150" cy="4048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8926" name="Picture 14" descr="http://noticias.universia.net.mx/mx/images/vida%20universitaria/e/ed/edu/educacion-para-los-adult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53135"/>
            <a:ext cx="5292080" cy="3035165"/>
          </a:xfrm>
          <a:prstGeom prst="rect">
            <a:avLst/>
          </a:prstGeom>
          <a:noFill/>
        </p:spPr>
      </p:pic>
      <p:pic>
        <p:nvPicPr>
          <p:cNvPr id="38928" name="Picture 16" descr="http://fpnoticias.com/wp-content/uploads/2012/02/adulto-300x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216024"/>
            <a:ext cx="3415308" cy="3789040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2267744" y="2924944"/>
            <a:ext cx="4677884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MX" sz="3600" b="1" dirty="0" smtClean="0"/>
              <a:t>EDUCACIÓN</a:t>
            </a:r>
          </a:p>
          <a:p>
            <a:pPr algn="ctr"/>
            <a:r>
              <a:rPr lang="es-MX" sz="3600" b="1" dirty="0" smtClean="0"/>
              <a:t>DEL PROVEEDOR DEL</a:t>
            </a:r>
          </a:p>
          <a:p>
            <a:pPr algn="ctr"/>
            <a:r>
              <a:rPr lang="es-MX" sz="3600" b="1" dirty="0" smtClean="0"/>
              <a:t>HOGAR</a:t>
            </a:r>
            <a:endParaRPr lang="es-MX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EDUCACIÓN DEL PRINCIPAL PROVEEDOR DEL HOGAR</a:t>
            </a:r>
            <a:br>
              <a:rPr lang="es-MX" b="1" dirty="0" smtClean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Principal proveedor:</a:t>
            </a:r>
          </a:p>
          <a:p>
            <a:pPr lvl="1"/>
            <a:r>
              <a:rPr lang="es-MX" dirty="0" smtClean="0"/>
              <a:t>Persona </a:t>
            </a:r>
            <a:r>
              <a:rPr lang="es-MX" dirty="0"/>
              <a:t>que aporta el mayor ingreso dentro </a:t>
            </a:r>
            <a:r>
              <a:rPr lang="es-MX" dirty="0" smtClean="0"/>
              <a:t>del hogar</a:t>
            </a:r>
            <a:r>
              <a:rPr lang="es-MX" dirty="0"/>
              <a:t>.</a:t>
            </a:r>
          </a:p>
          <a:p>
            <a:r>
              <a:rPr lang="es-MX" dirty="0" smtClean="0"/>
              <a:t>Se </a:t>
            </a:r>
            <a:r>
              <a:rPr lang="es-MX" dirty="0"/>
              <a:t>capturará el grado máximo de estudios de acuerdo a la siguiente codificación: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1003" t="12870" r="20963" b="12476"/>
          <a:stretch>
            <a:fillRect/>
          </a:stretch>
        </p:blipFill>
        <p:spPr bwMode="auto">
          <a:xfrm>
            <a:off x="1096795" y="216024"/>
            <a:ext cx="6643557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1032</Words>
  <Application>Microsoft Office PowerPoint</Application>
  <PresentationFormat>Presentación en pantalla (4:3)</PresentationFormat>
  <Paragraphs>112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ASOCIACIÓN MEXICANA DE AGENCIAS DE INVESTIGACIÓN DE MERCADO Y OPINIÓN PÚBLICA A.C.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NÚMERO DE CUARTOS O HABITACIONES</vt:lpstr>
      <vt:lpstr>Diapositiva 10</vt:lpstr>
      <vt:lpstr>NÚMERO DE BAÑOS</vt:lpstr>
      <vt:lpstr>Diapositiva 12</vt:lpstr>
      <vt:lpstr>REGADERA </vt:lpstr>
      <vt:lpstr>Diapositiva 14</vt:lpstr>
      <vt:lpstr>NÚMERO DE FOCOS </vt:lpstr>
      <vt:lpstr>Diapositiva 16</vt:lpstr>
      <vt:lpstr>Diapositiva 17</vt:lpstr>
      <vt:lpstr>PISO DIFERENTE DE TIERRA O CEMENTO </vt:lpstr>
      <vt:lpstr>Diapositiva 19</vt:lpstr>
      <vt:lpstr>NÚMERO DE AUTOS </vt:lpstr>
      <vt:lpstr>Diapositiva 21</vt:lpstr>
      <vt:lpstr>ESTUFA </vt:lpstr>
      <vt:lpstr>V</vt:lpstr>
      <vt:lpstr>EDUCACIÓN DEL PRINCIPAL PROVEEDOR DEL HOGAR </vt:lpstr>
      <vt:lpstr>Diapositiva 25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ASOCIACIÓN MEXICANA DE AGENCIAS DE INVESTIGACIÓN DE MERCADO Y OPINIÓN PÚBLICA A.C.</dc:title>
  <dc:creator>Liz</dc:creator>
  <cp:lastModifiedBy>Liz</cp:lastModifiedBy>
  <cp:revision>2</cp:revision>
  <dcterms:created xsi:type="dcterms:W3CDTF">2013-09-07T18:17:54Z</dcterms:created>
  <dcterms:modified xsi:type="dcterms:W3CDTF">2013-09-07T19:30:30Z</dcterms:modified>
</cp:coreProperties>
</file>