
<file path=[Content_Types].xml><?xml version="1.0" encoding="utf-8"?>
<Types xmlns="http://schemas.openxmlformats.org/package/2006/content-types">
  <Default Extension="xml" ContentType="application/xml"/>
  <Default Extension="jpg" ContentType="image/jpeg"/>
  <Default Extension="tiff" ContentType="image/tiff"/>
  <Default Extension="jpeg" ContentType="image/jpeg"/>
  <Default Extension="xlsx" ContentType="application/vnd.openxmlformats-officedocument.spreadsheetml.sheet"/>
  <Default Extension="rels" ContentType="application/vnd.openxmlformats-package.relationships+xml"/>
  <Default Extension="gif" ContentType="image/gif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8.xml" ContentType="application/vnd.openxmlformats-officedocument.presentationml.notesSlide+xml"/>
  <Override PartName="/ppt/charts/chart6.xml" ContentType="application/vnd.openxmlformats-officedocument.drawingml.chart+xml"/>
  <Override PartName="/ppt/notesSlides/notesSlide9.xml" ContentType="application/vnd.openxmlformats-officedocument.presentationml.notesSlid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notesSlides/notesSlide10.xml" ContentType="application/vnd.openxmlformats-officedocument.presentationml.notesSlide+xml"/>
  <Override PartName="/ppt/charts/chart10.xml" ContentType="application/vnd.openxmlformats-officedocument.drawingml.chart+xml"/>
  <Override PartName="/ppt/notesSlides/notesSlide11.xml" ContentType="application/vnd.openxmlformats-officedocument.presentationml.notesSlide+xml"/>
  <Override PartName="/ppt/charts/chart11.xml" ContentType="application/vnd.openxmlformats-officedocument.drawingml.chart+xml"/>
  <Override PartName="/ppt/drawings/drawing2.xml" ContentType="application/vnd.openxmlformats-officedocument.drawingml.chartshapes+xml"/>
  <Override PartName="/ppt/notesSlides/notesSlide12.xml" ContentType="application/vnd.openxmlformats-officedocument.presentationml.notesSlide+xml"/>
  <Override PartName="/ppt/charts/chart12.xml" ContentType="application/vnd.openxmlformats-officedocument.drawingml.chart+xml"/>
  <Override PartName="/ppt/drawings/drawing3.xml" ContentType="application/vnd.openxmlformats-officedocument.drawingml.chartshapes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53"/>
  </p:notesMasterIdLst>
  <p:sldIdLst>
    <p:sldId id="256" r:id="rId2"/>
    <p:sldId id="297" r:id="rId3"/>
    <p:sldId id="298" r:id="rId4"/>
    <p:sldId id="299" r:id="rId5"/>
    <p:sldId id="303" r:id="rId6"/>
    <p:sldId id="390" r:id="rId7"/>
    <p:sldId id="305" r:id="rId8"/>
    <p:sldId id="306" r:id="rId9"/>
    <p:sldId id="404" r:id="rId10"/>
    <p:sldId id="307" r:id="rId11"/>
    <p:sldId id="308" r:id="rId12"/>
    <p:sldId id="309" r:id="rId13"/>
    <p:sldId id="310" r:id="rId14"/>
    <p:sldId id="311" r:id="rId15"/>
    <p:sldId id="392" r:id="rId16"/>
    <p:sldId id="312" r:id="rId17"/>
    <p:sldId id="393" r:id="rId18"/>
    <p:sldId id="394" r:id="rId19"/>
    <p:sldId id="313" r:id="rId20"/>
    <p:sldId id="314" r:id="rId21"/>
    <p:sldId id="396" r:id="rId22"/>
    <p:sldId id="397" r:id="rId23"/>
    <p:sldId id="398" r:id="rId24"/>
    <p:sldId id="399" r:id="rId25"/>
    <p:sldId id="400" r:id="rId26"/>
    <p:sldId id="401" r:id="rId27"/>
    <p:sldId id="317" r:id="rId28"/>
    <p:sldId id="321" r:id="rId29"/>
    <p:sldId id="322" r:id="rId30"/>
    <p:sldId id="323" r:id="rId31"/>
    <p:sldId id="324" r:id="rId32"/>
    <p:sldId id="325" r:id="rId33"/>
    <p:sldId id="402" r:id="rId34"/>
    <p:sldId id="340" r:id="rId35"/>
    <p:sldId id="405" r:id="rId36"/>
    <p:sldId id="416" r:id="rId37"/>
    <p:sldId id="417" r:id="rId38"/>
    <p:sldId id="418" r:id="rId39"/>
    <p:sldId id="406" r:id="rId40"/>
    <p:sldId id="419" r:id="rId41"/>
    <p:sldId id="420" r:id="rId42"/>
    <p:sldId id="421" r:id="rId43"/>
    <p:sldId id="407" r:id="rId44"/>
    <p:sldId id="408" r:id="rId45"/>
    <p:sldId id="409" r:id="rId46"/>
    <p:sldId id="410" r:id="rId47"/>
    <p:sldId id="411" r:id="rId48"/>
    <p:sldId id="412" r:id="rId49"/>
    <p:sldId id="413" r:id="rId50"/>
    <p:sldId id="414" r:id="rId51"/>
    <p:sldId id="415" r:id="rId5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-104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notesMaster" Target="notesMasters/notesMaster1.xml"/><Relationship Id="rId54" Type="http://schemas.openxmlformats.org/officeDocument/2006/relationships/printerSettings" Target="printerSettings/printerSettings1.bin"/><Relationship Id="rId55" Type="http://schemas.openxmlformats.org/officeDocument/2006/relationships/presProps" Target="presProps.xml"/><Relationship Id="rId56" Type="http://schemas.openxmlformats.org/officeDocument/2006/relationships/viewProps" Target="viewProps.xml"/><Relationship Id="rId57" Type="http://schemas.openxmlformats.org/officeDocument/2006/relationships/theme" Target="theme/theme1.xml"/><Relationship Id="rId58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Relationship Id="rId2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1.xlsx"/><Relationship Id="rId2" Type="http://schemas.openxmlformats.org/officeDocument/2006/relationships/chartUserShapes" Target="../drawings/drawing2.xm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2.xlsx"/><Relationship Id="rId2" Type="http://schemas.openxmlformats.org/officeDocument/2006/relationships/chartUserShapes" Target="../drawings/drawing3.xm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4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5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6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7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0"/>
          <c:y val="0.103623643807405"/>
          <c:w val="1.0"/>
          <c:h val="0.698451623119824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2011</c:v>
                </c:pt>
              </c:strCache>
            </c:strRef>
          </c:tx>
          <c:invertIfNegative val="0"/>
          <c:cat>
            <c:strRef>
              <c:f>Hoja1!$A$2:$A$11</c:f>
              <c:strCache>
                <c:ptCount val="10"/>
                <c:pt idx="0">
                  <c:v>Menos de 3 años</c:v>
                </c:pt>
                <c:pt idx="1">
                  <c:v>4 A 11 años</c:v>
                </c:pt>
                <c:pt idx="2">
                  <c:v>12 A 18 años</c:v>
                </c:pt>
                <c:pt idx="3">
                  <c:v>19 a 25 años</c:v>
                </c:pt>
                <c:pt idx="4">
                  <c:v>26 a 32 años</c:v>
                </c:pt>
                <c:pt idx="5">
                  <c:v>33 a 39 años</c:v>
                </c:pt>
                <c:pt idx="6">
                  <c:v>40 a 46 años</c:v>
                </c:pt>
                <c:pt idx="7">
                  <c:v>47 a 53 años</c:v>
                </c:pt>
                <c:pt idx="8">
                  <c:v>54 a 70 años</c:v>
                </c:pt>
                <c:pt idx="9">
                  <c:v>Más de 70 años</c:v>
                </c:pt>
              </c:strCache>
            </c:strRef>
          </c:cat>
          <c:val>
            <c:numRef>
              <c:f>Hoja1!$B$2:$B$11</c:f>
              <c:numCache>
                <c:formatCode>General</c:formatCode>
                <c:ptCount val="10"/>
                <c:pt idx="0">
                  <c:v>0.3</c:v>
                </c:pt>
                <c:pt idx="1">
                  <c:v>5.4</c:v>
                </c:pt>
                <c:pt idx="2">
                  <c:v>9.9</c:v>
                </c:pt>
                <c:pt idx="3">
                  <c:v>8.4</c:v>
                </c:pt>
                <c:pt idx="4">
                  <c:v>5.4</c:v>
                </c:pt>
                <c:pt idx="5">
                  <c:v>3.4</c:v>
                </c:pt>
                <c:pt idx="6" formatCode="0.0">
                  <c:v>3.0</c:v>
                </c:pt>
                <c:pt idx="7">
                  <c:v>1.9</c:v>
                </c:pt>
                <c:pt idx="8">
                  <c:v>1.6</c:v>
                </c:pt>
                <c:pt idx="9">
                  <c:v>0.12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2009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400"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Hoja1!$A$2:$A$11</c:f>
              <c:strCache>
                <c:ptCount val="10"/>
                <c:pt idx="0">
                  <c:v>Menos de 3 años</c:v>
                </c:pt>
                <c:pt idx="1">
                  <c:v>4 A 11 años</c:v>
                </c:pt>
                <c:pt idx="2">
                  <c:v>12 A 18 años</c:v>
                </c:pt>
                <c:pt idx="3">
                  <c:v>19 a 25 años</c:v>
                </c:pt>
                <c:pt idx="4">
                  <c:v>26 a 32 años</c:v>
                </c:pt>
                <c:pt idx="5">
                  <c:v>33 a 39 años</c:v>
                </c:pt>
                <c:pt idx="6">
                  <c:v>40 a 46 años</c:v>
                </c:pt>
                <c:pt idx="7">
                  <c:v>47 a 53 años</c:v>
                </c:pt>
                <c:pt idx="8">
                  <c:v>54 a 70 años</c:v>
                </c:pt>
                <c:pt idx="9">
                  <c:v>Más de 70 años</c:v>
                </c:pt>
              </c:strCache>
            </c:strRef>
          </c:cat>
          <c:val>
            <c:numRef>
              <c:f>Hoja1!$C$2:$C$11</c:f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Columna1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sz="1600" smtClean="0"/>
                      <a:t>1</a:t>
                    </a:r>
                    <a:r>
                      <a:rPr lang="en-US" smtClean="0"/>
                      <a:t>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tx>
                <c:rich>
                  <a:bodyPr/>
                  <a:lstStyle/>
                  <a:p>
                    <a:r>
                      <a:rPr lang="en-US" sz="1600" smtClean="0"/>
                      <a:t>1</a:t>
                    </a:r>
                    <a:r>
                      <a:rPr lang="en-US" smtClean="0"/>
                      <a:t>4%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tx>
                <c:rich>
                  <a:bodyPr/>
                  <a:lstStyle/>
                  <a:p>
                    <a:r>
                      <a:rPr lang="en-US" sz="1600" smtClean="0"/>
                      <a:t>2</a:t>
                    </a:r>
                    <a:r>
                      <a:rPr lang="en-US" smtClean="0"/>
                      <a:t>5%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tx>
                <c:rich>
                  <a:bodyPr/>
                  <a:lstStyle/>
                  <a:p>
                    <a:r>
                      <a:rPr lang="en-US" sz="1600" smtClean="0"/>
                      <a:t>2</a:t>
                    </a:r>
                    <a:r>
                      <a:rPr lang="en-US" smtClean="0"/>
                      <a:t>1%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tx>
                <c:rich>
                  <a:bodyPr/>
                  <a:lstStyle/>
                  <a:p>
                    <a:r>
                      <a:rPr lang="en-US" sz="1600" smtClean="0"/>
                      <a:t>1</a:t>
                    </a:r>
                    <a:r>
                      <a:rPr lang="en-US" smtClean="0"/>
                      <a:t>4%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tx>
                <c:rich>
                  <a:bodyPr/>
                  <a:lstStyle/>
                  <a:p>
                    <a:r>
                      <a:rPr lang="en-US" sz="1600" smtClean="0"/>
                      <a:t>9</a:t>
                    </a:r>
                    <a:r>
                      <a:rPr lang="en-US" smtClean="0"/>
                      <a:t>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0.00558659217877095"/>
                  <c:y val="-0.00263237749702769"/>
                </c:manualLayout>
              </c:layout>
              <c:tx>
                <c:rich>
                  <a:bodyPr/>
                  <a:lstStyle/>
                  <a:p>
                    <a:r>
                      <a:rPr lang="en-US" sz="1600" smtClean="0"/>
                      <a:t>8</a:t>
                    </a:r>
                    <a:r>
                      <a:rPr lang="en-US" smtClean="0"/>
                      <a:t>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tx>
                <c:rich>
                  <a:bodyPr/>
                  <a:lstStyle/>
                  <a:p>
                    <a:r>
                      <a:rPr lang="en-US" sz="1600" smtClean="0"/>
                      <a:t>5</a:t>
                    </a:r>
                    <a:r>
                      <a:rPr lang="en-US" smtClean="0"/>
                      <a:t>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tx>
                <c:rich>
                  <a:bodyPr/>
                  <a:lstStyle/>
                  <a:p>
                    <a:r>
                      <a:rPr lang="en-US" sz="1600" smtClean="0"/>
                      <a:t>4</a:t>
                    </a:r>
                    <a:r>
                      <a:rPr lang="en-US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tx>
                <c:rich>
                  <a:bodyPr/>
                  <a:lstStyle/>
                  <a:p>
                    <a:r>
                      <a:rPr lang="en-US" sz="1600" smtClean="0"/>
                      <a:t>1</a:t>
                    </a:r>
                    <a:r>
                      <a:rPr lang="en-US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Hoja1!$A$2:$A$11</c:f>
              <c:strCache>
                <c:ptCount val="10"/>
                <c:pt idx="0">
                  <c:v>Menos de 3 años</c:v>
                </c:pt>
                <c:pt idx="1">
                  <c:v>4 A 11 años</c:v>
                </c:pt>
                <c:pt idx="2">
                  <c:v>12 A 18 años</c:v>
                </c:pt>
                <c:pt idx="3">
                  <c:v>19 a 25 años</c:v>
                </c:pt>
                <c:pt idx="4">
                  <c:v>26 a 32 años</c:v>
                </c:pt>
                <c:pt idx="5">
                  <c:v>33 a 39 años</c:v>
                </c:pt>
                <c:pt idx="6">
                  <c:v>40 a 46 años</c:v>
                </c:pt>
                <c:pt idx="7">
                  <c:v>47 a 53 años</c:v>
                </c:pt>
                <c:pt idx="8">
                  <c:v>54 a 70 años</c:v>
                </c:pt>
                <c:pt idx="9">
                  <c:v>Más de 70 años</c:v>
                </c:pt>
              </c:strCache>
            </c:strRef>
          </c:cat>
          <c:val>
            <c:numRef>
              <c:f>Hoja1!$D$2:$D$11</c:f>
            </c:numRef>
          </c:val>
        </c:ser>
        <c:ser>
          <c:idx val="3"/>
          <c:order val="3"/>
          <c:tx>
            <c:strRef>
              <c:f>Hoja1!$E$1</c:f>
              <c:strCache>
                <c:ptCount val="1"/>
                <c:pt idx="0">
                  <c:v>2012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0977653631284917"/>
                  <c:y val="-0.010529509988110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0181564245810056"/>
                  <c:y val="4.8259696612041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0181564245810056"/>
                  <c:y val="1.2064924153010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.0293296089385474"/>
                  <c:y val="0.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.0139664804469274"/>
                  <c:y val="-0.0078971324910830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0.00837988826815643"/>
                  <c:y val="-0.0078971324910830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0.0111731843575419"/>
                  <c:y val="0.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0.0139664804469274"/>
                  <c:y val="-0.0052647549940553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0.0153631284916201"/>
                  <c:y val="0.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0.0167597765363129"/>
                  <c:y val="-0.0052647549940553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Hoja1!$A$2:$A$11</c:f>
              <c:strCache>
                <c:ptCount val="10"/>
                <c:pt idx="0">
                  <c:v>Menos de 3 años</c:v>
                </c:pt>
                <c:pt idx="1">
                  <c:v>4 A 11 años</c:v>
                </c:pt>
                <c:pt idx="2">
                  <c:v>12 A 18 años</c:v>
                </c:pt>
                <c:pt idx="3">
                  <c:v>19 a 25 años</c:v>
                </c:pt>
                <c:pt idx="4">
                  <c:v>26 a 32 años</c:v>
                </c:pt>
                <c:pt idx="5">
                  <c:v>33 a 39 años</c:v>
                </c:pt>
                <c:pt idx="6">
                  <c:v>40 a 46 años</c:v>
                </c:pt>
                <c:pt idx="7">
                  <c:v>47 a 53 años</c:v>
                </c:pt>
                <c:pt idx="8">
                  <c:v>54 a 70 años</c:v>
                </c:pt>
                <c:pt idx="9">
                  <c:v>Más de 70 años</c:v>
                </c:pt>
              </c:strCache>
            </c:strRef>
          </c:cat>
          <c:val>
            <c:numRef>
              <c:f>Hoja1!$E$2:$E$11</c:f>
              <c:numCache>
                <c:formatCode>General</c:formatCode>
                <c:ptCount val="10"/>
                <c:pt idx="0">
                  <c:v>0.9</c:v>
                </c:pt>
                <c:pt idx="1">
                  <c:v>6.5</c:v>
                </c:pt>
                <c:pt idx="2">
                  <c:v>12.2</c:v>
                </c:pt>
                <c:pt idx="3">
                  <c:v>10.7</c:v>
                </c:pt>
                <c:pt idx="4">
                  <c:v>7.8</c:v>
                </c:pt>
                <c:pt idx="5">
                  <c:v>5.4</c:v>
                </c:pt>
                <c:pt idx="6">
                  <c:v>3.8</c:v>
                </c:pt>
                <c:pt idx="7">
                  <c:v>2.8</c:v>
                </c:pt>
                <c:pt idx="8">
                  <c:v>1.7</c:v>
                </c:pt>
                <c:pt idx="9">
                  <c:v>0.12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2077706584"/>
        <c:axId val="2077843640"/>
        <c:axId val="0"/>
      </c:bar3DChart>
      <c:catAx>
        <c:axId val="2077706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2077843640"/>
        <c:crosses val="autoZero"/>
        <c:auto val="1"/>
        <c:lblAlgn val="ctr"/>
        <c:lblOffset val="100"/>
        <c:noMultiLvlLbl val="0"/>
      </c:catAx>
      <c:valAx>
        <c:axId val="207784364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07770658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322759644569568"/>
          <c:y val="0.911143579403284"/>
          <c:w val="0.36286059912902"/>
          <c:h val="0.0730621556145503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>
          <a:solidFill>
            <a:srgbClr val="FFFFFF"/>
          </a:solidFill>
        </a:defRPr>
      </a:pPr>
      <a:endParaRPr lang="es-ES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12"/>
    </mc:Choice>
    <mc:Fallback>
      <c:style val="12"/>
    </mc:Fallback>
  </mc:AlternateContent>
  <c:chart>
    <c:autoTitleDeleted val="1"/>
    <c:view3D>
      <c:rotX val="15"/>
      <c:rotY val="155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048882681564246"/>
          <c:y val="0.261474366096075"/>
          <c:w val="0.874301675977653"/>
          <c:h val="0.57184030834181"/>
        </c:manualLayout>
      </c:layout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2008</c:v>
                </c:pt>
              </c:strCache>
            </c:strRef>
          </c:tx>
          <c:dLbls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Hoja1!$A$2:$A$3</c:f>
              <c:strCache>
                <c:ptCount val="2"/>
                <c:pt idx="0">
                  <c:v>HOMBRES</c:v>
                </c:pt>
                <c:pt idx="1">
                  <c:v>MUJERES</c:v>
                </c:pt>
              </c:strCache>
            </c:strRef>
          </c:cat>
          <c:val>
            <c:numRef>
              <c:f>Hoja1!$B$2:$B$3</c:f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2009</c:v>
                </c:pt>
              </c:strCache>
            </c:strRef>
          </c:tx>
          <c:dLbls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Hoja1!$A$2:$A$3</c:f>
              <c:strCache>
                <c:ptCount val="2"/>
                <c:pt idx="0">
                  <c:v>HOMBRES</c:v>
                </c:pt>
                <c:pt idx="1">
                  <c:v>MUJERES</c:v>
                </c:pt>
              </c:strCache>
            </c:strRef>
          </c:cat>
          <c:val>
            <c:numRef>
              <c:f>Hoja1!$C$2:$C$3</c:f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2010</c:v>
                </c:pt>
              </c:strCache>
            </c:strRef>
          </c:tx>
          <c:dLbls>
            <c:dLbl>
              <c:idx val="0"/>
              <c:layout>
                <c:manualLayout>
                  <c:x val="0.329850217745128"/>
                  <c:y val="-0.25165067129293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Hoja1!$A$2:$A$3</c:f>
              <c:strCache>
                <c:ptCount val="2"/>
                <c:pt idx="0">
                  <c:v>HOMBRES</c:v>
                </c:pt>
                <c:pt idx="1">
                  <c:v>MUJERES</c:v>
                </c:pt>
              </c:strCache>
            </c:strRef>
          </c:cat>
          <c:val>
            <c:numRef>
              <c:f>Hoja1!$D$2:$D$3</c:f>
              <c:numCache>
                <c:formatCode>0%</c:formatCode>
                <c:ptCount val="2"/>
                <c:pt idx="0">
                  <c:v>0.51</c:v>
                </c:pt>
                <c:pt idx="1">
                  <c:v>0.49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layout>
        <c:manualLayout>
          <c:xMode val="edge"/>
          <c:yMode val="edge"/>
          <c:x val="0.211751418642502"/>
          <c:y val="0.908409535692615"/>
          <c:w val="0.586273699027843"/>
          <c:h val="0.0753102219411523"/>
        </c:manualLayout>
      </c:layout>
      <c:overlay val="0"/>
    </c:legend>
    <c:plotVisOnly val="1"/>
    <c:dispBlanksAs val="zero"/>
    <c:showDLblsOverMax val="0"/>
  </c:chart>
  <c:txPr>
    <a:bodyPr/>
    <a:lstStyle/>
    <a:p>
      <a:pPr>
        <a:defRPr sz="1800">
          <a:solidFill>
            <a:srgbClr val="FFFFFF"/>
          </a:solidFill>
        </a:defRPr>
      </a:pPr>
      <a:endParaRPr lang="es-E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43"/>
    </mc:Choice>
    <mc:Fallback>
      <c:style val="43"/>
    </mc:Fallback>
  </mc:AlternateContent>
  <c:chart>
    <c:autoTitleDeleted val="1"/>
    <c:view3D>
      <c:rotX val="15"/>
      <c:rotY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0737281467815051"/>
          <c:y val="0.243175842414816"/>
          <c:w val="0.827967657509824"/>
          <c:h val="0.547235913181364"/>
        </c:manualLayout>
      </c:layout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2008</c:v>
                </c:pt>
              </c:strCache>
            </c:strRef>
          </c:tx>
          <c:dLbls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Hoja1!$A$2:$A$5</c:f>
              <c:strCache>
                <c:ptCount val="4"/>
                <c:pt idx="0">
                  <c:v>B / C+</c:v>
                </c:pt>
                <c:pt idx="1">
                  <c:v>C Típico</c:v>
                </c:pt>
                <c:pt idx="2">
                  <c:v>D+</c:v>
                </c:pt>
                <c:pt idx="3">
                  <c:v>D-</c:v>
                </c:pt>
              </c:strCache>
            </c:strRef>
          </c:cat>
          <c:val>
            <c:numRef>
              <c:f>Hoja1!$B$2:$B$5</c:f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2009</c:v>
                </c:pt>
              </c:strCache>
            </c:strRef>
          </c:tx>
          <c:dLbls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Hoja1!$A$2:$A$5</c:f>
              <c:strCache>
                <c:ptCount val="4"/>
                <c:pt idx="0">
                  <c:v>B / C+</c:v>
                </c:pt>
                <c:pt idx="1">
                  <c:v>C Típico</c:v>
                </c:pt>
                <c:pt idx="2">
                  <c:v>D+</c:v>
                </c:pt>
                <c:pt idx="3">
                  <c:v>D-</c:v>
                </c:pt>
              </c:strCache>
            </c:strRef>
          </c:cat>
          <c:val>
            <c:numRef>
              <c:f>Hoja1!$C$2:$C$5</c:f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2010</c:v>
                </c:pt>
              </c:strCache>
            </c:strRef>
          </c:tx>
          <c:dLbls>
            <c:dLbl>
              <c:idx val="0"/>
              <c:layout>
                <c:manualLayout>
                  <c:x val="-0.0111111111111111"/>
                  <c:y val="-0.104364284672745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00138888888888888"/>
                  <c:y val="0.0732610906480477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.0"/>
                  <c:y val="-0.0248019317298078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Hoja1!$A$2:$A$5</c:f>
              <c:strCache>
                <c:ptCount val="4"/>
                <c:pt idx="0">
                  <c:v>B / C+</c:v>
                </c:pt>
                <c:pt idx="1">
                  <c:v>C Típico</c:v>
                </c:pt>
                <c:pt idx="2">
                  <c:v>D+</c:v>
                </c:pt>
                <c:pt idx="3">
                  <c:v>D-</c:v>
                </c:pt>
              </c:strCache>
            </c:strRef>
          </c:cat>
          <c:val>
            <c:numRef>
              <c:f>Hoja1!$D$2:$D$5</c:f>
              <c:numCache>
                <c:formatCode>0%</c:formatCode>
                <c:ptCount val="4"/>
                <c:pt idx="0">
                  <c:v>0.331757169005491</c:v>
                </c:pt>
                <c:pt idx="1">
                  <c:v>0.234027717249194</c:v>
                </c:pt>
                <c:pt idx="2">
                  <c:v>0.296347947354659</c:v>
                </c:pt>
                <c:pt idx="3">
                  <c:v>0.137867166390656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layout>
        <c:manualLayout>
          <c:xMode val="edge"/>
          <c:yMode val="edge"/>
          <c:x val="0.152500546806649"/>
          <c:y val="0.909797270000304"/>
          <c:w val="0.642081036745407"/>
          <c:h val="0.0741691579723465"/>
        </c:manualLayout>
      </c:layout>
      <c:overlay val="0"/>
    </c:legend>
    <c:plotVisOnly val="1"/>
    <c:dispBlanksAs val="zero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2009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600">
                    <a:solidFill>
                      <a:srgbClr val="FFFFFF"/>
                    </a:solidFill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Hoja1!$A$2:$A$6</c:f>
              <c:strCache>
                <c:ptCount val="5"/>
                <c:pt idx="0">
                  <c:v>HOGAR</c:v>
                </c:pt>
                <c:pt idx="1">
                  <c:v>TRABAJO</c:v>
                </c:pt>
                <c:pt idx="2">
                  <c:v>ESCUELA</c:v>
                </c:pt>
                <c:pt idx="3">
                  <c:v>CAFÉ INTERNET, AMIGOS</c:v>
                </c:pt>
                <c:pt idx="4">
                  <c:v>CELULAR</c:v>
                </c:pt>
              </c:strCache>
            </c:strRef>
          </c:cat>
          <c:val>
            <c:numRef>
              <c:f>Hoja1!$B$2:$B$6</c:f>
              <c:numCache>
                <c:formatCode>0.0</c:formatCode>
                <c:ptCount val="5"/>
                <c:pt idx="0">
                  <c:v>8.200000000000001</c:v>
                </c:pt>
                <c:pt idx="1">
                  <c:v>12.6</c:v>
                </c:pt>
                <c:pt idx="2">
                  <c:v>5.0</c:v>
                </c:pt>
                <c:pt idx="3">
                  <c:v>5.3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2010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600">
                    <a:solidFill>
                      <a:srgbClr val="FFFFFF"/>
                    </a:solidFill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Hoja1!$A$2:$A$6</c:f>
              <c:strCache>
                <c:ptCount val="5"/>
                <c:pt idx="0">
                  <c:v>HOGAR</c:v>
                </c:pt>
                <c:pt idx="1">
                  <c:v>TRABAJO</c:v>
                </c:pt>
                <c:pt idx="2">
                  <c:v>ESCUELA</c:v>
                </c:pt>
                <c:pt idx="3">
                  <c:v>CAFÉ INTERNET, AMIGOS</c:v>
                </c:pt>
                <c:pt idx="4">
                  <c:v>CELULAR</c:v>
                </c:pt>
              </c:strCache>
            </c:strRef>
          </c:cat>
          <c:val>
            <c:numRef>
              <c:f>Hoja1!$C$2:$C$6</c:f>
              <c:numCache>
                <c:formatCode>0.0</c:formatCode>
                <c:ptCount val="5"/>
                <c:pt idx="0">
                  <c:v>15.2</c:v>
                </c:pt>
                <c:pt idx="1">
                  <c:v>18.8</c:v>
                </c:pt>
                <c:pt idx="2">
                  <c:v>10.9</c:v>
                </c:pt>
                <c:pt idx="3">
                  <c:v>6.4</c:v>
                </c:pt>
                <c:pt idx="4">
                  <c:v>5.7</c:v>
                </c:pt>
              </c:numCache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2011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600">
                    <a:solidFill>
                      <a:srgbClr val="FFFFFF"/>
                    </a:solidFill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Hoja1!$A$2:$A$6</c:f>
              <c:strCache>
                <c:ptCount val="5"/>
                <c:pt idx="0">
                  <c:v>HOGAR</c:v>
                </c:pt>
                <c:pt idx="1">
                  <c:v>TRABAJO</c:v>
                </c:pt>
                <c:pt idx="2">
                  <c:v>ESCUELA</c:v>
                </c:pt>
                <c:pt idx="3">
                  <c:v>CAFÉ INTERNET, AMIGOS</c:v>
                </c:pt>
                <c:pt idx="4">
                  <c:v>CELULAR</c:v>
                </c:pt>
              </c:strCache>
            </c:strRef>
          </c:cat>
          <c:val>
            <c:numRef>
              <c:f>Hoja1!$D$2:$D$6</c:f>
              <c:numCache>
                <c:formatCode>0.0</c:formatCode>
                <c:ptCount val="5"/>
                <c:pt idx="0">
                  <c:v>18.82096833333333</c:v>
                </c:pt>
                <c:pt idx="1">
                  <c:v>23.43496166666671</c:v>
                </c:pt>
                <c:pt idx="2">
                  <c:v>7.690634999999979</c:v>
                </c:pt>
                <c:pt idx="3">
                  <c:v>4.96252833333334</c:v>
                </c:pt>
                <c:pt idx="4">
                  <c:v>7.161009999999997</c:v>
                </c:pt>
              </c:numCache>
            </c:numRef>
          </c:val>
        </c:ser>
        <c:ser>
          <c:idx val="3"/>
          <c:order val="3"/>
          <c:tx>
            <c:strRef>
              <c:f>Hoja1!$E$1</c:f>
              <c:strCache>
                <c:ptCount val="1"/>
                <c:pt idx="0">
                  <c:v>2012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0708340672374814"/>
                  <c:y val="0.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>
                    <a:solidFill>
                      <a:srgbClr val="FFFFFF"/>
                    </a:solidFill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Hoja1!$A$2:$A$6</c:f>
              <c:strCache>
                <c:ptCount val="5"/>
                <c:pt idx="0">
                  <c:v>HOGAR</c:v>
                </c:pt>
                <c:pt idx="1">
                  <c:v>TRABAJO</c:v>
                </c:pt>
                <c:pt idx="2">
                  <c:v>ESCUELA</c:v>
                </c:pt>
                <c:pt idx="3">
                  <c:v>CAFÉ INTERNET, AMIGOS</c:v>
                </c:pt>
                <c:pt idx="4">
                  <c:v>CELULAR</c:v>
                </c:pt>
              </c:strCache>
            </c:strRef>
          </c:cat>
          <c:val>
            <c:numRef>
              <c:f>Hoja1!$E$2:$E$6</c:f>
              <c:numCache>
                <c:formatCode>0.0</c:formatCode>
                <c:ptCount val="5"/>
                <c:pt idx="0">
                  <c:v>18.8</c:v>
                </c:pt>
                <c:pt idx="1">
                  <c:v>25.6</c:v>
                </c:pt>
                <c:pt idx="2">
                  <c:v>7.4</c:v>
                </c:pt>
                <c:pt idx="3">
                  <c:v>3.6</c:v>
                </c:pt>
                <c:pt idx="4">
                  <c:v>22.4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gapDepth val="95"/>
        <c:shape val="cylinder"/>
        <c:axId val="2117074968"/>
        <c:axId val="2117831736"/>
        <c:axId val="0"/>
      </c:bar3DChart>
      <c:catAx>
        <c:axId val="2117074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400">
                <a:solidFill>
                  <a:srgbClr val="FFFFFF"/>
                </a:solidFill>
              </a:defRPr>
            </a:pPr>
            <a:endParaRPr lang="es-ES"/>
          </a:p>
        </c:txPr>
        <c:crossAx val="2117831736"/>
        <c:crosses val="autoZero"/>
        <c:auto val="1"/>
        <c:lblAlgn val="ctr"/>
        <c:lblOffset val="100"/>
        <c:noMultiLvlLbl val="0"/>
      </c:catAx>
      <c:valAx>
        <c:axId val="2117831736"/>
        <c:scaling>
          <c:orientation val="minMax"/>
        </c:scaling>
        <c:delete val="1"/>
        <c:axPos val="l"/>
        <c:numFmt formatCode="0.0" sourceLinked="1"/>
        <c:majorTickMark val="out"/>
        <c:minorTickMark val="none"/>
        <c:tickLblPos val="none"/>
        <c:crossAx val="2117074968"/>
        <c:crosses val="autoZero"/>
        <c:crossBetween val="between"/>
      </c:valAx>
      <c:spPr>
        <a:noFill/>
        <a:ln w="25402">
          <a:noFill/>
        </a:ln>
      </c:spPr>
    </c:plotArea>
    <c:legend>
      <c:legendPos val="b"/>
      <c:layout/>
      <c:overlay val="0"/>
      <c:txPr>
        <a:bodyPr/>
        <a:lstStyle/>
        <a:p>
          <a:pPr>
            <a:defRPr sz="1800">
              <a:solidFill>
                <a:srgbClr val="FFFFFF"/>
              </a:solidFill>
            </a:defRPr>
          </a:pPr>
          <a:endParaRPr lang="es-E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Hoja1!$A$2</c:f>
              <c:strCache>
                <c:ptCount val="1"/>
                <c:pt idx="0">
                  <c:v>NO CONTESTÓ</c:v>
                </c:pt>
              </c:strCache>
            </c:strRef>
          </c:tx>
          <c:invertIfNegative val="0"/>
          <c:cat>
            <c:strRef>
              <c:f>Hoja1!$B$1</c:f>
              <c:strCache>
                <c:ptCount val="1"/>
                <c:pt idx="0">
                  <c:v>2012</c:v>
                </c:pt>
              </c:strCache>
            </c:strRef>
          </c:cat>
          <c:val>
            <c:numRef>
              <c:f>Hoja1!$B$2</c:f>
              <c:numCache>
                <c:formatCode>General</c:formatCode>
                <c:ptCount val="1"/>
                <c:pt idx="0">
                  <c:v>1.0</c:v>
                </c:pt>
              </c:numCache>
            </c:numRef>
          </c:val>
        </c:ser>
        <c:ser>
          <c:idx val="1"/>
          <c:order val="1"/>
          <c:tx>
            <c:strRef>
              <c:f>Hoja1!$A$3</c:f>
              <c:strCache>
                <c:ptCount val="1"/>
                <c:pt idx="0">
                  <c:v>PASAN MÁS TIEMPO FÍSICAMENTE</c:v>
                </c:pt>
              </c:strCache>
            </c:strRef>
          </c:tx>
          <c:invertIfNegative val="0"/>
          <c:cat>
            <c:strRef>
              <c:f>Hoja1!$B$1</c:f>
              <c:strCache>
                <c:ptCount val="1"/>
                <c:pt idx="0">
                  <c:v>2012</c:v>
                </c:pt>
              </c:strCache>
            </c:strRef>
          </c:cat>
          <c:val>
            <c:numRef>
              <c:f>Hoja1!$B$3</c:f>
              <c:numCache>
                <c:formatCode>General</c:formatCode>
                <c:ptCount val="1"/>
                <c:pt idx="0">
                  <c:v>8.0</c:v>
                </c:pt>
              </c:numCache>
            </c:numRef>
          </c:val>
        </c:ser>
        <c:ser>
          <c:idx val="2"/>
          <c:order val="2"/>
          <c:tx>
            <c:strRef>
              <c:f>Hoja1!$A$4</c:f>
              <c:strCache>
                <c:ptCount val="1"/>
                <c:pt idx="0">
                  <c:v>PASAN EL MISMO TIEMPO</c:v>
                </c:pt>
              </c:strCache>
            </c:strRef>
          </c:tx>
          <c:invertIfNegative val="0"/>
          <c:cat>
            <c:strRef>
              <c:f>Hoja1!$B$1</c:f>
              <c:strCache>
                <c:ptCount val="1"/>
                <c:pt idx="0">
                  <c:v>2012</c:v>
                </c:pt>
              </c:strCache>
            </c:strRef>
          </c:cat>
          <c:val>
            <c:numRef>
              <c:f>Hoja1!$B$4</c:f>
              <c:numCache>
                <c:formatCode>General</c:formatCode>
                <c:ptCount val="1"/>
                <c:pt idx="0">
                  <c:v>66.0</c:v>
                </c:pt>
              </c:numCache>
            </c:numRef>
          </c:val>
        </c:ser>
        <c:ser>
          <c:idx val="3"/>
          <c:order val="3"/>
          <c:tx>
            <c:strRef>
              <c:f>Hoja1!$A$5</c:f>
              <c:strCache>
                <c:ptCount val="1"/>
                <c:pt idx="0">
                  <c:v>PASAN MENOS TIEMPO FÍSICAMENTE</c:v>
                </c:pt>
              </c:strCache>
            </c:strRef>
          </c:tx>
          <c:invertIfNegative val="0"/>
          <c:cat>
            <c:strRef>
              <c:f>Hoja1!$B$1</c:f>
              <c:strCache>
                <c:ptCount val="1"/>
                <c:pt idx="0">
                  <c:v>2012</c:v>
                </c:pt>
              </c:strCache>
            </c:strRef>
          </c:cat>
          <c:val>
            <c:numRef>
              <c:f>Hoja1!$B$5</c:f>
              <c:numCache>
                <c:formatCode>General</c:formatCode>
                <c:ptCount val="1"/>
                <c:pt idx="0">
                  <c:v>25.0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100"/>
        <c:axId val="2117972328"/>
        <c:axId val="2117975448"/>
      </c:barChart>
      <c:catAx>
        <c:axId val="2117972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2800"/>
            </a:pPr>
            <a:endParaRPr lang="es-ES"/>
          </a:p>
        </c:txPr>
        <c:crossAx val="2117975448"/>
        <c:crosses val="autoZero"/>
        <c:auto val="1"/>
        <c:lblAlgn val="ctr"/>
        <c:lblOffset val="100"/>
        <c:noMultiLvlLbl val="0"/>
      </c:catAx>
      <c:valAx>
        <c:axId val="2117975448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one"/>
        <c:crossAx val="211797232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81967847769029"/>
          <c:y val="0.443654642143675"/>
          <c:w val="0.301365485564304"/>
          <c:h val="0.220495482242953"/>
        </c:manualLayout>
      </c:layout>
      <c:overlay val="0"/>
      <c:txPr>
        <a:bodyPr/>
        <a:lstStyle/>
        <a:p>
          <a:pPr>
            <a:defRPr sz="1200">
              <a:solidFill>
                <a:srgbClr val="FFFFFF"/>
              </a:solidFill>
            </a:defRPr>
          </a:pPr>
          <a:endParaRPr lang="es-E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0"/>
          <c:y val="0.156235952679227"/>
          <c:w val="0.995181615635757"/>
          <c:h val="0.62405251391872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2009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Hoja1!$A$2:$A$8</c:f>
              <c:strCache>
                <c:ptCount val="6"/>
                <c:pt idx="0">
                  <c:v>REVISAR E.MAIL</c:v>
                </c:pt>
                <c:pt idx="1">
                  <c:v>USAR MENSAJERÍA INSTANTÁNEA</c:v>
                </c:pt>
                <c:pt idx="2">
                  <c:v>CHATEAR EN FOROS</c:v>
                </c:pt>
                <c:pt idx="3">
                  <c:v>TRABAJAR EN TU BLOG</c:v>
                </c:pt>
                <c:pt idx="4">
                  <c:v>ACCEDER A REDES SOCIALES</c:v>
                </c:pt>
                <c:pt idx="5">
                  <c:v>HACER O RECIBIR LLAMADAS TELEFÓNICAS POR INTERNET</c:v>
                </c:pt>
              </c:strCache>
            </c:strRef>
          </c:cat>
          <c:val>
            <c:numRef>
              <c:f>Hoja1!$B$2:$B$8</c:f>
              <c:numCache>
                <c:formatCode>#,##0%</c:formatCode>
                <c:ptCount val="6"/>
                <c:pt idx="0">
                  <c:v>0.93</c:v>
                </c:pt>
                <c:pt idx="1">
                  <c:v>0.83</c:v>
                </c:pt>
                <c:pt idx="2">
                  <c:v>0.37</c:v>
                </c:pt>
                <c:pt idx="3">
                  <c:v>0.33</c:v>
                </c:pt>
                <c:pt idx="4">
                  <c:v>0.32</c:v>
                </c:pt>
                <c:pt idx="5">
                  <c:v>0.21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2010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0143178264324056"/>
                  <c:y val="-0.0054461419444699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0042956861727274"/>
                  <c:y val="-0.010892283888939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0085913723454548"/>
                  <c:y val="-0.00272307097223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.0100232677363639"/>
                  <c:y val="0.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.00715947695454569"/>
                  <c:y val="-0.0027230709722350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0.00429568617272751"/>
                  <c:y val="0.00272307097223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Hoja1!$A$2:$A$8</c:f>
              <c:strCache>
                <c:ptCount val="6"/>
                <c:pt idx="0">
                  <c:v>REVISAR E.MAIL</c:v>
                </c:pt>
                <c:pt idx="1">
                  <c:v>USAR MENSAJERÍA INSTANTÁNEA</c:v>
                </c:pt>
                <c:pt idx="2">
                  <c:v>CHATEAR EN FOROS</c:v>
                </c:pt>
                <c:pt idx="3">
                  <c:v>TRABAJAR EN TU BLOG</c:v>
                </c:pt>
                <c:pt idx="4">
                  <c:v>ACCEDER A REDES SOCIALES</c:v>
                </c:pt>
                <c:pt idx="5">
                  <c:v>HACER O RECIBIR LLAMADAS TELEFÓNICAS POR INTERNET</c:v>
                </c:pt>
              </c:strCache>
            </c:strRef>
          </c:cat>
          <c:val>
            <c:numRef>
              <c:f>Hoja1!$C$2:$C$8</c:f>
              <c:numCache>
                <c:formatCode>#,##0%</c:formatCode>
                <c:ptCount val="6"/>
                <c:pt idx="0">
                  <c:v>0.95</c:v>
                </c:pt>
                <c:pt idx="1">
                  <c:v>0.85</c:v>
                </c:pt>
                <c:pt idx="2">
                  <c:v>0.35</c:v>
                </c:pt>
                <c:pt idx="3">
                  <c:v>0.42</c:v>
                </c:pt>
                <c:pt idx="4">
                  <c:v>0.55</c:v>
                </c:pt>
                <c:pt idx="5">
                  <c:v>0.24</c:v>
                </c:pt>
              </c:numCache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2011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143189539090913"/>
                  <c:y val="-0.021798112899169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00715947695454569"/>
                  <c:y val="-0.010892283888939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0128869457705136"/>
                  <c:y val="0.00272307097223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.0143189539090912"/>
                  <c:y val="-0.0027230709722350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.0085913723454548"/>
                  <c:y val="0.00272307097223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0.0085913723454548"/>
                  <c:y val="-0.005446356359507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Hoja1!$A$2:$A$8</c:f>
              <c:strCache>
                <c:ptCount val="6"/>
                <c:pt idx="0">
                  <c:v>REVISAR E.MAIL</c:v>
                </c:pt>
                <c:pt idx="1">
                  <c:v>USAR MENSAJERÍA INSTANTÁNEA</c:v>
                </c:pt>
                <c:pt idx="2">
                  <c:v>CHATEAR EN FOROS</c:v>
                </c:pt>
                <c:pt idx="3">
                  <c:v>TRABAJAR EN TU BLOG</c:v>
                </c:pt>
                <c:pt idx="4">
                  <c:v>ACCEDER A REDES SOCIALES</c:v>
                </c:pt>
                <c:pt idx="5">
                  <c:v>HACER O RECIBIR LLAMADAS TELEFÓNICAS POR INTERNET</c:v>
                </c:pt>
              </c:strCache>
            </c:strRef>
          </c:cat>
          <c:val>
            <c:numRef>
              <c:f>Hoja1!$D$2:$D$8</c:f>
              <c:numCache>
                <c:formatCode>0%</c:formatCode>
                <c:ptCount val="6"/>
                <c:pt idx="0">
                  <c:v>0.967</c:v>
                </c:pt>
                <c:pt idx="1">
                  <c:v>0.823</c:v>
                </c:pt>
                <c:pt idx="2">
                  <c:v>0.397</c:v>
                </c:pt>
                <c:pt idx="3">
                  <c:v>0.356</c:v>
                </c:pt>
                <c:pt idx="4">
                  <c:v>0.695</c:v>
                </c:pt>
                <c:pt idx="5">
                  <c:v>0.2511</c:v>
                </c:pt>
              </c:numCache>
            </c:numRef>
          </c:val>
        </c:ser>
        <c:ser>
          <c:idx val="3"/>
          <c:order val="3"/>
          <c:tx>
            <c:strRef>
              <c:f>Hoja1!$E$1</c:f>
              <c:strCache>
                <c:ptCount val="1"/>
                <c:pt idx="0">
                  <c:v>2012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171827446909096"/>
                  <c:y val="-0.0081827489182556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0157508493000005"/>
                  <c:y val="-0.0027275829727518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0100232677363639"/>
                  <c:y val="-0.0027275829727518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.0186146400818187"/>
                  <c:y val="-0.0027275829727518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Hoja1!$A$2:$A$8</c:f>
              <c:strCache>
                <c:ptCount val="6"/>
                <c:pt idx="0">
                  <c:v>REVISAR E.MAIL</c:v>
                </c:pt>
                <c:pt idx="1">
                  <c:v>USAR MENSAJERÍA INSTANTÁNEA</c:v>
                </c:pt>
                <c:pt idx="2">
                  <c:v>CHATEAR EN FOROS</c:v>
                </c:pt>
                <c:pt idx="3">
                  <c:v>TRABAJAR EN TU BLOG</c:v>
                </c:pt>
                <c:pt idx="4">
                  <c:v>ACCEDER A REDES SOCIALES</c:v>
                </c:pt>
                <c:pt idx="5">
                  <c:v>HACER O RECIBIR LLAMADAS TELEFÓNICAS POR INTERNET</c:v>
                </c:pt>
              </c:strCache>
            </c:strRef>
          </c:cat>
          <c:val>
            <c:numRef>
              <c:f>Hoja1!$E$2:$E$8</c:f>
              <c:numCache>
                <c:formatCode>0%</c:formatCode>
                <c:ptCount val="6"/>
                <c:pt idx="0">
                  <c:v>0.87</c:v>
                </c:pt>
                <c:pt idx="1">
                  <c:v>0.67</c:v>
                </c:pt>
                <c:pt idx="2">
                  <c:v>0.43</c:v>
                </c:pt>
                <c:pt idx="3">
                  <c:v>0.41</c:v>
                </c:pt>
                <c:pt idx="4">
                  <c:v>0.86</c:v>
                </c:pt>
                <c:pt idx="5">
                  <c:v>0.41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117835544"/>
        <c:axId val="2117829608"/>
        <c:axId val="0"/>
      </c:bar3DChart>
      <c:catAx>
        <c:axId val="2117835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0" vert="horz"/>
          <a:lstStyle/>
          <a:p>
            <a:pPr>
              <a:defRPr>
                <a:solidFill>
                  <a:srgbClr val="FFFFFF"/>
                </a:solidFill>
              </a:defRPr>
            </a:pPr>
            <a:endParaRPr lang="es-ES"/>
          </a:p>
        </c:txPr>
        <c:crossAx val="2117829608"/>
        <c:crosses val="autoZero"/>
        <c:auto val="1"/>
        <c:lblAlgn val="ctr"/>
        <c:lblOffset val="100"/>
        <c:noMultiLvlLbl val="0"/>
      </c:catAx>
      <c:valAx>
        <c:axId val="2117829608"/>
        <c:scaling>
          <c:orientation val="minMax"/>
        </c:scaling>
        <c:delete val="1"/>
        <c:axPos val="l"/>
        <c:numFmt formatCode="#,##0%" sourceLinked="1"/>
        <c:majorTickMark val="out"/>
        <c:minorTickMark val="none"/>
        <c:tickLblPos val="none"/>
        <c:crossAx val="211783554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302250803858521"/>
          <c:y val="0.928571428571429"/>
          <c:w val="0.384780278670954"/>
          <c:h val="0.0734693877551021"/>
        </c:manualLayout>
      </c:layout>
      <c:overlay val="0"/>
      <c:txPr>
        <a:bodyPr/>
        <a:lstStyle/>
        <a:p>
          <a:pPr>
            <a:defRPr sz="1800">
              <a:solidFill>
                <a:srgbClr val="FFFFFF"/>
              </a:solidFill>
            </a:defRPr>
          </a:pPr>
          <a:endParaRPr lang="es-ES"/>
        </a:p>
      </c:txPr>
    </c:legend>
    <c:plotVisOnly val="1"/>
    <c:dispBlanksAs val="gap"/>
    <c:showDLblsOverMax val="0"/>
  </c:chart>
  <c:txPr>
    <a:bodyPr/>
    <a:lstStyle/>
    <a:p>
      <a:pPr>
        <a:defRPr sz="1200"/>
      </a:pPr>
      <a:endParaRPr lang="es-E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txPr>
        <a:bodyPr/>
        <a:lstStyle/>
        <a:p>
          <a:pPr>
            <a:defRPr>
              <a:solidFill>
                <a:srgbClr val="FFFFFF"/>
              </a:solidFill>
            </a:defRPr>
          </a:pPr>
          <a:endParaRPr lang="es-ES"/>
        </a:p>
      </c:txPr>
    </c:title>
    <c:autoTitleDeleted val="0"/>
    <c:view3D>
      <c:rotX val="75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421794913177816"/>
          <c:y val="0.0"/>
          <c:w val="0.32086280953768"/>
          <c:h val="0.818753376061664"/>
        </c:manualLayout>
      </c:layout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TV</c:v>
                </c:pt>
              </c:strCache>
            </c:strRef>
          </c:tx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Hoja1!$A$2:$A$4</c:f>
              <c:strCache>
                <c:ptCount val="3"/>
                <c:pt idx="0">
                  <c:v>SIEMPRE</c:v>
                </c:pt>
                <c:pt idx="1">
                  <c:v>A VECES SI Y A VECES NO</c:v>
                </c:pt>
                <c:pt idx="2">
                  <c:v>NUNCA</c:v>
                </c:pt>
              </c:strCache>
            </c:strRef>
          </c:cat>
          <c:val>
            <c:numRef>
              <c:f>Hoja1!$B$2:$B$4</c:f>
              <c:numCache>
                <c:formatCode>0%</c:formatCode>
                <c:ptCount val="3"/>
                <c:pt idx="0">
                  <c:v>0.251353441608662</c:v>
                </c:pt>
                <c:pt idx="1">
                  <c:v>0.271461716937355</c:v>
                </c:pt>
                <c:pt idx="2">
                  <c:v>0.474091260634184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RADIO</c:v>
                </c:pt>
              </c:strCache>
            </c:strRef>
          </c:tx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Hoja1!$A$2:$A$4</c:f>
              <c:strCache>
                <c:ptCount val="3"/>
                <c:pt idx="0">
                  <c:v>SIEMPRE</c:v>
                </c:pt>
                <c:pt idx="1">
                  <c:v>A VECES SI Y A VECES NO</c:v>
                </c:pt>
                <c:pt idx="2">
                  <c:v>NUNCA</c:v>
                </c:pt>
              </c:strCache>
            </c:strRef>
          </c:cat>
          <c:val>
            <c:numRef>
              <c:f>Hoja1!$C$2:$C$4</c:f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TELEFONO</c:v>
                </c:pt>
              </c:strCache>
            </c:strRef>
          </c:tx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Hoja1!$A$2:$A$4</c:f>
              <c:strCache>
                <c:ptCount val="3"/>
                <c:pt idx="0">
                  <c:v>SIEMPRE</c:v>
                </c:pt>
                <c:pt idx="1">
                  <c:v>A VECES SI Y A VECES NO</c:v>
                </c:pt>
                <c:pt idx="2">
                  <c:v>NUNCA</c:v>
                </c:pt>
              </c:strCache>
            </c:strRef>
          </c:cat>
          <c:val>
            <c:numRef>
              <c:f>Hoja1!$D$2:$D$4</c:f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 w="25401">
          <a:noFill/>
        </a:ln>
      </c:spPr>
    </c:plotArea>
    <c:plotVisOnly val="1"/>
    <c:dispBlanksAs val="zero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0692477386607666"/>
          <c:y val="0.0364900637420322"/>
        </c:manualLayout>
      </c:layout>
      <c:overlay val="0"/>
      <c:txPr>
        <a:bodyPr/>
        <a:lstStyle/>
        <a:p>
          <a:pPr>
            <a:defRPr>
              <a:solidFill>
                <a:srgbClr val="FFFFFF"/>
              </a:solidFill>
            </a:defRPr>
          </a:pPr>
          <a:endParaRPr lang="es-ES"/>
        </a:p>
      </c:txPr>
    </c:title>
    <c:autoTitleDeleted val="0"/>
    <c:view3D>
      <c:rotX val="75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625721924994445"/>
          <c:y val="0.104886769964243"/>
          <c:w val="0.351846604131073"/>
          <c:h val="0.813645272053109"/>
        </c:manualLayout>
      </c:layout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TV</c:v>
                </c:pt>
              </c:strCache>
            </c:strRef>
          </c:tx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Hoja1!$A$2:$A$4</c:f>
              <c:strCache>
                <c:ptCount val="3"/>
                <c:pt idx="0">
                  <c:v>SIEMPRE</c:v>
                </c:pt>
                <c:pt idx="1">
                  <c:v>A VECES SI Y A VECES NO</c:v>
                </c:pt>
                <c:pt idx="2">
                  <c:v>NUNCA</c:v>
                </c:pt>
              </c:strCache>
            </c:strRef>
          </c:cat>
          <c:val>
            <c:numRef>
              <c:f>Hoja1!$B$2:$B$4</c:f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RADIO</c:v>
                </c:pt>
              </c:strCache>
            </c:strRef>
          </c:tx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Hoja1!$A$2:$A$4</c:f>
              <c:strCache>
                <c:ptCount val="3"/>
                <c:pt idx="0">
                  <c:v>SIEMPRE</c:v>
                </c:pt>
                <c:pt idx="1">
                  <c:v>A VECES SI Y A VECES NO</c:v>
                </c:pt>
                <c:pt idx="2">
                  <c:v>NUNCA</c:v>
                </c:pt>
              </c:strCache>
            </c:strRef>
          </c:cat>
          <c:val>
            <c:numRef>
              <c:f>Hoja1!$C$2:$C$4</c:f>
              <c:numCache>
                <c:formatCode>0%</c:formatCode>
                <c:ptCount val="3"/>
                <c:pt idx="0">
                  <c:v>0.398298530549111</c:v>
                </c:pt>
                <c:pt idx="1">
                  <c:v>0.17</c:v>
                </c:pt>
                <c:pt idx="2">
                  <c:v>0.430781129156999</c:v>
                </c:pt>
              </c:numCache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TELEFONO</c:v>
                </c:pt>
              </c:strCache>
            </c:strRef>
          </c:tx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Hoja1!$A$2:$A$4</c:f>
              <c:strCache>
                <c:ptCount val="3"/>
                <c:pt idx="0">
                  <c:v>SIEMPRE</c:v>
                </c:pt>
                <c:pt idx="1">
                  <c:v>A VECES SI Y A VECES NO</c:v>
                </c:pt>
                <c:pt idx="2">
                  <c:v>NUNCA</c:v>
                </c:pt>
              </c:strCache>
            </c:strRef>
          </c:cat>
          <c:val>
            <c:numRef>
              <c:f>Hoja1!$D$2:$D$4</c:f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 w="25378">
          <a:noFill/>
        </a:ln>
      </c:spPr>
    </c:plotArea>
    <c:plotVisOnly val="1"/>
    <c:dispBlanksAs val="zero"/>
    <c:showDLblsOverMax val="0"/>
  </c:chart>
  <c:txPr>
    <a:bodyPr/>
    <a:lstStyle/>
    <a:p>
      <a:pPr>
        <a:defRPr sz="1798"/>
      </a:pPr>
      <a:endParaRPr lang="es-E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344382507742088"/>
          <c:y val="0.0266919920937761"/>
        </c:manualLayout>
      </c:layout>
      <c:overlay val="0"/>
      <c:txPr>
        <a:bodyPr/>
        <a:lstStyle/>
        <a:p>
          <a:pPr>
            <a:defRPr>
              <a:solidFill>
                <a:srgbClr val="FFFFFF"/>
              </a:solidFill>
            </a:defRPr>
          </a:pPr>
          <a:endParaRPr lang="es-ES"/>
        </a:p>
      </c:txPr>
    </c:title>
    <c:autoTitleDeleted val="0"/>
    <c:view3D>
      <c:rotX val="75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532318089868396"/>
          <c:y val="0.0"/>
          <c:w val="0.320862809537681"/>
          <c:h val="0.818753376061664"/>
        </c:manualLayout>
      </c:layout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TV</c:v>
                </c:pt>
              </c:strCache>
            </c:strRef>
          </c:tx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Hoja1!$A$2:$A$4</c:f>
              <c:strCache>
                <c:ptCount val="3"/>
                <c:pt idx="0">
                  <c:v>SIEMPRE</c:v>
                </c:pt>
                <c:pt idx="1">
                  <c:v>A VECES SI Y A VECES NO</c:v>
                </c:pt>
                <c:pt idx="2">
                  <c:v>NUNCA</c:v>
                </c:pt>
              </c:strCache>
            </c:strRef>
          </c:cat>
          <c:val>
            <c:numRef>
              <c:f>Hoja1!$B$2:$B$4</c:f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RADIO</c:v>
                </c:pt>
              </c:strCache>
            </c:strRef>
          </c:tx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Hoja1!$A$2:$A$4</c:f>
              <c:strCache>
                <c:ptCount val="3"/>
                <c:pt idx="0">
                  <c:v>SIEMPRE</c:v>
                </c:pt>
                <c:pt idx="1">
                  <c:v>A VECES SI Y A VECES NO</c:v>
                </c:pt>
                <c:pt idx="2">
                  <c:v>NUNCA</c:v>
                </c:pt>
              </c:strCache>
            </c:strRef>
          </c:cat>
          <c:val>
            <c:numRef>
              <c:f>Hoja1!$C$2:$C$4</c:f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TELEFONO</c:v>
                </c:pt>
              </c:strCache>
            </c:strRef>
          </c:tx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Hoja1!$A$2:$A$4</c:f>
              <c:strCache>
                <c:ptCount val="3"/>
                <c:pt idx="0">
                  <c:v>SIEMPRE</c:v>
                </c:pt>
                <c:pt idx="1">
                  <c:v>A VECES SI Y A VECES NO</c:v>
                </c:pt>
                <c:pt idx="2">
                  <c:v>NUNCA</c:v>
                </c:pt>
              </c:strCache>
            </c:strRef>
          </c:cat>
          <c:val>
            <c:numRef>
              <c:f>Hoja1!$D$2:$D$4</c:f>
              <c:numCache>
                <c:formatCode>0%</c:formatCode>
                <c:ptCount val="3"/>
                <c:pt idx="0">
                  <c:v>0.129930394431555</c:v>
                </c:pt>
                <c:pt idx="1">
                  <c:v>0.169373549883991</c:v>
                </c:pt>
                <c:pt idx="2">
                  <c:v>0.696829079659708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 w="25394">
          <a:noFill/>
        </a:ln>
      </c:spPr>
    </c:plotArea>
    <c:plotVisOnly val="1"/>
    <c:dispBlanksAs val="zero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0"/>
          <c:y val="0.0446016614070529"/>
          <c:w val="1.0"/>
          <c:h val="0.728539747456253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Columna2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119594256812908"/>
                  <c:y val="-0.0081866666666668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0110135172082289"/>
                  <c:y val="-0.0019859317585301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0104957692938641"/>
                  <c:y val="-0.013100052493438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.0168576602808569"/>
                  <c:y val="-0.017232755905511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.00810511611882996"/>
                  <c:y val="-0.018125354330708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0.00148235193933398"/>
                  <c:y val="-0.027994330708661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Hoja1!$A$2:$A$10</c:f>
              <c:strCache>
                <c:ptCount val="9"/>
                <c:pt idx="0">
                  <c:v>MANTENERME AL DÍA SOBRE LA MARCA</c:v>
                </c:pt>
                <c:pt idx="1">
                  <c:v>OBTENER DESCUENTOS / PROMOCIONES</c:v>
                </c:pt>
                <c:pt idx="2">
                  <c:v>INFORMACIÓN RELEVANTE</c:v>
                </c:pt>
                <c:pt idx="3">
                  <c:v>UN ANUNCIO ME LLEVO A SEGUIRLA</c:v>
                </c:pt>
                <c:pt idx="4">
                  <c:v>TWEETS/POSTS SON ENTRETENIDOS</c:v>
                </c:pt>
                <c:pt idx="5">
                  <c:v>LA RED SOCIAL LO RECOMIENDA</c:v>
                </c:pt>
                <c:pt idx="6">
                  <c:v>AMO LA MARCA Y QUIERO SEGUIRLA</c:v>
                </c:pt>
                <c:pt idx="7">
                  <c:v>TENGO INTERES PROFESIONAL EN LA MARCA</c:v>
                </c:pt>
                <c:pt idx="8">
                  <c:v>SOY ALGUIEN SIGUIENDO LA MARCA</c:v>
                </c:pt>
              </c:strCache>
            </c:strRef>
          </c:cat>
          <c:val>
            <c:numRef>
              <c:f>Hoja1!$B$2:$B$10</c:f>
              <c:numCache>
                <c:formatCode>0%</c:formatCode>
                <c:ptCount val="9"/>
                <c:pt idx="0">
                  <c:v>0.2</c:v>
                </c:pt>
                <c:pt idx="1">
                  <c:v>0.19</c:v>
                </c:pt>
                <c:pt idx="2">
                  <c:v>0.19</c:v>
                </c:pt>
                <c:pt idx="3">
                  <c:v>0.16</c:v>
                </c:pt>
                <c:pt idx="4">
                  <c:v>0.15</c:v>
                </c:pt>
                <c:pt idx="5">
                  <c:v>0.13</c:v>
                </c:pt>
                <c:pt idx="6">
                  <c:v>0.12</c:v>
                </c:pt>
                <c:pt idx="7">
                  <c:v>0.1</c:v>
                </c:pt>
                <c:pt idx="8">
                  <c:v>0.06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2117147256"/>
        <c:axId val="2117150184"/>
        <c:axId val="0"/>
      </c:bar3DChart>
      <c:catAx>
        <c:axId val="2117147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0" vert="horz"/>
          <a:lstStyle/>
          <a:p>
            <a:pPr>
              <a:defRPr sz="900">
                <a:solidFill>
                  <a:srgbClr val="FFFFFF"/>
                </a:solidFill>
              </a:defRPr>
            </a:pPr>
            <a:endParaRPr lang="es-ES"/>
          </a:p>
        </c:txPr>
        <c:crossAx val="2117150184"/>
        <c:crosses val="autoZero"/>
        <c:auto val="1"/>
        <c:lblAlgn val="ctr"/>
        <c:lblOffset val="100"/>
        <c:noMultiLvlLbl val="0"/>
      </c:catAx>
      <c:valAx>
        <c:axId val="2117150184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one"/>
        <c:crossAx val="211714725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txPr>
        <a:bodyPr/>
        <a:lstStyle/>
        <a:p>
          <a:pPr>
            <a:defRPr>
              <a:solidFill>
                <a:srgbClr val="FFFFFF"/>
              </a:solidFill>
            </a:defRPr>
          </a:pPr>
          <a:endParaRPr lang="es-ES"/>
        </a:p>
      </c:txPr>
    </c:title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0158045977011494"/>
          <c:y val="0.02921646746348"/>
          <c:w val="0.984195402298877"/>
          <c:h val="0.71277760869734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2012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114738957772963"/>
                  <c:y val="-0.019180373365553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00777935498773132"/>
                  <c:y val="-0.021464624272514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0043749079361884"/>
                  <c:y val="-0.026062419700237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.00712771234380903"/>
                  <c:y val="-0.014949941553815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.00221582238191885"/>
                  <c:y val="-0.014478205876819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0.00116037495209127"/>
                  <c:y val="-0.0082438738916435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Hoja1!$A$2:$A$8</c:f>
              <c:strCache>
                <c:ptCount val="7"/>
                <c:pt idx="0">
                  <c:v>NO SABE USARLA</c:v>
                </c:pt>
                <c:pt idx="1">
                  <c:v>NO LE INTERESA</c:v>
                </c:pt>
                <c:pt idx="2">
                  <c:v>NO TIENE COMPU</c:v>
                </c:pt>
                <c:pt idx="3">
                  <c:v>NO TIENE INTERNET</c:v>
                </c:pt>
                <c:pt idx="4">
                  <c:v>ES MUY CARO</c:v>
                </c:pt>
                <c:pt idx="5">
                  <c:v>NO TIENE TIEMPO</c:v>
                </c:pt>
                <c:pt idx="6">
                  <c:v>OTRAS RAZONES</c:v>
                </c:pt>
              </c:strCache>
            </c:strRef>
          </c:cat>
          <c:val>
            <c:numRef>
              <c:f>Hoja1!$B$2:$B$8</c:f>
              <c:numCache>
                <c:formatCode>#,##0%</c:formatCode>
                <c:ptCount val="7"/>
                <c:pt idx="0" formatCode="0%">
                  <c:v>0.41</c:v>
                </c:pt>
                <c:pt idx="1">
                  <c:v>0.32</c:v>
                </c:pt>
                <c:pt idx="2">
                  <c:v>0.29</c:v>
                </c:pt>
                <c:pt idx="3" formatCode="0%">
                  <c:v>0.26</c:v>
                </c:pt>
                <c:pt idx="4" formatCode="0%">
                  <c:v>0.18</c:v>
                </c:pt>
                <c:pt idx="5" formatCode="0%">
                  <c:v>0.17</c:v>
                </c:pt>
                <c:pt idx="6" formatCode="0%">
                  <c:v>0.02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-2108874552"/>
        <c:axId val="-2108753672"/>
        <c:axId val="0"/>
      </c:bar3DChart>
      <c:catAx>
        <c:axId val="-2108874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0" vert="horz"/>
          <a:lstStyle/>
          <a:p>
            <a:pPr>
              <a:defRPr sz="1200">
                <a:solidFill>
                  <a:srgbClr val="FFFFFF"/>
                </a:solidFill>
              </a:defRPr>
            </a:pPr>
            <a:endParaRPr lang="es-ES"/>
          </a:p>
        </c:txPr>
        <c:crossAx val="-2108753672"/>
        <c:crosses val="autoZero"/>
        <c:auto val="1"/>
        <c:lblAlgn val="ctr"/>
        <c:lblOffset val="100"/>
        <c:noMultiLvlLbl val="0"/>
      </c:catAx>
      <c:valAx>
        <c:axId val="-2108753672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one"/>
        <c:crossAx val="-210887455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301191765980498"/>
          <c:y val="0.923240938166311"/>
          <c:w val="0.390032502708559"/>
          <c:h val="0.0788912579957357"/>
        </c:manualLayout>
      </c:layout>
      <c:overlay val="0"/>
      <c:txPr>
        <a:bodyPr/>
        <a:lstStyle/>
        <a:p>
          <a:pPr>
            <a:defRPr>
              <a:solidFill>
                <a:srgbClr val="FFFFFF"/>
              </a:solidFill>
            </a:defRPr>
          </a:pPr>
          <a:endParaRPr lang="es-E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txPr>
        <a:bodyPr/>
        <a:lstStyle/>
        <a:p>
          <a:pPr>
            <a:defRPr>
              <a:solidFill>
                <a:srgbClr val="FFFFFF"/>
              </a:solidFill>
            </a:defRPr>
          </a:pPr>
          <a:endParaRPr lang="es-ES"/>
        </a:p>
      </c:txPr>
    </c:title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0"/>
          <c:y val="0.0164588418749966"/>
          <c:w val="1.0"/>
          <c:h val="0.68068561165162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2012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0.00105177495271191"/>
                  <c:y val="-0.0091475234594975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0126480142850996"/>
                  <c:y val="-0.0050884651360754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00975560431995257"/>
                  <c:y val="-0.001664678778760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.00752775267845618"/>
                  <c:y val="-0.010684113888655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.0116234241211659"/>
                  <c:y val="-0.01504822896509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0.00349328772428051"/>
                  <c:y val="-0.0089570764685213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800">
                    <a:solidFill>
                      <a:srgbClr val="FFFFFF"/>
                    </a:solidFill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Hoja1!$A$2:$A$10</c:f>
              <c:strCache>
                <c:ptCount val="9"/>
                <c:pt idx="0">
                  <c:v>TELÉFONO CELULAR</c:v>
                </c:pt>
                <c:pt idx="1">
                  <c:v>COMPUTADORA PERSONAL</c:v>
                </c:pt>
                <c:pt idx="2">
                  <c:v>LAP TOP</c:v>
                </c:pt>
                <c:pt idx="3">
                  <c:v>CONSOLA DE VIDEOJUEGOS CON CONEXIÓN A INTERNET</c:v>
                </c:pt>
                <c:pt idx="4">
                  <c:v>TABLETA / IPAD</c:v>
                </c:pt>
                <c:pt idx="5">
                  <c:v>MP3</c:v>
                </c:pt>
                <c:pt idx="6">
                  <c:v>TV</c:v>
                </c:pt>
                <c:pt idx="7">
                  <c:v>NO SABE</c:v>
                </c:pt>
                <c:pt idx="8">
                  <c:v>SE NEGO</c:v>
                </c:pt>
              </c:strCache>
            </c:strRef>
          </c:cat>
          <c:val>
            <c:numRef>
              <c:f>Hoja1!$B$2:$B$10</c:f>
              <c:numCache>
                <c:formatCode>#,##0%</c:formatCode>
                <c:ptCount val="9"/>
                <c:pt idx="0">
                  <c:v>0.41</c:v>
                </c:pt>
                <c:pt idx="1">
                  <c:v>0.22</c:v>
                </c:pt>
                <c:pt idx="2" formatCode="0%">
                  <c:v>0.22</c:v>
                </c:pt>
                <c:pt idx="3" formatCode="0%">
                  <c:v>0.07</c:v>
                </c:pt>
                <c:pt idx="4" formatCode="0%">
                  <c:v>0.01</c:v>
                </c:pt>
                <c:pt idx="5" formatCode="0%">
                  <c:v>0.09</c:v>
                </c:pt>
                <c:pt idx="6" formatCode="0%">
                  <c:v>0.01</c:v>
                </c:pt>
                <c:pt idx="7" formatCode="0%">
                  <c:v>0.02</c:v>
                </c:pt>
                <c:pt idx="8" formatCode="0%">
                  <c:v>0.01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-2109459048"/>
        <c:axId val="-2109057544"/>
        <c:axId val="0"/>
      </c:bar3DChart>
      <c:catAx>
        <c:axId val="-2109459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0" vert="horz"/>
          <a:lstStyle/>
          <a:p>
            <a:pPr>
              <a:defRPr sz="900">
                <a:solidFill>
                  <a:srgbClr val="FFFFFF"/>
                </a:solidFill>
              </a:defRPr>
            </a:pPr>
            <a:endParaRPr lang="es-ES"/>
          </a:p>
        </c:txPr>
        <c:crossAx val="-2109057544"/>
        <c:crosses val="autoZero"/>
        <c:auto val="1"/>
        <c:lblAlgn val="ctr"/>
        <c:lblOffset val="100"/>
        <c:noMultiLvlLbl val="0"/>
      </c:catAx>
      <c:valAx>
        <c:axId val="-2109057544"/>
        <c:scaling>
          <c:orientation val="minMax"/>
        </c:scaling>
        <c:delete val="1"/>
        <c:axPos val="l"/>
        <c:numFmt formatCode="#,##0%" sourceLinked="1"/>
        <c:majorTickMark val="out"/>
        <c:minorTickMark val="none"/>
        <c:tickLblPos val="none"/>
        <c:crossAx val="-2109459048"/>
        <c:crosses val="autoZero"/>
        <c:crossBetween val="between"/>
      </c:valAx>
      <c:spPr>
        <a:noFill/>
        <a:ln w="25396">
          <a:noFill/>
        </a:ln>
      </c:spPr>
    </c:plotArea>
    <c:legend>
      <c:legendPos val="b"/>
      <c:layout/>
      <c:overlay val="0"/>
      <c:txPr>
        <a:bodyPr/>
        <a:lstStyle/>
        <a:p>
          <a:pPr>
            <a:defRPr>
              <a:solidFill>
                <a:srgbClr val="FFFFFF"/>
              </a:solidFill>
            </a:defRPr>
          </a:pPr>
          <a:endParaRPr lang="es-E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  <c:userShapes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0103881642016866"/>
          <c:y val="0.0801046808198315"/>
          <c:w val="0.989611835798314"/>
          <c:h val="0.593977068386576"/>
        </c:manualLayout>
      </c:layout>
      <c:bar3DChart>
        <c:barDir val="bar"/>
        <c:grouping val="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Sí las he seguido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0.00146974410250713"/>
                  <c:y val="-0.12449597103589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</c:f>
              <c:strCache>
                <c:ptCount val="1"/>
                <c:pt idx="0">
                  <c:v>Categoría 1</c:v>
                </c:pt>
              </c:strCache>
            </c:strRef>
          </c:cat>
          <c:val>
            <c:numRef>
              <c:f>Hoja1!$B$2</c:f>
              <c:numCache>
                <c:formatCode>0%</c:formatCode>
                <c:ptCount val="1"/>
                <c:pt idx="0">
                  <c:v>0.58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No las he seguido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0146974410250713"/>
                  <c:y val="-0.12449597103589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0" cap="none" spc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</c:f>
              <c:strCache>
                <c:ptCount val="1"/>
                <c:pt idx="0">
                  <c:v>Categoría 1</c:v>
                </c:pt>
              </c:strCache>
            </c:strRef>
          </c:cat>
          <c:val>
            <c:numRef>
              <c:f>Hoja1!$C$2</c:f>
              <c:numCache>
                <c:formatCode>0%</c:formatCode>
                <c:ptCount val="1"/>
                <c:pt idx="0">
                  <c:v>0.39</c:v>
                </c:pt>
              </c:numCache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Se negó a contestar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"/>
                  <c:y val="-0.12449597103589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</c:f>
              <c:strCache>
                <c:ptCount val="1"/>
                <c:pt idx="0">
                  <c:v>Categoría 1</c:v>
                </c:pt>
              </c:strCache>
            </c:strRef>
          </c:cat>
          <c:val>
            <c:numRef>
              <c:f>Hoja1!$D$2</c:f>
              <c:numCache>
                <c:formatCode>0%</c:formatCode>
                <c:ptCount val="1"/>
                <c:pt idx="0">
                  <c:v>0.03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0"/>
        <c:gapDepth val="0"/>
        <c:shape val="cylinder"/>
        <c:axId val="-2109273672"/>
        <c:axId val="-2109492024"/>
        <c:axId val="0"/>
      </c:bar3DChart>
      <c:catAx>
        <c:axId val="-2109273672"/>
        <c:scaling>
          <c:orientation val="minMax"/>
        </c:scaling>
        <c:delete val="1"/>
        <c:axPos val="l"/>
        <c:majorTickMark val="out"/>
        <c:minorTickMark val="none"/>
        <c:tickLblPos val="none"/>
        <c:crossAx val="-2109492024"/>
        <c:crosses val="autoZero"/>
        <c:auto val="1"/>
        <c:lblAlgn val="ctr"/>
        <c:lblOffset val="100"/>
        <c:noMultiLvlLbl val="0"/>
      </c:catAx>
      <c:valAx>
        <c:axId val="-2109492024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one"/>
        <c:crossAx val="-2109273672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>
              <a:solidFill>
                <a:srgbClr val="FFFFFF"/>
              </a:solidFill>
            </a:defRPr>
          </a:pPr>
          <a:endParaRPr lang="es-E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4981256100854"/>
          <c:y val="0.0980636297863926"/>
          <c:w val="0.615672281356965"/>
          <c:h val="0.827219140002961"/>
        </c:manualLayout>
      </c:layout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Hoja1!$A$2:$A$6</c:f>
              <c:strCache>
                <c:ptCount val="5"/>
                <c:pt idx="0">
                  <c:v>Nada</c:v>
                </c:pt>
                <c:pt idx="1">
                  <c:v>Poco</c:v>
                </c:pt>
                <c:pt idx="2">
                  <c:v>Algo</c:v>
                </c:pt>
                <c:pt idx="3">
                  <c:v>Mucho</c:v>
                </c:pt>
                <c:pt idx="4">
                  <c:v>Bastante</c:v>
                </c:pt>
              </c:strCache>
            </c:strRef>
          </c:cat>
          <c:val>
            <c:numRef>
              <c:f>Hoja1!$B$2:$B$6</c:f>
              <c:numCache>
                <c:formatCode>General</c:formatCode>
                <c:ptCount val="5"/>
                <c:pt idx="0">
                  <c:v>41.0</c:v>
                </c:pt>
                <c:pt idx="1">
                  <c:v>16.0</c:v>
                </c:pt>
                <c:pt idx="2">
                  <c:v>14.0</c:v>
                </c:pt>
                <c:pt idx="3">
                  <c:v>8.0</c:v>
                </c:pt>
                <c:pt idx="4">
                  <c:v>21.0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l"/>
      <c:layout>
        <c:manualLayout>
          <c:xMode val="edge"/>
          <c:yMode val="edge"/>
          <c:x val="0.0197823423124053"/>
          <c:y val="0.145981747285532"/>
          <c:w val="0.282913207638502"/>
          <c:h val="0.733846307049896"/>
        </c:manualLayout>
      </c:layout>
      <c:overlay val="0"/>
      <c:txPr>
        <a:bodyPr/>
        <a:lstStyle/>
        <a:p>
          <a:pPr>
            <a:defRPr sz="1600">
              <a:solidFill>
                <a:srgbClr val="FFFFFF"/>
              </a:solidFill>
            </a:defRPr>
          </a:pPr>
          <a:endParaRPr lang="es-ES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0"/>
          <c:y val="0.0446016147778452"/>
          <c:w val="1.0"/>
          <c:h val="0.728539747456253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Columna2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119594256812908"/>
                  <c:y val="-0.0081866666666668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0110135172082289"/>
                  <c:y val="-0.0019859317585301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0104957692938641"/>
                  <c:y val="-0.013100052493438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.0168576602808569"/>
                  <c:y val="-0.017232755905511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.00810511611882997"/>
                  <c:y val="-0.018125354330708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0.00148235193933398"/>
                  <c:y val="-0.027994330708661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Hoja1!$A$2:$A$9</c:f>
              <c:strCache>
                <c:ptCount val="8"/>
                <c:pt idx="0">
                  <c:v>FACEBOOK</c:v>
                </c:pt>
                <c:pt idx="1">
                  <c:v>YOUTUBE</c:v>
                </c:pt>
                <c:pt idx="2">
                  <c:v>CORREO ELECTRÓNICO</c:v>
                </c:pt>
                <c:pt idx="3">
                  <c:v>TWITTER</c:v>
                </c:pt>
                <c:pt idx="4">
                  <c:v>BLOGS</c:v>
                </c:pt>
                <c:pt idx="5">
                  <c:v>WEBSITES</c:v>
                </c:pt>
                <c:pt idx="6">
                  <c:v>MENSAJERÍA INSTANTANEA</c:v>
                </c:pt>
                <c:pt idx="7">
                  <c:v>NO SABE</c:v>
                </c:pt>
              </c:strCache>
            </c:strRef>
          </c:cat>
          <c:val>
            <c:numRef>
              <c:f>Hoja1!$B$2:$B$9</c:f>
              <c:numCache>
                <c:formatCode>0%</c:formatCode>
                <c:ptCount val="8"/>
                <c:pt idx="0">
                  <c:v>0.56</c:v>
                </c:pt>
                <c:pt idx="1">
                  <c:v>0.32</c:v>
                </c:pt>
                <c:pt idx="2">
                  <c:v>0.24</c:v>
                </c:pt>
                <c:pt idx="3">
                  <c:v>0.19</c:v>
                </c:pt>
                <c:pt idx="4">
                  <c:v>0.17</c:v>
                </c:pt>
                <c:pt idx="5">
                  <c:v>0.1</c:v>
                </c:pt>
                <c:pt idx="6">
                  <c:v>0.09</c:v>
                </c:pt>
                <c:pt idx="7">
                  <c:v>0.16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-2109036888"/>
        <c:axId val="-2109471240"/>
        <c:axId val="0"/>
      </c:bar3DChart>
      <c:catAx>
        <c:axId val="-2109036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0" vert="horz"/>
          <a:lstStyle/>
          <a:p>
            <a:pPr>
              <a:defRPr sz="700"/>
            </a:pPr>
            <a:endParaRPr lang="es-ES"/>
          </a:p>
        </c:txPr>
        <c:crossAx val="-2109471240"/>
        <c:crosses val="autoZero"/>
        <c:auto val="1"/>
        <c:lblAlgn val="ctr"/>
        <c:lblOffset val="100"/>
        <c:noMultiLvlLbl val="0"/>
      </c:catAx>
      <c:valAx>
        <c:axId val="-2109471240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one"/>
        <c:crossAx val="-210903688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percent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390">
                    <a:solidFill>
                      <a:srgbClr val="FFFFFF"/>
                    </a:solidFill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Hoja1!$A$2:$A$5</c:f>
              <c:numCache>
                <c:formatCode>General</c:formatCode>
                <c:ptCount val="4"/>
                <c:pt idx="0">
                  <c:v>2012.0</c:v>
                </c:pt>
                <c:pt idx="1">
                  <c:v>2011.0</c:v>
                </c:pt>
                <c:pt idx="2">
                  <c:v>2010.0</c:v>
                </c:pt>
                <c:pt idx="3">
                  <c:v>2009.0</c:v>
                </c:pt>
              </c:numCache>
            </c:numRef>
          </c:cat>
          <c:val>
            <c:numRef>
              <c:f>Hoja1!$B$2:$B$5</c:f>
              <c:numCache>
                <c:formatCode>0</c:formatCode>
                <c:ptCount val="4"/>
                <c:pt idx="0" formatCode="General">
                  <c:v>46.0</c:v>
                </c:pt>
                <c:pt idx="1">
                  <c:v>45.0</c:v>
                </c:pt>
                <c:pt idx="2" formatCode="General">
                  <c:v>34.0</c:v>
                </c:pt>
                <c:pt idx="3" formatCode="General">
                  <c:v>36.0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Serie 2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390">
                    <a:solidFill>
                      <a:srgbClr val="FFFFFF"/>
                    </a:solidFill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Hoja1!$A$2:$A$5</c:f>
              <c:numCache>
                <c:formatCode>General</c:formatCode>
                <c:ptCount val="4"/>
                <c:pt idx="0">
                  <c:v>2012.0</c:v>
                </c:pt>
                <c:pt idx="1">
                  <c:v>2011.0</c:v>
                </c:pt>
                <c:pt idx="2">
                  <c:v>2010.0</c:v>
                </c:pt>
                <c:pt idx="3">
                  <c:v>2009.0</c:v>
                </c:pt>
              </c:numCache>
            </c:numRef>
          </c:cat>
          <c:val>
            <c:numRef>
              <c:f>Hoja1!$C$2:$C$5</c:f>
              <c:numCache>
                <c:formatCode>0</c:formatCode>
                <c:ptCount val="4"/>
                <c:pt idx="0" formatCode="General">
                  <c:v>53.0</c:v>
                </c:pt>
                <c:pt idx="1">
                  <c:v>47.8</c:v>
                </c:pt>
                <c:pt idx="2" formatCode="General">
                  <c:v>61.0</c:v>
                </c:pt>
                <c:pt idx="3" formatCode="General">
                  <c:v>60.0</c:v>
                </c:pt>
              </c:numCache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Serie 3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390">
                    <a:solidFill>
                      <a:srgbClr val="FFFFFF"/>
                    </a:solidFill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Hoja1!$A$2:$A$5</c:f>
              <c:numCache>
                <c:formatCode>General</c:formatCode>
                <c:ptCount val="4"/>
                <c:pt idx="0">
                  <c:v>2012.0</c:v>
                </c:pt>
                <c:pt idx="1">
                  <c:v>2011.0</c:v>
                </c:pt>
                <c:pt idx="2">
                  <c:v>2010.0</c:v>
                </c:pt>
                <c:pt idx="3">
                  <c:v>2009.0</c:v>
                </c:pt>
              </c:numCache>
            </c:numRef>
          </c:cat>
          <c:val>
            <c:numRef>
              <c:f>Hoja1!$D$2:$D$5</c:f>
              <c:numCache>
                <c:formatCode>0</c:formatCode>
                <c:ptCount val="4"/>
                <c:pt idx="0" formatCode="General">
                  <c:v>1.0</c:v>
                </c:pt>
                <c:pt idx="1">
                  <c:v>7.1</c:v>
                </c:pt>
                <c:pt idx="2" formatCode="General">
                  <c:v>5.0</c:v>
                </c:pt>
                <c:pt idx="3" formatCode="General">
                  <c:v>6.0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-2137374520"/>
        <c:axId val="2093548776"/>
        <c:axId val="0"/>
      </c:bar3DChart>
      <c:catAx>
        <c:axId val="-213737452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390">
                <a:solidFill>
                  <a:srgbClr val="FFFFFF"/>
                </a:solidFill>
              </a:defRPr>
            </a:pPr>
            <a:endParaRPr lang="es-ES"/>
          </a:p>
        </c:txPr>
        <c:crossAx val="2093548776"/>
        <c:crosses val="autoZero"/>
        <c:auto val="1"/>
        <c:lblAlgn val="ctr"/>
        <c:lblOffset val="100"/>
        <c:noMultiLvlLbl val="0"/>
      </c:catAx>
      <c:valAx>
        <c:axId val="2093548776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one"/>
        <c:crossAx val="-2137374520"/>
        <c:crosses val="autoZero"/>
        <c:crossBetween val="between"/>
      </c:valAx>
      <c:spPr>
        <a:noFill/>
        <a:ln w="25367">
          <a:noFill/>
        </a:ln>
      </c:spPr>
    </c:plotArea>
    <c:plotVisOnly val="1"/>
    <c:dispBlanksAs val="gap"/>
    <c:showDLblsOverMax val="0"/>
  </c:chart>
  <c:txPr>
    <a:bodyPr/>
    <a:lstStyle/>
    <a:p>
      <a:pPr>
        <a:defRPr sz="1790"/>
      </a:pPr>
      <a:endParaRPr lang="es-ES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percent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395">
                    <a:solidFill>
                      <a:schemeClr val="bg1"/>
                    </a:solidFill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Hoja1!$A$2:$A$5</c:f>
              <c:numCache>
                <c:formatCode>General</c:formatCode>
                <c:ptCount val="4"/>
                <c:pt idx="0">
                  <c:v>2012.0</c:v>
                </c:pt>
                <c:pt idx="1">
                  <c:v>2011.0</c:v>
                </c:pt>
                <c:pt idx="2">
                  <c:v>2010.0</c:v>
                </c:pt>
                <c:pt idx="3">
                  <c:v>2009.0</c:v>
                </c:pt>
              </c:numCache>
            </c:numRef>
          </c:cat>
          <c:val>
            <c:numRef>
              <c:f>Hoja1!$B$2:$B$5</c:f>
              <c:numCache>
                <c:formatCode>0</c:formatCode>
                <c:ptCount val="4"/>
                <c:pt idx="0" formatCode="General">
                  <c:v>41.0</c:v>
                </c:pt>
                <c:pt idx="1">
                  <c:v>25.6</c:v>
                </c:pt>
                <c:pt idx="2" formatCode="General">
                  <c:v>21.0</c:v>
                </c:pt>
                <c:pt idx="3" formatCode="General">
                  <c:v>20.0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Serie 2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395">
                    <a:solidFill>
                      <a:schemeClr val="bg1"/>
                    </a:solidFill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Hoja1!$A$2:$A$5</c:f>
              <c:numCache>
                <c:formatCode>General</c:formatCode>
                <c:ptCount val="4"/>
                <c:pt idx="0">
                  <c:v>2012.0</c:v>
                </c:pt>
                <c:pt idx="1">
                  <c:v>2011.0</c:v>
                </c:pt>
                <c:pt idx="2">
                  <c:v>2010.0</c:v>
                </c:pt>
                <c:pt idx="3">
                  <c:v>2009.0</c:v>
                </c:pt>
              </c:numCache>
            </c:numRef>
          </c:cat>
          <c:val>
            <c:numRef>
              <c:f>Hoja1!$C$2:$C$5</c:f>
              <c:numCache>
                <c:formatCode>General</c:formatCode>
                <c:ptCount val="4"/>
                <c:pt idx="0">
                  <c:v>58.0</c:v>
                </c:pt>
                <c:pt idx="1">
                  <c:v>64.4</c:v>
                </c:pt>
                <c:pt idx="2">
                  <c:v>73.0</c:v>
                </c:pt>
                <c:pt idx="3">
                  <c:v>73.0</c:v>
                </c:pt>
              </c:numCache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Serie 3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395">
                    <a:solidFill>
                      <a:schemeClr val="bg1"/>
                    </a:solidFill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Hoja1!$A$2:$A$5</c:f>
              <c:numCache>
                <c:formatCode>General</c:formatCode>
                <c:ptCount val="4"/>
                <c:pt idx="0">
                  <c:v>2012.0</c:v>
                </c:pt>
                <c:pt idx="1">
                  <c:v>2011.0</c:v>
                </c:pt>
                <c:pt idx="2">
                  <c:v>2010.0</c:v>
                </c:pt>
                <c:pt idx="3">
                  <c:v>2009.0</c:v>
                </c:pt>
              </c:numCache>
            </c:numRef>
          </c:cat>
          <c:val>
            <c:numRef>
              <c:f>Hoja1!$D$2:$D$5</c:f>
              <c:numCache>
                <c:formatCode>General</c:formatCode>
                <c:ptCount val="4"/>
                <c:pt idx="0">
                  <c:v>1.0</c:v>
                </c:pt>
                <c:pt idx="1">
                  <c:v>10.0</c:v>
                </c:pt>
                <c:pt idx="2">
                  <c:v>6.0</c:v>
                </c:pt>
                <c:pt idx="3">
                  <c:v>7.0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-2139849800"/>
        <c:axId val="-2139780856"/>
        <c:axId val="0"/>
      </c:bar3DChart>
      <c:catAx>
        <c:axId val="-213984980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395">
                <a:solidFill>
                  <a:schemeClr val="bg1"/>
                </a:solidFill>
              </a:defRPr>
            </a:pPr>
            <a:endParaRPr lang="es-ES"/>
          </a:p>
        </c:txPr>
        <c:crossAx val="-2139780856"/>
        <c:crosses val="autoZero"/>
        <c:auto val="1"/>
        <c:lblAlgn val="ctr"/>
        <c:lblOffset val="100"/>
        <c:noMultiLvlLbl val="0"/>
      </c:catAx>
      <c:valAx>
        <c:axId val="-2139780856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one"/>
        <c:crossAx val="-2139849800"/>
        <c:crosses val="autoZero"/>
        <c:crossBetween val="between"/>
      </c:valAx>
      <c:spPr>
        <a:noFill/>
        <a:ln w="25375">
          <a:noFill/>
        </a:ln>
      </c:spPr>
    </c:plotArea>
    <c:plotVisOnly val="1"/>
    <c:dispBlanksAs val="gap"/>
    <c:showDLblsOverMax val="0"/>
  </c:chart>
  <c:txPr>
    <a:bodyPr/>
    <a:lstStyle/>
    <a:p>
      <a:pPr>
        <a:defRPr sz="1790"/>
      </a:pPr>
      <a:endParaRPr lang="es-ES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percent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395">
                    <a:solidFill>
                      <a:schemeClr val="bg1"/>
                    </a:solidFill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Hoja1!$A$2:$A$5</c:f>
              <c:numCache>
                <c:formatCode>General</c:formatCode>
                <c:ptCount val="4"/>
                <c:pt idx="0">
                  <c:v>2012.0</c:v>
                </c:pt>
                <c:pt idx="1">
                  <c:v>2011.0</c:v>
                </c:pt>
                <c:pt idx="2">
                  <c:v>2010.0</c:v>
                </c:pt>
                <c:pt idx="3">
                  <c:v>2009.0</c:v>
                </c:pt>
              </c:numCache>
            </c:numRef>
          </c:cat>
          <c:val>
            <c:numRef>
              <c:f>Hoja1!$B$2:$B$5</c:f>
              <c:numCache>
                <c:formatCode>0</c:formatCode>
                <c:ptCount val="4"/>
                <c:pt idx="0" formatCode="General">
                  <c:v>48.0</c:v>
                </c:pt>
                <c:pt idx="1">
                  <c:v>50.6</c:v>
                </c:pt>
                <c:pt idx="2" formatCode="General">
                  <c:v>42.0</c:v>
                </c:pt>
                <c:pt idx="3" formatCode="General">
                  <c:v>43.0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Serie 2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395">
                    <a:solidFill>
                      <a:schemeClr val="bg1"/>
                    </a:solidFill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Hoja1!$A$2:$A$5</c:f>
              <c:numCache>
                <c:formatCode>General</c:formatCode>
                <c:ptCount val="4"/>
                <c:pt idx="0">
                  <c:v>2012.0</c:v>
                </c:pt>
                <c:pt idx="1">
                  <c:v>2011.0</c:v>
                </c:pt>
                <c:pt idx="2">
                  <c:v>2010.0</c:v>
                </c:pt>
                <c:pt idx="3">
                  <c:v>2009.0</c:v>
                </c:pt>
              </c:numCache>
            </c:numRef>
          </c:cat>
          <c:val>
            <c:numRef>
              <c:f>Hoja1!$C$2:$C$5</c:f>
              <c:numCache>
                <c:formatCode>0</c:formatCode>
                <c:ptCount val="4"/>
                <c:pt idx="0" formatCode="General">
                  <c:v>51.0</c:v>
                </c:pt>
                <c:pt idx="1">
                  <c:v>41.3</c:v>
                </c:pt>
                <c:pt idx="2" formatCode="General">
                  <c:v>53.0</c:v>
                </c:pt>
                <c:pt idx="3" formatCode="General">
                  <c:v>51.0</c:v>
                </c:pt>
              </c:numCache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Serie 3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395">
                    <a:solidFill>
                      <a:schemeClr val="bg1"/>
                    </a:solidFill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Hoja1!$A$2:$A$5</c:f>
              <c:numCache>
                <c:formatCode>General</c:formatCode>
                <c:ptCount val="4"/>
                <c:pt idx="0">
                  <c:v>2012.0</c:v>
                </c:pt>
                <c:pt idx="1">
                  <c:v>2011.0</c:v>
                </c:pt>
                <c:pt idx="2">
                  <c:v>2010.0</c:v>
                </c:pt>
                <c:pt idx="3">
                  <c:v>2009.0</c:v>
                </c:pt>
              </c:numCache>
            </c:numRef>
          </c:cat>
          <c:val>
            <c:numRef>
              <c:f>Hoja1!$D$2:$D$5</c:f>
              <c:numCache>
                <c:formatCode>General</c:formatCode>
                <c:ptCount val="4"/>
                <c:pt idx="0">
                  <c:v>1.0</c:v>
                </c:pt>
                <c:pt idx="1">
                  <c:v>8.0</c:v>
                </c:pt>
                <c:pt idx="2">
                  <c:v>5.0</c:v>
                </c:pt>
                <c:pt idx="3">
                  <c:v>6.0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-2140034072"/>
        <c:axId val="-2140072584"/>
        <c:axId val="0"/>
      </c:bar3DChart>
      <c:catAx>
        <c:axId val="-214003407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395">
                <a:solidFill>
                  <a:srgbClr val="FFFFFF"/>
                </a:solidFill>
              </a:defRPr>
            </a:pPr>
            <a:endParaRPr lang="es-ES"/>
          </a:p>
        </c:txPr>
        <c:crossAx val="-2140072584"/>
        <c:crosses val="autoZero"/>
        <c:auto val="1"/>
        <c:lblAlgn val="ctr"/>
        <c:lblOffset val="100"/>
        <c:noMultiLvlLbl val="0"/>
      </c:catAx>
      <c:valAx>
        <c:axId val="-2140072584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one"/>
        <c:crossAx val="-2140034072"/>
        <c:crosses val="autoZero"/>
        <c:crossBetween val="between"/>
      </c:valAx>
      <c:spPr>
        <a:noFill/>
        <a:ln w="25385">
          <a:noFill/>
        </a:ln>
      </c:spPr>
    </c:plotArea>
    <c:plotVisOnly val="1"/>
    <c:dispBlanksAs val="gap"/>
    <c:showDLblsOverMax val="0"/>
  </c:chart>
  <c:txPr>
    <a:bodyPr/>
    <a:lstStyle/>
    <a:p>
      <a:pPr>
        <a:defRPr sz="1795"/>
      </a:pPr>
      <a:endParaRPr lang="es-ES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0.09334</cdr:x>
      <cdr:y>0.25218</cdr:y>
    </cdr:from>
    <cdr:to>
      <cdr:x>0.1939</cdr:x>
      <cdr:y>0.44171</cdr:y>
    </cdr:to>
    <cdr:sp macro="" textlink="">
      <cdr:nvSpPr>
        <cdr:cNvPr id="2" name="1 CuadroTexto"/>
        <cdr:cNvSpPr txBox="1"/>
      </cdr:nvSpPr>
      <cdr:spPr>
        <a:xfrm xmlns:a="http://schemas.openxmlformats.org/drawingml/2006/main">
          <a:off x="848792" y="121663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s-MX" sz="11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0.53201</cdr:x>
      <cdr:y>0.17559</cdr:y>
    </cdr:from>
    <cdr:to>
      <cdr:x>0.53717</cdr:x>
      <cdr:y>0.19928</cdr:y>
    </cdr:to>
    <cdr:sp macro="" textlink="">
      <cdr:nvSpPr>
        <cdr:cNvPr id="2" name="1 CuadroTexto"/>
        <cdr:cNvSpPr txBox="1"/>
      </cdr:nvSpPr>
      <cdr:spPr>
        <a:xfrm xmlns:a="http://schemas.openxmlformats.org/drawingml/2006/main">
          <a:off x="4714908" y="1000132"/>
          <a:ext cx="45719" cy="14287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es-MX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0.53226</cdr:x>
      <cdr:y>0.17409</cdr:y>
    </cdr:from>
    <cdr:to>
      <cdr:x>0.53742</cdr:x>
      <cdr:y>0.19853</cdr:y>
    </cdr:to>
    <cdr:sp macro="" textlink="">
      <cdr:nvSpPr>
        <cdr:cNvPr id="2" name="1 CuadroTexto"/>
        <cdr:cNvSpPr txBox="1"/>
      </cdr:nvSpPr>
      <cdr:spPr>
        <a:xfrm xmlns:a="http://schemas.openxmlformats.org/drawingml/2006/main">
          <a:off x="4714908" y="1000132"/>
          <a:ext cx="45719" cy="14287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es-MX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985927-54F1-CA44-BB77-EBD4AC958DDC}" type="datetimeFigureOut">
              <a:rPr lang="es-ES" smtClean="0"/>
              <a:t>25/09/13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FC6C5E-06EF-5742-BBEF-DDD01504E46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206588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MX" dirty="0" smtClean="0"/>
          </a:p>
        </p:txBody>
      </p:sp>
      <p:sp>
        <p:nvSpPr>
          <p:cNvPr id="153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E388089-6E84-4851-9815-4CA0BDF35F0E}" type="slidenum">
              <a:rPr lang="es-ES" smtClean="0">
                <a:cs typeface="MS PGothic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s-ES" smtClean="0">
              <a:cs typeface="MS PGothic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MX" dirty="0" smtClean="0"/>
          </a:p>
        </p:txBody>
      </p:sp>
      <p:sp>
        <p:nvSpPr>
          <p:cNvPr id="153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E388089-6E84-4851-9815-4CA0BDF35F0E}" type="slidenum">
              <a:rPr lang="es-ES" smtClean="0">
                <a:cs typeface="MS PGothic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s-ES" smtClean="0">
              <a:cs typeface="MS PGothic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CC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112’336,5380 habitantes</a:t>
            </a:r>
            <a:endParaRPr lang="es-ES" sz="1200" dirty="0" smtClean="0">
              <a:solidFill>
                <a:schemeClr val="tx1">
                  <a:lumMod val="95000"/>
                </a:schemeClr>
              </a:solidFill>
            </a:endParaRPr>
          </a:p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E73CD1-4C62-4AAC-92B4-FCCF962105A0}" type="slidenum">
              <a:rPr lang="es-ES" smtClean="0"/>
              <a:pPr/>
              <a:t>10</a:t>
            </a:fld>
            <a:endParaRPr lang="es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E73CD1-4C62-4AAC-92B4-FCCF962105A0}" type="slidenum">
              <a:rPr lang="es-ES" smtClean="0"/>
              <a:pPr/>
              <a:t>12</a:t>
            </a:fld>
            <a:endParaRPr lang="es-E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E73CD1-4C62-4AAC-92B4-FCCF962105A0}" type="slidenum">
              <a:rPr lang="es-ES" smtClean="0"/>
              <a:pPr/>
              <a:t>13</a:t>
            </a:fld>
            <a:endParaRPr lang="es-E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E73CD1-4C62-4AAC-92B4-FCCF962105A0}" type="slidenum">
              <a:rPr lang="es-ES" smtClean="0"/>
              <a:pPr/>
              <a:t>14</a:t>
            </a:fld>
            <a:endParaRPr lang="es-E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E73CD1-4C62-4AAC-92B4-FCCF962105A0}" type="slidenum">
              <a:rPr lang="es-ES" smtClean="0"/>
              <a:pPr/>
              <a:t>15</a:t>
            </a:fld>
            <a:endParaRPr lang="es-E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MX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MX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MX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MX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MX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86953" y="268288"/>
            <a:ext cx="5669280" cy="39003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68940" y="268288"/>
            <a:ext cx="182880" cy="38868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0400" y="4208929"/>
            <a:ext cx="5458968" cy="1048684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0400" y="5257800"/>
            <a:ext cx="5458968" cy="62179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SzPct val="100000"/>
              <a:buFont typeface="Wingdings 2" pitchFamily="18" charset="2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76600" y="390525"/>
            <a:ext cx="5504688" cy="365125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2200" b="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66857EDE-49E0-B243-9BEC-5346D99052A5}" type="datetimeFigureOut">
              <a:rPr lang="en-US" smtClean="0"/>
              <a:t>25/09/13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18688" y="6356350"/>
            <a:ext cx="4736592" cy="365125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6494" y="6356350"/>
            <a:ext cx="685800" cy="365125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58B2CDDF-0024-D343-83D6-20241658C49F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212106" y="268288"/>
            <a:ext cx="1645920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12106" y="6356350"/>
            <a:ext cx="1752600" cy="365125"/>
          </a:xfrm>
        </p:spPr>
        <p:txBody>
          <a:bodyPr/>
          <a:lstStyle/>
          <a:p>
            <a:fld id="{66857EDE-49E0-B243-9BEC-5346D99052A5}" type="datetimeFigureOut">
              <a:rPr lang="en-US" smtClean="0"/>
              <a:t>25/09/13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2CDDF-0024-D343-83D6-20241658C49F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86953" y="268288"/>
            <a:ext cx="5669280" cy="25603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0399" y="4171950"/>
            <a:ext cx="5457919" cy="1085850"/>
          </a:xfrm>
        </p:spPr>
        <p:txBody>
          <a:bodyPr>
            <a:normAutofit/>
          </a:bodyPr>
          <a:lstStyle>
            <a:lvl1pPr>
              <a:defRPr sz="4600"/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0401" y="5257799"/>
            <a:ext cx="5457918" cy="618565"/>
          </a:xfrm>
        </p:spPr>
        <p:txBody>
          <a:bodyPr>
            <a:normAutofit/>
          </a:bodyPr>
          <a:lstStyle>
            <a:lvl1pPr marL="0" indent="0" algn="l">
              <a:spcBef>
                <a:spcPct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spcBef>
                <a:spcPct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76600" y="389965"/>
            <a:ext cx="5499847" cy="365125"/>
          </a:xfrm>
        </p:spPr>
        <p:txBody>
          <a:bodyPr/>
          <a:lstStyle>
            <a:lvl1pPr>
              <a:defRPr sz="2200" b="0" baseline="0">
                <a:solidFill>
                  <a:schemeClr val="bg1"/>
                </a:solidFill>
              </a:defRPr>
            </a:lvl1pPr>
          </a:lstStyle>
          <a:p>
            <a:fld id="{66857EDE-49E0-B243-9BEC-5346D99052A5}" type="datetimeFigureOut">
              <a:rPr lang="en-US" smtClean="0"/>
              <a:t>25/09/13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13847" y="6356350"/>
            <a:ext cx="473411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65459" y="6356350"/>
            <a:ext cx="685800" cy="365125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58B2CDDF-0024-D343-83D6-20241658C49F}" type="slidenum">
              <a:rPr lang="en-US" smtClean="0"/>
              <a:t>‹Nr.›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200400" y="2877671"/>
            <a:ext cx="5646867" cy="1280160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Drag picture to placeholder or click icon to add</a:t>
            </a:r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268940" y="268288"/>
            <a:ext cx="182880" cy="38868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,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9875" y="268288"/>
            <a:ext cx="1645920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8423" y="914400"/>
            <a:ext cx="6508377" cy="1143000"/>
          </a:xfrm>
        </p:spPr>
        <p:txBody>
          <a:bodyPr/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8423" y="2209800"/>
            <a:ext cx="6508377" cy="3916363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12106" y="6356350"/>
            <a:ext cx="1752600" cy="365125"/>
          </a:xfrm>
        </p:spPr>
        <p:txBody>
          <a:bodyPr/>
          <a:lstStyle/>
          <a:p>
            <a:fld id="{66857EDE-49E0-B243-9BEC-5346D99052A5}" type="datetimeFigureOut">
              <a:rPr lang="en-US" smtClean="0"/>
              <a:t>25/09/13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78423" y="6356350"/>
            <a:ext cx="492685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31694" y="361016"/>
            <a:ext cx="506506" cy="365125"/>
          </a:xfrm>
        </p:spPr>
        <p:txBody>
          <a:bodyPr/>
          <a:lstStyle/>
          <a:p>
            <a:fld id="{58B2CDDF-0024-D343-83D6-20241658C49F}" type="slidenum">
              <a:rPr lang="en-US" smtClean="0"/>
              <a:t>‹Nr.›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69875" y="1976718"/>
            <a:ext cx="1645920" cy="4625788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58952" y="268288"/>
            <a:ext cx="1099073" cy="635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1" y="3429000"/>
            <a:ext cx="4966446" cy="1398494"/>
          </a:xfrm>
        </p:spPr>
        <p:txBody>
          <a:bodyPr anchor="b" anchorCtr="0"/>
          <a:lstStyle>
            <a:lvl1pPr algn="r">
              <a:defRPr sz="4600" b="0" cap="none" baseline="0"/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9801" y="4824414"/>
            <a:ext cx="4966446" cy="1320800"/>
          </a:xfrm>
        </p:spPr>
        <p:txBody>
          <a:bodyPr anchor="t" anchorCtr="0">
            <a:normAutofit/>
          </a:bodyPr>
          <a:lstStyle>
            <a:lvl1pPr marL="0" indent="0" algn="r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600" y="6356350"/>
            <a:ext cx="1622612" cy="365125"/>
          </a:xfrm>
        </p:spPr>
        <p:txBody>
          <a:bodyPr/>
          <a:lstStyle/>
          <a:p>
            <a:fld id="{66857EDE-49E0-B243-9BEC-5346D99052A5}" type="datetimeFigureOut">
              <a:rPr lang="en-US" smtClean="0"/>
              <a:t>25/09/13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4812" y="6356350"/>
            <a:ext cx="531158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2CDDF-0024-D343-83D6-20241658C49F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9875" y="4773706"/>
            <a:ext cx="2971800" cy="18445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0354" y="3429001"/>
            <a:ext cx="4966446" cy="1398494"/>
          </a:xfrm>
        </p:spPr>
        <p:txBody>
          <a:bodyPr anchor="b" anchorCtr="0"/>
          <a:lstStyle>
            <a:lvl1pPr algn="r">
              <a:defRPr sz="4600" b="0" cap="none" baseline="0"/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20354" y="4824414"/>
            <a:ext cx="4966446" cy="1320800"/>
          </a:xfrm>
        </p:spPr>
        <p:txBody>
          <a:bodyPr anchor="t" anchorCtr="0">
            <a:normAutofit/>
          </a:bodyPr>
          <a:lstStyle>
            <a:lvl1pPr marL="0" indent="0" algn="r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51212" y="6104965"/>
            <a:ext cx="506506" cy="365125"/>
          </a:xfrm>
        </p:spPr>
        <p:txBody>
          <a:bodyPr/>
          <a:lstStyle/>
          <a:p>
            <a:fld id="{58B2CDDF-0024-D343-83D6-20241658C49F}" type="slidenum">
              <a:rPr lang="en-US" smtClean="0"/>
              <a:t>‹Nr.›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69874" y="268288"/>
            <a:ext cx="2971800" cy="4438650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14563"/>
            <a:ext cx="3566160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82440" y="2214563"/>
            <a:ext cx="3566160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57EDE-49E0-B243-9BEC-5346D99052A5}" type="datetimeFigureOut">
              <a:rPr lang="en-US" smtClean="0"/>
              <a:t>25/09/13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2CDDF-0024-D343-83D6-20241658C49F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88352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54132"/>
            <a:ext cx="3566160" cy="639762"/>
          </a:xfrm>
        </p:spPr>
        <p:txBody>
          <a:bodyPr anchor="b">
            <a:noAutofit/>
          </a:bodyPr>
          <a:lstStyle>
            <a:lvl1pPr marL="0" indent="0" algn="ctr">
              <a:spcBef>
                <a:spcPct val="0"/>
              </a:spcBef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689411"/>
            <a:ext cx="3566160" cy="343675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79391" y="2054132"/>
            <a:ext cx="3566160" cy="639762"/>
          </a:xfrm>
        </p:spPr>
        <p:txBody>
          <a:bodyPr anchor="b">
            <a:noAutofit/>
          </a:bodyPr>
          <a:lstStyle>
            <a:lvl1pPr marL="0" indent="0" algn="ctr">
              <a:spcBef>
                <a:spcPct val="0"/>
              </a:spcBef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79391" y="2689411"/>
            <a:ext cx="3566160" cy="343675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57EDE-49E0-B243-9BEC-5346D99052A5}" type="datetimeFigureOut">
              <a:rPr lang="en-US" smtClean="0"/>
              <a:t>25/09/13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2CDDF-0024-D343-83D6-20241658C49F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2214562"/>
            <a:ext cx="7396163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57EDE-49E0-B243-9BEC-5346D99052A5}" type="datetimeFigureOut">
              <a:rPr lang="en-US" smtClean="0"/>
              <a:t>25/09/13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2CDDF-0024-D343-83D6-20241658C49F}" type="slidenum">
              <a:rPr lang="en-US" smtClean="0"/>
              <a:t>‹Nr.›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57199" y="4224973"/>
            <a:ext cx="7396163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8244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57EDE-49E0-B243-9BEC-5346D99052A5}" type="datetimeFigureOut">
              <a:rPr lang="en-US" smtClean="0"/>
              <a:t>25/09/13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2CDDF-0024-D343-83D6-20241658C49F}" type="slidenum">
              <a:rPr lang="en-US" smtClean="0"/>
              <a:t>‹Nr.›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28244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457200" y="2214563"/>
            <a:ext cx="3566160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8244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57EDE-49E0-B243-9BEC-5346D99052A5}" type="datetimeFigureOut">
              <a:rPr lang="en-US" smtClean="0"/>
              <a:t>25/09/13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2CDDF-0024-D343-83D6-20241658C49F}" type="slidenum">
              <a:rPr lang="en-US" smtClean="0"/>
              <a:t>‹Nr.›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28244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5720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5720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57EDE-49E0-B243-9BEC-5346D99052A5}" type="datetimeFigureOut">
              <a:rPr lang="en-US" smtClean="0"/>
              <a:t>25/09/13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2CDDF-0024-D343-83D6-20241658C49F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48918" y="268288"/>
            <a:ext cx="718073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57EDE-49E0-B243-9BEC-5346D99052A5}" type="datetimeFigureOut">
              <a:rPr lang="en-US" smtClean="0"/>
              <a:t>25/09/13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2CDDF-0024-D343-83D6-20241658C49F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95082"/>
            <a:ext cx="3566160" cy="1035424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2052" y="990600"/>
            <a:ext cx="3566160" cy="51355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057400"/>
            <a:ext cx="3566160" cy="3657601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57EDE-49E0-B243-9BEC-5346D99052A5}" type="datetimeFigureOut">
              <a:rPr lang="en-US" smtClean="0"/>
              <a:t>25/09/13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2CDDF-0024-D343-83D6-20241658C49F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746811" y="268288"/>
            <a:ext cx="4114800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95082"/>
            <a:ext cx="3566160" cy="1035424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057400"/>
            <a:ext cx="3566160" cy="3657601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1365" y="6124014"/>
            <a:ext cx="1752600" cy="365125"/>
          </a:xfrm>
        </p:spPr>
        <p:txBody>
          <a:bodyPr/>
          <a:lstStyle>
            <a:lvl1pPr algn="l">
              <a:defRPr/>
            </a:lvl1pPr>
          </a:lstStyle>
          <a:p>
            <a:fld id="{66857EDE-49E0-B243-9BEC-5346D99052A5}" type="datetimeFigureOut">
              <a:rPr lang="en-US" smtClean="0"/>
              <a:t>25/09/13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74812" y="6356350"/>
            <a:ext cx="386378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2CDDF-0024-D343-83D6-20241658C49F}" type="slidenum">
              <a:rPr lang="en-US" smtClean="0"/>
              <a:t>‹Nr.›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4760258" y="990600"/>
            <a:ext cx="4096512" cy="5611813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216775" y="268288"/>
            <a:ext cx="1639457" cy="36393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788" y="4267200"/>
            <a:ext cx="6477000" cy="566738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9874" y="268288"/>
            <a:ext cx="6858000" cy="36393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8788" y="4840941"/>
            <a:ext cx="6475412" cy="130427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57EDE-49E0-B243-9BEC-5346D99052A5}" type="datetimeFigureOut">
              <a:rPr lang="en-US" smtClean="0"/>
              <a:t>25/09/13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2CDDF-0024-D343-83D6-20241658C49F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4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35471" y="268288"/>
            <a:ext cx="720761" cy="36393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788" y="4267200"/>
            <a:ext cx="6477000" cy="566738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9874" y="268288"/>
            <a:ext cx="3006726" cy="36393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8788" y="4840941"/>
            <a:ext cx="6475412" cy="130427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57EDE-49E0-B243-9BEC-5346D99052A5}" type="datetimeFigureOut">
              <a:rPr lang="en-US" smtClean="0"/>
              <a:t>25/09/13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2CDDF-0024-D343-83D6-20241658C49F}" type="slidenum">
              <a:rPr lang="en-US" smtClean="0"/>
              <a:t>‹Nr.›</a:t>
            </a:fld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idx="13"/>
          </p:nvPr>
        </p:nvSpPr>
        <p:spPr>
          <a:xfrm>
            <a:off x="3352800" y="268288"/>
            <a:ext cx="4701988" cy="17756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Drag picture to placeholder or click icon to add</a:t>
            </a:r>
            <a:endParaRPr/>
          </a:p>
        </p:txBody>
      </p:sp>
      <p:sp>
        <p:nvSpPr>
          <p:cNvPr id="11" name="Picture Placeholder 2"/>
          <p:cNvSpPr>
            <a:spLocks noGrp="1"/>
          </p:cNvSpPr>
          <p:nvPr>
            <p:ph type="pic" idx="14"/>
          </p:nvPr>
        </p:nvSpPr>
        <p:spPr>
          <a:xfrm>
            <a:off x="3352800" y="2131935"/>
            <a:ext cx="2304288" cy="17756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Drag picture to placeholder or click icon to add</a:t>
            </a:r>
            <a:endParaRPr/>
          </a:p>
        </p:txBody>
      </p:sp>
      <p:sp>
        <p:nvSpPr>
          <p:cNvPr id="12" name="Picture Placeholder 2"/>
          <p:cNvSpPr>
            <a:spLocks noGrp="1"/>
          </p:cNvSpPr>
          <p:nvPr>
            <p:ph type="pic" idx="15"/>
          </p:nvPr>
        </p:nvSpPr>
        <p:spPr>
          <a:xfrm>
            <a:off x="5750500" y="2131935"/>
            <a:ext cx="2304288" cy="17756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212106" y="268288"/>
            <a:ext cx="1645920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57EDE-49E0-B243-9BEC-5346D99052A5}" type="datetimeFigureOut">
              <a:rPr lang="en-US" smtClean="0"/>
              <a:t>25/09/13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2CDDF-0024-D343-83D6-20241658C49F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48918" y="268288"/>
            <a:ext cx="718073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43799" y="1035424"/>
            <a:ext cx="1322295" cy="5090739"/>
          </a:xfrm>
        </p:spPr>
        <p:txBody>
          <a:bodyPr vert="eaVert" anchor="t" anchorCtr="0"/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35424"/>
            <a:ext cx="6019800" cy="5109789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57EDE-49E0-B243-9BEC-5346D99052A5}" type="datetimeFigureOut">
              <a:rPr lang="en-US" smtClean="0"/>
              <a:t>25/09/13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2CDDF-0024-D343-83D6-20241658C49F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6508377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2209800"/>
            <a:ext cx="6508377" cy="3916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98659" y="6356350"/>
            <a:ext cx="1752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66857EDE-49E0-B243-9BEC-5346D99052A5}" type="datetimeFigureOut">
              <a:rPr lang="en-US" smtClean="0"/>
              <a:t>25/09/13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4812" y="6356350"/>
            <a:ext cx="6007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56494" y="361016"/>
            <a:ext cx="5065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200" b="1">
                <a:solidFill>
                  <a:schemeClr val="bg1"/>
                </a:solidFill>
              </a:defRPr>
            </a:lvl1pPr>
          </a:lstStyle>
          <a:p>
            <a:fld id="{58B2CDDF-0024-D343-83D6-20241658C49F}" type="slidenum">
              <a:rPr lang="en-US" smtClean="0"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1800"/>
        </a:spcBef>
        <a:buClr>
          <a:schemeClr val="accent1"/>
        </a:buClr>
        <a:buSzPct val="100000"/>
        <a:buFont typeface="Wingdings 2" pitchFamily="18" charset="2"/>
        <a:buChar char="¡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7pPr>
      <a:lvl8pPr marL="1830388" indent="-228600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lang="en-US" sz="1800" kern="1200" dirty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joseoctavio.islas@gmail.com" TargetMode="External"/><Relationship Id="rId4" Type="http://schemas.openxmlformats.org/officeDocument/2006/relationships/hyperlink" Target="http://octavioislas.wordpress.com" TargetMode="External"/><Relationship Id="rId1" Type="http://schemas.openxmlformats.org/officeDocument/2006/relationships/slideLayout" Target="../slideLayouts/slideLayout1.xml"/><Relationship Id="rId2" Type="http://schemas.openxmlformats.org/officeDocument/2006/relationships/hyperlink" Target="mailto:Octavio.islas@proyectointernet.org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tiff"/><Relationship Id="rId3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0.tif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.xml"/></Relationships>
</file>

<file path=ppt/slides/_rels/slide9.xml.rels><?xml version="1.0" encoding="UTF-8" standalone="yes"?>
<Relationships xmlns="http://schemas.openxmlformats.org/package/2006/relationships"><Relationship Id="rId11" Type="http://schemas.microsoft.com/office/2007/relationships/hdphoto" Target="../media/hdphoto1.wdp"/><Relationship Id="rId12" Type="http://schemas.openxmlformats.org/officeDocument/2006/relationships/image" Target="../media/image20.jpeg"/><Relationship Id="rId13" Type="http://schemas.microsoft.com/office/2007/relationships/hdphoto" Target="../media/hdphoto2.wdp"/><Relationship Id="rId14" Type="http://schemas.openxmlformats.org/officeDocument/2006/relationships/image" Target="../media/image21.png"/><Relationship Id="rId15" Type="http://schemas.openxmlformats.org/officeDocument/2006/relationships/image" Target="../media/image22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7" Type="http://schemas.openxmlformats.org/officeDocument/2006/relationships/image" Target="../media/image16.gif"/><Relationship Id="rId8" Type="http://schemas.openxmlformats.org/officeDocument/2006/relationships/image" Target="../media/image17.png"/><Relationship Id="rId9" Type="http://schemas.openxmlformats.org/officeDocument/2006/relationships/image" Target="../media/image18.png"/><Relationship Id="rId10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chart" Target="../charts/char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chart" Target="../charts/chart2.xml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4" Type="http://schemas.openxmlformats.org/officeDocument/2006/relationships/image" Target="../media/image26.jpeg"/><Relationship Id="rId5" Type="http://schemas.microsoft.com/office/2007/relationships/hdphoto" Target="../media/hdphoto3.wdp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7.tif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chart" Target="../charts/chart4.xml"/><Relationship Id="rId3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9.tif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0.tif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4" Type="http://schemas.microsoft.com/office/2007/relationships/hdphoto" Target="../media/hdphoto4.wdp"/><Relationship Id="rId5" Type="http://schemas.openxmlformats.org/officeDocument/2006/relationships/image" Target="../media/image32.png"/><Relationship Id="rId1" Type="http://schemas.openxmlformats.org/officeDocument/2006/relationships/slideLayout" Target="../slideLayouts/slideLayout12.xml"/><Relationship Id="rId2" Type="http://schemas.openxmlformats.org/officeDocument/2006/relationships/chart" Target="../charts/char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chart" Target="../charts/char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3.tif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4.tif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5.tif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5.tif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6.tif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7.tif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4" Type="http://schemas.openxmlformats.org/officeDocument/2006/relationships/chart" Target="../charts/chart8.xml"/><Relationship Id="rId5" Type="http://schemas.openxmlformats.org/officeDocument/2006/relationships/chart" Target="../charts/chart9.xml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chart" Target="../charts/chart10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chart" Target="../charts/chart1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chart" Target="../charts/char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4" Type="http://schemas.openxmlformats.org/officeDocument/2006/relationships/chart" Target="../charts/chart15.xml"/><Relationship Id="rId5" Type="http://schemas.openxmlformats.org/officeDocument/2006/relationships/image" Target="../media/image38.png"/><Relationship Id="rId6" Type="http://schemas.openxmlformats.org/officeDocument/2006/relationships/image" Target="../media/image39.png"/><Relationship Id="rId1" Type="http://schemas.openxmlformats.org/officeDocument/2006/relationships/slideLayout" Target="../slideLayouts/slideLayout12.xml"/><Relationship Id="rId2" Type="http://schemas.openxmlformats.org/officeDocument/2006/relationships/chart" Target="../charts/char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4" Type="http://schemas.openxmlformats.org/officeDocument/2006/relationships/chart" Target="../charts/chart18.xml"/><Relationship Id="rId1" Type="http://schemas.openxmlformats.org/officeDocument/2006/relationships/slideLayout" Target="../slideLayouts/slideLayout12.xml"/><Relationship Id="rId2" Type="http://schemas.openxmlformats.org/officeDocument/2006/relationships/chart" Target="../charts/chart1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0.tif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41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42.tif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43.tif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43.tiff"/><Relationship Id="rId3" Type="http://schemas.openxmlformats.org/officeDocument/2006/relationships/image" Target="../media/image44.tif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45.tif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46.tiff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47.tiff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48.tiff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49.tiff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50.tiff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51.tiff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52.tiff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53.tiff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54.tiff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55.tiff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56.tiff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57.tiff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58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0400" y="4208929"/>
            <a:ext cx="5458968" cy="659404"/>
          </a:xfrm>
        </p:spPr>
        <p:txBody>
          <a:bodyPr>
            <a:normAutofit fontScale="90000"/>
          </a:bodyPr>
          <a:lstStyle/>
          <a:p>
            <a:pPr algn="r"/>
            <a:r>
              <a:rPr lang="en-US" b="1" dirty="0" smtClean="0">
                <a:solidFill>
                  <a:srgbClr val="FFFFFF"/>
                </a:solidFill>
              </a:rPr>
              <a:t>Octavio Islas</a:t>
            </a:r>
            <a:endParaRPr lang="en-US" b="1" dirty="0">
              <a:solidFill>
                <a:srgbClr val="FFFF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00615" y="1665855"/>
            <a:ext cx="416487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REDES SOCIALES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72392" y="2373741"/>
            <a:ext cx="46439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i="1" dirty="0" smtClean="0">
                <a:solidFill>
                  <a:srgbClr val="FFFFFF"/>
                </a:solidFill>
              </a:rPr>
              <a:t>La </a:t>
            </a:r>
            <a:r>
              <a:rPr lang="en-US" i="1" dirty="0" err="1" smtClean="0">
                <a:solidFill>
                  <a:srgbClr val="FFFFFF"/>
                </a:solidFill>
              </a:rPr>
              <a:t>comprensi</a:t>
            </a:r>
            <a:r>
              <a:rPr lang="en-US" i="1" dirty="0" err="1" smtClean="0">
                <a:solidFill>
                  <a:srgbClr val="FFFFFF"/>
                </a:solidFill>
              </a:rPr>
              <a:t>ón</a:t>
            </a:r>
            <a:r>
              <a:rPr lang="en-US" i="1" dirty="0" smtClean="0">
                <a:solidFill>
                  <a:srgbClr val="FFFFFF"/>
                </a:solidFill>
              </a:rPr>
              <a:t> de </a:t>
            </a:r>
            <a:r>
              <a:rPr lang="en-US" i="1" dirty="0" err="1" smtClean="0">
                <a:solidFill>
                  <a:srgbClr val="FFFFFF"/>
                </a:solidFill>
              </a:rPr>
              <a:t>las</a:t>
            </a:r>
            <a:r>
              <a:rPr lang="en-US" i="1" dirty="0" smtClean="0">
                <a:solidFill>
                  <a:srgbClr val="FFFFFF"/>
                </a:solidFill>
              </a:rPr>
              <a:t> </a:t>
            </a:r>
            <a:r>
              <a:rPr lang="en-US" i="1" dirty="0" err="1" smtClean="0">
                <a:solidFill>
                  <a:srgbClr val="FFFFFF"/>
                </a:solidFill>
              </a:rPr>
              <a:t>redes</a:t>
            </a:r>
            <a:r>
              <a:rPr lang="en-US" i="1" dirty="0" smtClean="0">
                <a:solidFill>
                  <a:srgbClr val="FFFFFF"/>
                </a:solidFill>
              </a:rPr>
              <a:t> </a:t>
            </a:r>
            <a:r>
              <a:rPr lang="en-US" i="1" dirty="0" err="1" smtClean="0">
                <a:solidFill>
                  <a:srgbClr val="FFFFFF"/>
                </a:solidFill>
              </a:rPr>
              <a:t>sociales</a:t>
            </a:r>
            <a:r>
              <a:rPr lang="en-US" i="1" dirty="0" smtClean="0">
                <a:solidFill>
                  <a:srgbClr val="FFFFFF"/>
                </a:solidFill>
              </a:rPr>
              <a:t> </a:t>
            </a:r>
            <a:r>
              <a:rPr lang="en-US" i="1" dirty="0" err="1" smtClean="0">
                <a:solidFill>
                  <a:srgbClr val="FFFFFF"/>
                </a:solidFill>
              </a:rPr>
              <a:t>como</a:t>
            </a:r>
            <a:r>
              <a:rPr lang="en-US" i="1" dirty="0" smtClean="0">
                <a:solidFill>
                  <a:srgbClr val="FFFFFF"/>
                </a:solidFill>
              </a:rPr>
              <a:t> </a:t>
            </a:r>
            <a:r>
              <a:rPr lang="en-US" i="1" dirty="0" err="1" smtClean="0">
                <a:solidFill>
                  <a:srgbClr val="FFFFFF"/>
                </a:solidFill>
              </a:rPr>
              <a:t>nuestras</a:t>
            </a:r>
            <a:r>
              <a:rPr lang="en-US" i="1" dirty="0" smtClean="0">
                <a:solidFill>
                  <a:srgbClr val="FFFFFF"/>
                </a:solidFill>
              </a:rPr>
              <a:t> </a:t>
            </a:r>
            <a:r>
              <a:rPr lang="en-US" i="1" dirty="0" err="1" smtClean="0">
                <a:solidFill>
                  <a:srgbClr val="FFFFFF"/>
                </a:solidFill>
              </a:rPr>
              <a:t>extensiones</a:t>
            </a:r>
            <a:endParaRPr lang="en-US" i="1" dirty="0">
              <a:solidFill>
                <a:srgbClr val="FFFFFF"/>
              </a:solidFill>
            </a:endParaRPr>
          </a:p>
        </p:txBody>
      </p:sp>
      <p:sp>
        <p:nvSpPr>
          <p:cNvPr id="6" name="Subtítulo 5"/>
          <p:cNvSpPr>
            <a:spLocks noGrp="1"/>
          </p:cNvSpPr>
          <p:nvPr>
            <p:ph type="subTitle" idx="1"/>
          </p:nvPr>
        </p:nvSpPr>
        <p:spPr>
          <a:xfrm>
            <a:off x="3200400" y="5257800"/>
            <a:ext cx="5458968" cy="1092200"/>
          </a:xfrm>
        </p:spPr>
        <p:txBody>
          <a:bodyPr>
            <a:normAutofit/>
          </a:bodyPr>
          <a:lstStyle/>
          <a:p>
            <a:r>
              <a:rPr lang="es-ES" dirty="0">
                <a:hlinkClick r:id="rId2"/>
              </a:rPr>
              <a:t>o</a:t>
            </a:r>
            <a:r>
              <a:rPr lang="es-ES" dirty="0" smtClean="0">
                <a:hlinkClick r:id="rId2"/>
              </a:rPr>
              <a:t>ctavio.islas@proyectointernet.org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@</a:t>
            </a:r>
            <a:r>
              <a:rPr lang="es-ES" dirty="0" err="1" smtClean="0"/>
              <a:t>octavioislas</a:t>
            </a:r>
            <a:r>
              <a:rPr lang="es-ES" dirty="0" smtClean="0"/>
              <a:t>   </a:t>
            </a:r>
          </a:p>
          <a:p>
            <a:r>
              <a:rPr lang="es-ES" dirty="0">
                <a:hlinkClick r:id="rId3"/>
              </a:rPr>
              <a:t>j</a:t>
            </a:r>
            <a:r>
              <a:rPr lang="es-ES" dirty="0" smtClean="0">
                <a:hlinkClick r:id="rId3"/>
              </a:rPr>
              <a:t>oseoctavio.islas@gmail.com</a:t>
            </a:r>
            <a:r>
              <a:rPr lang="es-ES" dirty="0" smtClean="0"/>
              <a:t>  </a:t>
            </a:r>
            <a:br>
              <a:rPr lang="es-ES" dirty="0" smtClean="0"/>
            </a:br>
            <a:r>
              <a:rPr lang="es-ES" dirty="0" smtClean="0">
                <a:hlinkClick r:id="rId4"/>
              </a:rPr>
              <a:t>http://octavioislas.wordpress.com</a:t>
            </a:r>
            <a:r>
              <a:rPr lang="es-ES" dirty="0" smtClean="0"/>
              <a:t>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117172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03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3490159"/>
          </a:xfrm>
          <a:prstGeom prst="rect">
            <a:avLst/>
          </a:prstGeom>
        </p:spPr>
      </p:pic>
      <p:pic>
        <p:nvPicPr>
          <p:cNvPr id="2" name="Imagen 1" descr="adiccion-interne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236" y="3340100"/>
            <a:ext cx="4585063" cy="308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258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286856">
              <a:defRPr/>
            </a:pPr>
            <a:endParaRPr lang="en-US" smtClean="0"/>
          </a:p>
        </p:txBody>
      </p:sp>
      <p:sp>
        <p:nvSpPr>
          <p:cNvPr id="28674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Blip>
                <a:blip r:embed="rId2"/>
              </a:buBlip>
              <a:defRPr/>
            </a:pPr>
            <a:endParaRPr lang="en-US" smtClean="0"/>
          </a:p>
        </p:txBody>
      </p:sp>
      <p:pic>
        <p:nvPicPr>
          <p:cNvPr id="27651" name="Picture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267" y="214313"/>
            <a:ext cx="4143375" cy="6456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2" name="Picture 4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3223" y="200918"/>
            <a:ext cx="4580930" cy="6465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3" name="Rectangle 5"/>
          <p:cNvSpPr>
            <a:spLocks/>
          </p:cNvSpPr>
          <p:nvPr/>
        </p:nvSpPr>
        <p:spPr bwMode="auto">
          <a:xfrm>
            <a:off x="4438055" y="6357937"/>
            <a:ext cx="1416207" cy="254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26788" tIns="26788" rIns="26788" bIns="26788">
            <a:spAutoFit/>
          </a:bodyPr>
          <a:lstStyle/>
          <a:p>
            <a:pPr algn="l"/>
            <a:r>
              <a:rPr lang="en-US" sz="1300">
                <a:solidFill>
                  <a:srgbClr val="FFFFFF"/>
                </a:solidFill>
                <a:latin typeface="Arial" charset="0"/>
                <a:ea typeface="ＭＳ Ｐゴシック" charset="0"/>
                <a:sym typeface="Arial" charset="0"/>
              </a:rPr>
              <a:t>Marshall McLuhan</a:t>
            </a:r>
          </a:p>
        </p:txBody>
      </p:sp>
      <p:sp>
        <p:nvSpPr>
          <p:cNvPr id="28678" name="Rectangle 6"/>
          <p:cNvSpPr>
            <a:spLocks/>
          </p:cNvSpPr>
          <p:nvPr/>
        </p:nvSpPr>
        <p:spPr bwMode="auto">
          <a:xfrm>
            <a:off x="4644008" y="476672"/>
            <a:ext cx="4176464" cy="1467024"/>
          </a:xfrm>
          <a:prstGeom prst="rect">
            <a:avLst/>
          </a:prstGeom>
          <a:noFill/>
          <a:ln>
            <a:noFill/>
          </a:ln>
          <a:effectLst>
            <a:outerShdw blurRad="25400" dist="38100" dir="2388346" algn="ctr" rotWithShape="0">
              <a:schemeClr val="bg2">
                <a:alpha val="48276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l">
              <a:defRPr/>
            </a:pPr>
            <a:r>
              <a:rPr lang="en-US" b="1" dirty="0">
                <a:solidFill>
                  <a:schemeClr val="bg1"/>
                </a:solidFill>
                <a:latin typeface="Verdana Bold" charset="0"/>
                <a:ea typeface="ＭＳ Ｐゴシック" charset="0"/>
                <a:cs typeface="Verdana Bold" charset="0"/>
                <a:sym typeface="Verdana Bold" charset="0"/>
              </a:rPr>
              <a:t>In the tumult of the digital revolution, McLuhan is relevant anew. But if you think you know Marshall McLuhan, or what he stood for - think again.</a:t>
            </a:r>
          </a:p>
          <a:p>
            <a:pPr algn="l">
              <a:defRPr/>
            </a:pPr>
            <a:r>
              <a:rPr lang="en-US" b="1" dirty="0">
                <a:solidFill>
                  <a:schemeClr val="bg1"/>
                </a:solidFill>
                <a:latin typeface="Verdana Bold" charset="0"/>
                <a:ea typeface="ＭＳ Ｐゴシック" charset="0"/>
                <a:cs typeface="Verdana Bold" charset="0"/>
                <a:sym typeface="Verdana Bold" charset="0"/>
              </a:rPr>
              <a:t>(Gary Wolf, WIRED: 1993)</a:t>
            </a:r>
          </a:p>
        </p:txBody>
      </p:sp>
    </p:spTree>
    <p:extLst>
      <p:ext uri="{BB962C8B-B14F-4D97-AF65-F5344CB8AC3E}">
        <p14:creationId xmlns:p14="http://schemas.microsoft.com/office/powerpoint/2010/main" val="3313033484"/>
      </p:ext>
    </p:extLst>
  </p:cSld>
  <p:clrMapOvr>
    <a:masterClrMapping/>
  </p:clrMapOvr>
  <p:transition xmlns:p14="http://schemas.microsoft.com/office/powerpoint/2010/main" spd="med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286856">
              <a:defRPr/>
            </a:pPr>
            <a:endParaRPr lang="en-US" smtClean="0"/>
          </a:p>
        </p:txBody>
      </p:sp>
      <p:sp>
        <p:nvSpPr>
          <p:cNvPr id="29698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Blip>
                <a:blip r:embed="rId2"/>
              </a:buBlip>
              <a:defRPr/>
            </a:pPr>
            <a:endParaRPr lang="en-US" smtClean="0"/>
          </a:p>
        </p:txBody>
      </p:sp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453" y="198685"/>
            <a:ext cx="4339828" cy="2282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6" name="Rectangle 4"/>
          <p:cNvSpPr>
            <a:spLocks/>
          </p:cNvSpPr>
          <p:nvPr/>
        </p:nvSpPr>
        <p:spPr bwMode="auto">
          <a:xfrm>
            <a:off x="196453" y="2464594"/>
            <a:ext cx="4339828" cy="42148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/>
          <a:p>
            <a:endParaRPr lang="es-ES"/>
          </a:p>
        </p:txBody>
      </p:sp>
      <p:sp>
        <p:nvSpPr>
          <p:cNvPr id="28677" name="Rectangle 5"/>
          <p:cNvSpPr>
            <a:spLocks/>
          </p:cNvSpPr>
          <p:nvPr/>
        </p:nvSpPr>
        <p:spPr bwMode="auto">
          <a:xfrm>
            <a:off x="294680" y="2537148"/>
            <a:ext cx="1702255" cy="3157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26788" tIns="26788" rIns="26788" bIns="26788">
            <a:spAutoFit/>
          </a:bodyPr>
          <a:lstStyle/>
          <a:p>
            <a:pPr algn="l"/>
            <a:r>
              <a:rPr lang="en-US" sz="1700" dirty="0">
                <a:solidFill>
                  <a:srgbClr val="FFFFFF"/>
                </a:solidFill>
                <a:latin typeface="Arial" charset="0"/>
                <a:ea typeface="ＭＳ Ｐゴシック" charset="0"/>
                <a:sym typeface="Arial" charset="0"/>
              </a:rPr>
              <a:t>(</a:t>
            </a:r>
            <a:r>
              <a:rPr lang="en-US" sz="1700" dirty="0">
                <a:latin typeface="Arial" charset="0"/>
                <a:ea typeface="ＭＳ Ｐゴシック" charset="0"/>
                <a:sym typeface="Arial" charset="0"/>
              </a:rPr>
              <a:t>McLuhan, 1967)</a:t>
            </a:r>
          </a:p>
        </p:txBody>
      </p:sp>
      <p:sp>
        <p:nvSpPr>
          <p:cNvPr id="28678" name="Rectangle 6"/>
          <p:cNvSpPr>
            <a:spLocks/>
          </p:cNvSpPr>
          <p:nvPr/>
        </p:nvSpPr>
        <p:spPr bwMode="auto">
          <a:xfrm>
            <a:off x="276820" y="3012654"/>
            <a:ext cx="4080867" cy="607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26788" tIns="26788" rIns="26788" bIns="26788"/>
          <a:lstStyle/>
          <a:p>
            <a:pPr algn="l"/>
            <a:r>
              <a:rPr lang="en-US" sz="1300" dirty="0" err="1">
                <a:solidFill>
                  <a:srgbClr val="000000"/>
                </a:solidFill>
                <a:latin typeface="Arial Bold" charset="0"/>
                <a:ea typeface="ＭＳ Ｐゴシック" charset="0"/>
                <a:sym typeface="Arial Bold" charset="0"/>
              </a:rPr>
              <a:t>Cuando</a:t>
            </a:r>
            <a:r>
              <a:rPr lang="en-US" sz="1300" dirty="0">
                <a:solidFill>
                  <a:srgbClr val="000000"/>
                </a:solidFill>
                <a:latin typeface="Arial Bold" charset="0"/>
                <a:ea typeface="ＭＳ Ｐゴシック" charset="0"/>
                <a:sym typeface="Arial Bold" charset="0"/>
              </a:rPr>
              <a:t> </a:t>
            </a:r>
            <a:r>
              <a:rPr lang="en-US" sz="1300" dirty="0" err="1">
                <a:solidFill>
                  <a:srgbClr val="000000"/>
                </a:solidFill>
                <a:latin typeface="Arial Bold" charset="0"/>
                <a:ea typeface="ＭＳ Ｐゴシック" charset="0"/>
                <a:sym typeface="Arial Bold" charset="0"/>
              </a:rPr>
              <a:t>una</a:t>
            </a:r>
            <a:r>
              <a:rPr lang="en-US" sz="1300" dirty="0">
                <a:solidFill>
                  <a:srgbClr val="000000"/>
                </a:solidFill>
                <a:latin typeface="Arial Bold" charset="0"/>
                <a:ea typeface="ＭＳ Ｐゴシック" charset="0"/>
                <a:sym typeface="Arial Bold" charset="0"/>
              </a:rPr>
              <a:t> </a:t>
            </a:r>
            <a:r>
              <a:rPr lang="en-US" sz="1300" dirty="0" err="1">
                <a:solidFill>
                  <a:srgbClr val="000000"/>
                </a:solidFill>
                <a:latin typeface="Arial Bold" charset="0"/>
                <a:ea typeface="ＭＳ Ｐゴシック" charset="0"/>
                <a:sym typeface="Arial Bold" charset="0"/>
              </a:rPr>
              <a:t>tecnología</a:t>
            </a:r>
            <a:r>
              <a:rPr lang="en-US" sz="1300" dirty="0">
                <a:solidFill>
                  <a:srgbClr val="000000"/>
                </a:solidFill>
                <a:latin typeface="Arial Bold" charset="0"/>
                <a:ea typeface="ＭＳ Ｐゴシック" charset="0"/>
                <a:sym typeface="Arial Bold" charset="0"/>
              </a:rPr>
              <a:t> </a:t>
            </a:r>
            <a:r>
              <a:rPr lang="en-US" sz="1300" dirty="0" err="1">
                <a:solidFill>
                  <a:srgbClr val="000000"/>
                </a:solidFill>
                <a:latin typeface="Arial Bold" charset="0"/>
                <a:ea typeface="ＭＳ Ｐゴシック" charset="0"/>
                <a:sym typeface="Arial Bold" charset="0"/>
              </a:rPr>
              <a:t>irrumpe</a:t>
            </a:r>
            <a:r>
              <a:rPr lang="en-US" sz="1300" dirty="0">
                <a:solidFill>
                  <a:srgbClr val="000000"/>
                </a:solidFill>
                <a:latin typeface="Arial Bold" charset="0"/>
                <a:ea typeface="ＭＳ Ｐゴシック" charset="0"/>
                <a:sym typeface="Arial Bold" charset="0"/>
              </a:rPr>
              <a:t> </a:t>
            </a:r>
            <a:r>
              <a:rPr lang="en-US" sz="1300" dirty="0" err="1">
                <a:solidFill>
                  <a:srgbClr val="000000"/>
                </a:solidFill>
                <a:latin typeface="Arial Bold" charset="0"/>
                <a:ea typeface="ＭＳ Ｐゴシック" charset="0"/>
                <a:sym typeface="Arial Bold" charset="0"/>
              </a:rPr>
              <a:t>exitosamente</a:t>
            </a:r>
            <a:r>
              <a:rPr lang="en-US" sz="1300" dirty="0">
                <a:solidFill>
                  <a:srgbClr val="000000"/>
                </a:solidFill>
                <a:latin typeface="Arial Bold" charset="0"/>
                <a:ea typeface="ＭＳ Ｐゴシック" charset="0"/>
                <a:sym typeface="Arial Bold" charset="0"/>
              </a:rPr>
              <a:t> en </a:t>
            </a:r>
          </a:p>
          <a:p>
            <a:pPr algn="l"/>
            <a:r>
              <a:rPr lang="en-US" sz="1300" dirty="0" err="1">
                <a:solidFill>
                  <a:srgbClr val="000000"/>
                </a:solidFill>
                <a:latin typeface="Arial Bold" charset="0"/>
                <a:ea typeface="ＭＳ Ｐゴシック" charset="0"/>
                <a:sym typeface="Arial Bold" charset="0"/>
              </a:rPr>
              <a:t>una</a:t>
            </a:r>
            <a:r>
              <a:rPr lang="en-US" sz="1300" dirty="0">
                <a:solidFill>
                  <a:srgbClr val="000000"/>
                </a:solidFill>
                <a:latin typeface="Arial Bold" charset="0"/>
                <a:ea typeface="ＭＳ Ｐゴシック" charset="0"/>
                <a:sym typeface="Arial Bold" charset="0"/>
              </a:rPr>
              <a:t> </a:t>
            </a:r>
            <a:r>
              <a:rPr lang="en-US" sz="1300" dirty="0" err="1">
                <a:solidFill>
                  <a:srgbClr val="000000"/>
                </a:solidFill>
                <a:latin typeface="Arial Bold" charset="0"/>
                <a:ea typeface="ＭＳ Ｐゴシック" charset="0"/>
                <a:sym typeface="Arial Bold" charset="0"/>
              </a:rPr>
              <a:t>cultura</a:t>
            </a:r>
            <a:r>
              <a:rPr lang="en-US" sz="1300" dirty="0">
                <a:solidFill>
                  <a:srgbClr val="000000"/>
                </a:solidFill>
                <a:latin typeface="Arial Bold" charset="0"/>
                <a:ea typeface="ＭＳ Ｐゴシック" charset="0"/>
                <a:sym typeface="Arial Bold" charset="0"/>
              </a:rPr>
              <a:t> </a:t>
            </a:r>
            <a:r>
              <a:rPr lang="en-US" sz="1300" dirty="0" err="1">
                <a:solidFill>
                  <a:srgbClr val="000000"/>
                </a:solidFill>
                <a:latin typeface="Arial Bold" charset="0"/>
                <a:ea typeface="ＭＳ Ｐゴシック" charset="0"/>
                <a:sym typeface="Arial Bold" charset="0"/>
              </a:rPr>
              <a:t>determinada</a:t>
            </a:r>
            <a:r>
              <a:rPr lang="en-US" sz="1300" dirty="0">
                <a:solidFill>
                  <a:srgbClr val="000000"/>
                </a:solidFill>
                <a:latin typeface="Arial Bold" charset="0"/>
                <a:ea typeface="ＭＳ Ｐゴシック" charset="0"/>
                <a:sym typeface="Arial Bold" charset="0"/>
              </a:rPr>
              <a:t> la redefine </a:t>
            </a:r>
          </a:p>
          <a:p>
            <a:pPr algn="l"/>
            <a:r>
              <a:rPr lang="en-US" sz="1300" dirty="0" err="1">
                <a:solidFill>
                  <a:srgbClr val="000000"/>
                </a:solidFill>
                <a:latin typeface="Arial Bold" charset="0"/>
                <a:ea typeface="ＭＳ Ｐゴシック" charset="0"/>
                <a:sym typeface="Arial Bold" charset="0"/>
              </a:rPr>
              <a:t>dramáticamente</a:t>
            </a:r>
            <a:r>
              <a:rPr lang="en-US" sz="1300" dirty="0">
                <a:solidFill>
                  <a:srgbClr val="000000"/>
                </a:solidFill>
                <a:latin typeface="Arial Bold" charset="0"/>
                <a:ea typeface="ＭＳ Ｐゴシック" charset="0"/>
                <a:sym typeface="Arial Bold" charset="0"/>
              </a:rPr>
              <a:t>.</a:t>
            </a:r>
          </a:p>
        </p:txBody>
      </p:sp>
      <p:pic>
        <p:nvPicPr>
          <p:cNvPr id="28679" name="Picture 7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453" y="3728145"/>
            <a:ext cx="4339828" cy="2964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0" name="Picture 8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6281" y="3720331"/>
            <a:ext cx="4402336" cy="2955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1" name="Picture 9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2978" y="187523"/>
            <a:ext cx="4402336" cy="3545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5121821"/>
      </p:ext>
    </p:extLst>
  </p:cSld>
  <p:clrMapOvr>
    <a:masterClrMapping/>
  </p:clrMapOvr>
  <p:transition xmlns:p14="http://schemas.microsoft.com/office/powerpoint/2010/main" spd="slow">
    <p:cover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115616" y="1988840"/>
            <a:ext cx="7200800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400" dirty="0" smtClean="0">
                <a:solidFill>
                  <a:srgbClr val="FFFFFF"/>
                </a:solidFill>
              </a:rPr>
              <a:t>El contexto nacional e internacional</a:t>
            </a:r>
            <a:endParaRPr lang="es-ES" sz="5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3753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Uno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2100"/>
            <a:ext cx="9144000" cy="6271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0143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sp>
        <p:nvSpPr>
          <p:cNvPr id="33796" name="Rectangle 4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sp>
        <p:nvSpPr>
          <p:cNvPr id="8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9CDAE8-02CF-6442-BF5A-A8B69F1B5BA0}" type="slidenum">
              <a:rPr lang="en-US"/>
              <a:pPr>
                <a:defRPr/>
              </a:pPr>
              <a:t>7</a:t>
            </a:fld>
            <a:endParaRPr lang="en-US"/>
          </a:p>
        </p:txBody>
      </p:sp>
      <p:sp>
        <p:nvSpPr>
          <p:cNvPr id="32770" name="Rectangle 1"/>
          <p:cNvSpPr>
            <a:spLocks/>
          </p:cNvSpPr>
          <p:nvPr/>
        </p:nvSpPr>
        <p:spPr bwMode="auto">
          <a:xfrm>
            <a:off x="0" y="6429375"/>
            <a:ext cx="9152930" cy="42862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s-ES"/>
          </a:p>
        </p:txBody>
      </p:sp>
      <p:sp>
        <p:nvSpPr>
          <p:cNvPr id="32771" name="Rectangle 2"/>
          <p:cNvSpPr>
            <a:spLocks/>
          </p:cNvSpPr>
          <p:nvPr/>
        </p:nvSpPr>
        <p:spPr bwMode="auto">
          <a:xfrm>
            <a:off x="0" y="6429375"/>
            <a:ext cx="9152930" cy="42862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s-ES"/>
          </a:p>
        </p:txBody>
      </p:sp>
      <p:sp>
        <p:nvSpPr>
          <p:cNvPr id="32774" name="Text Box 5"/>
          <p:cNvSpPr txBox="1">
            <a:spLocks noChangeArrowheads="1"/>
          </p:cNvSpPr>
          <p:nvPr/>
        </p:nvSpPr>
        <p:spPr bwMode="auto">
          <a:xfrm>
            <a:off x="8478739" y="6494115"/>
            <a:ext cx="207615" cy="223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4291" tIns="32146" rIns="64291" bIns="32146" anchor="ctr"/>
          <a:lstStyle>
            <a:lvl1pPr eaLnBrk="0" hangingPunct="0">
              <a:defRPr sz="3200">
                <a:solidFill>
                  <a:srgbClr val="4A7594"/>
                </a:solidFill>
                <a:latin typeface="Helvetica Neue Bold Condensed" charset="0"/>
                <a:ea typeface="ヒラギノ角ゴ ProN W6" charset="0"/>
                <a:cs typeface="ヒラギノ角ゴ ProN W6" charset="0"/>
                <a:sym typeface="Helvetica Neue Bold Condensed" charset="0"/>
              </a:defRPr>
            </a:lvl1pPr>
            <a:lvl2pPr marL="742950" indent="-285750" eaLnBrk="0" hangingPunct="0">
              <a:defRPr sz="3200">
                <a:solidFill>
                  <a:srgbClr val="4A7594"/>
                </a:solidFill>
                <a:latin typeface="Helvetica Neue Bold Condensed" charset="0"/>
                <a:ea typeface="ヒラギノ角ゴ ProN W6" charset="0"/>
                <a:cs typeface="ヒラギノ角ゴ ProN W6" charset="0"/>
                <a:sym typeface="Helvetica Neue Bold Condensed" charset="0"/>
              </a:defRPr>
            </a:lvl2pPr>
            <a:lvl3pPr marL="1143000" indent="-228600" eaLnBrk="0" hangingPunct="0">
              <a:defRPr sz="3200">
                <a:solidFill>
                  <a:srgbClr val="4A7594"/>
                </a:solidFill>
                <a:latin typeface="Helvetica Neue Bold Condensed" charset="0"/>
                <a:ea typeface="ヒラギノ角ゴ ProN W6" charset="0"/>
                <a:cs typeface="ヒラギノ角ゴ ProN W6" charset="0"/>
                <a:sym typeface="Helvetica Neue Bold Condensed" charset="0"/>
              </a:defRPr>
            </a:lvl3pPr>
            <a:lvl4pPr marL="1600200" indent="-228600" eaLnBrk="0" hangingPunct="0">
              <a:defRPr sz="3200">
                <a:solidFill>
                  <a:srgbClr val="4A7594"/>
                </a:solidFill>
                <a:latin typeface="Helvetica Neue Bold Condensed" charset="0"/>
                <a:ea typeface="ヒラギノ角ゴ ProN W6" charset="0"/>
                <a:cs typeface="ヒラギノ角ゴ ProN W6" charset="0"/>
                <a:sym typeface="Helvetica Neue Bold Condensed" charset="0"/>
              </a:defRPr>
            </a:lvl4pPr>
            <a:lvl5pPr marL="2057400" indent="-228600" eaLnBrk="0" hangingPunct="0">
              <a:defRPr sz="3200">
                <a:solidFill>
                  <a:srgbClr val="4A7594"/>
                </a:solidFill>
                <a:latin typeface="Helvetica Neue Bold Condensed" charset="0"/>
                <a:ea typeface="ヒラギノ角ゴ ProN W6" charset="0"/>
                <a:cs typeface="ヒラギノ角ゴ ProN W6" charset="0"/>
                <a:sym typeface="Helvetica Neue Bold Condensed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4A7594"/>
                </a:solidFill>
                <a:latin typeface="Helvetica Neue Bold Condensed" charset="0"/>
                <a:ea typeface="ヒラギノ角ゴ ProN W6" charset="0"/>
                <a:cs typeface="ヒラギノ角ゴ ProN W6" charset="0"/>
                <a:sym typeface="Helvetica Neue Bold Condensed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4A7594"/>
                </a:solidFill>
                <a:latin typeface="Helvetica Neue Bold Condensed" charset="0"/>
                <a:ea typeface="ヒラギノ角ゴ ProN W6" charset="0"/>
                <a:cs typeface="ヒラギノ角ゴ ProN W6" charset="0"/>
                <a:sym typeface="Helvetica Neue Bold Condensed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4A7594"/>
                </a:solidFill>
                <a:latin typeface="Helvetica Neue Bold Condensed" charset="0"/>
                <a:ea typeface="ヒラギノ角ゴ ProN W6" charset="0"/>
                <a:cs typeface="ヒラギノ角ゴ ProN W6" charset="0"/>
                <a:sym typeface="Helvetica Neue Bold Condensed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4A7594"/>
                </a:solidFill>
                <a:latin typeface="Helvetica Neue Bold Condensed" charset="0"/>
                <a:ea typeface="ヒラギノ角ゴ ProN W6" charset="0"/>
                <a:cs typeface="ヒラギノ角ゴ ProN W6" charset="0"/>
                <a:sym typeface="Helvetica Neue Bold Condensed" charset="0"/>
              </a:defRPr>
            </a:lvl9pPr>
          </a:lstStyle>
          <a:p>
            <a:pPr algn="r" eaLnBrk="1" hangingPunct="1"/>
            <a:fld id="{526591F9-CAB3-5147-A32F-D6CE5B11B28A}" type="slidenum">
              <a:rPr lang="en-US" sz="1100">
                <a:solidFill>
                  <a:srgbClr val="878787"/>
                </a:solidFill>
                <a:latin typeface="Calibri" charset="0"/>
                <a:ea typeface="ＭＳ Ｐゴシック" charset="0"/>
                <a:sym typeface="Calibri" charset="0"/>
              </a:rPr>
              <a:pPr algn="r" eaLnBrk="1" hangingPunct="1"/>
              <a:t>7</a:t>
            </a:fld>
            <a:endParaRPr lang="en-US" sz="1100">
              <a:solidFill>
                <a:srgbClr val="878787"/>
              </a:solidFill>
              <a:latin typeface="Calibri" charset="0"/>
              <a:ea typeface="ＭＳ Ｐゴシック" charset="0"/>
              <a:sym typeface="Calibri" charset="0"/>
            </a:endParaRPr>
          </a:p>
        </p:txBody>
      </p:sp>
      <p:pic>
        <p:nvPicPr>
          <p:cNvPr id="32775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5162" cy="6866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7159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204544" y="1136134"/>
            <a:ext cx="770755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5400" dirty="0" smtClean="0">
                <a:solidFill>
                  <a:srgbClr val="FFFFFF"/>
                </a:solidFill>
              </a:rPr>
              <a:t>Internet y las redes </a:t>
            </a:r>
          </a:p>
          <a:p>
            <a:r>
              <a:rPr lang="es-ES" sz="5400" dirty="0" smtClean="0">
                <a:solidFill>
                  <a:srgbClr val="FFFFFF"/>
                </a:solidFill>
              </a:rPr>
              <a:t>sociales en México</a:t>
            </a:r>
          </a:p>
          <a:p>
            <a:endParaRPr lang="es-ES" sz="5400" dirty="0" smtClean="0">
              <a:solidFill>
                <a:srgbClr val="FFFFFF"/>
              </a:solidFill>
            </a:endParaRPr>
          </a:p>
          <a:p>
            <a:r>
              <a:rPr lang="es-ES" sz="5400" dirty="0" smtClean="0">
                <a:solidFill>
                  <a:srgbClr val="FFFFFF"/>
                </a:solidFill>
              </a:rPr>
              <a:t>WIP</a:t>
            </a:r>
          </a:p>
          <a:p>
            <a:r>
              <a:rPr lang="es-ES" sz="5400" dirty="0" smtClean="0">
                <a:solidFill>
                  <a:srgbClr val="FFFFFF"/>
                </a:solidFill>
              </a:rPr>
              <a:t>IAB </a:t>
            </a:r>
            <a:r>
              <a:rPr lang="es-ES" sz="5400" dirty="0" smtClean="0">
                <a:solidFill>
                  <a:srgbClr val="FFFFFF"/>
                </a:solidFill>
              </a:rPr>
              <a:t>México</a:t>
            </a:r>
          </a:p>
          <a:p>
            <a:r>
              <a:rPr lang="es-ES" sz="5400" smtClean="0">
                <a:solidFill>
                  <a:srgbClr val="FFFFFF"/>
                </a:solidFill>
              </a:rPr>
              <a:t>AMIPCI</a:t>
            </a:r>
            <a:endParaRPr lang="es-ES" sz="5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77186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/>
          <p:cNvSpPr/>
          <p:nvPr/>
        </p:nvSpPr>
        <p:spPr>
          <a:xfrm>
            <a:off x="0" y="4149080"/>
            <a:ext cx="9144000" cy="115212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Title 2"/>
          <p:cNvSpPr>
            <a:spLocks noGrp="1"/>
          </p:cNvSpPr>
          <p:nvPr>
            <p:ph type="ctrTitle" idx="4294967295"/>
          </p:nvPr>
        </p:nvSpPr>
        <p:spPr>
          <a:xfrm>
            <a:off x="755576" y="2293516"/>
            <a:ext cx="7776864" cy="157163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3600" b="1" i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FFFF"/>
                </a:solidFill>
                <a:effectLst/>
              </a:rPr>
              <a:t>Estudio 2012 de hábitos y percepciones de los mexicanos sobre Internet y diversas tecnologías asociadas</a:t>
            </a:r>
            <a:r>
              <a:rPr lang="es-MX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FFFF"/>
                </a:solidFill>
                <a:effectLst/>
              </a:rPr>
              <a:t/>
            </a:r>
            <a:br>
              <a:rPr lang="es-MX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FFFF"/>
                </a:solidFill>
                <a:effectLst/>
              </a:rPr>
            </a:br>
            <a:r>
              <a:rPr lang="es-MX" sz="27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FFFF"/>
                </a:solidFill>
                <a:effectLst/>
              </a:rPr>
              <a:t/>
            </a:r>
            <a:br>
              <a:rPr lang="es-MX" sz="27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FFFF"/>
                </a:solidFill>
                <a:effectLst/>
              </a:rPr>
            </a:br>
            <a:endParaRPr sz="27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rgbClr val="FFFFFF"/>
              </a:solidFill>
              <a:effectLst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81525" y="5314950"/>
            <a:ext cx="2276475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77050" y="5329238"/>
            <a:ext cx="2266950" cy="151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5317766"/>
            <a:ext cx="2286000" cy="1540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0" y="5325025"/>
            <a:ext cx="230505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31 CuadroTexto"/>
          <p:cNvSpPr txBox="1"/>
          <p:nvPr/>
        </p:nvSpPr>
        <p:spPr>
          <a:xfrm>
            <a:off x="6792594" y="6540365"/>
            <a:ext cx="2137124" cy="24622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MX" sz="1000" dirty="0" smtClean="0">
                <a:solidFill>
                  <a:schemeClr val="tx1">
                    <a:lumMod val="85000"/>
                  </a:schemeClr>
                </a:solidFill>
              </a:rPr>
              <a:t>http://www.worldinternetproject.net</a:t>
            </a:r>
            <a:endParaRPr lang="es-ES" sz="1000" dirty="0">
              <a:solidFill>
                <a:schemeClr val="tx1">
                  <a:lumMod val="85000"/>
                </a:schemeClr>
              </a:solidFill>
            </a:endParaRPr>
          </a:p>
        </p:txBody>
      </p:sp>
      <p:pic>
        <p:nvPicPr>
          <p:cNvPr id="17" name="16 Imagen" descr="wip2011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-23812" y="169778"/>
            <a:ext cx="4536504" cy="432048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17 CuadroTexto"/>
          <p:cNvSpPr txBox="1"/>
          <p:nvPr/>
        </p:nvSpPr>
        <p:spPr>
          <a:xfrm>
            <a:off x="2552700" y="3303340"/>
            <a:ext cx="56733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FFFF"/>
                </a:solidFill>
              </a:rPr>
              <a:t>México</a:t>
            </a:r>
            <a:r>
              <a:rPr lang="en-US" dirty="0" smtClean="0">
                <a:solidFill>
                  <a:srgbClr val="FFFFFF"/>
                </a:solidFill>
              </a:rPr>
              <a:t>                                      http://www.wip.mx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35" name="38 Imagen" descr="LOgo-Clarus copy2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795275" y="4318496"/>
            <a:ext cx="1423594" cy="1027884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5496" y="4437112"/>
            <a:ext cx="720080" cy="720080"/>
          </a:xfrm>
          <a:prstGeom prst="rect">
            <a:avLst/>
          </a:prstGeom>
        </p:spPr>
      </p:pic>
      <p:pic>
        <p:nvPicPr>
          <p:cNvPr id="12" name="Imagen 11" descr="logo_prodigy.png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artisticPlasticWrap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764" y="4357246"/>
            <a:ext cx="1785259" cy="931262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60032" y="4364236"/>
            <a:ext cx="864096" cy="86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0" y="5301208"/>
            <a:ext cx="9144000" cy="1656184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76939" y="4392488"/>
            <a:ext cx="1060647" cy="836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6636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 Marcador de contenido"/>
          <p:cNvSpPr txBox="1">
            <a:spLocks/>
          </p:cNvSpPr>
          <p:nvPr/>
        </p:nvSpPr>
        <p:spPr>
          <a:xfrm>
            <a:off x="142844" y="473056"/>
            <a:ext cx="8643998" cy="6143644"/>
          </a:xfrm>
          <a:prstGeom prst="rect">
            <a:avLst/>
          </a:prstGeom>
          <a:solidFill>
            <a:srgbClr val="000000"/>
          </a:solidFill>
        </p:spPr>
        <p:txBody>
          <a:bodyPr>
            <a:noAutofit/>
          </a:bodyPr>
          <a:lstStyle/>
          <a:p>
            <a:pPr marL="41148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95000"/>
              <a:buFont typeface="Wingdings"/>
              <a:buChar char=""/>
              <a:tabLst/>
              <a:defRPr/>
            </a:pP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El estudio fue realizado en las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CC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32 entidades federativas de la República Mexicana</a:t>
            </a:r>
            <a:r>
              <a:rPr lang="es-ES" sz="1600" noProof="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, e</a:t>
            </a:r>
            <a:r>
              <a:rPr lang="es-ES" sz="1600" dirty="0" err="1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specíficamente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en ciudades con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CC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más de 20,000 habitantes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41148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95000"/>
              <a:buFont typeface="Wingdings"/>
              <a:buChar char=""/>
              <a:tabLst/>
              <a:defRPr/>
            </a:pP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El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CC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trabajo de campo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 desarrolló durante los meses de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CC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junio y julio de 2012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La fase de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CC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procesamiento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durante el mes de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CC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agosto de 2012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41148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95000"/>
              <a:buFont typeface="Wingdings"/>
              <a:buChar char=""/>
              <a:tabLst/>
              <a:defRPr/>
            </a:pP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 siguieron los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CC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lineamientos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 cuanto a diseño de cuestionario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CC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metodología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 los países participantes en el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CC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WIP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411480" lvl="0" indent="-342900" algn="just">
              <a:spcBef>
                <a:spcPts val="700"/>
              </a:spcBef>
              <a:buSzPct val="95000"/>
              <a:buFont typeface="Wingdings"/>
              <a:buChar char=""/>
            </a:pP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El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CC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nivel socioeconómico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 determinó mediante la aplicación del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CC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filtro AMAI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(Asociación Mexicana de Agencias de Investigación), llevando un control de la muestra por niveles de acuerdo con las proporciones en el universo. Todos</a:t>
            </a:r>
            <a:r>
              <a:rPr kumimoji="0" lang="es-ES" sz="1600" b="0" i="0" u="none" strike="noStrike" kern="1200" cap="none" spc="0" normalizeH="0" noProof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los niveles </a:t>
            </a:r>
            <a:r>
              <a:rPr lang="es-ES" sz="1600" dirty="0" smtClean="0">
                <a:solidFill>
                  <a:srgbClr val="E9E5DC"/>
                </a:solidFill>
              </a:rPr>
              <a:t>socio-económicos del país fueron considerados</a:t>
            </a:r>
            <a:r>
              <a:rPr lang="es-ES" sz="1600" dirty="0" smtClean="0">
                <a:solidFill>
                  <a:schemeClr val="tx1">
                    <a:lumMod val="95000"/>
                  </a:schemeClr>
                </a:solidFill>
              </a:rPr>
              <a:t>, </a:t>
            </a:r>
            <a:r>
              <a:rPr lang="es-ES" sz="1600" dirty="0" smtClean="0">
                <a:solidFill>
                  <a:srgbClr val="66CCFF"/>
                </a:solidFill>
              </a:rPr>
              <a:t>exceptuando el nivel "E" o marginado</a:t>
            </a:r>
            <a:r>
              <a:rPr lang="es-ES" sz="1600" dirty="0" smtClean="0">
                <a:solidFill>
                  <a:srgbClr val="FFC000"/>
                </a:solidFill>
              </a:rPr>
              <a:t>. </a:t>
            </a:r>
            <a:endParaRPr kumimoji="0" lang="es-E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accent4">
                  <a:lumMod val="40000"/>
                  <a:lumOff val="6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1148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95000"/>
              <a:buFont typeface="Wingdings"/>
              <a:buChar char=""/>
              <a:tabLst/>
              <a:defRPr/>
            </a:pP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El público objetivo fueron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CC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hombres y mujeres de todas las edades.</a:t>
            </a:r>
            <a:endParaRPr kumimoji="0" lang="es-E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accent4">
                  <a:lumMod val="40000"/>
                  <a:lumOff val="6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1148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95000"/>
              <a:buFont typeface="Wingdings"/>
              <a:buChar char=""/>
              <a:tabLst/>
              <a:defRPr/>
            </a:pP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 realizaron un total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CC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 2,000 entrevistas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entre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CC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usuarios y no usuarios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para lo cual se efectuaron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CC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37,000 llamadas 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equivalentes a </a:t>
            </a:r>
            <a:r>
              <a:rPr lang="es-ES" sz="1600" dirty="0" smtClean="0">
                <a:solidFill>
                  <a:srgbClr val="66CCFF"/>
                </a:solidFill>
              </a:rPr>
              <a:t>80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CC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,000 minutos de tiempo aire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41148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95000"/>
              <a:buFont typeface="Wingdings"/>
              <a:buChar char=""/>
              <a:tabLst/>
              <a:defRPr/>
            </a:pP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El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CC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error estándar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del total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CC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 la muestra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considerando al universo a estudiar como infinito, con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CC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un intervalo de confianza de 95%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 dando a las probabilidades de que ocurra o no el evento en sus máximos valores (50% y 50%), </a:t>
            </a:r>
            <a:r>
              <a:rPr lang="es-ES" sz="1600" dirty="0" smtClean="0">
                <a:solidFill>
                  <a:srgbClr val="66CCFF"/>
                </a:solidFill>
              </a:rPr>
              <a:t>fue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CC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de </a:t>
            </a:r>
            <a:r>
              <a:rPr kumimoji="0" lang="es-ES" sz="1600" b="0" i="0" u="sng" strike="noStrike" kern="1200" cap="none" spc="0" normalizeH="0" baseline="0" noProof="0" dirty="0" smtClean="0">
                <a:ln>
                  <a:noFill/>
                </a:ln>
                <a:solidFill>
                  <a:srgbClr val="66CC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+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CC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2.21%  </a:t>
            </a:r>
          </a:p>
          <a:p>
            <a:pPr marL="41148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95000"/>
              <a:buFont typeface="Wingdings"/>
              <a:buChar char=""/>
              <a:tabLst/>
              <a:defRPr/>
            </a:pP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9E5D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La población estimada y considerada para el estudio </a:t>
            </a:r>
            <a:r>
              <a:rPr kumimoji="0" lang="es-ES" sz="1600" b="0" i="0" u="none" strike="noStrike" kern="1200" cap="none" spc="0" normalizeH="0" noProof="0" dirty="0" smtClean="0">
                <a:ln>
                  <a:noFill/>
                </a:ln>
                <a:solidFill>
                  <a:srgbClr val="E9E5D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fue de 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CC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114 millones de habitantes</a:t>
            </a:r>
            <a:r>
              <a:rPr lang="es-ES" sz="1600" noProof="0" dirty="0" smtClean="0">
                <a:solidFill>
                  <a:schemeClr val="tx1">
                    <a:lumMod val="95000"/>
                  </a:schemeClr>
                </a:solidFill>
              </a:rPr>
              <a:t>.</a:t>
            </a:r>
            <a:r>
              <a:rPr lang="es-ES" sz="1600" dirty="0" smtClean="0">
                <a:solidFill>
                  <a:schemeClr val="tx1">
                    <a:lumMod val="95000"/>
                  </a:schemeClr>
                </a:solidFill>
              </a:rPr>
              <a:t> </a:t>
            </a:r>
          </a:p>
          <a:p>
            <a:pPr marL="41148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95000"/>
              <a:buFont typeface="Wingdings"/>
              <a:buChar char=""/>
              <a:tabLst/>
              <a:defRPr/>
            </a:pPr>
            <a:r>
              <a:rPr lang="es-ES" sz="1600" dirty="0" smtClean="0">
                <a:solidFill>
                  <a:srgbClr val="E9E5DC"/>
                </a:solidFill>
              </a:rPr>
              <a:t>Para el cálculo de las proyecciones se tomaron como referencia los </a:t>
            </a:r>
            <a:r>
              <a:rPr lang="es-ES" sz="1600" dirty="0" smtClean="0">
                <a:solidFill>
                  <a:srgbClr val="66CCFF"/>
                </a:solidFill>
              </a:rPr>
              <a:t>últimos datos del INEGI </a:t>
            </a:r>
            <a:r>
              <a:rPr lang="es-ES" sz="1600" dirty="0" smtClean="0">
                <a:solidFill>
                  <a:srgbClr val="FFFFFF"/>
                </a:solidFill>
              </a:rPr>
              <a:t>de</a:t>
            </a:r>
            <a:r>
              <a:rPr lang="es-ES" sz="1600" dirty="0" smtClean="0"/>
              <a:t>(</a:t>
            </a:r>
            <a:r>
              <a:rPr lang="es-ES" sz="1600" dirty="0" smtClean="0">
                <a:solidFill>
                  <a:srgbClr val="FFFFFF"/>
                </a:solidFill>
              </a:rPr>
              <a:t>2010</a:t>
            </a:r>
            <a:endParaRPr kumimoji="0" lang="es-ES" sz="16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3" name="1 Título"/>
          <p:cNvSpPr txBox="1">
            <a:spLocks/>
          </p:cNvSpPr>
          <p:nvPr/>
        </p:nvSpPr>
        <p:spPr>
          <a:xfrm>
            <a:off x="57176" y="71438"/>
            <a:ext cx="4300510" cy="642918"/>
          </a:xfrm>
          <a:prstGeom prst="rect">
            <a:avLst/>
          </a:prstGeom>
        </p:spPr>
        <p:txBody>
          <a:bodyPr>
            <a:normAutofit fontScale="90000"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1" i="0" u="none" strike="noStrike" kern="1200" cap="none" spc="-15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Metodología del Estudio 2012</a:t>
            </a:r>
            <a:endParaRPr kumimoji="0" lang="es-ES" sz="2800" b="1" i="0" u="none" strike="noStrike" kern="1200" cap="none" spc="-15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2221527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700"/>
            <a:ext cx="91440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9596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/>
          </p:cNvSpPr>
          <p:nvPr/>
        </p:nvSpPr>
        <p:spPr>
          <a:xfrm>
            <a:off x="50800" y="576064"/>
            <a:ext cx="9072594" cy="548680"/>
          </a:xfrm>
          <a:prstGeom prst="rect">
            <a:avLst/>
          </a:prstGeom>
          <a:effectLst/>
        </p:spPr>
        <p:txBody>
          <a:bodyPr anchor="b"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484188" indent="-484188">
              <a:defRPr/>
            </a:pPr>
            <a:endParaRPr lang="es-MX" sz="2800" b="1" dirty="0" smtClean="0">
              <a:solidFill>
                <a:srgbClr val="FFFFFF"/>
              </a:solidFill>
            </a:endParaRPr>
          </a:p>
          <a:p>
            <a:pPr marL="484188" indent="-484188">
              <a:defRPr/>
            </a:pPr>
            <a:endParaRPr lang="es-MX" sz="2800" b="1" dirty="0">
              <a:solidFill>
                <a:srgbClr val="FFFFFF"/>
              </a:solidFill>
            </a:endParaRPr>
          </a:p>
          <a:p>
            <a:pPr marL="484188" indent="-484188">
              <a:defRPr/>
            </a:pPr>
            <a:endParaRPr lang="es-MX" sz="2800" b="1" dirty="0" smtClean="0">
              <a:solidFill>
                <a:srgbClr val="FFFFFF"/>
              </a:solidFill>
            </a:endParaRPr>
          </a:p>
          <a:p>
            <a:pPr marL="484188" indent="-484188">
              <a:defRPr/>
            </a:pPr>
            <a:r>
              <a:rPr lang="es-MX" sz="2800" b="1" dirty="0" smtClean="0">
                <a:solidFill>
                  <a:srgbClr val="FFFFFF"/>
                </a:solidFill>
              </a:rPr>
              <a:t>Más de 7 millones de usuarios tienen menos </a:t>
            </a:r>
            <a:br>
              <a:rPr lang="es-MX" sz="2800" b="1" dirty="0" smtClean="0">
                <a:solidFill>
                  <a:srgbClr val="FFFFFF"/>
                </a:solidFill>
              </a:rPr>
            </a:br>
            <a:r>
              <a:rPr lang="es-MX" sz="2800" b="1" dirty="0" smtClean="0">
                <a:solidFill>
                  <a:srgbClr val="FFFFFF"/>
                </a:solidFill>
              </a:rPr>
              <a:t>de 11 años de edad (14%)</a:t>
            </a:r>
            <a:endParaRPr lang="es-ES" sz="2800" b="1" dirty="0">
              <a:solidFill>
                <a:srgbClr val="FFFFFF"/>
              </a:solidFill>
            </a:endParaRPr>
          </a:p>
        </p:txBody>
      </p:sp>
      <p:graphicFrame>
        <p:nvGraphicFramePr>
          <p:cNvPr id="5" name="27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28114431"/>
              </p:ext>
            </p:extLst>
          </p:nvPr>
        </p:nvGraphicFramePr>
        <p:xfrm>
          <a:off x="0" y="2099716"/>
          <a:ext cx="9093200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4" name="33 CuadroTexto"/>
          <p:cNvSpPr txBox="1"/>
          <p:nvPr/>
        </p:nvSpPr>
        <p:spPr>
          <a:xfrm>
            <a:off x="5508104" y="908720"/>
            <a:ext cx="3292996" cy="2585323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s-MX" dirty="0" smtClean="0">
                <a:solidFill>
                  <a:srgbClr val="FFFFFF"/>
                </a:solidFill>
              </a:rPr>
              <a:t>Los rangos de edad que registraron mayor crecimiento con respecto al año anterior fueron</a:t>
            </a:r>
            <a:r>
              <a:rPr lang="es-MX" dirty="0">
                <a:solidFill>
                  <a:srgbClr val="FFFFFF"/>
                </a:solidFill>
              </a:rPr>
              <a:t> </a:t>
            </a:r>
            <a:r>
              <a:rPr lang="es-MX" dirty="0" smtClean="0">
                <a:solidFill>
                  <a:srgbClr val="FFFFFF"/>
                </a:solidFill>
              </a:rPr>
              <a:t>los siguientes:</a:t>
            </a:r>
            <a:endParaRPr lang="es-MX" dirty="0">
              <a:solidFill>
                <a:srgbClr val="FFFFFF"/>
              </a:solidFill>
            </a:endParaRPr>
          </a:p>
          <a:p>
            <a:r>
              <a:rPr lang="es-MX" dirty="0">
                <a:solidFill>
                  <a:srgbClr val="FFFFFF"/>
                </a:solidFill>
              </a:rPr>
              <a:t>	</a:t>
            </a:r>
            <a:r>
              <a:rPr lang="es-MX" dirty="0" smtClean="0">
                <a:solidFill>
                  <a:srgbClr val="FFFFFF"/>
                </a:solidFill>
              </a:rPr>
              <a:t>***	12-18 años</a:t>
            </a:r>
          </a:p>
          <a:p>
            <a:r>
              <a:rPr lang="es-MX" dirty="0">
                <a:solidFill>
                  <a:srgbClr val="FFFFFF"/>
                </a:solidFill>
              </a:rPr>
              <a:t>	</a:t>
            </a:r>
            <a:r>
              <a:rPr lang="es-MX" dirty="0" smtClean="0">
                <a:solidFill>
                  <a:srgbClr val="FFFFFF"/>
                </a:solidFill>
              </a:rPr>
              <a:t>***	19-25 años</a:t>
            </a:r>
          </a:p>
          <a:p>
            <a:r>
              <a:rPr lang="es-MX" dirty="0">
                <a:solidFill>
                  <a:srgbClr val="FFFFFF"/>
                </a:solidFill>
              </a:rPr>
              <a:t>	</a:t>
            </a:r>
            <a:r>
              <a:rPr lang="es-MX" dirty="0" smtClean="0">
                <a:solidFill>
                  <a:srgbClr val="FFFFFF"/>
                </a:solidFill>
              </a:rPr>
              <a:t>***	26-32 años</a:t>
            </a:r>
          </a:p>
          <a:p>
            <a:r>
              <a:rPr lang="es-MX" dirty="0">
                <a:solidFill>
                  <a:srgbClr val="FFFFFF"/>
                </a:solidFill>
              </a:rPr>
              <a:t>	</a:t>
            </a:r>
            <a:r>
              <a:rPr lang="es-MX" dirty="0" smtClean="0">
                <a:solidFill>
                  <a:srgbClr val="FFFFFF"/>
                </a:solidFill>
              </a:rPr>
              <a:t>***	33-39 años</a:t>
            </a:r>
            <a:endParaRPr lang="es-ES" dirty="0">
              <a:solidFill>
                <a:srgbClr val="FFFFFF"/>
              </a:solidFill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179512" y="2575937"/>
            <a:ext cx="14824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 smtClean="0">
                <a:solidFill>
                  <a:srgbClr val="FFFFFF"/>
                </a:solidFill>
              </a:rPr>
              <a:t>Cifras expresadas en</a:t>
            </a:r>
            <a:br>
              <a:rPr lang="es-ES" sz="1200" dirty="0" smtClean="0">
                <a:solidFill>
                  <a:srgbClr val="FFFFFF"/>
                </a:solidFill>
              </a:rPr>
            </a:br>
            <a:r>
              <a:rPr lang="es-ES" sz="1200" dirty="0" smtClean="0">
                <a:solidFill>
                  <a:srgbClr val="FFFFFF"/>
                </a:solidFill>
              </a:rPr>
              <a:t>millones de usuarios</a:t>
            </a:r>
            <a:endParaRPr lang="es-ES" sz="1200" dirty="0">
              <a:solidFill>
                <a:srgbClr val="FFFFFF"/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79512" y="1582092"/>
            <a:ext cx="511638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 smtClean="0">
                <a:solidFill>
                  <a:srgbClr val="FFFFFF"/>
                </a:solidFill>
              </a:rPr>
              <a:t>La mayor parte de usuarios se concentra entre los 12 y 25 años de edad (44%)</a:t>
            </a:r>
            <a:endParaRPr lang="es-ES" sz="11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5486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96752"/>
            <a:ext cx="1610866" cy="30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69646" y="1268760"/>
            <a:ext cx="1466850" cy="280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" name="27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9663115"/>
              </p:ext>
            </p:extLst>
          </p:nvPr>
        </p:nvGraphicFramePr>
        <p:xfrm>
          <a:off x="50800" y="908720"/>
          <a:ext cx="9093200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9 CuadroTexto"/>
          <p:cNvSpPr txBox="1">
            <a:spLocks noChangeArrowheads="1"/>
          </p:cNvSpPr>
          <p:nvPr/>
        </p:nvSpPr>
        <p:spPr bwMode="auto">
          <a:xfrm>
            <a:off x="5652120" y="2689756"/>
            <a:ext cx="158417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</a:t>
            </a:r>
            <a:r>
              <a:rPr lang="es-MX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’ 8</a:t>
            </a:r>
            <a:endParaRPr lang="es-MX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4" name="9 CuadroTexto"/>
          <p:cNvSpPr txBox="1">
            <a:spLocks noChangeArrowheads="1"/>
          </p:cNvSpPr>
          <p:nvPr/>
        </p:nvSpPr>
        <p:spPr bwMode="auto">
          <a:xfrm>
            <a:off x="2627784" y="2905780"/>
            <a:ext cx="158417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26’5</a:t>
            </a:r>
            <a:endParaRPr lang="es-MX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5" name="4 CuadroTexto"/>
          <p:cNvSpPr txBox="1">
            <a:spLocks noChangeArrowheads="1"/>
          </p:cNvSpPr>
          <p:nvPr/>
        </p:nvSpPr>
        <p:spPr bwMode="auto">
          <a:xfrm>
            <a:off x="71438" y="46001"/>
            <a:ext cx="850109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s-MX" sz="2800" dirty="0" smtClean="0">
                <a:solidFill>
                  <a:srgbClr val="FFFFFF"/>
                </a:solidFill>
              </a:rPr>
              <a:t>Participación en Internet por género</a:t>
            </a:r>
            <a:endParaRPr lang="es-MX" sz="2800" dirty="0">
              <a:solidFill>
                <a:srgbClr val="FFFFFF"/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4715253" y="6505599"/>
            <a:ext cx="44287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 smtClean="0"/>
              <a:t>* Proyección ponderada con datos de referencia de 2010</a:t>
            </a:r>
            <a:endParaRPr lang="es-ES" sz="1400" dirty="0"/>
          </a:p>
        </p:txBody>
      </p:sp>
      <p:sp>
        <p:nvSpPr>
          <p:cNvPr id="10" name="9 CuadroTexto"/>
          <p:cNvSpPr txBox="1"/>
          <p:nvPr/>
        </p:nvSpPr>
        <p:spPr>
          <a:xfrm>
            <a:off x="5875181" y="5733256"/>
            <a:ext cx="28866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Total usuarios: </a:t>
            </a:r>
            <a:r>
              <a:rPr lang="es-MX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52’3 </a:t>
            </a:r>
            <a:r>
              <a:rPr lang="es-MX" b="1" dirty="0" smtClean="0"/>
              <a:t>millones</a:t>
            </a:r>
          </a:p>
          <a:p>
            <a:r>
              <a:rPr lang="es-MX" sz="1400" dirty="0" smtClean="0"/>
              <a:t>Consideradas todas las edades</a:t>
            </a:r>
            <a:endParaRPr lang="es-MX" sz="1400" dirty="0"/>
          </a:p>
        </p:txBody>
      </p:sp>
      <p:sp>
        <p:nvSpPr>
          <p:cNvPr id="11" name="10 Rectángulo"/>
          <p:cNvSpPr/>
          <p:nvPr/>
        </p:nvSpPr>
        <p:spPr>
          <a:xfrm>
            <a:off x="2915816" y="1412776"/>
            <a:ext cx="2924198" cy="369332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wrap="none">
            <a:spAutoFit/>
          </a:bodyPr>
          <a:lstStyle/>
          <a:p>
            <a:r>
              <a:rPr lang="es-MX" dirty="0" smtClean="0">
                <a:solidFill>
                  <a:srgbClr val="FFFFFF"/>
                </a:solidFill>
              </a:rPr>
              <a:t>51% hombres – 49% mujeres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69458" y="467380"/>
            <a:ext cx="83150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>
                <a:solidFill>
                  <a:srgbClr val="FFFFFF"/>
                </a:solidFill>
              </a:rPr>
              <a:t>El género femenino avanza 2 puntos porcentuales con respecto a 2011</a:t>
            </a:r>
            <a:endParaRPr lang="es-ES" dirty="0">
              <a:solidFill>
                <a:srgbClr val="FFFFFF"/>
              </a:solidFill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35496" y="5746030"/>
            <a:ext cx="388688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>
                <a:solidFill>
                  <a:srgbClr val="FFFFFF"/>
                </a:solidFill>
              </a:rPr>
              <a:t>La participación por género se asemeja </a:t>
            </a:r>
            <a:br>
              <a:rPr lang="es-ES" dirty="0" smtClean="0">
                <a:solidFill>
                  <a:srgbClr val="FFFFFF"/>
                </a:solidFill>
              </a:rPr>
            </a:br>
            <a:r>
              <a:rPr lang="es-ES" dirty="0" smtClean="0">
                <a:solidFill>
                  <a:srgbClr val="FFFFFF"/>
                </a:solidFill>
              </a:rPr>
              <a:t>cada vez más a la</a:t>
            </a:r>
            <a:br>
              <a:rPr lang="es-ES" dirty="0" smtClean="0">
                <a:solidFill>
                  <a:srgbClr val="FFFFFF"/>
                </a:solidFill>
              </a:rPr>
            </a:br>
            <a:r>
              <a:rPr lang="es-ES" dirty="0" smtClean="0">
                <a:solidFill>
                  <a:srgbClr val="FFFFFF"/>
                </a:solidFill>
              </a:rPr>
              <a:t>distribución poblacional</a:t>
            </a:r>
            <a:endParaRPr lang="es-E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55871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Gráfico"/>
          <p:cNvGraphicFramePr/>
          <p:nvPr>
            <p:extLst>
              <p:ext uri="{D42A27DB-BD31-4B8C-83A1-F6EECF244321}">
                <p14:modId xmlns:p14="http://schemas.microsoft.com/office/powerpoint/2010/main" val="1859807091"/>
              </p:ext>
            </p:extLst>
          </p:nvPr>
        </p:nvGraphicFramePr>
        <p:xfrm>
          <a:off x="0" y="1142766"/>
          <a:ext cx="9144000" cy="52326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9 CuadroTexto"/>
          <p:cNvSpPr txBox="1">
            <a:spLocks noChangeArrowheads="1"/>
          </p:cNvSpPr>
          <p:nvPr/>
        </p:nvSpPr>
        <p:spPr bwMode="auto">
          <a:xfrm>
            <a:off x="4139952" y="3244914"/>
            <a:ext cx="1143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20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17´4</a:t>
            </a:r>
            <a:endParaRPr lang="es-MX" sz="20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9 CuadroTexto"/>
          <p:cNvSpPr txBox="1">
            <a:spLocks noChangeArrowheads="1"/>
          </p:cNvSpPr>
          <p:nvPr/>
        </p:nvSpPr>
        <p:spPr bwMode="auto">
          <a:xfrm>
            <a:off x="1907704" y="2884874"/>
            <a:ext cx="1143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20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12’2</a:t>
            </a:r>
            <a:endParaRPr lang="es-MX" sz="20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8" name="9 CuadroTexto"/>
          <p:cNvSpPr txBox="1">
            <a:spLocks noChangeArrowheads="1"/>
          </p:cNvSpPr>
          <p:nvPr/>
        </p:nvSpPr>
        <p:spPr bwMode="auto">
          <a:xfrm>
            <a:off x="3923928" y="2524834"/>
            <a:ext cx="1143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20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15’5</a:t>
            </a:r>
            <a:endParaRPr lang="es-MX" sz="20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9" name="8 CuadroTexto"/>
          <p:cNvSpPr txBox="1">
            <a:spLocks noChangeArrowheads="1"/>
          </p:cNvSpPr>
          <p:nvPr/>
        </p:nvSpPr>
        <p:spPr bwMode="auto">
          <a:xfrm>
            <a:off x="6093296" y="2668850"/>
            <a:ext cx="1143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20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7’2</a:t>
            </a:r>
            <a:endParaRPr lang="es-MX" sz="20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4 CuadroTexto"/>
          <p:cNvSpPr txBox="1">
            <a:spLocks noChangeArrowheads="1"/>
          </p:cNvSpPr>
          <p:nvPr/>
        </p:nvSpPr>
        <p:spPr bwMode="auto">
          <a:xfrm>
            <a:off x="71438" y="46001"/>
            <a:ext cx="850109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s-MX" sz="2800" dirty="0" smtClean="0">
                <a:solidFill>
                  <a:srgbClr val="FFFFFF"/>
                </a:solidFill>
              </a:rPr>
              <a:t>Participación de los usuarios de Internet por nivel socioeconómico (2012)</a:t>
            </a:r>
            <a:endParaRPr lang="es-MX" sz="2800" dirty="0">
              <a:solidFill>
                <a:srgbClr val="FFFFFF"/>
              </a:solidFill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4139952" y="4645721"/>
            <a:ext cx="745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B/C+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137207" y="3275692"/>
            <a:ext cx="1148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C  Típico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4" name="13 CuadroTexto"/>
          <p:cNvSpPr txBox="1"/>
          <p:nvPr/>
        </p:nvSpPr>
        <p:spPr>
          <a:xfrm flipH="1">
            <a:off x="4427983" y="1816100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D+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7539274" y="1907540"/>
            <a:ext cx="4330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D-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74775" y="971436"/>
            <a:ext cx="71321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El nivel socio-</a:t>
            </a:r>
            <a:r>
              <a:rPr lang="en-US" dirty="0" err="1" smtClean="0">
                <a:solidFill>
                  <a:srgbClr val="FFFFFF"/>
                </a:solidFill>
              </a:rPr>
              <a:t>económico</a:t>
            </a:r>
            <a:r>
              <a:rPr lang="en-US" dirty="0" smtClean="0">
                <a:solidFill>
                  <a:srgbClr val="FFFFFF"/>
                </a:solidFill>
              </a:rPr>
              <a:t>  </a:t>
            </a:r>
            <a:r>
              <a:rPr lang="en-US" dirty="0" err="1" smtClean="0">
                <a:solidFill>
                  <a:srgbClr val="FFFFFF"/>
                </a:solidFill>
              </a:rPr>
              <a:t>bajo</a:t>
            </a:r>
            <a:r>
              <a:rPr lang="en-US" dirty="0" smtClean="0">
                <a:solidFill>
                  <a:srgbClr val="FFFFFF"/>
                </a:solidFill>
              </a:rPr>
              <a:t>  (D+/ D-) </a:t>
            </a:r>
            <a:r>
              <a:rPr lang="en-US" dirty="0" err="1" smtClean="0">
                <a:solidFill>
                  <a:srgbClr val="FFFFFF"/>
                </a:solidFill>
              </a:rPr>
              <a:t>fue</a:t>
            </a:r>
            <a:r>
              <a:rPr lang="en-US" dirty="0" smtClean="0">
                <a:solidFill>
                  <a:srgbClr val="FFFFFF"/>
                </a:solidFill>
              </a:rPr>
              <a:t> el </a:t>
            </a:r>
            <a:r>
              <a:rPr lang="en-US" dirty="0" err="1" smtClean="0">
                <a:solidFill>
                  <a:srgbClr val="FFFFFF"/>
                </a:solidFill>
              </a:rPr>
              <a:t>que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más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creció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8" name="17 CuadroTexto"/>
          <p:cNvSpPr txBox="1"/>
          <p:nvPr/>
        </p:nvSpPr>
        <p:spPr>
          <a:xfrm>
            <a:off x="7206956" y="4452381"/>
            <a:ext cx="1691804" cy="2031325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En el 98% de los </a:t>
            </a:r>
            <a:r>
              <a:rPr lang="en-US" dirty="0" err="1" smtClean="0">
                <a:solidFill>
                  <a:srgbClr val="FFFFFF"/>
                </a:solidFill>
              </a:rPr>
              <a:t>hogares</a:t>
            </a:r>
            <a:endParaRPr lang="en-US" dirty="0" smtClean="0">
              <a:solidFill>
                <a:srgbClr val="FFFFFF"/>
              </a:solidFill>
            </a:endParaRPr>
          </a:p>
          <a:p>
            <a:r>
              <a:rPr lang="en-US" dirty="0" smtClean="0">
                <a:solidFill>
                  <a:srgbClr val="FFFFFF"/>
                </a:solidFill>
              </a:rPr>
              <a:t>de NSE alto  hay </a:t>
            </a:r>
            <a:r>
              <a:rPr lang="en-US" dirty="0" err="1" smtClean="0">
                <a:solidFill>
                  <a:srgbClr val="FFFFFF"/>
                </a:solidFill>
              </a:rPr>
              <a:t>por</a:t>
            </a:r>
            <a:r>
              <a:rPr lang="en-US" dirty="0" smtClean="0">
                <a:solidFill>
                  <a:srgbClr val="FFFFFF"/>
                </a:solidFill>
              </a:rPr>
              <a:t> lo </a:t>
            </a:r>
            <a:r>
              <a:rPr lang="en-US" dirty="0" err="1" smtClean="0">
                <a:solidFill>
                  <a:srgbClr val="FFFFFF"/>
                </a:solidFill>
              </a:rPr>
              <a:t>menos</a:t>
            </a:r>
            <a:endParaRPr lang="en-US" dirty="0" smtClean="0">
              <a:solidFill>
                <a:srgbClr val="FFFFFF"/>
              </a:solidFill>
            </a:endParaRPr>
          </a:p>
          <a:p>
            <a:r>
              <a:rPr lang="en-US" dirty="0" smtClean="0">
                <a:solidFill>
                  <a:srgbClr val="FFFFFF"/>
                </a:solidFill>
              </a:rPr>
              <a:t>un </a:t>
            </a:r>
            <a:r>
              <a:rPr lang="en-US" dirty="0" err="1" smtClean="0">
                <a:solidFill>
                  <a:srgbClr val="FFFFFF"/>
                </a:solidFill>
              </a:rPr>
              <a:t>usuario</a:t>
            </a:r>
            <a:r>
              <a:rPr lang="en-US" dirty="0" smtClean="0">
                <a:solidFill>
                  <a:srgbClr val="FFFFFF"/>
                </a:solidFill>
              </a:rPr>
              <a:t> de Internet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30" name="Imagen 29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GlowEdges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3528" y="4830387"/>
            <a:ext cx="1224136" cy="1262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9964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dos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600" y="0"/>
            <a:ext cx="9245600" cy="5760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834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3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62790468"/>
              </p:ext>
            </p:extLst>
          </p:nvPr>
        </p:nvGraphicFramePr>
        <p:xfrm>
          <a:off x="0" y="1052513"/>
          <a:ext cx="8964613" cy="4105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5846" name="7 CuadroTexto"/>
          <p:cNvSpPr txBox="1">
            <a:spLocks noChangeArrowheads="1"/>
          </p:cNvSpPr>
          <p:nvPr/>
        </p:nvSpPr>
        <p:spPr bwMode="auto">
          <a:xfrm>
            <a:off x="71338" y="1196752"/>
            <a:ext cx="2484438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s-MX" sz="1600" b="1" dirty="0" smtClean="0">
                <a:solidFill>
                  <a:schemeClr val="bg1"/>
                </a:solidFill>
              </a:rPr>
              <a:t>Comparativo 2009-2012</a:t>
            </a:r>
            <a:endParaRPr lang="es-MX" sz="1600" b="1" dirty="0">
              <a:solidFill>
                <a:schemeClr val="bg1"/>
              </a:solidFill>
            </a:endParaRPr>
          </a:p>
        </p:txBody>
      </p:sp>
      <p:sp>
        <p:nvSpPr>
          <p:cNvPr id="35845" name="5 Título"/>
          <p:cNvSpPr>
            <a:spLocks noGrp="1"/>
          </p:cNvSpPr>
          <p:nvPr>
            <p:ph type="title"/>
          </p:nvPr>
        </p:nvSpPr>
        <p:spPr>
          <a:xfrm>
            <a:off x="3131840" y="1916832"/>
            <a:ext cx="3816424" cy="684688"/>
          </a:xfrm>
        </p:spPr>
        <p:txBody>
          <a:bodyPr>
            <a:normAutofit/>
          </a:bodyPr>
          <a:lstStyle/>
          <a:p>
            <a:pPr marL="484188" eaLnBrk="1" hangingPunct="1"/>
            <a:r>
              <a:rPr lang="es-MX" sz="1200" b="1" dirty="0" smtClean="0">
                <a:solidFill>
                  <a:schemeClr val="bg1"/>
                </a:solidFill>
                <a:latin typeface="+mn-lt"/>
                <a:cs typeface="Arial"/>
              </a:rPr>
              <a:t>Número de horas de uso de Internet</a:t>
            </a:r>
            <a:br>
              <a:rPr lang="es-MX" sz="1200" b="1" dirty="0" smtClean="0">
                <a:solidFill>
                  <a:schemeClr val="bg1"/>
                </a:solidFill>
                <a:latin typeface="+mn-lt"/>
                <a:cs typeface="Arial"/>
              </a:rPr>
            </a:br>
            <a:r>
              <a:rPr lang="es-MX" sz="1200" b="1" dirty="0" smtClean="0">
                <a:solidFill>
                  <a:schemeClr val="bg1"/>
                </a:solidFill>
                <a:latin typeface="+mn-lt"/>
                <a:cs typeface="Arial"/>
              </a:rPr>
              <a:t>por lugar (PROMEDIO SEMANAL)</a:t>
            </a:r>
            <a:r>
              <a:rPr lang="es-ES" sz="1200" b="1" dirty="0" smtClean="0">
                <a:solidFill>
                  <a:schemeClr val="bg1"/>
                </a:solidFill>
                <a:latin typeface="Arial"/>
                <a:cs typeface="Arial"/>
              </a:rPr>
              <a:t/>
            </a:r>
            <a:br>
              <a:rPr lang="es-ES" sz="1200" b="1" dirty="0" smtClean="0">
                <a:solidFill>
                  <a:schemeClr val="bg1"/>
                </a:solidFill>
                <a:latin typeface="Arial"/>
                <a:cs typeface="Arial"/>
              </a:rPr>
            </a:br>
            <a:endParaRPr lang="es-MX" sz="1200" b="1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0" name="4 CuadroTexto"/>
          <p:cNvSpPr txBox="1">
            <a:spLocks noChangeArrowheads="1"/>
          </p:cNvSpPr>
          <p:nvPr/>
        </p:nvSpPr>
        <p:spPr bwMode="auto">
          <a:xfrm>
            <a:off x="35496" y="46001"/>
            <a:ext cx="850109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s-MX" sz="2800" dirty="0" smtClean="0">
                <a:solidFill>
                  <a:srgbClr val="FFFFFF"/>
                </a:solidFill>
              </a:rPr>
              <a:t>Lugares y promedio de uso de internet (2012)</a:t>
            </a:r>
            <a:endParaRPr lang="es-MX" sz="2800" dirty="0">
              <a:solidFill>
                <a:srgbClr val="FFFFFF"/>
              </a:solidFill>
            </a:endParaRPr>
          </a:p>
        </p:txBody>
      </p:sp>
      <p:sp>
        <p:nvSpPr>
          <p:cNvPr id="13" name="15 CuadroTexto"/>
          <p:cNvSpPr txBox="1"/>
          <p:nvPr/>
        </p:nvSpPr>
        <p:spPr>
          <a:xfrm>
            <a:off x="74775" y="476672"/>
            <a:ext cx="6409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El </a:t>
            </a:r>
            <a:r>
              <a:rPr lang="en-US" dirty="0" err="1" smtClean="0">
                <a:solidFill>
                  <a:srgbClr val="FFFFFF"/>
                </a:solidFill>
              </a:rPr>
              <a:t>lugar</a:t>
            </a:r>
            <a:r>
              <a:rPr lang="en-US" dirty="0" smtClean="0">
                <a:solidFill>
                  <a:srgbClr val="FFFFFF"/>
                </a:solidFill>
              </a:rPr>
              <a:t> en el </a:t>
            </a:r>
            <a:r>
              <a:rPr lang="en-US" dirty="0" err="1" smtClean="0">
                <a:solidFill>
                  <a:srgbClr val="FFFFFF"/>
                </a:solidFill>
              </a:rPr>
              <a:t>que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más</a:t>
            </a:r>
            <a:r>
              <a:rPr lang="en-US" dirty="0" smtClean="0">
                <a:solidFill>
                  <a:srgbClr val="FFFFFF"/>
                </a:solidFill>
              </a:rPr>
              <a:t> se </a:t>
            </a:r>
            <a:r>
              <a:rPr lang="en-US" dirty="0" err="1" smtClean="0">
                <a:solidFill>
                  <a:srgbClr val="FFFFFF"/>
                </a:solidFill>
              </a:rPr>
              <a:t>utiliza</a:t>
            </a:r>
            <a:r>
              <a:rPr lang="en-US" dirty="0" smtClean="0">
                <a:solidFill>
                  <a:srgbClr val="FFFFFF"/>
                </a:solidFill>
              </a:rPr>
              <a:t> internet </a:t>
            </a:r>
            <a:r>
              <a:rPr lang="en-US" dirty="0" err="1" smtClean="0">
                <a:solidFill>
                  <a:srgbClr val="FFFFFF"/>
                </a:solidFill>
              </a:rPr>
              <a:t>es</a:t>
            </a:r>
            <a:r>
              <a:rPr lang="en-US" dirty="0" smtClean="0">
                <a:solidFill>
                  <a:srgbClr val="FFFFFF"/>
                </a:solidFill>
              </a:rPr>
              <a:t> en el </a:t>
            </a:r>
            <a:r>
              <a:rPr lang="en-US" dirty="0" err="1" smtClean="0">
                <a:solidFill>
                  <a:srgbClr val="FFFFFF"/>
                </a:solidFill>
              </a:rPr>
              <a:t>trabajo</a:t>
            </a:r>
            <a:r>
              <a:rPr lang="en-US" dirty="0" smtClean="0">
                <a:solidFill>
                  <a:srgbClr val="FFFFFF"/>
                </a:solidFill>
              </a:rPr>
              <a:t>.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" name="Flecha arriba 1"/>
          <p:cNvSpPr/>
          <p:nvPr/>
        </p:nvSpPr>
        <p:spPr>
          <a:xfrm>
            <a:off x="7308304" y="4797152"/>
            <a:ext cx="1008112" cy="720080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Marco 2"/>
          <p:cNvSpPr/>
          <p:nvPr/>
        </p:nvSpPr>
        <p:spPr>
          <a:xfrm>
            <a:off x="6804248" y="1340768"/>
            <a:ext cx="2016224" cy="3312368"/>
          </a:xfrm>
          <a:prstGeom prst="frame">
            <a:avLst>
              <a:gd name="adj1" fmla="val 5399"/>
            </a:avLst>
          </a:prstGeom>
          <a:ln w="3175" cmpd="sng">
            <a:solidFill>
              <a:srgbClr val="4F81BD"/>
            </a:solidFill>
            <a:prstDash val="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ln w="12700" cmpd="sng"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2431" y="5517232"/>
            <a:ext cx="1295400" cy="1295400"/>
          </a:xfrm>
          <a:prstGeom prst="rect">
            <a:avLst/>
          </a:prstGeom>
        </p:spPr>
      </p:pic>
      <p:sp>
        <p:nvSpPr>
          <p:cNvPr id="14" name="15 CuadroTexto"/>
          <p:cNvSpPr txBox="1"/>
          <p:nvPr/>
        </p:nvSpPr>
        <p:spPr>
          <a:xfrm>
            <a:off x="107504" y="5689600"/>
            <a:ext cx="7074927" cy="923330"/>
          </a:xfrm>
          <a:prstGeom prst="rect">
            <a:avLst/>
          </a:prstGeom>
          <a:noFill/>
          <a:ln>
            <a:solidFill>
              <a:srgbClr val="FFCC66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Con la </a:t>
            </a:r>
            <a:r>
              <a:rPr lang="en-US" dirty="0" err="1" smtClean="0">
                <a:solidFill>
                  <a:srgbClr val="FFFFFF"/>
                </a:solidFill>
              </a:rPr>
              <a:t>llegada</a:t>
            </a:r>
            <a:r>
              <a:rPr lang="en-US" dirty="0" smtClean="0">
                <a:solidFill>
                  <a:srgbClr val="FFFFFF"/>
                </a:solidFill>
              </a:rPr>
              <a:t> de los </a:t>
            </a:r>
            <a:r>
              <a:rPr lang="en-US" dirty="0" err="1" smtClean="0">
                <a:solidFill>
                  <a:srgbClr val="FFFFFF"/>
                </a:solidFill>
              </a:rPr>
              <a:t>dispositivos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móviles</a:t>
            </a:r>
            <a:r>
              <a:rPr lang="en-US" dirty="0" smtClean="0">
                <a:solidFill>
                  <a:srgbClr val="FFFFFF"/>
                </a:solidFill>
              </a:rPr>
              <a:t> se </a:t>
            </a:r>
            <a:r>
              <a:rPr lang="en-US" dirty="0" err="1" smtClean="0">
                <a:solidFill>
                  <a:srgbClr val="FFFFFF"/>
                </a:solidFill>
              </a:rPr>
              <a:t>diluyen</a:t>
            </a:r>
            <a:r>
              <a:rPr lang="en-US" dirty="0" smtClean="0">
                <a:solidFill>
                  <a:srgbClr val="FFFFFF"/>
                </a:solidFill>
              </a:rPr>
              <a:t> los </a:t>
            </a:r>
            <a:r>
              <a:rPr lang="en-US" dirty="0" err="1" smtClean="0">
                <a:solidFill>
                  <a:srgbClr val="FFFFFF"/>
                </a:solidFill>
              </a:rPr>
              <a:t>espacios</a:t>
            </a:r>
            <a:r>
              <a:rPr lang="en-US" dirty="0" smtClean="0">
                <a:solidFill>
                  <a:srgbClr val="FFFFFF"/>
                </a:solidFill>
              </a:rPr>
              <a:t> de </a:t>
            </a:r>
            <a:r>
              <a:rPr lang="en-US" dirty="0" err="1" smtClean="0">
                <a:solidFill>
                  <a:srgbClr val="FFFFFF"/>
                </a:solidFill>
              </a:rPr>
              <a:t>uso</a:t>
            </a:r>
            <a:r>
              <a:rPr lang="en-US" dirty="0" smtClean="0">
                <a:solidFill>
                  <a:srgbClr val="FFFFFF"/>
                </a:solidFill>
              </a:rPr>
              <a:t>.  El </a:t>
            </a:r>
            <a:r>
              <a:rPr lang="en-US" dirty="0" err="1" smtClean="0">
                <a:solidFill>
                  <a:srgbClr val="FFFFFF"/>
                </a:solidFill>
              </a:rPr>
              <a:t>teléfono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celular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favorece</a:t>
            </a:r>
            <a:r>
              <a:rPr lang="en-US" dirty="0" smtClean="0">
                <a:solidFill>
                  <a:srgbClr val="FFFFFF"/>
                </a:solidFill>
              </a:rPr>
              <a:t> un </a:t>
            </a:r>
            <a:r>
              <a:rPr lang="en-US" dirty="0" err="1" smtClean="0">
                <a:solidFill>
                  <a:srgbClr val="FFFFFF"/>
                </a:solidFill>
              </a:rPr>
              <a:t>acceso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ubicuo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valorado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por</a:t>
            </a:r>
            <a:r>
              <a:rPr lang="en-US" dirty="0" smtClean="0">
                <a:solidFill>
                  <a:srgbClr val="FFFFFF"/>
                </a:solidFill>
              </a:rPr>
              <a:t> el </a:t>
            </a:r>
            <a:r>
              <a:rPr lang="en-US" dirty="0" err="1" smtClean="0">
                <a:solidFill>
                  <a:srgbClr val="FFFFFF"/>
                </a:solidFill>
              </a:rPr>
              <a:t>usuario</a:t>
            </a:r>
            <a:r>
              <a:rPr lang="en-US" dirty="0" smtClean="0">
                <a:solidFill>
                  <a:srgbClr val="FFFFFF"/>
                </a:solidFill>
              </a:rPr>
              <a:t>.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921418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tres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092593" cy="6159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18885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cuatro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0200"/>
            <a:ext cx="9144000" cy="6177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48650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2 CuadroTexto"/>
          <p:cNvSpPr txBox="1">
            <a:spLocks noChangeArrowheads="1"/>
          </p:cNvSpPr>
          <p:nvPr/>
        </p:nvSpPr>
        <p:spPr bwMode="auto">
          <a:xfrm>
            <a:off x="36513" y="5543550"/>
            <a:ext cx="7704137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1100" i="1"/>
              <a:t>Base usuarios con Internet en casa.</a:t>
            </a:r>
            <a:endParaRPr lang="es-ES" sz="1100" i="1"/>
          </a:p>
        </p:txBody>
      </p:sp>
      <p:graphicFrame>
        <p:nvGraphicFramePr>
          <p:cNvPr id="9" name="1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74452809"/>
              </p:ext>
            </p:extLst>
          </p:nvPr>
        </p:nvGraphicFramePr>
        <p:xfrm>
          <a:off x="0" y="980728"/>
          <a:ext cx="9144000" cy="51834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4 CuadroTexto"/>
          <p:cNvSpPr txBox="1">
            <a:spLocks noChangeArrowheads="1"/>
          </p:cNvSpPr>
          <p:nvPr/>
        </p:nvSpPr>
        <p:spPr bwMode="auto">
          <a:xfrm>
            <a:off x="35496" y="46001"/>
            <a:ext cx="850109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s-MX" sz="2800" dirty="0" smtClean="0">
                <a:solidFill>
                  <a:srgbClr val="FFFFFF"/>
                </a:solidFill>
              </a:rPr>
              <a:t>El impacto de internet en la relación familiar (2012)</a:t>
            </a:r>
            <a:endParaRPr lang="es-MX" sz="2800" dirty="0">
              <a:solidFill>
                <a:srgbClr val="FFFFFF"/>
              </a:solidFill>
            </a:endParaRPr>
          </a:p>
        </p:txBody>
      </p:sp>
      <p:sp>
        <p:nvSpPr>
          <p:cNvPr id="3" name="Marco 2"/>
          <p:cNvSpPr/>
          <p:nvPr/>
        </p:nvSpPr>
        <p:spPr>
          <a:xfrm>
            <a:off x="6110649" y="3249262"/>
            <a:ext cx="2987824" cy="360040"/>
          </a:xfrm>
          <a:prstGeom prst="fra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2745059" y="2132856"/>
            <a:ext cx="8188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 smtClean="0">
                <a:solidFill>
                  <a:srgbClr val="FFFFFF"/>
                </a:solidFill>
              </a:rPr>
              <a:t>25%</a:t>
            </a:r>
            <a:endParaRPr lang="es-ES" sz="2800" dirty="0">
              <a:solidFill>
                <a:srgbClr val="FFFFFF"/>
              </a:solidFill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2785683" y="3356992"/>
            <a:ext cx="8502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 smtClean="0">
                <a:solidFill>
                  <a:srgbClr val="FFFFFF"/>
                </a:solidFill>
              </a:rPr>
              <a:t>66%</a:t>
            </a:r>
            <a:endParaRPr lang="es-ES" sz="2800" dirty="0">
              <a:solidFill>
                <a:srgbClr val="FFFFFF"/>
              </a:solidFill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2977493" y="4941168"/>
            <a:ext cx="6584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 smtClean="0">
                <a:solidFill>
                  <a:srgbClr val="FFFFFF"/>
                </a:solidFill>
              </a:rPr>
              <a:t>8%</a:t>
            </a:r>
            <a:endParaRPr lang="es-ES" sz="2800" dirty="0">
              <a:solidFill>
                <a:srgbClr val="FFFFFF"/>
              </a:solidFill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4860032" y="5229200"/>
            <a:ext cx="6345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/>
              <a:t>1</a:t>
            </a:r>
            <a:r>
              <a:rPr lang="es-ES" sz="2800" dirty="0" smtClean="0"/>
              <a:t>%</a:t>
            </a:r>
            <a:endParaRPr lang="es-ES" sz="2800" dirty="0"/>
          </a:p>
        </p:txBody>
      </p:sp>
      <p:sp>
        <p:nvSpPr>
          <p:cNvPr id="14" name="15 CuadroTexto"/>
          <p:cNvSpPr txBox="1"/>
          <p:nvPr/>
        </p:nvSpPr>
        <p:spPr>
          <a:xfrm>
            <a:off x="74775" y="1000108"/>
            <a:ext cx="56021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25% de los </a:t>
            </a:r>
            <a:r>
              <a:rPr lang="en-US" dirty="0" err="1" smtClean="0">
                <a:solidFill>
                  <a:srgbClr val="FFFFFF"/>
                </a:solidFill>
              </a:rPr>
              <a:t>usuarios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consideran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que</a:t>
            </a:r>
            <a:r>
              <a:rPr lang="en-US" dirty="0" smtClean="0">
                <a:solidFill>
                  <a:srgbClr val="FFFFFF"/>
                </a:solidFill>
              </a:rPr>
              <a:t> internet ha </a:t>
            </a:r>
            <a:r>
              <a:rPr lang="en-US" dirty="0" err="1" smtClean="0">
                <a:solidFill>
                  <a:srgbClr val="FFFFFF"/>
                </a:solidFill>
              </a:rPr>
              <a:t>afectado</a:t>
            </a:r>
            <a:r>
              <a:rPr lang="en-US" dirty="0" smtClean="0">
                <a:solidFill>
                  <a:srgbClr val="FFFFFF"/>
                </a:solidFill>
              </a:rPr>
              <a:t> el </a:t>
            </a:r>
            <a:r>
              <a:rPr lang="en-US" dirty="0" err="1" smtClean="0">
                <a:solidFill>
                  <a:srgbClr val="FFFFFF"/>
                </a:solidFill>
              </a:rPr>
              <a:t>tiempo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que</a:t>
            </a:r>
            <a:r>
              <a:rPr lang="en-US" dirty="0" smtClean="0">
                <a:solidFill>
                  <a:srgbClr val="FFFFFF"/>
                </a:solidFill>
              </a:rPr>
              <a:t> le </a:t>
            </a:r>
            <a:r>
              <a:rPr lang="en-US" dirty="0" err="1" smtClean="0">
                <a:solidFill>
                  <a:srgbClr val="FFFFFF"/>
                </a:solidFill>
              </a:rPr>
              <a:t>dedican</a:t>
            </a:r>
            <a:r>
              <a:rPr lang="en-US" dirty="0" smtClean="0">
                <a:solidFill>
                  <a:srgbClr val="FFFFFF"/>
                </a:solidFill>
              </a:rPr>
              <a:t> a </a:t>
            </a:r>
            <a:r>
              <a:rPr lang="en-US" dirty="0" err="1" smtClean="0">
                <a:solidFill>
                  <a:srgbClr val="FFFFFF"/>
                </a:solidFill>
              </a:rPr>
              <a:t>su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familia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clrChange>
              <a:clrFrom>
                <a:srgbClr val="191919"/>
              </a:clrFrom>
              <a:clrTo>
                <a:srgbClr val="191919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Edges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95032" y="4437112"/>
            <a:ext cx="2823321" cy="2295015"/>
          </a:xfrm>
          <a:prstGeom prst="rect">
            <a:avLst/>
          </a:prstGeom>
        </p:spPr>
      </p:pic>
      <p:sp>
        <p:nvSpPr>
          <p:cNvPr id="10" name="Corchetes 9"/>
          <p:cNvSpPr/>
          <p:nvPr/>
        </p:nvSpPr>
        <p:spPr>
          <a:xfrm>
            <a:off x="2627784" y="2132856"/>
            <a:ext cx="936104" cy="576064"/>
          </a:xfrm>
          <a:prstGeom prst="bracketPair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6" name="Imagen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4740" y="836712"/>
            <a:ext cx="2851756" cy="2348880"/>
          </a:xfrm>
          <a:prstGeom prst="rect">
            <a:avLst/>
          </a:prstGeom>
        </p:spPr>
      </p:pic>
      <p:sp>
        <p:nvSpPr>
          <p:cNvPr id="17" name="CuadroTexto 16"/>
          <p:cNvSpPr txBox="1"/>
          <p:nvPr/>
        </p:nvSpPr>
        <p:spPr>
          <a:xfrm>
            <a:off x="179512" y="5918200"/>
            <a:ext cx="59311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>
                <a:solidFill>
                  <a:srgbClr val="FFFFFF"/>
                </a:solidFill>
              </a:rPr>
              <a:t>La penetración de nuevos dispositivos móviles ha contribuido a una</a:t>
            </a:r>
            <a:br>
              <a:rPr lang="es-ES" sz="1600" dirty="0" smtClean="0">
                <a:solidFill>
                  <a:srgbClr val="FFFFFF"/>
                </a:solidFill>
              </a:rPr>
            </a:br>
            <a:r>
              <a:rPr lang="es-ES" sz="1600" dirty="0" smtClean="0">
                <a:solidFill>
                  <a:srgbClr val="FFFFFF"/>
                </a:solidFill>
              </a:rPr>
              <a:t>reconfiguración de la interacción familiar. </a:t>
            </a:r>
            <a:endParaRPr lang="es-ES" sz="16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55567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76045007"/>
              </p:ext>
            </p:extLst>
          </p:nvPr>
        </p:nvGraphicFramePr>
        <p:xfrm>
          <a:off x="0" y="1049536"/>
          <a:ext cx="9140619" cy="46561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4 CuadroTexto"/>
          <p:cNvSpPr txBox="1">
            <a:spLocks noChangeArrowheads="1"/>
          </p:cNvSpPr>
          <p:nvPr/>
        </p:nvSpPr>
        <p:spPr bwMode="auto">
          <a:xfrm>
            <a:off x="35496" y="46001"/>
            <a:ext cx="850109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s-MX" sz="2800" dirty="0" smtClean="0">
                <a:solidFill>
                  <a:srgbClr val="FFFFFF"/>
                </a:solidFill>
              </a:rPr>
              <a:t>Principales hábitos de los usuarios de internet (2012)</a:t>
            </a:r>
            <a:endParaRPr lang="es-MX" sz="2800" dirty="0">
              <a:solidFill>
                <a:srgbClr val="FFFFFF"/>
              </a:solidFill>
            </a:endParaRPr>
          </a:p>
        </p:txBody>
      </p:sp>
      <p:sp>
        <p:nvSpPr>
          <p:cNvPr id="8" name="15 CuadroTexto"/>
          <p:cNvSpPr txBox="1"/>
          <p:nvPr/>
        </p:nvSpPr>
        <p:spPr>
          <a:xfrm>
            <a:off x="74775" y="1000179"/>
            <a:ext cx="80278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La </a:t>
            </a:r>
            <a:r>
              <a:rPr lang="en-US" dirty="0" err="1" smtClean="0">
                <a:solidFill>
                  <a:srgbClr val="FFFFFF"/>
                </a:solidFill>
              </a:rPr>
              <a:t>interacción</a:t>
            </a:r>
            <a:r>
              <a:rPr lang="en-US" dirty="0" smtClean="0">
                <a:solidFill>
                  <a:srgbClr val="FFFFFF"/>
                </a:solidFill>
              </a:rPr>
              <a:t> en </a:t>
            </a:r>
            <a:r>
              <a:rPr lang="en-US" dirty="0" err="1" smtClean="0">
                <a:solidFill>
                  <a:srgbClr val="FFFFFF"/>
                </a:solidFill>
              </a:rPr>
              <a:t>redes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sociales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es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una</a:t>
            </a:r>
            <a:r>
              <a:rPr lang="en-US" dirty="0" smtClean="0">
                <a:solidFill>
                  <a:srgbClr val="FFFFFF"/>
                </a:solidFill>
              </a:rPr>
              <a:t> de </a:t>
            </a:r>
            <a:r>
              <a:rPr lang="en-US" dirty="0" err="1" smtClean="0">
                <a:solidFill>
                  <a:srgbClr val="FFFFFF"/>
                </a:solidFill>
              </a:rPr>
              <a:t>las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principales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actividades</a:t>
            </a:r>
            <a:r>
              <a:rPr lang="en-US" dirty="0" smtClean="0">
                <a:solidFill>
                  <a:srgbClr val="FFFFFF"/>
                </a:solidFill>
              </a:rPr>
              <a:t> de los </a:t>
            </a:r>
            <a:r>
              <a:rPr lang="en-US" dirty="0" err="1" smtClean="0">
                <a:solidFill>
                  <a:srgbClr val="FFFFFF"/>
                </a:solidFill>
              </a:rPr>
              <a:t>usuarios</a:t>
            </a:r>
            <a:r>
              <a:rPr lang="en-US" dirty="0" smtClean="0">
                <a:solidFill>
                  <a:srgbClr val="FFFFFF"/>
                </a:solidFill>
              </a:rPr>
              <a:t> de internet</a:t>
            </a:r>
            <a:r>
              <a:rPr lang="en-US" dirty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3" name="Marco 2"/>
          <p:cNvSpPr/>
          <p:nvPr/>
        </p:nvSpPr>
        <p:spPr>
          <a:xfrm>
            <a:off x="5831858" y="1772816"/>
            <a:ext cx="1512168" cy="3600400"/>
          </a:xfrm>
          <a:prstGeom prst="frame">
            <a:avLst>
              <a:gd name="adj1" fmla="val 3736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5" name="Flecha arriba 4"/>
          <p:cNvSpPr/>
          <p:nvPr/>
        </p:nvSpPr>
        <p:spPr>
          <a:xfrm>
            <a:off x="611560" y="5157192"/>
            <a:ext cx="792088" cy="504056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CuadroTexto 8"/>
          <p:cNvSpPr txBox="1"/>
          <p:nvPr/>
        </p:nvSpPr>
        <p:spPr>
          <a:xfrm>
            <a:off x="251521" y="5699928"/>
            <a:ext cx="86765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rgbClr val="FFFFFF"/>
                </a:solidFill>
              </a:rPr>
              <a:t>El correo electrónico pierde terreno frente al creciente uso de las redes sociales  Esta herramienta se asocia más con personas de mayor edad.</a:t>
            </a:r>
            <a:endParaRPr lang="es-ES" dirty="0">
              <a:solidFill>
                <a:srgbClr val="FFFFFF"/>
              </a:solidFill>
            </a:endParaRPr>
          </a:p>
        </p:txBody>
      </p:sp>
      <p:sp>
        <p:nvSpPr>
          <p:cNvPr id="10" name="Flecha abajo 9"/>
          <p:cNvSpPr/>
          <p:nvPr/>
        </p:nvSpPr>
        <p:spPr>
          <a:xfrm>
            <a:off x="7596336" y="2348880"/>
            <a:ext cx="936104" cy="576064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6682842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cinco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2100"/>
            <a:ext cx="9144000" cy="6251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10853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seis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9700"/>
            <a:ext cx="9144000" cy="6568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67799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Siete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4000"/>
            <a:ext cx="9144000" cy="6338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01027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Siete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4000"/>
            <a:ext cx="9144000" cy="6338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89675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" name="Imagen 2" descr="Ocho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9400"/>
            <a:ext cx="9144000" cy="6295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9341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" name="Imagen 2" descr="Nueve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7800"/>
            <a:ext cx="9144000" cy="6477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1476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6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14039078"/>
              </p:ext>
            </p:extLst>
          </p:nvPr>
        </p:nvGraphicFramePr>
        <p:xfrm>
          <a:off x="-1260475" y="1196975"/>
          <a:ext cx="4716463" cy="2879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2" name="8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80032753"/>
              </p:ext>
            </p:extLst>
          </p:nvPr>
        </p:nvGraphicFramePr>
        <p:xfrm>
          <a:off x="22537" y="3501008"/>
          <a:ext cx="4608512" cy="2663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3" name="9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30041574"/>
              </p:ext>
            </p:extLst>
          </p:nvPr>
        </p:nvGraphicFramePr>
        <p:xfrm>
          <a:off x="3995936" y="1340768"/>
          <a:ext cx="5400675" cy="2592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" name="10 Rectángulo"/>
          <p:cNvSpPr/>
          <p:nvPr/>
        </p:nvSpPr>
        <p:spPr>
          <a:xfrm>
            <a:off x="5940152" y="4580855"/>
            <a:ext cx="720080" cy="216024"/>
          </a:xfrm>
          <a:prstGeom prst="rect">
            <a:avLst/>
          </a:prstGeom>
          <a:solidFill>
            <a:srgbClr val="A18F6D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>
              <a:solidFill>
                <a:srgbClr val="FFFFFF"/>
              </a:solidFill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5940152" y="5300935"/>
            <a:ext cx="720080" cy="216024"/>
          </a:xfrm>
          <a:prstGeom prst="rect">
            <a:avLst/>
          </a:prstGeom>
          <a:solidFill>
            <a:srgbClr val="952E22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>
              <a:solidFill>
                <a:srgbClr val="FFFFFF"/>
              </a:solidFill>
            </a:endParaRPr>
          </a:p>
        </p:txBody>
      </p:sp>
      <p:sp>
        <p:nvSpPr>
          <p:cNvPr id="13" name="12 Rectángulo"/>
          <p:cNvSpPr/>
          <p:nvPr/>
        </p:nvSpPr>
        <p:spPr>
          <a:xfrm>
            <a:off x="5940152" y="4940895"/>
            <a:ext cx="720080" cy="216024"/>
          </a:xfrm>
          <a:prstGeom prst="rect">
            <a:avLst/>
          </a:prstGeom>
          <a:solidFill>
            <a:srgbClr val="CA491A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>
              <a:solidFill>
                <a:srgbClr val="FFFFFF"/>
              </a:solidFill>
            </a:endParaRPr>
          </a:p>
        </p:txBody>
      </p:sp>
      <p:sp>
        <p:nvSpPr>
          <p:cNvPr id="43025" name="13 CuadroTexto"/>
          <p:cNvSpPr txBox="1">
            <a:spLocks noChangeArrowheads="1"/>
          </p:cNvSpPr>
          <p:nvPr/>
        </p:nvSpPr>
        <p:spPr bwMode="auto">
          <a:xfrm>
            <a:off x="6731744" y="4509120"/>
            <a:ext cx="88738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sz="1400">
                <a:solidFill>
                  <a:srgbClr val="FFFFFF"/>
                </a:solidFill>
              </a:rPr>
              <a:t>SIEMPRE</a:t>
            </a:r>
          </a:p>
        </p:txBody>
      </p:sp>
      <p:sp>
        <p:nvSpPr>
          <p:cNvPr id="43026" name="14 CuadroTexto"/>
          <p:cNvSpPr txBox="1">
            <a:spLocks noChangeArrowheads="1"/>
          </p:cNvSpPr>
          <p:nvPr/>
        </p:nvSpPr>
        <p:spPr bwMode="auto">
          <a:xfrm>
            <a:off x="6731744" y="4848845"/>
            <a:ext cx="163323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sz="1400" dirty="0" smtClean="0">
                <a:solidFill>
                  <a:srgbClr val="FFFFFF"/>
                </a:solidFill>
              </a:rPr>
              <a:t>ALGUNAS VECES</a:t>
            </a:r>
            <a:endParaRPr lang="es-MX" sz="1400" dirty="0">
              <a:solidFill>
                <a:srgbClr val="FFFFFF"/>
              </a:solidFill>
            </a:endParaRPr>
          </a:p>
        </p:txBody>
      </p:sp>
      <p:sp>
        <p:nvSpPr>
          <p:cNvPr id="43027" name="15 CuadroTexto"/>
          <p:cNvSpPr txBox="1">
            <a:spLocks noChangeArrowheads="1"/>
          </p:cNvSpPr>
          <p:nvPr/>
        </p:nvSpPr>
        <p:spPr bwMode="auto">
          <a:xfrm>
            <a:off x="6731744" y="5228258"/>
            <a:ext cx="84661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sz="1400">
                <a:solidFill>
                  <a:srgbClr val="FFFFFF"/>
                </a:solidFill>
              </a:rPr>
              <a:t>NUNCA</a:t>
            </a:r>
          </a:p>
        </p:txBody>
      </p:sp>
      <p:graphicFrame>
        <p:nvGraphicFramePr>
          <p:cNvPr id="17" name="1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5567381"/>
              </p:ext>
            </p:extLst>
          </p:nvPr>
        </p:nvGraphicFramePr>
        <p:xfrm>
          <a:off x="2339975" y="1628774"/>
          <a:ext cx="2592065" cy="1712036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2160054"/>
                <a:gridCol w="432011"/>
              </a:tblGrid>
              <a:tr h="319456">
                <a:tc>
                  <a:txBody>
                    <a:bodyPr/>
                    <a:lstStyle/>
                    <a:p>
                      <a:pPr algn="l" fontAlgn="t">
                        <a:buFont typeface="Arial" pitchFamily="34" charset="0"/>
                        <a:buNone/>
                      </a:pPr>
                      <a:r>
                        <a:rPr lang="es-MX" sz="1200" u="none" strike="noStrike" dirty="0">
                          <a:solidFill>
                            <a:srgbClr val="FFFFFF"/>
                          </a:solidFill>
                        </a:rPr>
                        <a:t>Mensajeo en mi celular</a:t>
                      </a:r>
                      <a:endParaRPr lang="es-MX" sz="1200" b="0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182563" indent="-182563" algn="ctr" fontAlgn="t">
                        <a:buFont typeface="Arial" pitchFamily="34" charset="0"/>
                        <a:buNone/>
                      </a:pPr>
                      <a:r>
                        <a:rPr lang="es-MX" sz="1200" u="none" strike="noStrike" dirty="0">
                          <a:solidFill>
                            <a:srgbClr val="FFFFFF"/>
                          </a:solidFill>
                        </a:rPr>
                        <a:t>33%</a:t>
                      </a:r>
                      <a:endParaRPr lang="es-MX" sz="1200" b="0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319456">
                <a:tc>
                  <a:txBody>
                    <a:bodyPr/>
                    <a:lstStyle/>
                    <a:p>
                      <a:pPr algn="l" fontAlgn="t">
                        <a:buFont typeface="Arial" pitchFamily="34" charset="0"/>
                        <a:buNone/>
                      </a:pPr>
                      <a:r>
                        <a:rPr lang="es-MX" sz="1200" u="none" strike="noStrike" dirty="0">
                          <a:solidFill>
                            <a:srgbClr val="FFFFFF"/>
                          </a:solidFill>
                        </a:rPr>
                        <a:t>Estoy en las redes sociales</a:t>
                      </a:r>
                      <a:endParaRPr lang="es-MX" sz="1200" b="0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>
                        <a:buFont typeface="Arial" pitchFamily="34" charset="0"/>
                        <a:buNone/>
                      </a:pPr>
                      <a:r>
                        <a:rPr lang="es-MX" sz="1200" u="none" strike="noStrike" dirty="0">
                          <a:solidFill>
                            <a:srgbClr val="FFFFFF"/>
                          </a:solidFill>
                        </a:rPr>
                        <a:t>25%</a:t>
                      </a:r>
                      <a:endParaRPr lang="es-MX" sz="1200" b="0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378384">
                <a:tc>
                  <a:txBody>
                    <a:bodyPr/>
                    <a:lstStyle/>
                    <a:p>
                      <a:pPr algn="l" fontAlgn="t">
                        <a:buFont typeface="Arial" pitchFamily="34" charset="0"/>
                        <a:buNone/>
                      </a:pPr>
                      <a:r>
                        <a:rPr lang="es-MX" sz="1200" u="none" strike="noStrike" dirty="0">
                          <a:solidFill>
                            <a:srgbClr val="FFFFFF"/>
                          </a:solidFill>
                        </a:rPr>
                        <a:t>Navego en Internet con mi celular</a:t>
                      </a:r>
                      <a:endParaRPr lang="es-MX" sz="1200" b="0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>
                        <a:buFont typeface="Arial" pitchFamily="34" charset="0"/>
                        <a:buNone/>
                      </a:pPr>
                      <a:r>
                        <a:rPr lang="es-MX" sz="1200" u="none" strike="noStrike" dirty="0">
                          <a:solidFill>
                            <a:srgbClr val="FFFFFF"/>
                          </a:solidFill>
                        </a:rPr>
                        <a:t>23%</a:t>
                      </a:r>
                      <a:endParaRPr lang="es-MX" sz="1200" b="0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319456">
                <a:tc>
                  <a:txBody>
                    <a:bodyPr/>
                    <a:lstStyle/>
                    <a:p>
                      <a:pPr algn="l" fontAlgn="t">
                        <a:buFont typeface="Arial" pitchFamily="34" charset="0"/>
                        <a:buNone/>
                      </a:pPr>
                      <a:r>
                        <a:rPr lang="es-MX" sz="1200" u="none" strike="noStrike" dirty="0">
                          <a:solidFill>
                            <a:srgbClr val="FFFFFF"/>
                          </a:solidFill>
                        </a:rPr>
                        <a:t>Leo un libro, revista o periódico</a:t>
                      </a:r>
                      <a:endParaRPr lang="es-MX" sz="1200" b="0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>
                        <a:buFont typeface="Arial" pitchFamily="34" charset="0"/>
                        <a:buNone/>
                      </a:pPr>
                      <a:r>
                        <a:rPr lang="es-MX" sz="1200" u="none" strike="noStrike" dirty="0">
                          <a:solidFill>
                            <a:srgbClr val="FFFFFF"/>
                          </a:solidFill>
                        </a:rPr>
                        <a:t>20%</a:t>
                      </a:r>
                      <a:endParaRPr lang="es-MX" sz="1200" b="0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319456">
                <a:tc>
                  <a:txBody>
                    <a:bodyPr/>
                    <a:lstStyle/>
                    <a:p>
                      <a:pPr algn="l" fontAlgn="t">
                        <a:buFont typeface="Arial" pitchFamily="34" charset="0"/>
                        <a:buNone/>
                      </a:pPr>
                      <a:r>
                        <a:rPr lang="es-MX" sz="1200" u="none" strike="noStrike" dirty="0">
                          <a:solidFill>
                            <a:srgbClr val="FFFFFF"/>
                          </a:solidFill>
                        </a:rPr>
                        <a:t>Actividades del hogar</a:t>
                      </a:r>
                      <a:endParaRPr lang="es-MX" sz="1200" b="0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>
                        <a:buFont typeface="Arial" pitchFamily="34" charset="0"/>
                        <a:buNone/>
                      </a:pPr>
                      <a:r>
                        <a:rPr lang="es-MX" sz="1200" u="none" strike="noStrike" dirty="0">
                          <a:solidFill>
                            <a:srgbClr val="FFFFFF"/>
                          </a:solidFill>
                        </a:rPr>
                        <a:t>18%</a:t>
                      </a:r>
                      <a:endParaRPr lang="es-MX" sz="1200" b="0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18" name="1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5313956"/>
              </p:ext>
            </p:extLst>
          </p:nvPr>
        </p:nvGraphicFramePr>
        <p:xfrm>
          <a:off x="179512" y="4149080"/>
          <a:ext cx="2592288" cy="1419749"/>
        </p:xfrm>
        <a:graphic>
          <a:graphicData uri="http://schemas.openxmlformats.org/drawingml/2006/table">
            <a:tbl>
              <a:tblPr bandRow="1">
                <a:tableStyleId>{0E3FDE45-AF77-4B5C-9715-49D594BDF05E}</a:tableStyleId>
              </a:tblPr>
              <a:tblGrid>
                <a:gridCol w="2169057"/>
                <a:gridCol w="423231"/>
              </a:tblGrid>
              <a:tr h="251679">
                <a:tc>
                  <a:txBody>
                    <a:bodyPr/>
                    <a:lstStyle/>
                    <a:p>
                      <a:pPr marL="0" algn="l" defTabSz="914400" rtl="0" eaLnBrk="1" fontAlgn="t" latinLnBrk="0" hangingPunct="1">
                        <a:buFont typeface="Arial" pitchFamily="34" charset="0"/>
                        <a:buNone/>
                      </a:pPr>
                      <a:r>
                        <a:rPr lang="es-MX" sz="1200" u="none" strike="noStrike" kern="1200" dirty="0">
                          <a:solidFill>
                            <a:srgbClr val="FFFFFF"/>
                          </a:solidFill>
                        </a:rPr>
                        <a:t>Actividades del hogar</a:t>
                      </a:r>
                      <a:endParaRPr lang="es-MX" sz="1200" u="none" strike="noStrike" kern="1200" dirty="0">
                        <a:solidFill>
                          <a:srgbClr val="FFFF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buFont typeface="Arial" pitchFamily="34" charset="0"/>
                        <a:buNone/>
                      </a:pPr>
                      <a:r>
                        <a:rPr lang="es-MX" sz="1200" u="none" strike="noStrike" kern="1200" dirty="0">
                          <a:solidFill>
                            <a:srgbClr val="FFFFFF"/>
                          </a:solidFill>
                        </a:rPr>
                        <a:t>25%</a:t>
                      </a:r>
                      <a:endParaRPr lang="es-MX" sz="1200" u="none" strike="noStrike" kern="1200" dirty="0">
                        <a:solidFill>
                          <a:srgbClr val="FFFF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264262">
                <a:tc>
                  <a:txBody>
                    <a:bodyPr/>
                    <a:lstStyle/>
                    <a:p>
                      <a:pPr marL="0" algn="l" defTabSz="914400" rtl="0" eaLnBrk="1" fontAlgn="t" latinLnBrk="0" hangingPunct="1">
                        <a:buFont typeface="Arial" pitchFamily="34" charset="0"/>
                        <a:buNone/>
                      </a:pPr>
                      <a:r>
                        <a:rPr lang="es-MX" sz="1200" u="none" strike="noStrike" kern="1200" dirty="0">
                          <a:solidFill>
                            <a:srgbClr val="FFFFFF"/>
                          </a:solidFill>
                        </a:rPr>
                        <a:t>Mensajeo en mi celular</a:t>
                      </a:r>
                      <a:endParaRPr lang="es-MX" sz="1200" u="none" strike="noStrike" kern="1200" dirty="0">
                        <a:solidFill>
                          <a:srgbClr val="FFFF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buFont typeface="Arial" pitchFamily="34" charset="0"/>
                        <a:buNone/>
                      </a:pPr>
                      <a:r>
                        <a:rPr lang="es-MX" sz="1200" u="none" strike="noStrike" kern="1200" dirty="0">
                          <a:solidFill>
                            <a:srgbClr val="FFFFFF"/>
                          </a:solidFill>
                        </a:rPr>
                        <a:t>17%</a:t>
                      </a:r>
                      <a:endParaRPr lang="es-MX" sz="1200" u="none" strike="noStrike" kern="1200" dirty="0">
                        <a:solidFill>
                          <a:srgbClr val="FFFF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264262">
                <a:tc>
                  <a:txBody>
                    <a:bodyPr/>
                    <a:lstStyle/>
                    <a:p>
                      <a:pPr marL="0" algn="l" defTabSz="914400" rtl="0" eaLnBrk="1" fontAlgn="t" latinLnBrk="0" hangingPunct="1">
                        <a:buFont typeface="Arial" pitchFamily="34" charset="0"/>
                        <a:buNone/>
                      </a:pPr>
                      <a:r>
                        <a:rPr lang="es-MX" sz="1200" u="none" strike="noStrike" kern="1200" dirty="0">
                          <a:solidFill>
                            <a:srgbClr val="FFFFFF"/>
                          </a:solidFill>
                        </a:rPr>
                        <a:t>Manejar</a:t>
                      </a:r>
                      <a:endParaRPr lang="es-MX" sz="1200" u="none" strike="noStrike" kern="1200" dirty="0">
                        <a:solidFill>
                          <a:srgbClr val="FFFF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buFont typeface="Arial" pitchFamily="34" charset="0"/>
                        <a:buNone/>
                      </a:pPr>
                      <a:r>
                        <a:rPr lang="es-MX" sz="1200" u="none" strike="noStrike" kern="1200" dirty="0">
                          <a:solidFill>
                            <a:srgbClr val="FFFFFF"/>
                          </a:solidFill>
                        </a:rPr>
                        <a:t>17%</a:t>
                      </a:r>
                      <a:endParaRPr lang="es-MX" sz="1200" u="none" strike="noStrike" kern="1200" dirty="0">
                        <a:solidFill>
                          <a:srgbClr val="FFFF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251679">
                <a:tc>
                  <a:txBody>
                    <a:bodyPr/>
                    <a:lstStyle/>
                    <a:p>
                      <a:pPr marL="0" algn="l" defTabSz="914400" rtl="0" eaLnBrk="1" fontAlgn="t" latinLnBrk="0" hangingPunct="1">
                        <a:buFont typeface="Arial" pitchFamily="34" charset="0"/>
                        <a:buNone/>
                      </a:pPr>
                      <a:r>
                        <a:rPr lang="es-MX" sz="1200" u="none" strike="noStrike" kern="1200" dirty="0">
                          <a:solidFill>
                            <a:srgbClr val="FFFFFF"/>
                          </a:solidFill>
                        </a:rPr>
                        <a:t>Leo un libro, revista o periódico</a:t>
                      </a:r>
                      <a:endParaRPr lang="es-MX" sz="1200" u="none" strike="noStrike" kern="1200" dirty="0">
                        <a:solidFill>
                          <a:srgbClr val="FFFF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buFont typeface="Arial" pitchFamily="34" charset="0"/>
                        <a:buNone/>
                      </a:pPr>
                      <a:r>
                        <a:rPr lang="es-MX" sz="1200" u="none" strike="noStrike" kern="1200" dirty="0">
                          <a:solidFill>
                            <a:srgbClr val="FFFFFF"/>
                          </a:solidFill>
                        </a:rPr>
                        <a:t>14%</a:t>
                      </a:r>
                      <a:endParaRPr lang="es-MX" sz="1200" u="none" strike="noStrike" kern="1200" dirty="0">
                        <a:solidFill>
                          <a:srgbClr val="FFFF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264262">
                <a:tc>
                  <a:txBody>
                    <a:bodyPr/>
                    <a:lstStyle/>
                    <a:p>
                      <a:pPr marL="0" algn="l" defTabSz="914400" rtl="0" eaLnBrk="1" fontAlgn="t" latinLnBrk="0" hangingPunct="1">
                        <a:buFont typeface="Arial" pitchFamily="34" charset="0"/>
                        <a:buNone/>
                      </a:pPr>
                      <a:r>
                        <a:rPr lang="es-MX" sz="1200" u="none" strike="noStrike" kern="1200" dirty="0">
                          <a:solidFill>
                            <a:srgbClr val="FFFFFF"/>
                          </a:solidFill>
                        </a:rPr>
                        <a:t>Estoy en las redes sociales</a:t>
                      </a:r>
                      <a:endParaRPr lang="es-MX" sz="1200" u="none" strike="noStrike" kern="1200" dirty="0">
                        <a:solidFill>
                          <a:srgbClr val="FFFF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buFont typeface="Arial" pitchFamily="34" charset="0"/>
                        <a:buNone/>
                      </a:pPr>
                      <a:r>
                        <a:rPr lang="es-MX" sz="1200" u="none" strike="noStrike" kern="1200" dirty="0">
                          <a:solidFill>
                            <a:srgbClr val="FFFFFF"/>
                          </a:solidFill>
                        </a:rPr>
                        <a:t>13%</a:t>
                      </a:r>
                      <a:endParaRPr lang="es-MX" sz="1200" u="none" strike="noStrike" kern="1200" dirty="0">
                        <a:solidFill>
                          <a:srgbClr val="FFFF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19" name="18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998856"/>
              </p:ext>
            </p:extLst>
          </p:nvPr>
        </p:nvGraphicFramePr>
        <p:xfrm>
          <a:off x="5940152" y="3429000"/>
          <a:ext cx="3096344" cy="720080"/>
        </p:xfrm>
        <a:graphic>
          <a:graphicData uri="http://schemas.openxmlformats.org/drawingml/2006/table">
            <a:tbl>
              <a:tblPr bandRow="1">
                <a:tableStyleId>{C083E6E3-FA7D-4D7B-A595-EF9225AFEA82}</a:tableStyleId>
              </a:tblPr>
              <a:tblGrid>
                <a:gridCol w="2637626"/>
                <a:gridCol w="458718"/>
              </a:tblGrid>
              <a:tr h="232284">
                <a:tc>
                  <a:txBody>
                    <a:bodyPr/>
                    <a:lstStyle/>
                    <a:p>
                      <a:pPr marL="0" algn="l" defTabSz="914400" rtl="0" eaLnBrk="1" fontAlgn="t" latinLnBrk="0" hangingPunct="1">
                        <a:buFont typeface="Arial" pitchFamily="34" charset="0"/>
                        <a:buNone/>
                      </a:pPr>
                      <a:r>
                        <a:rPr lang="es-MX" sz="1200" u="none" strike="noStrike" kern="1200" dirty="0">
                          <a:solidFill>
                            <a:srgbClr val="FFFFFF"/>
                          </a:solidFill>
                        </a:rPr>
                        <a:t>Estoy en las redes sociales</a:t>
                      </a:r>
                      <a:endParaRPr lang="es-MX" sz="1200" u="none" strike="noStrike" kern="1200" dirty="0">
                        <a:solidFill>
                          <a:srgbClr val="FFFF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buFont typeface="Arial" pitchFamily="34" charset="0"/>
                        <a:buNone/>
                      </a:pPr>
                      <a:r>
                        <a:rPr lang="es-MX" sz="1200" u="none" strike="noStrike" kern="1200" dirty="0">
                          <a:solidFill>
                            <a:srgbClr val="FFFFFF"/>
                          </a:solidFill>
                        </a:rPr>
                        <a:t>55%</a:t>
                      </a:r>
                      <a:endParaRPr lang="es-MX" sz="1200" u="none" strike="noStrike" kern="1200" dirty="0">
                        <a:solidFill>
                          <a:srgbClr val="FFFF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243898">
                <a:tc>
                  <a:txBody>
                    <a:bodyPr/>
                    <a:lstStyle/>
                    <a:p>
                      <a:pPr marL="0" algn="l" defTabSz="914400" rtl="0" eaLnBrk="1" fontAlgn="t" latinLnBrk="0" hangingPunct="1">
                        <a:buFont typeface="Arial" pitchFamily="34" charset="0"/>
                        <a:buNone/>
                      </a:pPr>
                      <a:r>
                        <a:rPr lang="es-MX" sz="1200" u="none" strike="noStrike" kern="1200" dirty="0">
                          <a:solidFill>
                            <a:srgbClr val="FFFFFF"/>
                          </a:solidFill>
                        </a:rPr>
                        <a:t>Navego en Internet con mi celular</a:t>
                      </a:r>
                      <a:endParaRPr lang="es-MX" sz="1200" u="none" strike="noStrike" kern="1200" dirty="0">
                        <a:solidFill>
                          <a:srgbClr val="FFFF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buFont typeface="Arial" pitchFamily="34" charset="0"/>
                        <a:buNone/>
                      </a:pPr>
                      <a:r>
                        <a:rPr lang="es-MX" sz="1200" u="none" strike="noStrike" kern="1200" dirty="0">
                          <a:solidFill>
                            <a:srgbClr val="FFFFFF"/>
                          </a:solidFill>
                        </a:rPr>
                        <a:t>38%</a:t>
                      </a:r>
                      <a:endParaRPr lang="es-MX" sz="1200" u="none" strike="noStrike" kern="1200" dirty="0">
                        <a:solidFill>
                          <a:srgbClr val="FFFF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243898">
                <a:tc>
                  <a:txBody>
                    <a:bodyPr/>
                    <a:lstStyle/>
                    <a:p>
                      <a:pPr marL="0" algn="l" defTabSz="914400" rtl="0" eaLnBrk="1" fontAlgn="t" latinLnBrk="0" hangingPunct="1">
                        <a:buFont typeface="Arial" pitchFamily="34" charset="0"/>
                        <a:buNone/>
                      </a:pPr>
                      <a:r>
                        <a:rPr lang="es-MX" sz="1200" u="none" strike="noStrike" kern="1200" dirty="0">
                          <a:solidFill>
                            <a:srgbClr val="FFFFFF"/>
                          </a:solidFill>
                        </a:rPr>
                        <a:t>Mensajeo en mi celular</a:t>
                      </a:r>
                      <a:endParaRPr lang="es-MX" sz="1200" u="none" strike="noStrike" kern="1200" dirty="0">
                        <a:solidFill>
                          <a:srgbClr val="FFFF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buFont typeface="Arial" pitchFamily="34" charset="0"/>
                        <a:buNone/>
                      </a:pPr>
                      <a:r>
                        <a:rPr lang="es-MX" sz="1200" u="none" strike="noStrike" kern="1200" dirty="0">
                          <a:solidFill>
                            <a:srgbClr val="FFFFFF"/>
                          </a:solidFill>
                        </a:rPr>
                        <a:t>30%</a:t>
                      </a:r>
                      <a:endParaRPr lang="es-MX" sz="1200" u="none" strike="noStrike" kern="1200" dirty="0">
                        <a:solidFill>
                          <a:srgbClr val="FFFF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20" name="4 CuadroTexto"/>
          <p:cNvSpPr txBox="1">
            <a:spLocks noChangeArrowheads="1"/>
          </p:cNvSpPr>
          <p:nvPr/>
        </p:nvSpPr>
        <p:spPr bwMode="auto">
          <a:xfrm>
            <a:off x="35496" y="46001"/>
            <a:ext cx="850109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s-MX" sz="2800" dirty="0" smtClean="0">
                <a:solidFill>
                  <a:srgbClr val="FFFFFF"/>
                </a:solidFill>
              </a:rPr>
              <a:t>Convivencia de medios (2012)</a:t>
            </a:r>
            <a:endParaRPr lang="es-MX" sz="2800" dirty="0">
              <a:solidFill>
                <a:srgbClr val="FFFFFF"/>
              </a:solidFill>
            </a:endParaRPr>
          </a:p>
        </p:txBody>
      </p:sp>
      <p:sp>
        <p:nvSpPr>
          <p:cNvPr id="24" name="15 CuadroTexto"/>
          <p:cNvSpPr txBox="1"/>
          <p:nvPr/>
        </p:nvSpPr>
        <p:spPr>
          <a:xfrm>
            <a:off x="107504" y="548982"/>
            <a:ext cx="74824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FFFFFF"/>
                </a:solidFill>
              </a:rPr>
              <a:t>Una</a:t>
            </a:r>
            <a:r>
              <a:rPr lang="en-US" dirty="0" smtClean="0">
                <a:solidFill>
                  <a:srgbClr val="FFFFFF"/>
                </a:solidFill>
              </a:rPr>
              <a:t> parte considerable de los </a:t>
            </a:r>
            <a:r>
              <a:rPr lang="en-US" dirty="0" err="1" smtClean="0">
                <a:solidFill>
                  <a:srgbClr val="FFFFFF"/>
                </a:solidFill>
              </a:rPr>
              <a:t>usuarios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reconoce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realizar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siempre</a:t>
            </a:r>
            <a:r>
              <a:rPr lang="en-US" dirty="0" smtClean="0">
                <a:solidFill>
                  <a:srgbClr val="FFFFFF"/>
                </a:solidFill>
              </a:rPr>
              <a:t>  </a:t>
            </a:r>
            <a:r>
              <a:rPr lang="en-US" dirty="0" err="1" smtClean="0">
                <a:solidFill>
                  <a:srgbClr val="FFFFFF"/>
                </a:solidFill>
              </a:rPr>
              <a:t>otra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actividad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mientras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interactua</a:t>
            </a:r>
            <a:r>
              <a:rPr lang="en-US" dirty="0" smtClean="0">
                <a:solidFill>
                  <a:srgbClr val="FFFFFF"/>
                </a:solidFill>
              </a:rPr>
              <a:t> con </a:t>
            </a:r>
            <a:r>
              <a:rPr lang="en-US" dirty="0" err="1" smtClean="0">
                <a:solidFill>
                  <a:srgbClr val="FFFFFF"/>
                </a:solidFill>
              </a:rPr>
              <a:t>algún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medio</a:t>
            </a:r>
            <a:r>
              <a:rPr lang="en-US" dirty="0" smtClean="0">
                <a:solidFill>
                  <a:srgbClr val="FFFFFF"/>
                </a:solidFill>
              </a:rPr>
              <a:t>. 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107504" y="5877272"/>
            <a:ext cx="52905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err="1">
                <a:solidFill>
                  <a:srgbClr val="FFFFFF"/>
                </a:solidFill>
              </a:rPr>
              <a:t>M</a:t>
            </a:r>
            <a:r>
              <a:rPr lang="es-ES" i="1" dirty="0" err="1" smtClean="0">
                <a:solidFill>
                  <a:srgbClr val="FFFFFF"/>
                </a:solidFill>
              </a:rPr>
              <a:t>ultitasking</a:t>
            </a:r>
            <a:r>
              <a:rPr lang="es-ES" dirty="0" smtClean="0">
                <a:solidFill>
                  <a:srgbClr val="FFFFFF"/>
                </a:solidFill>
              </a:rPr>
              <a:t> o “Atención </a:t>
            </a:r>
            <a:r>
              <a:rPr lang="es-ES" dirty="0">
                <a:solidFill>
                  <a:srgbClr val="FFFFFF"/>
                </a:solidFill>
              </a:rPr>
              <a:t>P</a:t>
            </a:r>
            <a:r>
              <a:rPr lang="es-ES" dirty="0" smtClean="0">
                <a:solidFill>
                  <a:srgbClr val="FFFFFF"/>
                </a:solidFill>
              </a:rPr>
              <a:t>arcial Discontinua”.</a:t>
            </a:r>
          </a:p>
          <a:p>
            <a:r>
              <a:rPr lang="es-ES" dirty="0" smtClean="0">
                <a:solidFill>
                  <a:srgbClr val="FFFFFF"/>
                </a:solidFill>
              </a:rPr>
              <a:t>Medios y re-medios.</a:t>
            </a:r>
            <a:endParaRPr lang="es-E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176199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4 CuadroTexto"/>
          <p:cNvSpPr txBox="1">
            <a:spLocks noChangeArrowheads="1"/>
          </p:cNvSpPr>
          <p:nvPr/>
        </p:nvSpPr>
        <p:spPr bwMode="auto">
          <a:xfrm>
            <a:off x="35496" y="46001"/>
            <a:ext cx="850109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s-MX" sz="2800" dirty="0" smtClean="0">
                <a:solidFill>
                  <a:srgbClr val="FFFFFF"/>
                </a:solidFill>
              </a:rPr>
              <a:t>Razones por las que los usuarios siguen a las marcas en las redes sociales (2012)</a:t>
            </a:r>
            <a:endParaRPr lang="es-MX" sz="2800" dirty="0">
              <a:solidFill>
                <a:srgbClr val="FFFFFF"/>
              </a:solidFill>
            </a:endParaRPr>
          </a:p>
        </p:txBody>
      </p:sp>
      <p:sp>
        <p:nvSpPr>
          <p:cNvPr id="13" name="15 CuadroTexto"/>
          <p:cNvSpPr txBox="1"/>
          <p:nvPr/>
        </p:nvSpPr>
        <p:spPr>
          <a:xfrm>
            <a:off x="533400" y="1000108"/>
            <a:ext cx="70231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Los </a:t>
            </a:r>
            <a:r>
              <a:rPr lang="en-US" dirty="0" err="1" smtClean="0">
                <a:solidFill>
                  <a:srgbClr val="FFFFFF"/>
                </a:solidFill>
              </a:rPr>
              <a:t>usuarios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siguen</a:t>
            </a:r>
            <a:r>
              <a:rPr lang="en-US" dirty="0" smtClean="0">
                <a:solidFill>
                  <a:srgbClr val="FFFFFF"/>
                </a:solidFill>
              </a:rPr>
              <a:t> a </a:t>
            </a:r>
            <a:r>
              <a:rPr lang="en-US" dirty="0" err="1" smtClean="0">
                <a:solidFill>
                  <a:srgbClr val="FFFFFF"/>
                </a:solidFill>
              </a:rPr>
              <a:t>las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marca</a:t>
            </a:r>
            <a:r>
              <a:rPr lang="en-US" dirty="0" smtClean="0">
                <a:solidFill>
                  <a:srgbClr val="FFFFFF"/>
                </a:solidFill>
              </a:rPr>
              <a:t> en </a:t>
            </a:r>
            <a:r>
              <a:rPr lang="en-US" dirty="0" err="1" smtClean="0">
                <a:solidFill>
                  <a:srgbClr val="FFFFFF"/>
                </a:solidFill>
              </a:rPr>
              <a:t>las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redes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sociales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para</a:t>
            </a:r>
            <a:r>
              <a:rPr lang="en-US" dirty="0" smtClean="0">
                <a:solidFill>
                  <a:srgbClr val="FFFFFF"/>
                </a:solidFill>
              </a:rPr>
              <a:t/>
            </a:r>
            <a:br>
              <a:rPr lang="en-US" dirty="0" smtClean="0">
                <a:solidFill>
                  <a:srgbClr val="FFFFFF"/>
                </a:solidFill>
              </a:rPr>
            </a:br>
            <a:r>
              <a:rPr lang="en-US" dirty="0" err="1" smtClean="0">
                <a:solidFill>
                  <a:srgbClr val="FFFFFF"/>
                </a:solidFill>
              </a:rPr>
              <a:t>mantenerse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actualizado</a:t>
            </a:r>
            <a:r>
              <a:rPr lang="en-US" dirty="0" smtClean="0">
                <a:solidFill>
                  <a:srgbClr val="FFFFFF"/>
                </a:solidFill>
              </a:rPr>
              <a:t> y </a:t>
            </a:r>
            <a:r>
              <a:rPr lang="en-US" dirty="0" err="1" smtClean="0">
                <a:solidFill>
                  <a:srgbClr val="FFFFFF"/>
                </a:solidFill>
              </a:rPr>
              <a:t>obtener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descuentos</a:t>
            </a:r>
            <a:r>
              <a:rPr lang="en-US" dirty="0" smtClean="0">
                <a:solidFill>
                  <a:srgbClr val="FFFFFF"/>
                </a:solidFill>
              </a:rPr>
              <a:t> , </a:t>
            </a:r>
            <a:r>
              <a:rPr lang="en-US" dirty="0" err="1" smtClean="0">
                <a:solidFill>
                  <a:srgbClr val="FFFFFF"/>
                </a:solidFill>
              </a:rPr>
              <a:t>promociones</a:t>
            </a:r>
            <a:r>
              <a:rPr lang="en-US" dirty="0" smtClean="0">
                <a:solidFill>
                  <a:srgbClr val="FFFFFF"/>
                </a:solidFill>
              </a:rPr>
              <a:t> o </a:t>
            </a:r>
            <a:r>
              <a:rPr lang="en-US" dirty="0" err="1" smtClean="0">
                <a:solidFill>
                  <a:srgbClr val="FFFFFF"/>
                </a:solidFill>
              </a:rPr>
              <a:t>información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relevante</a:t>
            </a:r>
            <a:endParaRPr lang="en-US" dirty="0">
              <a:solidFill>
                <a:srgbClr val="FFFFFF"/>
              </a:solidFill>
            </a:endParaRPr>
          </a:p>
        </p:txBody>
      </p:sp>
      <p:graphicFrame>
        <p:nvGraphicFramePr>
          <p:cNvPr id="8" name="3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5057082"/>
              </p:ext>
            </p:extLst>
          </p:nvPr>
        </p:nvGraphicFramePr>
        <p:xfrm>
          <a:off x="-180528" y="1961456"/>
          <a:ext cx="9505056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CuadroTexto 8"/>
          <p:cNvSpPr txBox="1"/>
          <p:nvPr/>
        </p:nvSpPr>
        <p:spPr>
          <a:xfrm>
            <a:off x="6909925" y="2330296"/>
            <a:ext cx="2216372" cy="738664"/>
          </a:xfrm>
          <a:prstGeom prst="rect">
            <a:avLst/>
          </a:prstGeom>
          <a:noFill/>
          <a:ln>
            <a:solidFill>
              <a:srgbClr val="FFCC66"/>
            </a:solidFill>
          </a:ln>
        </p:spPr>
        <p:txBody>
          <a:bodyPr wrap="none" rtlCol="0">
            <a:spAutoFit/>
          </a:bodyPr>
          <a:lstStyle/>
          <a:p>
            <a:r>
              <a:rPr lang="es-ES" sz="1400" dirty="0" smtClean="0">
                <a:solidFill>
                  <a:srgbClr val="FFFFFF"/>
                </a:solidFill>
              </a:rPr>
              <a:t>48% de los usuarios</a:t>
            </a:r>
          </a:p>
          <a:p>
            <a:r>
              <a:rPr lang="es-ES" sz="1400" dirty="0">
                <a:solidFill>
                  <a:srgbClr val="FFFFFF"/>
                </a:solidFill>
              </a:rPr>
              <a:t>n</a:t>
            </a:r>
            <a:r>
              <a:rPr lang="es-ES" sz="1400" dirty="0" smtClean="0">
                <a:solidFill>
                  <a:srgbClr val="FFFFFF"/>
                </a:solidFill>
              </a:rPr>
              <a:t>o sigue alguna marca</a:t>
            </a:r>
          </a:p>
          <a:p>
            <a:r>
              <a:rPr lang="es-ES" sz="1400" dirty="0">
                <a:solidFill>
                  <a:srgbClr val="FFFFFF"/>
                </a:solidFill>
              </a:rPr>
              <a:t>e</a:t>
            </a:r>
            <a:r>
              <a:rPr lang="es-ES" sz="1400" dirty="0" smtClean="0">
                <a:solidFill>
                  <a:srgbClr val="FFFFFF"/>
                </a:solidFill>
              </a:rPr>
              <a:t>n las redes sociales</a:t>
            </a:r>
            <a:endParaRPr lang="es-ES" sz="1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869511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4 CuadroTexto"/>
          <p:cNvSpPr txBox="1">
            <a:spLocks noChangeArrowheads="1"/>
          </p:cNvSpPr>
          <p:nvPr/>
        </p:nvSpPr>
        <p:spPr bwMode="auto">
          <a:xfrm>
            <a:off x="35496" y="46001"/>
            <a:ext cx="850109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s-MX" sz="2800" dirty="0" smtClean="0">
                <a:solidFill>
                  <a:srgbClr val="FFFFFF"/>
                </a:solidFill>
              </a:rPr>
              <a:t>Principales razones por las que los mexicanos no usan internet (2012)</a:t>
            </a:r>
            <a:endParaRPr lang="es-MX" sz="2800" dirty="0">
              <a:solidFill>
                <a:srgbClr val="FFFFFF"/>
              </a:solidFill>
            </a:endParaRPr>
          </a:p>
        </p:txBody>
      </p:sp>
      <p:graphicFrame>
        <p:nvGraphicFramePr>
          <p:cNvPr id="6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06650811"/>
              </p:ext>
            </p:extLst>
          </p:nvPr>
        </p:nvGraphicFramePr>
        <p:xfrm>
          <a:off x="-180528" y="1486057"/>
          <a:ext cx="9324528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CuadroTexto 1"/>
          <p:cNvSpPr txBox="1"/>
          <p:nvPr/>
        </p:nvSpPr>
        <p:spPr>
          <a:xfrm>
            <a:off x="4860032" y="2564904"/>
            <a:ext cx="2515219" cy="738664"/>
          </a:xfrm>
          <a:prstGeom prst="rect">
            <a:avLst/>
          </a:prstGeom>
          <a:noFill/>
          <a:ln>
            <a:solidFill>
              <a:srgbClr val="FFCC66"/>
            </a:solidFill>
          </a:ln>
        </p:spPr>
        <p:txBody>
          <a:bodyPr wrap="none" rtlCol="0">
            <a:spAutoFit/>
          </a:bodyPr>
          <a:lstStyle/>
          <a:p>
            <a:r>
              <a:rPr lang="es-ES" sz="1400" dirty="0" smtClean="0">
                <a:solidFill>
                  <a:srgbClr val="FFFFFF"/>
                </a:solidFill>
              </a:rPr>
              <a:t>El factor económico es la </a:t>
            </a:r>
            <a:br>
              <a:rPr lang="es-ES" sz="1400" dirty="0" smtClean="0">
                <a:solidFill>
                  <a:srgbClr val="FFFFFF"/>
                </a:solidFill>
              </a:rPr>
            </a:br>
            <a:r>
              <a:rPr lang="es-ES" sz="1400" dirty="0" smtClean="0">
                <a:solidFill>
                  <a:srgbClr val="FFFFFF"/>
                </a:solidFill>
              </a:rPr>
              <a:t>quinta causa que inhibe el</a:t>
            </a:r>
          </a:p>
          <a:p>
            <a:r>
              <a:rPr lang="es-ES" sz="1400" dirty="0">
                <a:solidFill>
                  <a:srgbClr val="FFFFFF"/>
                </a:solidFill>
              </a:rPr>
              <a:t>a</a:t>
            </a:r>
            <a:r>
              <a:rPr lang="es-ES" sz="1400" dirty="0" smtClean="0">
                <a:solidFill>
                  <a:srgbClr val="FFFFFF"/>
                </a:solidFill>
              </a:rPr>
              <a:t>cceso a internet</a:t>
            </a:r>
            <a:endParaRPr lang="es-ES" sz="1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392691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4 CuadroTexto"/>
          <p:cNvSpPr txBox="1">
            <a:spLocks noChangeArrowheads="1"/>
          </p:cNvSpPr>
          <p:nvPr/>
        </p:nvSpPr>
        <p:spPr bwMode="auto">
          <a:xfrm>
            <a:off x="35496" y="46001"/>
            <a:ext cx="850109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s-MX" sz="2800" dirty="0" smtClean="0">
                <a:solidFill>
                  <a:srgbClr val="FFFFFF"/>
                </a:solidFill>
              </a:rPr>
              <a:t>Productos que poseen los mexicanos que aún no usan internet (2012)</a:t>
            </a:r>
            <a:endParaRPr lang="es-MX" sz="2800" dirty="0">
              <a:solidFill>
                <a:srgbClr val="FFFFFF"/>
              </a:solidFill>
            </a:endParaRPr>
          </a:p>
        </p:txBody>
      </p:sp>
      <p:sp>
        <p:nvSpPr>
          <p:cNvPr id="13" name="15 CuadroTexto"/>
          <p:cNvSpPr txBox="1"/>
          <p:nvPr/>
        </p:nvSpPr>
        <p:spPr>
          <a:xfrm>
            <a:off x="74775" y="971436"/>
            <a:ext cx="77484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rgbClr val="FFFFFF"/>
                </a:solidFill>
              </a:rPr>
              <a:t>Una porcentaje significativo de los “no usuarios” cada vez está más cerca de revertir su clasificación pues cuenta con diversos dispositivos que le permitirán en </a:t>
            </a:r>
            <a:r>
              <a:rPr lang="es-ES" dirty="0">
                <a:solidFill>
                  <a:srgbClr val="FFFFFF"/>
                </a:solidFill>
              </a:rPr>
              <a:t>un </a:t>
            </a:r>
            <a:r>
              <a:rPr lang="es-ES" dirty="0" smtClean="0">
                <a:solidFill>
                  <a:srgbClr val="FFFFFF"/>
                </a:solidFill>
              </a:rPr>
              <a:t>momento determinado el acceso a internet.</a:t>
            </a:r>
            <a:endParaRPr lang="en-US" dirty="0">
              <a:solidFill>
                <a:srgbClr val="FFFFFF"/>
              </a:solidFill>
            </a:endParaRPr>
          </a:p>
        </p:txBody>
      </p:sp>
      <p:graphicFrame>
        <p:nvGraphicFramePr>
          <p:cNvPr id="8" name="3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52718067"/>
              </p:ext>
            </p:extLst>
          </p:nvPr>
        </p:nvGraphicFramePr>
        <p:xfrm>
          <a:off x="-28961" y="2294002"/>
          <a:ext cx="9144000" cy="45367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Marco 2"/>
          <p:cNvSpPr/>
          <p:nvPr/>
        </p:nvSpPr>
        <p:spPr>
          <a:xfrm>
            <a:off x="323528" y="2492896"/>
            <a:ext cx="2736304" cy="3600400"/>
          </a:xfrm>
          <a:prstGeom prst="frame">
            <a:avLst>
              <a:gd name="adj1" fmla="val 1662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4" name="Abrir llave 3"/>
          <p:cNvSpPr/>
          <p:nvPr/>
        </p:nvSpPr>
        <p:spPr>
          <a:xfrm rot="5400000">
            <a:off x="4175956" y="2888940"/>
            <a:ext cx="504056" cy="2016224"/>
          </a:xfrm>
          <a:prstGeom prst="leftBrace">
            <a:avLst>
              <a:gd name="adj1" fmla="val 0"/>
              <a:gd name="adj2" fmla="val 5000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8387174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Gráfico"/>
          <p:cNvGraphicFramePr/>
          <p:nvPr>
            <p:extLst>
              <p:ext uri="{D42A27DB-BD31-4B8C-83A1-F6EECF244321}">
                <p14:modId xmlns:p14="http://schemas.microsoft.com/office/powerpoint/2010/main" val="860477921"/>
              </p:ext>
            </p:extLst>
          </p:nvPr>
        </p:nvGraphicFramePr>
        <p:xfrm>
          <a:off x="-504564" y="1412776"/>
          <a:ext cx="8856984" cy="12241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10 Gráfico"/>
          <p:cNvGraphicFramePr/>
          <p:nvPr>
            <p:extLst>
              <p:ext uri="{D42A27DB-BD31-4B8C-83A1-F6EECF244321}">
                <p14:modId xmlns:p14="http://schemas.microsoft.com/office/powerpoint/2010/main" val="2021507807"/>
              </p:ext>
            </p:extLst>
          </p:nvPr>
        </p:nvGraphicFramePr>
        <p:xfrm>
          <a:off x="0" y="3068960"/>
          <a:ext cx="3635896" cy="2952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3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55024673"/>
              </p:ext>
            </p:extLst>
          </p:nvPr>
        </p:nvGraphicFramePr>
        <p:xfrm>
          <a:off x="3095328" y="2780928"/>
          <a:ext cx="6048672" cy="37444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4" name="1 Título"/>
          <p:cNvSpPr txBox="1">
            <a:spLocks/>
          </p:cNvSpPr>
          <p:nvPr/>
        </p:nvSpPr>
        <p:spPr>
          <a:xfrm>
            <a:off x="35496" y="2210721"/>
            <a:ext cx="3600400" cy="14343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dirty="0" smtClean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Influencia del Internet en el voto</a:t>
            </a:r>
            <a:endParaRPr kumimoji="0" lang="es-MX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5" name="1 Título"/>
          <p:cNvSpPr txBox="1">
            <a:spLocks/>
          </p:cNvSpPr>
          <p:nvPr/>
        </p:nvSpPr>
        <p:spPr>
          <a:xfrm>
            <a:off x="4427984" y="2210721"/>
            <a:ext cx="3816424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1600" noProof="0" dirty="0" smtClean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Canales o Plataformas empleadas para seguir las campañas presidenciales</a:t>
            </a:r>
            <a:endParaRPr kumimoji="0" lang="es-MX" sz="16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Anillo 11"/>
          <p:cNvSpPr/>
          <p:nvPr/>
        </p:nvSpPr>
        <p:spPr>
          <a:xfrm>
            <a:off x="1169481" y="3609302"/>
            <a:ext cx="576064" cy="576064"/>
          </a:xfrm>
          <a:prstGeom prst="donut">
            <a:avLst>
              <a:gd name="adj" fmla="val 9131"/>
            </a:avLst>
          </a:prstGeom>
          <a:solidFill>
            <a:srgbClr val="FFCC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6" name="Anillo 15"/>
          <p:cNvSpPr/>
          <p:nvPr/>
        </p:nvSpPr>
        <p:spPr>
          <a:xfrm>
            <a:off x="719854" y="4293096"/>
            <a:ext cx="576064" cy="576064"/>
          </a:xfrm>
          <a:prstGeom prst="donut">
            <a:avLst>
              <a:gd name="adj" fmla="val 9131"/>
            </a:avLst>
          </a:prstGeom>
          <a:solidFill>
            <a:srgbClr val="FFCC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35496" y="5750562"/>
            <a:ext cx="32403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>
                <a:solidFill>
                  <a:srgbClr val="FFFFFF"/>
                </a:solidFill>
              </a:rPr>
              <a:t>43% de los usuarios concedieron una influencia considerable a Internet en las elecciones de 2012.</a:t>
            </a:r>
            <a:br>
              <a:rPr lang="es-ES" sz="1600" dirty="0" smtClean="0">
                <a:solidFill>
                  <a:srgbClr val="FFFFFF"/>
                </a:solidFill>
              </a:rPr>
            </a:br>
            <a:endParaRPr lang="es-ES" sz="1600" dirty="0">
              <a:solidFill>
                <a:srgbClr val="FFFFFF"/>
              </a:solidFill>
            </a:endParaRPr>
          </a:p>
        </p:txBody>
      </p:sp>
      <p:sp>
        <p:nvSpPr>
          <p:cNvPr id="17" name="Anillo 16"/>
          <p:cNvSpPr/>
          <p:nvPr/>
        </p:nvSpPr>
        <p:spPr>
          <a:xfrm>
            <a:off x="1007886" y="4887303"/>
            <a:ext cx="576064" cy="576064"/>
          </a:xfrm>
          <a:prstGeom prst="donut">
            <a:avLst>
              <a:gd name="adj" fmla="val 9131"/>
            </a:avLst>
          </a:prstGeom>
          <a:solidFill>
            <a:srgbClr val="FFCC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35497" y="280532"/>
            <a:ext cx="7863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rgbClr val="FFFFFF"/>
                </a:solidFill>
              </a:rPr>
              <a:t>6 de cada 10 usuarios siguieron las campañas presidenciales a través de internet</a:t>
            </a:r>
            <a:endParaRPr lang="es-ES" dirty="0">
              <a:solidFill>
                <a:srgbClr val="FFFFFF"/>
              </a:solidFill>
            </a:endParaRPr>
          </a:p>
        </p:txBody>
      </p:sp>
      <p:pic>
        <p:nvPicPr>
          <p:cNvPr id="19" name="Imagen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1826" y="926863"/>
            <a:ext cx="1949400" cy="485913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6">
            <a:grayscl/>
          </a:blip>
          <a:stretch>
            <a:fillRect/>
          </a:stretch>
        </p:blipFill>
        <p:spPr>
          <a:xfrm>
            <a:off x="7020272" y="908720"/>
            <a:ext cx="1695536" cy="648072"/>
          </a:xfrm>
          <a:prstGeom prst="rect">
            <a:avLst/>
          </a:prstGeom>
        </p:spPr>
      </p:pic>
      <p:sp>
        <p:nvSpPr>
          <p:cNvPr id="21" name="Flecha arriba 20"/>
          <p:cNvSpPr/>
          <p:nvPr/>
        </p:nvSpPr>
        <p:spPr>
          <a:xfrm>
            <a:off x="3419872" y="5229200"/>
            <a:ext cx="504056" cy="288032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Flecha arriba 21"/>
          <p:cNvSpPr/>
          <p:nvPr/>
        </p:nvSpPr>
        <p:spPr>
          <a:xfrm>
            <a:off x="4139952" y="5229200"/>
            <a:ext cx="504056" cy="288032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Flecha arriba 22"/>
          <p:cNvSpPr/>
          <p:nvPr/>
        </p:nvSpPr>
        <p:spPr>
          <a:xfrm>
            <a:off x="4802965" y="5229200"/>
            <a:ext cx="504056" cy="288032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Rectángulo 23"/>
          <p:cNvSpPr/>
          <p:nvPr/>
        </p:nvSpPr>
        <p:spPr>
          <a:xfrm>
            <a:off x="3419872" y="5982379"/>
            <a:ext cx="56886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600" dirty="0">
                <a:solidFill>
                  <a:srgbClr val="FFFFFF"/>
                </a:solidFill>
              </a:rPr>
              <a:t>Facebook, YouTube y el correo electrónico fueron los 3 canales más utilizados por los usuarios para seguir  </a:t>
            </a:r>
            <a:r>
              <a:rPr lang="es-ES" sz="1600" dirty="0" smtClean="0">
                <a:solidFill>
                  <a:srgbClr val="FFFFFF"/>
                </a:solidFill>
              </a:rPr>
              <a:t>las </a:t>
            </a:r>
            <a:r>
              <a:rPr lang="es-ES" sz="1600" dirty="0">
                <a:solidFill>
                  <a:srgbClr val="FFFFFF"/>
                </a:solidFill>
              </a:rPr>
              <a:t>campañas </a:t>
            </a:r>
            <a:r>
              <a:rPr lang="es-ES" sz="1600" dirty="0" smtClean="0">
                <a:solidFill>
                  <a:srgbClr val="FFFFFF"/>
                </a:solidFill>
              </a:rPr>
              <a:t>presidenciales</a:t>
            </a:r>
            <a:r>
              <a:rPr lang="es-ES" sz="1600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.</a:t>
            </a:r>
            <a:endParaRPr lang="es-ES" sz="16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94352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7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16542284"/>
              </p:ext>
            </p:extLst>
          </p:nvPr>
        </p:nvGraphicFramePr>
        <p:xfrm>
          <a:off x="5148262" y="1628775"/>
          <a:ext cx="3384178" cy="21602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9" name="9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01605430"/>
              </p:ext>
            </p:extLst>
          </p:nvPr>
        </p:nvGraphicFramePr>
        <p:xfrm>
          <a:off x="3059832" y="4221088"/>
          <a:ext cx="3136205" cy="19426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57348" name="25 Grupo"/>
          <p:cNvGrpSpPr>
            <a:grpSpLocks/>
          </p:cNvGrpSpPr>
          <p:nvPr/>
        </p:nvGrpSpPr>
        <p:grpSpPr bwMode="auto">
          <a:xfrm>
            <a:off x="323850" y="6165304"/>
            <a:ext cx="8136582" cy="646331"/>
            <a:chOff x="571472" y="6357958"/>
            <a:chExt cx="6228798" cy="645078"/>
          </a:xfrm>
        </p:grpSpPr>
        <p:sp>
          <p:nvSpPr>
            <p:cNvPr id="12" name="11 Rectángulo"/>
            <p:cNvSpPr/>
            <p:nvPr/>
          </p:nvSpPr>
          <p:spPr>
            <a:xfrm>
              <a:off x="571472" y="6454734"/>
              <a:ext cx="285752" cy="199899"/>
            </a:xfrm>
            <a:prstGeom prst="rect">
              <a:avLst/>
            </a:prstGeom>
            <a:solidFill>
              <a:schemeClr val="accent1">
                <a:shade val="60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MX" sz="1200" dirty="0">
                <a:solidFill>
                  <a:srgbClr val="FFFFFF"/>
                </a:solidFill>
              </a:endParaRPr>
            </a:p>
          </p:txBody>
        </p:sp>
        <p:sp>
          <p:nvSpPr>
            <p:cNvPr id="55310" name="13 CuadroTexto"/>
            <p:cNvSpPr txBox="1">
              <a:spLocks noChangeArrowheads="1"/>
            </p:cNvSpPr>
            <p:nvPr/>
          </p:nvSpPr>
          <p:spPr bwMode="auto">
            <a:xfrm>
              <a:off x="857269" y="6357958"/>
              <a:ext cx="1910080" cy="4607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s-MX" sz="1200" dirty="0">
                  <a:solidFill>
                    <a:srgbClr val="FFFFFF"/>
                  </a:solidFill>
                </a:rPr>
                <a:t>Totalmente De acuerdo (5) y De acuerdo (4)</a:t>
              </a:r>
            </a:p>
          </p:txBody>
        </p:sp>
        <p:sp>
          <p:nvSpPr>
            <p:cNvPr id="15" name="14 Rectángulo"/>
            <p:cNvSpPr/>
            <p:nvPr/>
          </p:nvSpPr>
          <p:spPr>
            <a:xfrm>
              <a:off x="2839803" y="6429920"/>
              <a:ext cx="285752" cy="199899"/>
            </a:xfrm>
            <a:prstGeom prst="rect">
              <a:avLst/>
            </a:prstGeom>
            <a:solidFill>
              <a:srgbClr val="91281C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MX" sz="1200" dirty="0">
                <a:solidFill>
                  <a:srgbClr val="FFFFFF"/>
                </a:solidFill>
              </a:endParaRPr>
            </a:p>
          </p:txBody>
        </p:sp>
        <p:sp>
          <p:nvSpPr>
            <p:cNvPr id="55312" name="15 CuadroTexto"/>
            <p:cNvSpPr txBox="1">
              <a:spLocks noChangeArrowheads="1"/>
            </p:cNvSpPr>
            <p:nvPr/>
          </p:nvSpPr>
          <p:spPr bwMode="auto">
            <a:xfrm>
              <a:off x="3199222" y="6357958"/>
              <a:ext cx="2089497" cy="6450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s-MX" sz="1200" dirty="0">
                  <a:solidFill>
                    <a:srgbClr val="FFFFFF"/>
                  </a:solidFill>
                </a:rPr>
                <a:t>Más o menos de acuerdo (3), En Desacuerdo (2)  y Totalmente en Desacuerdo (1)</a:t>
              </a:r>
            </a:p>
          </p:txBody>
        </p:sp>
        <p:sp>
          <p:nvSpPr>
            <p:cNvPr id="17" name="16 Rectángulo"/>
            <p:cNvSpPr/>
            <p:nvPr/>
          </p:nvSpPr>
          <p:spPr>
            <a:xfrm>
              <a:off x="5432109" y="6429929"/>
              <a:ext cx="285752" cy="199899"/>
            </a:xfrm>
            <a:prstGeom prst="rect">
              <a:avLst/>
            </a:prstGeom>
            <a:solidFill>
              <a:srgbClr val="B6A178"/>
            </a:solidFill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MX" sz="1200" dirty="0">
                <a:solidFill>
                  <a:srgbClr val="FFFFFF"/>
                </a:solidFill>
              </a:endParaRPr>
            </a:p>
          </p:txBody>
        </p:sp>
        <p:sp>
          <p:nvSpPr>
            <p:cNvPr id="55314" name="17 CuadroTexto"/>
            <p:cNvSpPr txBox="1">
              <a:spLocks noChangeArrowheads="1"/>
            </p:cNvSpPr>
            <p:nvPr/>
          </p:nvSpPr>
          <p:spPr bwMode="auto">
            <a:xfrm>
              <a:off x="5720591" y="6384894"/>
              <a:ext cx="1079679" cy="2764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s-MX" sz="1200" dirty="0">
                  <a:solidFill>
                    <a:srgbClr val="FFFFFF"/>
                  </a:solidFill>
                </a:rPr>
                <a:t>No Sabe</a:t>
              </a:r>
            </a:p>
          </p:txBody>
        </p:sp>
      </p:grpSp>
      <p:sp>
        <p:nvSpPr>
          <p:cNvPr id="57349" name="21 CuadroTexto"/>
          <p:cNvSpPr txBox="1">
            <a:spLocks noChangeArrowheads="1"/>
          </p:cNvSpPr>
          <p:nvPr/>
        </p:nvSpPr>
        <p:spPr bwMode="auto">
          <a:xfrm>
            <a:off x="250825" y="1250528"/>
            <a:ext cx="400050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1400" dirty="0">
                <a:solidFill>
                  <a:srgbClr val="FFFFFF"/>
                </a:solidFill>
              </a:rPr>
              <a:t>Usando Internet la gente podría decir </a:t>
            </a:r>
            <a:r>
              <a:rPr lang="es-MX" sz="1400" dirty="0" smtClean="0">
                <a:solidFill>
                  <a:srgbClr val="FFFFFF"/>
                </a:solidFill>
              </a:rPr>
              <a:t/>
            </a:r>
            <a:br>
              <a:rPr lang="es-MX" sz="1400" dirty="0" smtClean="0">
                <a:solidFill>
                  <a:srgbClr val="FFFFFF"/>
                </a:solidFill>
              </a:rPr>
            </a:br>
            <a:r>
              <a:rPr lang="es-MX" sz="1400" dirty="0" smtClean="0">
                <a:solidFill>
                  <a:srgbClr val="FFFFFF"/>
                </a:solidFill>
              </a:rPr>
              <a:t>al </a:t>
            </a:r>
            <a:r>
              <a:rPr lang="es-MX" sz="1400" dirty="0">
                <a:solidFill>
                  <a:srgbClr val="FFFFFF"/>
                </a:solidFill>
              </a:rPr>
              <a:t>gobierno lo que debe hacer</a:t>
            </a:r>
          </a:p>
        </p:txBody>
      </p:sp>
      <p:sp>
        <p:nvSpPr>
          <p:cNvPr id="57350" name="22 CuadroTexto"/>
          <p:cNvSpPr txBox="1">
            <a:spLocks noChangeArrowheads="1"/>
          </p:cNvSpPr>
          <p:nvPr/>
        </p:nvSpPr>
        <p:spPr bwMode="auto">
          <a:xfrm>
            <a:off x="4572000" y="1248941"/>
            <a:ext cx="40719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1400" dirty="0">
                <a:solidFill>
                  <a:srgbClr val="FFFFFF"/>
                </a:solidFill>
              </a:rPr>
              <a:t>Por medio de Internet las autoridades comprenderían lo que la gente piensa</a:t>
            </a:r>
          </a:p>
        </p:txBody>
      </p:sp>
      <p:sp>
        <p:nvSpPr>
          <p:cNvPr id="57351" name="23 CuadroTexto"/>
          <p:cNvSpPr txBox="1">
            <a:spLocks noChangeArrowheads="1"/>
          </p:cNvSpPr>
          <p:nvPr/>
        </p:nvSpPr>
        <p:spPr bwMode="auto">
          <a:xfrm>
            <a:off x="2411760" y="4057327"/>
            <a:ext cx="450455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400" dirty="0">
                <a:solidFill>
                  <a:srgbClr val="FFFFFF"/>
                </a:solidFill>
              </a:rPr>
              <a:t>Por medio de Internet la gente tendría más poder político</a:t>
            </a:r>
          </a:p>
        </p:txBody>
      </p:sp>
      <p:graphicFrame>
        <p:nvGraphicFramePr>
          <p:cNvPr id="20" name="Objec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95712992"/>
              </p:ext>
            </p:extLst>
          </p:nvPr>
        </p:nvGraphicFramePr>
        <p:xfrm>
          <a:off x="827088" y="1628775"/>
          <a:ext cx="3240856" cy="22322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1" name="4 CuadroTexto"/>
          <p:cNvSpPr txBox="1">
            <a:spLocks noChangeArrowheads="1"/>
          </p:cNvSpPr>
          <p:nvPr/>
        </p:nvSpPr>
        <p:spPr bwMode="auto">
          <a:xfrm>
            <a:off x="35496" y="46001"/>
            <a:ext cx="850109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s-MX" sz="2800" dirty="0" smtClean="0">
                <a:solidFill>
                  <a:srgbClr val="FFFFFF"/>
                </a:solidFill>
              </a:rPr>
              <a:t>Internet en el ámbito político (2009-2012)</a:t>
            </a:r>
            <a:endParaRPr lang="es-MX" sz="2800" dirty="0">
              <a:solidFill>
                <a:srgbClr val="FFFFFF"/>
              </a:solidFill>
            </a:endParaRPr>
          </a:p>
        </p:txBody>
      </p:sp>
      <p:sp>
        <p:nvSpPr>
          <p:cNvPr id="22" name="CuadroTexto 21"/>
          <p:cNvSpPr txBox="1"/>
          <p:nvPr/>
        </p:nvSpPr>
        <p:spPr>
          <a:xfrm>
            <a:off x="35496" y="476672"/>
            <a:ext cx="93948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>
                <a:solidFill>
                  <a:srgbClr val="FFFFFF"/>
                </a:solidFill>
              </a:rPr>
              <a:t>4 de cada 10 usuarios considera que Internet es una efectiva herramienta política</a:t>
            </a:r>
          </a:p>
        </p:txBody>
      </p:sp>
      <p:sp>
        <p:nvSpPr>
          <p:cNvPr id="3" name="Marco 2"/>
          <p:cNvSpPr/>
          <p:nvPr/>
        </p:nvSpPr>
        <p:spPr>
          <a:xfrm>
            <a:off x="485687" y="3176690"/>
            <a:ext cx="3672408" cy="504056"/>
          </a:xfrm>
          <a:prstGeom prst="frame">
            <a:avLst>
              <a:gd name="adj1" fmla="val 3218"/>
            </a:avLst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FFFFFF"/>
              </a:solidFill>
            </a:endParaRPr>
          </a:p>
        </p:txBody>
      </p:sp>
      <p:sp>
        <p:nvSpPr>
          <p:cNvPr id="23" name="Marco 22"/>
          <p:cNvSpPr/>
          <p:nvPr/>
        </p:nvSpPr>
        <p:spPr>
          <a:xfrm>
            <a:off x="4844145" y="3159111"/>
            <a:ext cx="3672408" cy="504056"/>
          </a:xfrm>
          <a:prstGeom prst="frame">
            <a:avLst>
              <a:gd name="adj1" fmla="val 3218"/>
            </a:avLst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FFFFFF"/>
              </a:solidFill>
            </a:endParaRPr>
          </a:p>
        </p:txBody>
      </p:sp>
      <p:sp>
        <p:nvSpPr>
          <p:cNvPr id="24" name="Marco 23"/>
          <p:cNvSpPr/>
          <p:nvPr/>
        </p:nvSpPr>
        <p:spPr>
          <a:xfrm>
            <a:off x="2700356" y="5535375"/>
            <a:ext cx="3672408" cy="504056"/>
          </a:xfrm>
          <a:prstGeom prst="frame">
            <a:avLst>
              <a:gd name="adj1" fmla="val 3218"/>
            </a:avLst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FFFFFF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323528" y="4365104"/>
            <a:ext cx="1728192" cy="1200329"/>
          </a:xfrm>
          <a:prstGeom prst="rect">
            <a:avLst/>
          </a:prstGeom>
          <a:ln>
            <a:solidFill>
              <a:srgbClr val="FFCC66"/>
            </a:solidFill>
          </a:ln>
        </p:spPr>
        <p:txBody>
          <a:bodyPr wrap="square">
            <a:spAutoFit/>
          </a:bodyPr>
          <a:lstStyle/>
          <a:p>
            <a:r>
              <a:rPr lang="es-ES" sz="1200" dirty="0">
                <a:solidFill>
                  <a:srgbClr val="FFFFFF"/>
                </a:solidFill>
              </a:rPr>
              <a:t>Conforme aumenta la migración al entorno digital la influencia en el ámbito político también crece.</a:t>
            </a:r>
          </a:p>
        </p:txBody>
      </p:sp>
    </p:spTree>
    <p:extLst>
      <p:ext uri="{BB962C8B-B14F-4D97-AF65-F5344CB8AC3E}">
        <p14:creationId xmlns:p14="http://schemas.microsoft.com/office/powerpoint/2010/main" val="87616361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" name="Imagen 2" descr="10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7500" y="0"/>
            <a:ext cx="102684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43508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ángulo 1"/>
          <p:cNvSpPr>
            <a:spLocks noChangeArrowheads="1"/>
          </p:cNvSpPr>
          <p:nvPr/>
        </p:nvSpPr>
        <p:spPr bwMode="auto">
          <a:xfrm>
            <a:off x="0" y="0"/>
            <a:ext cx="4875609" cy="6158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291" tIns="32146" rIns="64291" bIns="32146">
            <a:spAutoFit/>
          </a:bodyPr>
          <a:lstStyle/>
          <a:p>
            <a:r>
              <a:rPr lang="es-ES" dirty="0">
                <a:solidFill>
                  <a:srgbClr val="FFFFFF"/>
                </a:solidFill>
              </a:rPr>
              <a:t>Sobre las Redes Sociales</a:t>
            </a:r>
          </a:p>
          <a:p>
            <a:pPr algn="l"/>
            <a:endParaRPr lang="es-ES" dirty="0">
              <a:solidFill>
                <a:srgbClr val="FFFFFF"/>
              </a:solidFill>
            </a:endParaRPr>
          </a:p>
          <a:p>
            <a:pPr algn="l"/>
            <a:r>
              <a:rPr lang="es-ES" dirty="0">
                <a:solidFill>
                  <a:srgbClr val="FFFFFF"/>
                </a:solidFill>
              </a:rPr>
              <a:t>Las redes sociales pueden considerarse como un grupo de aplicaciones en Internet que se desarrollan sobre los fundamentos ideológicos y tecnológicos de la Web 2.0 y que permiten la creación y el intercambio de contenidos generados por el usuario.</a:t>
            </a:r>
          </a:p>
          <a:p>
            <a:pPr algn="l"/>
            <a:endParaRPr lang="es-ES" dirty="0">
              <a:solidFill>
                <a:srgbClr val="FFFFFF"/>
              </a:solidFill>
            </a:endParaRPr>
          </a:p>
          <a:p>
            <a:pPr algn="l"/>
            <a:r>
              <a:rPr lang="es-ES" dirty="0">
                <a:solidFill>
                  <a:srgbClr val="FFFFFF"/>
                </a:solidFill>
              </a:rPr>
              <a:t>Ejemplos de aplicaciones de los Medios Sociales son: Wikipedia (de referencia), MySpace (redes sociales), Facebook (redes sociales), Google+ (redes sociales), </a:t>
            </a:r>
            <a:r>
              <a:rPr lang="es-ES" dirty="0" err="1">
                <a:solidFill>
                  <a:srgbClr val="FFFFFF"/>
                </a:solidFill>
              </a:rPr>
              <a:t>Last.fm</a:t>
            </a:r>
            <a:r>
              <a:rPr lang="es-ES" dirty="0">
                <a:solidFill>
                  <a:srgbClr val="FFFFFF"/>
                </a:solidFill>
              </a:rPr>
              <a:t> (música personales), YouTube (intercambio de vídeo), </a:t>
            </a:r>
            <a:r>
              <a:rPr lang="es-ES" dirty="0" err="1">
                <a:solidFill>
                  <a:srgbClr val="FFFFFF"/>
                </a:solidFill>
              </a:rPr>
              <a:t>Second</a:t>
            </a:r>
            <a:r>
              <a:rPr lang="es-ES" dirty="0">
                <a:solidFill>
                  <a:srgbClr val="FFFFFF"/>
                </a:solidFill>
              </a:rPr>
              <a:t> </a:t>
            </a:r>
            <a:r>
              <a:rPr lang="es-ES" dirty="0" err="1">
                <a:solidFill>
                  <a:srgbClr val="FFFFFF"/>
                </a:solidFill>
              </a:rPr>
              <a:t>Life</a:t>
            </a:r>
            <a:r>
              <a:rPr lang="es-ES" dirty="0">
                <a:solidFill>
                  <a:srgbClr val="FFFFFF"/>
                </a:solidFill>
              </a:rPr>
              <a:t> (realidad virtual), </a:t>
            </a:r>
            <a:r>
              <a:rPr lang="es-ES" dirty="0" err="1">
                <a:solidFill>
                  <a:srgbClr val="FFFFFF"/>
                </a:solidFill>
              </a:rPr>
              <a:t>Flickr</a:t>
            </a:r>
            <a:r>
              <a:rPr lang="es-ES" dirty="0">
                <a:solidFill>
                  <a:srgbClr val="FFFFFF"/>
                </a:solidFill>
              </a:rPr>
              <a:t> (compartir fotos), </a:t>
            </a:r>
            <a:r>
              <a:rPr lang="es-ES" dirty="0" err="1">
                <a:solidFill>
                  <a:srgbClr val="FFFFFF"/>
                </a:solidFill>
              </a:rPr>
              <a:t>Twitter</a:t>
            </a:r>
            <a:r>
              <a:rPr lang="es-ES" dirty="0">
                <a:solidFill>
                  <a:srgbClr val="FFFFFF"/>
                </a:solidFill>
              </a:rPr>
              <a:t> (</a:t>
            </a:r>
            <a:r>
              <a:rPr lang="es-ES" dirty="0" err="1">
                <a:solidFill>
                  <a:srgbClr val="FFFFFF"/>
                </a:solidFill>
              </a:rPr>
              <a:t>microblogging</a:t>
            </a:r>
            <a:r>
              <a:rPr lang="es-ES" dirty="0">
                <a:solidFill>
                  <a:srgbClr val="FFFFFF"/>
                </a:solidFill>
              </a:rPr>
              <a:t> y redes sociales). Muchos de estos servicios de medios de comunicación social puede ser integrado a través de redes sociales como plataformas de agregación.</a:t>
            </a:r>
          </a:p>
        </p:txBody>
      </p:sp>
      <p:pic>
        <p:nvPicPr>
          <p:cNvPr id="74754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0580" y="745629"/>
            <a:ext cx="3732609" cy="4732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1892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11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0"/>
            <a:ext cx="9144000" cy="6546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18083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1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9600"/>
            <a:ext cx="9144000" cy="5628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25227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1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9600"/>
            <a:ext cx="9144000" cy="5628332"/>
          </a:xfrm>
          <a:prstGeom prst="rect">
            <a:avLst/>
          </a:prstGeom>
        </p:spPr>
      </p:pic>
      <p:pic>
        <p:nvPicPr>
          <p:cNvPr id="3" name="Imagen 2" descr="2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74800"/>
            <a:ext cx="9144000" cy="3683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03840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3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74700"/>
            <a:ext cx="9144000" cy="5292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39199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12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9700"/>
            <a:ext cx="9144000" cy="6553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72097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4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" y="0"/>
            <a:ext cx="90830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3369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5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700"/>
            <a:ext cx="9144000" cy="6819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65482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6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38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41762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13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800"/>
            <a:ext cx="9144000" cy="6731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83250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14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1300"/>
            <a:ext cx="9144000" cy="6366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69863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15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0"/>
            <a:ext cx="9144000" cy="6614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59316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17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8600"/>
            <a:ext cx="9144000" cy="6398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91601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18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7800"/>
            <a:ext cx="9144000" cy="6496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38607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19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0"/>
            <a:ext cx="91002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44791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20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2100"/>
            <a:ext cx="9144000" cy="6269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26587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21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5100"/>
            <a:ext cx="9144000" cy="6518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74867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22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1300"/>
            <a:ext cx="9144000" cy="6368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795128"/>
      </p:ext>
    </p:extLst>
  </p:cSld>
  <p:clrMapOvr>
    <a:masterClrMapping/>
  </p:clrMapOvr>
</p:sld>
</file>

<file path=ppt/theme/theme1.xml><?xml version="1.0" encoding="utf-8"?>
<a:theme xmlns:a="http://schemas.openxmlformats.org/drawingml/2006/main" name="Plaza">
  <a:themeElements>
    <a:clrScheme name="Personalizar 5">
      <a:dk1>
        <a:srgbClr val="000000"/>
      </a:dk1>
      <a:lt1>
        <a:sysClr val="window" lastClr="FFFFFF"/>
      </a:lt1>
      <a:dk2>
        <a:srgbClr val="333333"/>
      </a:dk2>
      <a:lt2>
        <a:srgbClr val="CCCCCC"/>
      </a:lt2>
      <a:accent1>
        <a:srgbClr val="990000"/>
      </a:accent1>
      <a:accent2>
        <a:srgbClr val="580101"/>
      </a:accent2>
      <a:accent3>
        <a:srgbClr val="E94A00"/>
      </a:accent3>
      <a:accent4>
        <a:srgbClr val="EB8F00"/>
      </a:accent4>
      <a:accent5>
        <a:srgbClr val="A4A4A4"/>
      </a:accent5>
      <a:accent6>
        <a:srgbClr val="666666"/>
      </a:accent6>
      <a:hlink>
        <a:srgbClr val="D01010"/>
      </a:hlink>
      <a:folHlink>
        <a:srgbClr val="E6682E"/>
      </a:folHlink>
    </a:clrScheme>
    <a:fontScheme name="Plaza">
      <a:maj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Plaza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60000"/>
                <a:satMod val="135000"/>
              </a:schemeClr>
            </a:gs>
            <a:gs pos="100000">
              <a:schemeClr val="phClr">
                <a:tint val="10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0000"/>
                <a:satMod val="120000"/>
              </a:schemeClr>
            </a:gs>
            <a:gs pos="35000">
              <a:schemeClr val="phClr">
                <a:shade val="100000"/>
                <a:satMod val="150000"/>
              </a:schemeClr>
            </a:gs>
            <a:gs pos="70000">
              <a:schemeClr val="phClr">
                <a:tint val="100000"/>
                <a:shade val="100000"/>
                <a:satMod val="200000"/>
                <a:greenMod val="100000"/>
              </a:schemeClr>
            </a:gs>
            <a:gs pos="100000">
              <a:schemeClr val="phClr"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190500" dist="63500" dir="5400000">
              <a:srgbClr val="FFFFFF">
                <a:alpha val="65000"/>
              </a:srgbClr>
            </a:innerShdw>
          </a:effectLst>
          <a:scene3d>
            <a:camera prst="orthographicFront">
              <a:rot lat="0" lon="0" rev="0"/>
            </a:camera>
            <a:lightRig rig="twoPt" dir="r">
              <a:rot lat="0" lon="0" rev="6000000"/>
            </a:lightRig>
          </a:scene3d>
          <a:sp3d prstMaterial="matte">
            <a:bevelT w="0" h="0" prst="relaxedInset"/>
          </a:sp3d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88900" dist="38100" dir="6600000" sx="101000" sy="101000" rotWithShape="0">
              <a:srgbClr val="000000">
                <a:alpha val="50000"/>
              </a:srgbClr>
            </a:outerShdw>
          </a:effectLst>
          <a:scene3d>
            <a:camera prst="perspectiveFront" fov="3000000"/>
            <a:lightRig rig="morning" dir="tl">
              <a:rot lat="0" lon="0" rev="1800000"/>
            </a:lightRig>
          </a:scene3d>
          <a:sp3d contourW="38100" prstMaterial="softEdge">
            <a:bevelT w="25400" h="38100"/>
            <a:contourClr>
              <a:schemeClr val="phClr">
                <a:tint val="6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Plaza.thmx</Template>
  <TotalTime>513</TotalTime>
  <Words>1379</Words>
  <Application>Microsoft Macintosh PowerPoint</Application>
  <PresentationFormat>Presentación en pantalla (4:3)</PresentationFormat>
  <Paragraphs>224</Paragraphs>
  <Slides>51</Slides>
  <Notes>12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51</vt:i4>
      </vt:variant>
    </vt:vector>
  </HeadingPairs>
  <TitlesOfParts>
    <vt:vector size="52" baseType="lpstr">
      <vt:lpstr>Plaza</vt:lpstr>
      <vt:lpstr>Octavio Islas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Estudio 2012 de hábitos y percepciones de los mexicanos sobre Internet y diversas tecnologías asociadas 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Número de horas de uso de Internet por lugar (PROMEDIO SEMANAL)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Justo Villafañe</dc:title>
  <dc:creator>ITESM</dc:creator>
  <cp:lastModifiedBy>Octavio Islas</cp:lastModifiedBy>
  <cp:revision>42</cp:revision>
  <dcterms:created xsi:type="dcterms:W3CDTF">2013-09-08T23:46:22Z</dcterms:created>
  <dcterms:modified xsi:type="dcterms:W3CDTF">2013-09-25T19:37:31Z</dcterms:modified>
</cp:coreProperties>
</file>