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55"/>
  </p:notesMasterIdLst>
  <p:sldIdLst>
    <p:sldId id="30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0" r:id="rId16"/>
    <p:sldId id="271" r:id="rId17"/>
    <p:sldId id="272" r:id="rId18"/>
    <p:sldId id="273" r:id="rId19"/>
    <p:sldId id="274" r:id="rId20"/>
    <p:sldId id="269" r:id="rId21"/>
    <p:sldId id="275" r:id="rId22"/>
    <p:sldId id="276" r:id="rId23"/>
    <p:sldId id="277" r:id="rId24"/>
    <p:sldId id="278" r:id="rId25"/>
    <p:sldId id="279" r:id="rId26"/>
    <p:sldId id="280" r:id="rId27"/>
    <p:sldId id="281" r:id="rId28"/>
    <p:sldId id="286" r:id="rId29"/>
    <p:sldId id="282" r:id="rId30"/>
    <p:sldId id="283" r:id="rId31"/>
    <p:sldId id="284" r:id="rId32"/>
    <p:sldId id="285" r:id="rId33"/>
    <p:sldId id="287" r:id="rId34"/>
    <p:sldId id="288" r:id="rId35"/>
    <p:sldId id="289" r:id="rId36"/>
    <p:sldId id="290" r:id="rId37"/>
    <p:sldId id="291" r:id="rId38"/>
    <p:sldId id="292" r:id="rId39"/>
    <p:sldId id="293" r:id="rId40"/>
    <p:sldId id="294" r:id="rId41"/>
    <p:sldId id="295" r:id="rId42"/>
    <p:sldId id="296" r:id="rId43"/>
    <p:sldId id="306" r:id="rId44"/>
    <p:sldId id="297" r:id="rId45"/>
    <p:sldId id="298" r:id="rId46"/>
    <p:sldId id="307" r:id="rId47"/>
    <p:sldId id="300" r:id="rId48"/>
    <p:sldId id="301" r:id="rId49"/>
    <p:sldId id="302" r:id="rId50"/>
    <p:sldId id="303" r:id="rId51"/>
    <p:sldId id="304" r:id="rId52"/>
    <p:sldId id="305"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2" d="100"/>
          <a:sy n="92" d="100"/>
        </p:scale>
        <p:origin x="-157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4B9F23-5185-2A42-8A53-D8D3ADF8B534}" type="datetimeFigureOut">
              <a:rPr lang="en-US" smtClean="0"/>
              <a:t>04/11/13</a:t>
            </a:fld>
            <a:endParaRPr lang="es-ES_trad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76D6E-9173-C045-88FA-BB1C69D43205}" type="slidenum">
              <a:rPr lang="es-ES_tradnl" smtClean="0"/>
              <a:t>‹#›</a:t>
            </a:fld>
            <a:endParaRPr lang="es-ES_tradnl"/>
          </a:p>
        </p:txBody>
      </p:sp>
    </p:spTree>
    <p:extLst>
      <p:ext uri="{BB962C8B-B14F-4D97-AF65-F5344CB8AC3E}">
        <p14:creationId xmlns:p14="http://schemas.microsoft.com/office/powerpoint/2010/main" val="21940905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40776D6E-9173-C045-88FA-BB1C69D43205}" type="slidenum">
              <a:rPr lang="es-ES_tradnl" smtClean="0"/>
              <a:t>44</a:t>
            </a:fld>
            <a:endParaRPr lang="es-ES_tradnl"/>
          </a:p>
        </p:txBody>
      </p:sp>
    </p:spTree>
    <p:extLst>
      <p:ext uri="{BB962C8B-B14F-4D97-AF65-F5344CB8AC3E}">
        <p14:creationId xmlns:p14="http://schemas.microsoft.com/office/powerpoint/2010/main" val="1907583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s-ES_tradnl"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1489142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1601842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62000" y="3276600"/>
            <a:ext cx="7543800" cy="1676400"/>
          </a:xfrm>
        </p:spPr>
        <p:txBody>
          <a:bodyPr/>
          <a:lstStyle>
            <a:lvl1pPr algn="l">
              <a:defRPr sz="5400" b="0" cap="all"/>
            </a:lvl1pPr>
          </a:lstStyle>
          <a:p>
            <a:r>
              <a:rPr lang="es-ES_tradnl"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6"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2868338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5"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152732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s-ES_tradnl"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9" name="Date Placeholder 6"/>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10" name="Footer Placeholder 7"/>
          <p:cNvSpPr>
            <a:spLocks noGrp="1"/>
          </p:cNvSpPr>
          <p:nvPr>
            <p:ph type="ftr" sz="quarter" idx="11"/>
          </p:nvPr>
        </p:nvSpPr>
        <p:spPr/>
        <p:txBody>
          <a:bodyPr/>
          <a:lstStyle>
            <a:lvl1pPr>
              <a:defRPr/>
            </a:lvl1pPr>
          </a:lstStyle>
          <a:p>
            <a:endParaRPr lang="en-US"/>
          </a:p>
        </p:txBody>
      </p:sp>
      <p:sp>
        <p:nvSpPr>
          <p:cNvPr id="11" name="Slide Number Placeholder 8"/>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1661938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2184208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675057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ormAutofit/>
          </a:bodyPr>
          <a:lstStyle>
            <a:lvl1pPr algn="l">
              <a:defRPr sz="5400" b="0"/>
            </a:lvl1pPr>
          </a:lstStyle>
          <a:p>
            <a:r>
              <a:rPr lang="es-ES_tradnl"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6" name="Date Placeholder 4"/>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374979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ormAutofit/>
          </a:bodyPr>
          <a:lstStyle>
            <a:lvl1pPr algn="l">
              <a:defRPr sz="5400" b="0"/>
            </a:lvl1pPr>
          </a:lstStyle>
          <a:p>
            <a:r>
              <a:rPr lang="es-ES_tradnl"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smtClean="0"/>
              <a:t>Drag picture to placeholder or click icon to add</a:t>
            </a:r>
            <a:endParaRPr lang="en-US" noProof="0"/>
          </a:p>
        </p:txBody>
      </p:sp>
      <p:sp>
        <p:nvSpPr>
          <p:cNvPr id="4" name="Text Placeholder 3"/>
          <p:cNvSpPr>
            <a:spLocks noGrp="1"/>
          </p:cNvSpPr>
          <p:nvPr>
            <p:ph type="body" sz="half" idx="2"/>
          </p:nvPr>
        </p:nvSpPr>
        <p:spPr>
          <a:xfrm>
            <a:off x="850392" y="3505200"/>
            <a:ext cx="73914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1601776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222090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s-ES_tradnl"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fld id="{A2F0292D-1797-49A5-8D2D-8D50C72EF3CC}" type="datetimeFigureOut">
              <a:rPr lang="en-US" smtClean="0"/>
              <a:t>04/11/13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CC888B-D9F9-4E54-B722-F151A9F45E95}" type="slidenum">
              <a:rPr lang="en-US" smtClean="0"/>
              <a:t>‹#›</a:t>
            </a:fld>
            <a:endParaRPr lang="en-US"/>
          </a:p>
        </p:txBody>
      </p:sp>
    </p:spTree>
    <p:extLst>
      <p:ext uri="{BB962C8B-B14F-4D97-AF65-F5344CB8AC3E}">
        <p14:creationId xmlns:p14="http://schemas.microsoft.com/office/powerpoint/2010/main" val="30788585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0195"/>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4572000"/>
            <a:ext cx="6781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s-ES_tradnl" smtClean="0"/>
              <a:t>Click to edit Master title style</a:t>
            </a:r>
            <a:endParaRPr lang="en-US"/>
          </a:p>
        </p:txBody>
      </p:sp>
      <p:sp>
        <p:nvSpPr>
          <p:cNvPr id="1027" name="Text Placeholder 2"/>
          <p:cNvSpPr>
            <a:spLocks noGrp="1"/>
          </p:cNvSpPr>
          <p:nvPr>
            <p:ph type="body" idx="1"/>
          </p:nvPr>
        </p:nvSpPr>
        <p:spPr bwMode="auto">
          <a:xfrm>
            <a:off x="762000" y="685800"/>
            <a:ext cx="7543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fontAlgn="auto">
              <a:spcBef>
                <a:spcPts val="0"/>
              </a:spcBef>
              <a:spcAft>
                <a:spcPts val="0"/>
              </a:spcAft>
              <a:defRPr sz="1200" b="1">
                <a:solidFill>
                  <a:schemeClr val="tx2">
                    <a:lumMod val="90000"/>
                    <a:lumOff val="10000"/>
                  </a:schemeClr>
                </a:solidFill>
                <a:latin typeface="+mn-lt"/>
                <a:ea typeface="+mn-ea"/>
                <a:cs typeface="+mn-cs"/>
              </a:defRPr>
            </a:lvl1pPr>
          </a:lstStyle>
          <a:p>
            <a:fld id="{A2F0292D-1797-49A5-8D2D-8D50C72EF3CC}" type="datetimeFigureOut">
              <a:rPr lang="en-US" smtClean="0"/>
              <a:t>04/11/13</a:t>
            </a:fld>
            <a:endParaRPr lang="en-US"/>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tx2">
                    <a:lumMod val="90000"/>
                    <a:lumOff val="10000"/>
                  </a:schemeClr>
                </a:solidFill>
                <a:latin typeface="+mn-lt"/>
                <a:ea typeface="+mn-ea"/>
                <a:cs typeface="+mn-cs"/>
              </a:defRPr>
            </a:lvl1pPr>
          </a:lstStyle>
          <a:p>
            <a:endParaRPr lang="en-US"/>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fontAlgn="auto">
              <a:spcBef>
                <a:spcPts val="0"/>
              </a:spcBef>
              <a:spcAft>
                <a:spcPts val="0"/>
              </a:spcAft>
              <a:defRPr sz="2400">
                <a:solidFill>
                  <a:schemeClr val="tx1">
                    <a:lumMod val="85000"/>
                    <a:lumOff val="15000"/>
                  </a:schemeClr>
                </a:solidFill>
                <a:latin typeface="+mj-lt"/>
                <a:ea typeface="+mn-ea"/>
                <a:cs typeface="+mn-cs"/>
              </a:defRPr>
            </a:lvl1pPr>
          </a:lstStyle>
          <a:p>
            <a:fld id="{D6CC888B-D9F9-4E54-B722-F151A9F45E95}" type="slidenum">
              <a:rPr lang="en-US" smtClean="0"/>
              <a:t>‹#›</a:t>
            </a:fld>
            <a:endParaRPr lang="en-US"/>
          </a:p>
        </p:txBody>
      </p:sp>
      <p:sp>
        <p:nvSpPr>
          <p:cNvPr id="8" name="Rectangle 7"/>
          <p:cNvSpPr/>
          <p:nvPr/>
        </p:nvSpPr>
        <p:spPr>
          <a:xfrm>
            <a:off x="777875"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1" fontAlgn="base" hangingPunct="1">
        <a:spcBef>
          <a:spcPct val="0"/>
        </a:spcBef>
        <a:spcAft>
          <a:spcPct val="0"/>
        </a:spcAft>
        <a:defRPr sz="5400" kern="1200">
          <a:solidFill>
            <a:srgbClr val="262626"/>
          </a:solidFill>
          <a:latin typeface="+mj-lt"/>
          <a:ea typeface="ＭＳ Ｐゴシック" charset="0"/>
          <a:cs typeface="ＭＳ Ｐゴシック" charset="0"/>
        </a:defRPr>
      </a:lvl1pPr>
      <a:lvl2pPr algn="l" rtl="0" eaLnBrk="1" fontAlgn="base" hangingPunct="1">
        <a:spcBef>
          <a:spcPct val="0"/>
        </a:spcBef>
        <a:spcAft>
          <a:spcPct val="0"/>
        </a:spcAft>
        <a:defRPr sz="5400">
          <a:solidFill>
            <a:srgbClr val="262626"/>
          </a:solidFill>
          <a:latin typeface="Impact" charset="0"/>
          <a:ea typeface="ＭＳ Ｐゴシック" charset="0"/>
          <a:cs typeface="ＭＳ Ｐゴシック" charset="0"/>
        </a:defRPr>
      </a:lvl2pPr>
      <a:lvl3pPr algn="l" rtl="0" eaLnBrk="1" fontAlgn="base" hangingPunct="1">
        <a:spcBef>
          <a:spcPct val="0"/>
        </a:spcBef>
        <a:spcAft>
          <a:spcPct val="0"/>
        </a:spcAft>
        <a:defRPr sz="5400">
          <a:solidFill>
            <a:srgbClr val="262626"/>
          </a:solidFill>
          <a:latin typeface="Impact" charset="0"/>
          <a:ea typeface="ＭＳ Ｐゴシック" charset="0"/>
          <a:cs typeface="ＭＳ Ｐゴシック" charset="0"/>
        </a:defRPr>
      </a:lvl3pPr>
      <a:lvl4pPr algn="l" rtl="0" eaLnBrk="1" fontAlgn="base" hangingPunct="1">
        <a:spcBef>
          <a:spcPct val="0"/>
        </a:spcBef>
        <a:spcAft>
          <a:spcPct val="0"/>
        </a:spcAft>
        <a:defRPr sz="5400">
          <a:solidFill>
            <a:srgbClr val="262626"/>
          </a:solidFill>
          <a:latin typeface="Impact" charset="0"/>
          <a:ea typeface="ＭＳ Ｐゴシック" charset="0"/>
          <a:cs typeface="ＭＳ Ｐゴシック" charset="0"/>
        </a:defRPr>
      </a:lvl4pPr>
      <a:lvl5pPr algn="l" rtl="0" eaLnBrk="1" fontAlgn="base" hangingPunct="1">
        <a:spcBef>
          <a:spcPct val="0"/>
        </a:spcBef>
        <a:spcAft>
          <a:spcPct val="0"/>
        </a:spcAft>
        <a:defRPr sz="5400">
          <a:solidFill>
            <a:srgbClr val="262626"/>
          </a:solidFill>
          <a:latin typeface="Impact" charset="0"/>
          <a:ea typeface="ＭＳ Ｐゴシック" charset="0"/>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1" fontAlgn="base" hangingPunct="1">
        <a:spcBef>
          <a:spcPct val="20000"/>
        </a:spcBef>
        <a:spcAft>
          <a:spcPct val="0"/>
        </a:spcAft>
        <a:buClr>
          <a:schemeClr val="accent1"/>
        </a:buClr>
        <a:buFont typeface="Arial" charset="0"/>
        <a:buChar char="•"/>
        <a:defRPr sz="2400" kern="1200">
          <a:solidFill>
            <a:schemeClr val="tx2"/>
          </a:solidFill>
          <a:latin typeface="+mn-lt"/>
          <a:ea typeface="ＭＳ Ｐゴシック" charset="0"/>
          <a:cs typeface="ＭＳ Ｐゴシック" charset="0"/>
        </a:defRPr>
      </a:lvl1pPr>
      <a:lvl2pPr marL="593725" indent="-273050" algn="l" rtl="0" eaLnBrk="1" fontAlgn="base" hangingPunct="1">
        <a:spcBef>
          <a:spcPct val="20000"/>
        </a:spcBef>
        <a:spcAft>
          <a:spcPct val="0"/>
        </a:spcAft>
        <a:buClr>
          <a:schemeClr val="accent1"/>
        </a:buClr>
        <a:buFont typeface="Arial" charset="0"/>
        <a:buChar char="•"/>
        <a:defRPr sz="2200" kern="1200">
          <a:solidFill>
            <a:schemeClr val="tx2"/>
          </a:solidFill>
          <a:latin typeface="+mn-lt"/>
          <a:ea typeface="ＭＳ Ｐゴシック" charset="0"/>
          <a:cs typeface="+mn-cs"/>
        </a:defRPr>
      </a:lvl2pPr>
      <a:lvl3pPr marL="868363" indent="-228600" algn="l" rtl="0" eaLnBrk="1" fontAlgn="base" hangingPunct="1">
        <a:spcBef>
          <a:spcPct val="20000"/>
        </a:spcBef>
        <a:spcAft>
          <a:spcPct val="0"/>
        </a:spcAft>
        <a:buClr>
          <a:schemeClr val="accent1"/>
        </a:buClr>
        <a:buFont typeface="Arial" charset="0"/>
        <a:buChar char="•"/>
        <a:defRPr sz="2000" kern="1200">
          <a:solidFill>
            <a:schemeClr val="tx2"/>
          </a:solidFill>
          <a:latin typeface="+mn-lt"/>
          <a:ea typeface="ＭＳ Ｐゴシック" charset="0"/>
          <a:cs typeface="+mn-cs"/>
        </a:defRPr>
      </a:lvl3pPr>
      <a:lvl4pPr marL="1143000" indent="-228600" algn="l" rtl="0" eaLnBrk="1" fontAlgn="base" hangingPunct="1">
        <a:spcBef>
          <a:spcPct val="20000"/>
        </a:spcBef>
        <a:spcAft>
          <a:spcPct val="0"/>
        </a:spcAft>
        <a:buClr>
          <a:schemeClr val="accent1"/>
        </a:buClr>
        <a:buFont typeface="Arial" charset="0"/>
        <a:buChar char="•"/>
        <a:defRPr kern="1200">
          <a:solidFill>
            <a:schemeClr val="tx2"/>
          </a:solidFill>
          <a:latin typeface="+mn-lt"/>
          <a:ea typeface="ＭＳ Ｐゴシック" charset="0"/>
          <a:cs typeface="+mn-cs"/>
        </a:defRPr>
      </a:lvl4pPr>
      <a:lvl5pPr marL="1371600" indent="-228600" algn="l" rtl="0" eaLnBrk="1" fontAlgn="base" hangingPunct="1">
        <a:spcBef>
          <a:spcPct val="20000"/>
        </a:spcBef>
        <a:spcAft>
          <a:spcPct val="0"/>
        </a:spcAft>
        <a:buClr>
          <a:schemeClr val="accent1"/>
        </a:buClr>
        <a:buFont typeface="Arial" charset="0"/>
        <a:buChar char="•"/>
        <a:defRPr kern="1200">
          <a:solidFill>
            <a:schemeClr val="tx2"/>
          </a:solidFill>
          <a:latin typeface="+mn-lt"/>
          <a:ea typeface="ＭＳ Ｐゴシック" charset="0"/>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2924280"/>
            <a:ext cx="7543800" cy="2694650"/>
          </a:xfrm>
        </p:spPr>
        <p:txBody>
          <a:bodyPr/>
          <a:lstStyle/>
          <a:p>
            <a:r>
              <a:rPr lang="es-ES_tradnl" dirty="0" smtClean="0"/>
              <a:t>ESTRATEGIAS DE COMUNICACI</a:t>
            </a:r>
            <a:r>
              <a:rPr lang="es-ES_tradnl" dirty="0" smtClean="0"/>
              <a:t>ÓN</a:t>
            </a:r>
            <a:r>
              <a:rPr lang="es-ES_tradnl" dirty="0" smtClean="0"/>
              <a:t/>
            </a:r>
            <a:br>
              <a:rPr lang="es-ES_tradnl" dirty="0" smtClean="0"/>
            </a:br>
            <a:r>
              <a:rPr lang="es-ES_tradnl" dirty="0" smtClean="0"/>
              <a:t>RAFAEL ALRBERTO P</a:t>
            </a:r>
            <a:r>
              <a:rPr lang="es-ES_tradnl" dirty="0" smtClean="0"/>
              <a:t>ÉREZ</a:t>
            </a:r>
            <a:endParaRPr lang="es-ES_tradnl" dirty="0"/>
          </a:p>
        </p:txBody>
      </p:sp>
    </p:spTree>
    <p:extLst>
      <p:ext uri="{BB962C8B-B14F-4D97-AF65-F5344CB8AC3E}">
        <p14:creationId xmlns:p14="http://schemas.microsoft.com/office/powerpoint/2010/main" val="4047266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125402"/>
            <a:ext cx="7543800" cy="1524000"/>
          </a:xfrm>
        </p:spPr>
        <p:txBody>
          <a:bodyPr/>
          <a:lstStyle/>
          <a:p>
            <a:r>
              <a:rPr lang="es-ES_tradnl" dirty="0" smtClean="0"/>
              <a:t>CAP</a:t>
            </a:r>
            <a:r>
              <a:rPr lang="es-ES_tradnl" dirty="0" smtClean="0"/>
              <a:t>ÍTULO 17</a:t>
            </a:r>
            <a:r>
              <a:rPr lang="es-ES_tradnl" dirty="0" smtClean="0"/>
              <a:t/>
            </a:r>
            <a:br>
              <a:rPr lang="es-ES_tradnl" dirty="0" smtClean="0"/>
            </a:br>
            <a:r>
              <a:rPr lang="es-ES_tradnl" dirty="0" smtClean="0"/>
              <a:t>EL ESQUEMA DIRECTOR</a:t>
            </a:r>
            <a:endParaRPr lang="es-ES_tradnl" dirty="0"/>
          </a:p>
        </p:txBody>
      </p:sp>
    </p:spTree>
    <p:extLst>
      <p:ext uri="{BB962C8B-B14F-4D97-AF65-F5344CB8AC3E}">
        <p14:creationId xmlns:p14="http://schemas.microsoft.com/office/powerpoint/2010/main" val="385566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ESTRATEGIAS DE COMUNICACIÓN</a:t>
            </a:r>
            <a:endParaRPr lang="es-ES_tradnl" dirty="0"/>
          </a:p>
        </p:txBody>
      </p:sp>
      <p:sp>
        <p:nvSpPr>
          <p:cNvPr id="3" name="Content Placeholder 2"/>
          <p:cNvSpPr>
            <a:spLocks noGrp="1"/>
          </p:cNvSpPr>
          <p:nvPr>
            <p:ph idx="1"/>
          </p:nvPr>
        </p:nvSpPr>
        <p:spPr/>
        <p:txBody>
          <a:bodyPr/>
          <a:lstStyle/>
          <a:p>
            <a:r>
              <a:rPr lang="es-ES_tradnl" dirty="0"/>
              <a:t>¿</a:t>
            </a:r>
            <a:r>
              <a:rPr lang="es-ES_tradnl" dirty="0" smtClean="0"/>
              <a:t>Comunicación estratégica o estrategia de comunicación?</a:t>
            </a:r>
          </a:p>
          <a:p>
            <a:pPr marL="777875" lvl="1" indent="-457200">
              <a:buFont typeface="+mj-lt"/>
              <a:buAutoNum type="alphaLcParenR"/>
            </a:pPr>
            <a:r>
              <a:rPr lang="en-US" dirty="0" smtClean="0"/>
              <a:t>D</a:t>
            </a:r>
            <a:r>
              <a:rPr lang="es-ES_tradnl" dirty="0" err="1" smtClean="0"/>
              <a:t>eterminar</a:t>
            </a:r>
            <a:r>
              <a:rPr lang="es-ES_tradnl" dirty="0" smtClean="0"/>
              <a:t> qué comunicaciones son estratégicas</a:t>
            </a:r>
          </a:p>
          <a:p>
            <a:pPr marL="777875" lvl="1" indent="-457200">
              <a:buFont typeface="+mj-lt"/>
              <a:buAutoNum type="alphaLcParenR"/>
            </a:pPr>
            <a:r>
              <a:rPr lang="en-US" dirty="0" smtClean="0"/>
              <a:t>D</a:t>
            </a:r>
            <a:r>
              <a:rPr lang="es-ES_tradnl" dirty="0" err="1" smtClean="0"/>
              <a:t>eterminar</a:t>
            </a:r>
            <a:r>
              <a:rPr lang="es-ES_tradnl" dirty="0" smtClean="0"/>
              <a:t> que estrategias  son comunicativas</a:t>
            </a:r>
          </a:p>
          <a:p>
            <a:pPr marL="777875" lvl="1" indent="-457200">
              <a:buFont typeface="+mj-lt"/>
              <a:buAutoNum type="alphaLcParenR"/>
            </a:pPr>
            <a:endParaRPr lang="es-ES_tradnl" dirty="0"/>
          </a:p>
          <a:p>
            <a:pPr marL="0" indent="0">
              <a:buNone/>
            </a:pPr>
            <a:r>
              <a:rPr lang="en-US" dirty="0" smtClean="0"/>
              <a:t>C</a:t>
            </a:r>
            <a:r>
              <a:rPr lang="es-ES_tradnl" dirty="0" err="1" smtClean="0"/>
              <a:t>omunicador</a:t>
            </a:r>
            <a:r>
              <a:rPr lang="en-US" dirty="0" smtClean="0">
                <a:sym typeface="Wingdings"/>
              </a:rPr>
              <a:t></a:t>
            </a:r>
            <a:r>
              <a:rPr lang="es-ES_tradnl" dirty="0" smtClean="0"/>
              <a:t> qué comunicaciones merecen el calificativo de estratégicas.</a:t>
            </a:r>
            <a:endParaRPr lang="es-ES_tradnl" dirty="0"/>
          </a:p>
          <a:p>
            <a:pPr marL="0" indent="0">
              <a:buNone/>
            </a:pPr>
            <a:r>
              <a:rPr lang="es-ES_tradnl" dirty="0" smtClean="0"/>
              <a:t>Los rasgos que las caracterizan y que aporta  la estrategia a la comunicación.</a:t>
            </a:r>
          </a:p>
        </p:txBody>
      </p:sp>
    </p:spTree>
    <p:extLst>
      <p:ext uri="{BB962C8B-B14F-4D97-AF65-F5344CB8AC3E}">
        <p14:creationId xmlns:p14="http://schemas.microsoft.com/office/powerpoint/2010/main" val="220686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77262"/>
            <a:ext cx="7543800" cy="3886200"/>
          </a:xfrm>
        </p:spPr>
        <p:txBody>
          <a:bodyPr/>
          <a:lstStyle/>
          <a:p>
            <a:pPr algn="just"/>
            <a:r>
              <a:rPr lang="es-ES_tradnl" dirty="0" smtClean="0"/>
              <a:t>Desde el punto de vista del estratega: especificar  que estrategias merecen el calificativo de comunicativas y que aporta la comunicación a la estrategia.</a:t>
            </a:r>
          </a:p>
        </p:txBody>
      </p:sp>
      <p:pic>
        <p:nvPicPr>
          <p:cNvPr id="4" name="Picture 3" descr="estra.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978" y="2601512"/>
            <a:ext cx="3586107" cy="3577424"/>
          </a:xfrm>
          <a:prstGeom prst="rect">
            <a:avLst/>
          </a:prstGeom>
        </p:spPr>
      </p:pic>
    </p:spTree>
    <p:extLst>
      <p:ext uri="{BB962C8B-B14F-4D97-AF65-F5344CB8AC3E}">
        <p14:creationId xmlns:p14="http://schemas.microsoft.com/office/powerpoint/2010/main" val="17343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LA TEORÍA DICE</a:t>
            </a:r>
            <a:r>
              <a:rPr lang="en-US" dirty="0" smtClean="0"/>
              <a:t>…</a:t>
            </a:r>
            <a:endParaRPr lang="es-ES_tradnl" dirty="0"/>
          </a:p>
        </p:txBody>
      </p:sp>
      <p:sp>
        <p:nvSpPr>
          <p:cNvPr id="3" name="Content Placeholder 2"/>
          <p:cNvSpPr>
            <a:spLocks noGrp="1"/>
          </p:cNvSpPr>
          <p:nvPr>
            <p:ph idx="1"/>
          </p:nvPr>
        </p:nvSpPr>
        <p:spPr/>
        <p:txBody>
          <a:bodyPr/>
          <a:lstStyle/>
          <a:p>
            <a:pPr algn="just"/>
            <a:r>
              <a:rPr lang="es-ES_tradnl" dirty="0" smtClean="0"/>
              <a:t>Aunque la teoría de los juegos se fundamenta sobre la información (o mejor dicho sobre su carencia, la incertidumbre). La comunicación propiamente dicha no ha constituido una preocupación para la  teoría originaria.</a:t>
            </a:r>
          </a:p>
          <a:p>
            <a:pPr algn="just"/>
            <a:endParaRPr lang="es-ES_tradnl" dirty="0"/>
          </a:p>
          <a:p>
            <a:pPr algn="just"/>
            <a:r>
              <a:rPr lang="es-ES_tradnl" dirty="0" smtClean="0"/>
              <a:t>No es lo mismo una decisión estratégica que una estrategia.</a:t>
            </a:r>
          </a:p>
        </p:txBody>
      </p:sp>
    </p:spTree>
    <p:extLst>
      <p:ext uri="{BB962C8B-B14F-4D97-AF65-F5344CB8AC3E}">
        <p14:creationId xmlns:p14="http://schemas.microsoft.com/office/powerpoint/2010/main" val="388756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8754"/>
            <a:ext cx="7543800" cy="3886200"/>
          </a:xfrm>
        </p:spPr>
        <p:txBody>
          <a:bodyPr/>
          <a:lstStyle/>
          <a:p>
            <a:pPr algn="just"/>
            <a:r>
              <a:rPr lang="es-ES_tradnl" dirty="0" smtClean="0"/>
              <a:t>La diferencia entre una acción estratégica y una estrategia:</a:t>
            </a:r>
          </a:p>
          <a:p>
            <a:pPr marL="0" indent="0" algn="just">
              <a:buNone/>
            </a:pPr>
            <a:r>
              <a:rPr lang="es-ES_tradnl" dirty="0" smtClean="0"/>
              <a:t>Una parte  (acciones/ decisiones/ tácticas) y el todo (la decisión marco)</a:t>
            </a:r>
          </a:p>
          <a:p>
            <a:pPr marL="0" indent="0" algn="just">
              <a:buNone/>
            </a:pPr>
            <a:endParaRPr lang="es-ES_tradnl" dirty="0"/>
          </a:p>
          <a:p>
            <a:pPr marL="0" indent="0" algn="just">
              <a:buNone/>
            </a:pPr>
            <a:r>
              <a:rPr lang="es-ES_tradnl" dirty="0" smtClean="0"/>
              <a:t>La suma de una serie de comunicaciones estratégicas no produce necesariamente una estrategia.</a:t>
            </a:r>
            <a:endParaRPr lang="es-ES_tradnl" dirty="0"/>
          </a:p>
        </p:txBody>
      </p:sp>
      <p:pic>
        <p:nvPicPr>
          <p:cNvPr id="4" name="Picture 3" descr="Estrategia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460" y="3427839"/>
            <a:ext cx="4005905" cy="2673942"/>
          </a:xfrm>
          <a:prstGeom prst="rect">
            <a:avLst/>
          </a:prstGeom>
        </p:spPr>
      </p:pic>
    </p:spTree>
    <p:extLst>
      <p:ext uri="{BB962C8B-B14F-4D97-AF65-F5344CB8AC3E}">
        <p14:creationId xmlns:p14="http://schemas.microsoft.com/office/powerpoint/2010/main" val="111358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002164"/>
          </a:xfrm>
        </p:spPr>
        <p:txBody>
          <a:bodyPr/>
          <a:lstStyle/>
          <a:p>
            <a:pPr algn="just"/>
            <a:r>
              <a:rPr lang="es-ES_tradnl" dirty="0" smtClean="0"/>
              <a:t>Las actuaciones estratégicas puntuales  les falta la idea rectora que las conecte.</a:t>
            </a:r>
          </a:p>
          <a:p>
            <a:pPr algn="just"/>
            <a:r>
              <a:rPr lang="es-ES_tradnl" dirty="0" smtClean="0"/>
              <a:t>Les falta el esquema director que dé y transmita coherencia.</a:t>
            </a:r>
          </a:p>
          <a:p>
            <a:pPr algn="just"/>
            <a:endParaRPr lang="es-ES_tradnl" dirty="0"/>
          </a:p>
          <a:p>
            <a:pPr algn="just"/>
            <a:r>
              <a:rPr lang="es-ES_tradnl" dirty="0" smtClean="0"/>
              <a:t>“La estrategia es la guía de oro para alcanzar una meta” Dr. Wayne Alexander</a:t>
            </a:r>
          </a:p>
          <a:p>
            <a:pPr algn="just"/>
            <a:endParaRPr lang="es-ES_tradnl" dirty="0"/>
          </a:p>
          <a:p>
            <a:pPr algn="just"/>
            <a:r>
              <a:rPr lang="es-ES_tradnl" dirty="0" smtClean="0"/>
              <a:t>“La estrategia publicitaria se refiere a la dirección y guía que debe utilizarse como columna vertebral para la formulación de tácticas publicitarias”- Murray W. </a:t>
            </a:r>
            <a:r>
              <a:rPr lang="es-ES_tradnl" dirty="0" err="1" smtClean="0"/>
              <a:t>Gross</a:t>
            </a:r>
            <a:endParaRPr lang="es-ES_tradnl" dirty="0"/>
          </a:p>
        </p:txBody>
      </p:sp>
    </p:spTree>
    <p:extLst>
      <p:ext uri="{BB962C8B-B14F-4D97-AF65-F5344CB8AC3E}">
        <p14:creationId xmlns:p14="http://schemas.microsoft.com/office/powerpoint/2010/main" val="3226669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443439"/>
            <a:ext cx="7543800" cy="3886200"/>
          </a:xfrm>
        </p:spPr>
        <p:txBody>
          <a:bodyPr/>
          <a:lstStyle/>
          <a:p>
            <a:pPr algn="just"/>
            <a:r>
              <a:rPr lang="es-ES_tradnl" dirty="0" smtClean="0"/>
              <a:t>Las actuaciones estratégicas puntuales: “Pan para hoy y hambre para mañana” </a:t>
            </a:r>
          </a:p>
          <a:p>
            <a:pPr marL="0" indent="0" algn="just">
              <a:buNone/>
            </a:pPr>
            <a:r>
              <a:rPr lang="es-ES_tradnl" dirty="0" smtClean="0"/>
              <a:t>Pueden tener éxito en el corto plazo pero aportan muy poco en el medio plazo</a:t>
            </a:r>
            <a:endParaRPr lang="es-ES_tradnl" dirty="0"/>
          </a:p>
        </p:txBody>
      </p:sp>
      <p:pic>
        <p:nvPicPr>
          <p:cNvPr id="4" name="Picture 3" descr="puzzlepeop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618887"/>
            <a:ext cx="6477000" cy="3632200"/>
          </a:xfrm>
          <a:prstGeom prst="rect">
            <a:avLst/>
          </a:prstGeom>
        </p:spPr>
      </p:pic>
    </p:spTree>
    <p:extLst>
      <p:ext uri="{BB962C8B-B14F-4D97-AF65-F5344CB8AC3E}">
        <p14:creationId xmlns:p14="http://schemas.microsoft.com/office/powerpoint/2010/main" val="83302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38540"/>
            <a:ext cx="7543800" cy="1676400"/>
          </a:xfrm>
        </p:spPr>
        <p:txBody>
          <a:bodyPr/>
          <a:lstStyle/>
          <a:p>
            <a:r>
              <a:rPr lang="es-ES_tradnl" dirty="0" smtClean="0"/>
              <a:t>LAS ESTRATEGIAS DE COMUNICACIÓN SON UN TIPO DETERMINADO DE ESTRATEGIAS</a:t>
            </a:r>
            <a:endParaRPr lang="es-ES_tradnl" dirty="0"/>
          </a:p>
        </p:txBody>
      </p:sp>
    </p:spTree>
    <p:extLst>
      <p:ext uri="{BB962C8B-B14F-4D97-AF65-F5344CB8AC3E}">
        <p14:creationId xmlns:p14="http://schemas.microsoft.com/office/powerpoint/2010/main" val="2816049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U</a:t>
            </a:r>
            <a:r>
              <a:rPr lang="es-ES_tradnl" dirty="0" err="1" smtClean="0"/>
              <a:t>na</a:t>
            </a:r>
            <a:r>
              <a:rPr lang="es-ES_tradnl" dirty="0" smtClean="0"/>
              <a:t> estrategia será comunicativa cuando persigue un objetivo de comunicación, o bien cuando utilice fundamentalmente la comunicación para el logro de ese objetivo. </a:t>
            </a:r>
          </a:p>
          <a:p>
            <a:pPr marL="0" indent="0" algn="just">
              <a:buNone/>
            </a:pPr>
            <a:endParaRPr lang="es-ES_tradnl" dirty="0"/>
          </a:p>
        </p:txBody>
      </p:sp>
      <p:pic>
        <p:nvPicPr>
          <p:cNvPr id="5" name="Picture 4" descr="piez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235" y="2743296"/>
            <a:ext cx="3594100" cy="3276600"/>
          </a:xfrm>
          <a:prstGeom prst="rect">
            <a:avLst/>
          </a:prstGeom>
        </p:spPr>
      </p:pic>
    </p:spTree>
    <p:extLst>
      <p:ext uri="{BB962C8B-B14F-4D97-AF65-F5344CB8AC3E}">
        <p14:creationId xmlns:p14="http://schemas.microsoft.com/office/powerpoint/2010/main" val="4013448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“E</a:t>
            </a:r>
            <a:r>
              <a:rPr lang="es-ES_tradnl" dirty="0" smtClean="0"/>
              <a:t>l grado de comunicación que pueda haber entre los participantes tiene una clara influencia en el resultado del juego”- Nash</a:t>
            </a:r>
            <a:endParaRPr lang="es-ES_tradnl" dirty="0"/>
          </a:p>
        </p:txBody>
      </p:sp>
      <p:pic>
        <p:nvPicPr>
          <p:cNvPr id="4" name="Picture 3" descr="colab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3525768"/>
            <a:ext cx="3200400" cy="2540000"/>
          </a:xfrm>
          <a:prstGeom prst="rect">
            <a:avLst/>
          </a:prstGeom>
        </p:spPr>
      </p:pic>
    </p:spTree>
    <p:extLst>
      <p:ext uri="{BB962C8B-B14F-4D97-AF65-F5344CB8AC3E}">
        <p14:creationId xmlns:p14="http://schemas.microsoft.com/office/powerpoint/2010/main" val="217740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38540"/>
            <a:ext cx="7543800" cy="1676400"/>
          </a:xfrm>
        </p:spPr>
        <p:txBody>
          <a:bodyPr/>
          <a:lstStyle/>
          <a:p>
            <a:r>
              <a:rPr lang="es-ES_tradnl" dirty="0" smtClean="0"/>
              <a:t>APROXIMANCIONES  DE LA ESTRATEGIA DE LA COMUNICACIÓN</a:t>
            </a:r>
            <a:endParaRPr lang="es-ES_tradnl" dirty="0"/>
          </a:p>
        </p:txBody>
      </p:sp>
    </p:spTree>
    <p:extLst>
      <p:ext uri="{BB962C8B-B14F-4D97-AF65-F5344CB8AC3E}">
        <p14:creationId xmlns:p14="http://schemas.microsoft.com/office/powerpoint/2010/main" val="3619708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CONJUNTO DE TÁCTICAS DE COMUNICACIÓN</a:t>
            </a:r>
            <a:endParaRPr lang="es-ES_tradnl" dirty="0"/>
          </a:p>
        </p:txBody>
      </p:sp>
      <p:sp>
        <p:nvSpPr>
          <p:cNvPr id="3" name="Content Placeholder 2"/>
          <p:cNvSpPr>
            <a:spLocks noGrp="1"/>
          </p:cNvSpPr>
          <p:nvPr>
            <p:ph idx="1"/>
          </p:nvPr>
        </p:nvSpPr>
        <p:spPr>
          <a:xfrm>
            <a:off x="762000" y="2009885"/>
            <a:ext cx="7543800" cy="3886200"/>
          </a:xfrm>
        </p:spPr>
        <p:txBody>
          <a:bodyPr/>
          <a:lstStyle/>
          <a:p>
            <a:pPr algn="just"/>
            <a:r>
              <a:rPr lang="es-ES_tradnl" dirty="0"/>
              <a:t>U</a:t>
            </a:r>
            <a:r>
              <a:rPr lang="es-ES_tradnl" dirty="0" smtClean="0"/>
              <a:t>na estrategia de comunicación pública es el conjunto de tácticas que utilizan los comunicadores en sus juegos públicos de confrontación o cooperación.</a:t>
            </a:r>
            <a:endParaRPr lang="es-ES_tradnl" dirty="0"/>
          </a:p>
        </p:txBody>
      </p:sp>
      <p:pic>
        <p:nvPicPr>
          <p:cNvPr id="4" name="Picture 3" descr="Tacticas-de-Ajedre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854" y="444372"/>
            <a:ext cx="4591557" cy="2582751"/>
          </a:xfrm>
          <a:prstGeom prst="rect">
            <a:avLst/>
          </a:prstGeom>
        </p:spPr>
      </p:pic>
    </p:spTree>
    <p:extLst>
      <p:ext uri="{BB962C8B-B14F-4D97-AF65-F5344CB8AC3E}">
        <p14:creationId xmlns:p14="http://schemas.microsoft.com/office/powerpoint/2010/main" val="1949973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VISIÓN ANTICIPATIVA</a:t>
            </a:r>
            <a:endParaRPr lang="es-ES_tradnl" dirty="0"/>
          </a:p>
        </p:txBody>
      </p:sp>
      <p:sp>
        <p:nvSpPr>
          <p:cNvPr id="3" name="Content Placeholder 2"/>
          <p:cNvSpPr>
            <a:spLocks noGrp="1"/>
          </p:cNvSpPr>
          <p:nvPr>
            <p:ph idx="1"/>
          </p:nvPr>
        </p:nvSpPr>
        <p:spPr/>
        <p:txBody>
          <a:bodyPr/>
          <a:lstStyle/>
          <a:p>
            <a:pPr algn="just"/>
            <a:r>
              <a:rPr lang="es-ES_tradnl" dirty="0" smtClean="0"/>
              <a:t>Las tácticas son paquetes de decisiones. Pero esta aproximación podría quedar corta si no le añadiéramos la dimensión anticipativa.</a:t>
            </a:r>
          </a:p>
          <a:p>
            <a:pPr algn="just"/>
            <a:endParaRPr lang="es-ES_tradnl" dirty="0" smtClean="0"/>
          </a:p>
          <a:p>
            <a:pPr algn="just"/>
            <a:r>
              <a:rPr lang="es-ES_tradnl" dirty="0" smtClean="0"/>
              <a:t>Una estrategia de comunicación es el conjunto de decisiones sobre comunicación (tácticas) preparadas de antemano por el comunicador y su equipo para el logro de los objetivos asignados , teniendo en cuenta todas las posibles reacciones de los otros jugadores.</a:t>
            </a:r>
          </a:p>
          <a:p>
            <a:pPr algn="just"/>
            <a:endParaRPr lang="es-ES_tradnl" dirty="0"/>
          </a:p>
          <a:p>
            <a:pPr algn="just"/>
            <a:r>
              <a:rPr lang="es-ES_tradnl" dirty="0" smtClean="0"/>
              <a:t>El gran problema del ser humano es saber hasta donde debemos llegar y no pasar de ahí.</a:t>
            </a:r>
          </a:p>
        </p:txBody>
      </p:sp>
    </p:spTree>
    <p:extLst>
      <p:ext uri="{BB962C8B-B14F-4D97-AF65-F5344CB8AC3E}">
        <p14:creationId xmlns:p14="http://schemas.microsoft.com/office/powerpoint/2010/main" val="598459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128336" cy="1600200"/>
          </a:xfrm>
        </p:spPr>
        <p:txBody>
          <a:bodyPr/>
          <a:lstStyle/>
          <a:p>
            <a:r>
              <a:rPr lang="es-ES_tradnl" sz="4400" dirty="0" smtClean="0"/>
              <a:t>LA ADOPCIÓN DE UNA METODOLOGÍA PARA LA RESOLUCIÓN</a:t>
            </a:r>
            <a:endParaRPr lang="es-ES_tradnl" sz="4400" dirty="0"/>
          </a:p>
        </p:txBody>
      </p:sp>
      <p:sp>
        <p:nvSpPr>
          <p:cNvPr id="3" name="Content Placeholder 2"/>
          <p:cNvSpPr>
            <a:spLocks noGrp="1"/>
          </p:cNvSpPr>
          <p:nvPr>
            <p:ph idx="1"/>
          </p:nvPr>
        </p:nvSpPr>
        <p:spPr/>
        <p:txBody>
          <a:bodyPr/>
          <a:lstStyle/>
          <a:p>
            <a:pPr algn="just"/>
            <a:r>
              <a:rPr lang="es-ES_tradnl" dirty="0" smtClean="0"/>
              <a:t>“Implícitamente en el significado de estrategia se contiene un método para actuar”- </a:t>
            </a:r>
            <a:r>
              <a:rPr lang="es-ES_tradnl" dirty="0" err="1" smtClean="0"/>
              <a:t>Shubick</a:t>
            </a:r>
            <a:endParaRPr lang="es-ES_tradnl" dirty="0"/>
          </a:p>
          <a:p>
            <a:pPr algn="just"/>
            <a:endParaRPr lang="es-ES_tradnl" dirty="0" smtClean="0"/>
          </a:p>
          <a:p>
            <a:pPr algn="just"/>
            <a:r>
              <a:rPr lang="es-ES_tradnl" dirty="0" smtClean="0"/>
              <a:t>Ningún director de agencia dice “nuestra metodología es la que mejor garantiza los objetivos del cliente”</a:t>
            </a:r>
          </a:p>
          <a:p>
            <a:pPr algn="just"/>
            <a:endParaRPr lang="es-ES_tradnl" dirty="0"/>
          </a:p>
          <a:p>
            <a:pPr algn="just"/>
            <a:r>
              <a:rPr lang="es-ES_tradnl" dirty="0" smtClean="0"/>
              <a:t>PLANNER.</a:t>
            </a:r>
            <a:endParaRPr lang="es-ES_tradnl" dirty="0"/>
          </a:p>
        </p:txBody>
      </p:sp>
    </p:spTree>
    <p:extLst>
      <p:ext uri="{BB962C8B-B14F-4D97-AF65-F5344CB8AC3E}">
        <p14:creationId xmlns:p14="http://schemas.microsoft.com/office/powerpoint/2010/main" val="3463419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879848" cy="1600200"/>
          </a:xfrm>
        </p:spPr>
        <p:txBody>
          <a:bodyPr/>
          <a:lstStyle/>
          <a:p>
            <a:r>
              <a:rPr lang="es-ES_tradnl" sz="4000" dirty="0" smtClean="0"/>
              <a:t>REACCIÓN SIMBÓLICA CON EL ENTORNO</a:t>
            </a:r>
            <a:endParaRPr lang="es-ES_tradnl" sz="4000" dirty="0"/>
          </a:p>
        </p:txBody>
      </p:sp>
      <p:sp>
        <p:nvSpPr>
          <p:cNvPr id="3" name="Content Placeholder 2"/>
          <p:cNvSpPr>
            <a:spLocks noGrp="1"/>
          </p:cNvSpPr>
          <p:nvPr>
            <p:ph idx="1"/>
          </p:nvPr>
        </p:nvSpPr>
        <p:spPr>
          <a:xfrm>
            <a:off x="762000" y="2563416"/>
            <a:ext cx="7543800" cy="3886200"/>
          </a:xfrm>
        </p:spPr>
        <p:txBody>
          <a:bodyPr/>
          <a:lstStyle/>
          <a:p>
            <a:r>
              <a:rPr lang="es-ES_tradnl" dirty="0" smtClean="0"/>
              <a:t>“La formulación de una estrategia consiste relacionar una empresa con su entorno”- </a:t>
            </a:r>
            <a:r>
              <a:rPr lang="es-ES_tradnl" dirty="0" err="1" smtClean="0"/>
              <a:t>Porter</a:t>
            </a:r>
            <a:endParaRPr lang="es-ES_tradnl" dirty="0" smtClean="0"/>
          </a:p>
          <a:p>
            <a:endParaRPr lang="es-ES_tradnl" dirty="0" smtClean="0"/>
          </a:p>
          <a:p>
            <a:r>
              <a:rPr lang="es-ES_tradnl" dirty="0" smtClean="0"/>
              <a:t>Nunca perder de foco   las situaciones que se dan alrededor de la empresa.</a:t>
            </a:r>
            <a:endParaRPr lang="es-ES_tradnl" dirty="0"/>
          </a:p>
        </p:txBody>
      </p:sp>
      <p:pic>
        <p:nvPicPr>
          <p:cNvPr id="4" name="Picture 3" descr="ENTORN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600" y="584200"/>
            <a:ext cx="2844800" cy="2844800"/>
          </a:xfrm>
          <a:prstGeom prst="rect">
            <a:avLst/>
          </a:prstGeom>
        </p:spPr>
      </p:pic>
    </p:spTree>
    <p:extLst>
      <p:ext uri="{BB962C8B-B14F-4D97-AF65-F5344CB8AC3E}">
        <p14:creationId xmlns:p14="http://schemas.microsoft.com/office/powerpoint/2010/main" val="770754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4572000"/>
            <a:ext cx="7935067" cy="1600200"/>
          </a:xfrm>
        </p:spPr>
        <p:txBody>
          <a:bodyPr/>
          <a:lstStyle/>
          <a:p>
            <a:r>
              <a:rPr lang="es-ES_tradnl" sz="4400" dirty="0" smtClean="0"/>
              <a:t>LA ESTRATEGIA  DE OCUPACIÓN DE UNA POSICIÓN MENTAL</a:t>
            </a:r>
            <a:endParaRPr lang="es-ES_tradnl" sz="4400" dirty="0"/>
          </a:p>
        </p:txBody>
      </p:sp>
      <p:sp>
        <p:nvSpPr>
          <p:cNvPr id="3" name="Content Placeholder 2"/>
          <p:cNvSpPr>
            <a:spLocks noGrp="1"/>
          </p:cNvSpPr>
          <p:nvPr>
            <p:ph idx="1"/>
          </p:nvPr>
        </p:nvSpPr>
        <p:spPr>
          <a:xfrm>
            <a:off x="761999" y="1707424"/>
            <a:ext cx="7543800" cy="3886200"/>
          </a:xfrm>
        </p:spPr>
        <p:txBody>
          <a:bodyPr/>
          <a:lstStyle/>
          <a:p>
            <a:r>
              <a:rPr lang="es-ES_tradnl" dirty="0" smtClean="0"/>
              <a:t>La estrategia de comunicación consiste en elegir un  nicho mental y  ocuparlo comunicativamente.</a:t>
            </a:r>
          </a:p>
          <a:p>
            <a:endParaRPr lang="es-ES_tradnl" dirty="0"/>
          </a:p>
          <a:p>
            <a:r>
              <a:rPr lang="es-ES_tradnl" dirty="0" smtClean="0"/>
              <a:t>Consiste en ocupar un campo semántico y apropiárselo.</a:t>
            </a:r>
            <a:endParaRPr lang="es-ES_tradnl" dirty="0"/>
          </a:p>
        </p:txBody>
      </p:sp>
      <p:pic>
        <p:nvPicPr>
          <p:cNvPr id="4" name="Picture 3" descr="COCA COL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3756" y="642992"/>
            <a:ext cx="3012400" cy="2128864"/>
          </a:xfrm>
          <a:prstGeom prst="rect">
            <a:avLst/>
          </a:prstGeom>
        </p:spPr>
      </p:pic>
      <p:pic>
        <p:nvPicPr>
          <p:cNvPr id="5" name="Picture 4" descr="WINDOW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6697" y="938061"/>
            <a:ext cx="1538726" cy="1538726"/>
          </a:xfrm>
          <a:prstGeom prst="rect">
            <a:avLst/>
          </a:prstGeom>
        </p:spPr>
      </p:pic>
    </p:spTree>
    <p:extLst>
      <p:ext uri="{BB962C8B-B14F-4D97-AF65-F5344CB8AC3E}">
        <p14:creationId xmlns:p14="http://schemas.microsoft.com/office/powerpoint/2010/main" val="2998625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004092" cy="1600200"/>
          </a:xfrm>
        </p:spPr>
        <p:txBody>
          <a:bodyPr/>
          <a:lstStyle/>
          <a:p>
            <a:r>
              <a:rPr lang="es-ES_tradnl" sz="3600" dirty="0" smtClean="0"/>
              <a:t>ESTRATEGÍA DE COMUNICACIÓN COMO PERSPECTIVA Y VISIÓN DE FUTURO</a:t>
            </a:r>
            <a:endParaRPr lang="es-ES_tradnl" sz="3600" dirty="0"/>
          </a:p>
        </p:txBody>
      </p:sp>
      <p:sp>
        <p:nvSpPr>
          <p:cNvPr id="3" name="Content Placeholder 2"/>
          <p:cNvSpPr>
            <a:spLocks noGrp="1"/>
          </p:cNvSpPr>
          <p:nvPr>
            <p:ph idx="1"/>
          </p:nvPr>
        </p:nvSpPr>
        <p:spPr/>
        <p:txBody>
          <a:bodyPr/>
          <a:lstStyle/>
          <a:p>
            <a:pPr algn="just"/>
            <a:r>
              <a:rPr lang="es-ES_tradnl" dirty="0" smtClean="0"/>
              <a:t>La visión nos indica el camino, per la visión exige un punto de mira, unos valores que nos den esa perspectiva:</a:t>
            </a:r>
          </a:p>
          <a:p>
            <a:pPr lvl="1" algn="just"/>
            <a:r>
              <a:rPr lang="es-ES_tradnl" dirty="0" smtClean="0"/>
              <a:t>Identidad</a:t>
            </a:r>
          </a:p>
          <a:p>
            <a:pPr lvl="1" algn="just"/>
            <a:r>
              <a:rPr lang="es-ES_tradnl" dirty="0" smtClean="0"/>
              <a:t>Ideología</a:t>
            </a:r>
          </a:p>
          <a:p>
            <a:pPr lvl="1" algn="just"/>
            <a:r>
              <a:rPr lang="es-ES_tradnl" dirty="0" smtClean="0"/>
              <a:t>Fuerza Conductora</a:t>
            </a:r>
          </a:p>
          <a:p>
            <a:pPr lvl="1" algn="just"/>
            <a:r>
              <a:rPr lang="es-ES_tradnl" dirty="0" smtClean="0"/>
              <a:t>Visión del mundo</a:t>
            </a:r>
          </a:p>
          <a:p>
            <a:pPr algn="just"/>
            <a:endParaRPr lang="es-ES_tradnl" dirty="0"/>
          </a:p>
          <a:p>
            <a:pPr algn="just"/>
            <a:r>
              <a:rPr lang="es-ES_tradnl" dirty="0" smtClean="0"/>
              <a:t>Una estrategia de  comunicación  consiste en transmitir a sus públicos los valores y perspectivas que animan e impulsan una organización.</a:t>
            </a:r>
          </a:p>
          <a:p>
            <a:pPr algn="just"/>
            <a:r>
              <a:rPr lang="es-ES_tradnl" dirty="0" smtClean="0"/>
              <a:t>Intangible capitalizando otros intangibles.</a:t>
            </a:r>
            <a:endParaRPr lang="es-ES_tradnl" dirty="0"/>
          </a:p>
        </p:txBody>
      </p:sp>
    </p:spTree>
    <p:extLst>
      <p:ext uri="{BB962C8B-B14F-4D97-AF65-F5344CB8AC3E}">
        <p14:creationId xmlns:p14="http://schemas.microsoft.com/office/powerpoint/2010/main" val="313726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¿NOS VIENE A COMPLICAR LA VIDA?</a:t>
            </a:r>
            <a:endParaRPr lang="es-ES_tradnl" dirty="0"/>
          </a:p>
        </p:txBody>
      </p:sp>
      <p:sp>
        <p:nvSpPr>
          <p:cNvPr id="3" name="Content Placeholder 2"/>
          <p:cNvSpPr>
            <a:spLocks noGrp="1"/>
          </p:cNvSpPr>
          <p:nvPr>
            <p:ph idx="1"/>
          </p:nvPr>
        </p:nvSpPr>
        <p:spPr/>
        <p:txBody>
          <a:bodyPr/>
          <a:lstStyle/>
          <a:p>
            <a:pPr algn="just"/>
            <a:r>
              <a:rPr lang="es-ES_tradnl" dirty="0" smtClean="0"/>
              <a:t>Los intangibles son siempre incomodos  de manejar.</a:t>
            </a:r>
          </a:p>
          <a:p>
            <a:pPr algn="just"/>
            <a:endParaRPr lang="es-ES_tradnl" dirty="0"/>
          </a:p>
          <a:p>
            <a:pPr algn="just"/>
            <a:r>
              <a:rPr lang="es-ES_tradnl" dirty="0" smtClean="0"/>
              <a:t>La aplicación de estrategias en la practica comunicativa puede ser una de las mejores formas de rentabilizar su esfuerzo y su inversión en comunicación.</a:t>
            </a:r>
          </a:p>
          <a:p>
            <a:pPr algn="just"/>
            <a:endParaRPr lang="es-ES_tradnl" dirty="0"/>
          </a:p>
          <a:p>
            <a:pPr algn="just"/>
            <a:r>
              <a:rPr lang="es-ES_tradnl" dirty="0" smtClean="0"/>
              <a:t>Obliga a una reflexión y análisis periódico.</a:t>
            </a:r>
          </a:p>
          <a:p>
            <a:pPr algn="just"/>
            <a:endParaRPr lang="es-ES_tradnl" dirty="0"/>
          </a:p>
          <a:p>
            <a:pPr algn="just"/>
            <a:r>
              <a:rPr lang="es-ES_tradnl" dirty="0" smtClean="0"/>
              <a:t>Determina los criterios de evaluación de resultados.</a:t>
            </a:r>
          </a:p>
        </p:txBody>
      </p:sp>
    </p:spTree>
    <p:extLst>
      <p:ext uri="{BB962C8B-B14F-4D97-AF65-F5344CB8AC3E}">
        <p14:creationId xmlns:p14="http://schemas.microsoft.com/office/powerpoint/2010/main" val="4291222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6918"/>
            <a:ext cx="7543800" cy="3886200"/>
          </a:xfrm>
        </p:spPr>
        <p:txBody>
          <a:bodyPr/>
          <a:lstStyle/>
          <a:p>
            <a:r>
              <a:rPr lang="en-US" dirty="0" smtClean="0"/>
              <a:t>El </a:t>
            </a:r>
            <a:r>
              <a:rPr lang="en-US" dirty="0" err="1" smtClean="0"/>
              <a:t>documento</a:t>
            </a:r>
            <a:r>
              <a:rPr lang="en-US" dirty="0" smtClean="0"/>
              <a:t> de </a:t>
            </a:r>
            <a:r>
              <a:rPr lang="en-US" dirty="0" err="1" smtClean="0"/>
              <a:t>estrategia</a:t>
            </a:r>
            <a:r>
              <a:rPr lang="en-US" dirty="0" smtClean="0"/>
              <a:t> de </a:t>
            </a:r>
            <a:r>
              <a:rPr lang="en-US" dirty="0" err="1" smtClean="0"/>
              <a:t>comunicación</a:t>
            </a:r>
            <a:r>
              <a:rPr lang="en-US" dirty="0" smtClean="0"/>
              <a:t> </a:t>
            </a:r>
            <a:r>
              <a:rPr lang="en-US" dirty="0" err="1" smtClean="0"/>
              <a:t>rara</a:t>
            </a:r>
            <a:r>
              <a:rPr lang="en-US" dirty="0" smtClean="0"/>
              <a:t> </a:t>
            </a:r>
            <a:r>
              <a:rPr lang="en-US" dirty="0" err="1" smtClean="0"/>
              <a:t>vez</a:t>
            </a:r>
            <a:r>
              <a:rPr lang="en-US" dirty="0" smtClean="0"/>
              <a:t> </a:t>
            </a:r>
            <a:r>
              <a:rPr lang="en-US" dirty="0" err="1" smtClean="0"/>
              <a:t>es</a:t>
            </a:r>
            <a:r>
              <a:rPr lang="en-US" dirty="0" smtClean="0"/>
              <a:t> </a:t>
            </a:r>
            <a:r>
              <a:rPr lang="en-US" dirty="0" err="1" smtClean="0"/>
              <a:t>más</a:t>
            </a:r>
            <a:r>
              <a:rPr lang="en-US" dirty="0" smtClean="0"/>
              <a:t> </a:t>
            </a:r>
            <a:r>
              <a:rPr lang="en-US" dirty="0" err="1" smtClean="0"/>
              <a:t>que</a:t>
            </a:r>
            <a:r>
              <a:rPr lang="en-US" dirty="0"/>
              <a:t> </a:t>
            </a:r>
            <a:r>
              <a:rPr lang="en-US" dirty="0" smtClean="0"/>
              <a:t>un </a:t>
            </a:r>
            <a:r>
              <a:rPr lang="en-US" dirty="0" err="1" smtClean="0"/>
              <a:t>conjunto</a:t>
            </a:r>
            <a:r>
              <a:rPr lang="en-US" dirty="0" smtClean="0"/>
              <a:t> de </a:t>
            </a:r>
            <a:r>
              <a:rPr lang="en-US" dirty="0" err="1" smtClean="0"/>
              <a:t>meras</a:t>
            </a:r>
            <a:r>
              <a:rPr lang="en-US" dirty="0" smtClean="0"/>
              <a:t>  </a:t>
            </a:r>
            <a:r>
              <a:rPr lang="en-US" dirty="0" err="1" smtClean="0"/>
              <a:t>justificaciones</a:t>
            </a:r>
            <a:r>
              <a:rPr lang="en-US" dirty="0" smtClean="0"/>
              <a:t>.</a:t>
            </a:r>
          </a:p>
          <a:p>
            <a:endParaRPr lang="en-US" dirty="0" smtClean="0"/>
          </a:p>
          <a:p>
            <a:r>
              <a:rPr lang="en-US" dirty="0" smtClean="0"/>
              <a:t>Son </a:t>
            </a:r>
            <a:r>
              <a:rPr lang="en-US" dirty="0" err="1" smtClean="0"/>
              <a:t>textos</a:t>
            </a:r>
            <a:r>
              <a:rPr lang="en-US" dirty="0" smtClean="0"/>
              <a:t> </a:t>
            </a:r>
            <a:r>
              <a:rPr lang="en-US" dirty="0" err="1" smtClean="0"/>
              <a:t>meramente</a:t>
            </a:r>
            <a:r>
              <a:rPr lang="en-US" dirty="0" smtClean="0"/>
              <a:t> </a:t>
            </a:r>
            <a:r>
              <a:rPr lang="en-US" dirty="0" err="1" smtClean="0"/>
              <a:t>esquemáticos</a:t>
            </a:r>
            <a:r>
              <a:rPr lang="en-US" dirty="0" smtClean="0"/>
              <a:t>  </a:t>
            </a:r>
            <a:r>
              <a:rPr lang="en-US" dirty="0" err="1" smtClean="0"/>
              <a:t>que</a:t>
            </a:r>
            <a:r>
              <a:rPr lang="en-US" dirty="0" smtClean="0"/>
              <a:t> </a:t>
            </a:r>
            <a:r>
              <a:rPr lang="en-US" dirty="0" err="1" smtClean="0"/>
              <a:t>clarifique</a:t>
            </a:r>
            <a:r>
              <a:rPr lang="en-US" dirty="0" smtClean="0"/>
              <a:t> la </a:t>
            </a:r>
            <a:r>
              <a:rPr lang="en-US" dirty="0" err="1" smtClean="0"/>
              <a:t>venta</a:t>
            </a:r>
            <a:r>
              <a:rPr lang="en-US" dirty="0" smtClean="0"/>
              <a:t> de un slogan o </a:t>
            </a:r>
            <a:r>
              <a:rPr lang="en-US" dirty="0" err="1" smtClean="0"/>
              <a:t>una</a:t>
            </a:r>
            <a:r>
              <a:rPr lang="en-US" dirty="0" smtClean="0"/>
              <a:t> </a:t>
            </a:r>
            <a:r>
              <a:rPr lang="en-US" dirty="0" err="1" smtClean="0"/>
              <a:t>campaña</a:t>
            </a:r>
            <a:r>
              <a:rPr lang="en-US" dirty="0" smtClean="0"/>
              <a:t>.</a:t>
            </a:r>
            <a:endParaRPr lang="es-ES_tradnl" dirty="0"/>
          </a:p>
        </p:txBody>
      </p:sp>
      <p:pic>
        <p:nvPicPr>
          <p:cNvPr id="4" name="Picture 3" descr="documento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800" y="3178968"/>
            <a:ext cx="2290611" cy="2475881"/>
          </a:xfrm>
          <a:prstGeom prst="rect">
            <a:avLst/>
          </a:prstGeom>
        </p:spPr>
      </p:pic>
    </p:spTree>
    <p:extLst>
      <p:ext uri="{BB962C8B-B14F-4D97-AF65-F5344CB8AC3E}">
        <p14:creationId xmlns:p14="http://schemas.microsoft.com/office/powerpoint/2010/main" val="1633703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283236"/>
            <a:ext cx="7543800" cy="1524000"/>
          </a:xfrm>
        </p:spPr>
        <p:txBody>
          <a:bodyPr/>
          <a:lstStyle/>
          <a:p>
            <a:r>
              <a:rPr lang="es-ES_tradnl" dirty="0" smtClean="0"/>
              <a:t>CAP</a:t>
            </a:r>
            <a:r>
              <a:rPr lang="es-ES_tradnl" dirty="0" smtClean="0"/>
              <a:t>ÍTULO 18</a:t>
            </a:r>
            <a:br>
              <a:rPr lang="es-ES_tradnl" dirty="0" smtClean="0"/>
            </a:br>
            <a:r>
              <a:rPr lang="es-ES_tradnl" sz="5400" dirty="0" smtClean="0"/>
              <a:t>COMUNICACIÓN</a:t>
            </a:r>
            <a:r>
              <a:rPr lang="es-ES_tradnl" sz="5400" dirty="0" smtClean="0"/>
              <a:t>, ESTRATEGIA Y CONSENSO</a:t>
            </a:r>
            <a:endParaRPr lang="es-ES_tradnl" sz="5400" dirty="0"/>
          </a:p>
        </p:txBody>
      </p:sp>
    </p:spTree>
    <p:extLst>
      <p:ext uri="{BB962C8B-B14F-4D97-AF65-F5344CB8AC3E}">
        <p14:creationId xmlns:p14="http://schemas.microsoft.com/office/powerpoint/2010/main" val="2763841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 NUEVO ESCENARIO</a:t>
            </a:r>
            <a:endParaRPr lang="es-ES_tradnl" dirty="0"/>
          </a:p>
        </p:txBody>
      </p:sp>
      <p:sp>
        <p:nvSpPr>
          <p:cNvPr id="3" name="Content Placeholder 2"/>
          <p:cNvSpPr>
            <a:spLocks noGrp="1"/>
          </p:cNvSpPr>
          <p:nvPr>
            <p:ph idx="1"/>
          </p:nvPr>
        </p:nvSpPr>
        <p:spPr/>
        <p:txBody>
          <a:bodyPr/>
          <a:lstStyle/>
          <a:p>
            <a:pPr algn="just"/>
            <a:r>
              <a:rPr lang="en-US" dirty="0" smtClean="0"/>
              <a:t>L</a:t>
            </a:r>
            <a:r>
              <a:rPr lang="es-ES_tradnl" dirty="0" smtClean="0"/>
              <a:t>as estrategias de comunicación están desplazando a otras estrategias basadas en el uso de la fuerza.</a:t>
            </a:r>
          </a:p>
          <a:p>
            <a:pPr algn="just"/>
            <a:endParaRPr lang="es-ES_tradnl" dirty="0" smtClean="0"/>
          </a:p>
          <a:p>
            <a:pPr algn="just"/>
            <a:r>
              <a:rPr lang="es-ES_tradnl" dirty="0" smtClean="0"/>
              <a:t>Antes, el poder como abuso</a:t>
            </a:r>
            <a:r>
              <a:rPr lang="en-US" dirty="0" smtClean="0"/>
              <a:t>…</a:t>
            </a:r>
            <a:r>
              <a:rPr lang="en-US" dirty="0" err="1" smtClean="0"/>
              <a:t>ahora</a:t>
            </a:r>
            <a:r>
              <a:rPr lang="en-US" dirty="0" smtClean="0"/>
              <a:t>, el </a:t>
            </a:r>
            <a:r>
              <a:rPr lang="en-US" dirty="0" err="1" smtClean="0"/>
              <a:t>poder</a:t>
            </a:r>
            <a:r>
              <a:rPr lang="en-US" dirty="0" smtClean="0"/>
              <a:t> </a:t>
            </a:r>
            <a:r>
              <a:rPr lang="en-US" dirty="0" err="1" smtClean="0"/>
              <a:t>como</a:t>
            </a:r>
            <a:r>
              <a:rPr lang="en-US" dirty="0" smtClean="0"/>
              <a:t> </a:t>
            </a:r>
            <a:r>
              <a:rPr lang="en-US" dirty="0" err="1" smtClean="0"/>
              <a:t>reparto</a:t>
            </a:r>
            <a:r>
              <a:rPr lang="en-US" dirty="0" smtClean="0"/>
              <a:t>.</a:t>
            </a:r>
          </a:p>
          <a:p>
            <a:pPr algn="just"/>
            <a:endParaRPr lang="en-US" dirty="0" smtClean="0"/>
          </a:p>
          <a:p>
            <a:pPr algn="just"/>
            <a:r>
              <a:rPr lang="en-US" dirty="0"/>
              <a:t>T</a:t>
            </a:r>
            <a:r>
              <a:rPr lang="en-US" dirty="0" smtClean="0"/>
              <a:t>oda </a:t>
            </a:r>
            <a:r>
              <a:rPr lang="en-US" dirty="0" err="1" smtClean="0"/>
              <a:t>ideología</a:t>
            </a:r>
            <a:r>
              <a:rPr lang="en-US" dirty="0" smtClean="0"/>
              <a:t> con </a:t>
            </a:r>
            <a:r>
              <a:rPr lang="en-US" dirty="0" err="1" smtClean="0"/>
              <a:t>pretensiones</a:t>
            </a:r>
            <a:r>
              <a:rPr lang="en-US" dirty="0" smtClean="0"/>
              <a:t> de  </a:t>
            </a:r>
            <a:r>
              <a:rPr lang="en-US" dirty="0" err="1" smtClean="0"/>
              <a:t>dominio</a:t>
            </a:r>
            <a:r>
              <a:rPr lang="en-US" dirty="0" smtClean="0"/>
              <a:t> universal se ha </a:t>
            </a:r>
            <a:r>
              <a:rPr lang="en-US" dirty="0" err="1" smtClean="0"/>
              <a:t>desvanecido</a:t>
            </a:r>
            <a:r>
              <a:rPr lang="en-US" dirty="0" smtClean="0"/>
              <a:t>, y con </a:t>
            </a:r>
            <a:r>
              <a:rPr lang="en-US" dirty="0" err="1" smtClean="0"/>
              <a:t>ella</a:t>
            </a:r>
            <a:r>
              <a:rPr lang="en-US" dirty="0" smtClean="0"/>
              <a:t> </a:t>
            </a:r>
            <a:r>
              <a:rPr lang="en-US" dirty="0" err="1" smtClean="0"/>
              <a:t>han</a:t>
            </a:r>
            <a:r>
              <a:rPr lang="en-US" dirty="0" smtClean="0"/>
              <a:t> </a:t>
            </a:r>
            <a:r>
              <a:rPr lang="en-US" dirty="0" err="1" smtClean="0"/>
              <a:t>perdido</a:t>
            </a:r>
            <a:r>
              <a:rPr lang="en-US" dirty="0" smtClean="0"/>
              <a:t> </a:t>
            </a:r>
            <a:r>
              <a:rPr lang="en-US" dirty="0" err="1" smtClean="0"/>
              <a:t>su</a:t>
            </a:r>
            <a:r>
              <a:rPr lang="en-US" dirty="0" smtClean="0"/>
              <a:t> </a:t>
            </a:r>
            <a:r>
              <a:rPr lang="en-US" dirty="0" err="1" smtClean="0"/>
              <a:t>justificación</a:t>
            </a:r>
            <a:r>
              <a:rPr lang="en-US" dirty="0" smtClean="0"/>
              <a:t> </a:t>
            </a:r>
            <a:r>
              <a:rPr lang="en-US" dirty="0" err="1" smtClean="0"/>
              <a:t>diversas</a:t>
            </a:r>
            <a:r>
              <a:rPr lang="en-US" dirty="0" smtClean="0"/>
              <a:t> </a:t>
            </a:r>
            <a:r>
              <a:rPr lang="en-US" dirty="0" err="1" smtClean="0"/>
              <a:t>imágenes</a:t>
            </a:r>
            <a:r>
              <a:rPr lang="en-US" dirty="0" smtClean="0"/>
              <a:t> y </a:t>
            </a:r>
            <a:r>
              <a:rPr lang="en-US" dirty="0" err="1" smtClean="0"/>
              <a:t>proyecciones</a:t>
            </a:r>
            <a:r>
              <a:rPr lang="en-US" dirty="0" smtClean="0"/>
              <a:t> de un </a:t>
            </a:r>
            <a:r>
              <a:rPr lang="en-US" dirty="0" err="1" smtClean="0"/>
              <a:t>enemigo</a:t>
            </a:r>
            <a:r>
              <a:rPr lang="en-US" dirty="0" smtClean="0"/>
              <a:t> </a:t>
            </a:r>
            <a:r>
              <a:rPr lang="en-US" dirty="0" err="1" smtClean="0"/>
              <a:t>caracteristicamente</a:t>
            </a:r>
            <a:r>
              <a:rPr lang="en-US" dirty="0" smtClean="0"/>
              <a:t> </a:t>
            </a:r>
            <a:r>
              <a:rPr lang="en-US" dirty="0" err="1" smtClean="0"/>
              <a:t>definido</a:t>
            </a:r>
            <a:r>
              <a:rPr lang="en-US" dirty="0" smtClean="0"/>
              <a:t>.</a:t>
            </a:r>
            <a:endParaRPr lang="es-ES_tradnl" dirty="0"/>
          </a:p>
        </p:txBody>
      </p:sp>
    </p:spTree>
    <p:extLst>
      <p:ext uri="{BB962C8B-B14F-4D97-AF65-F5344CB8AC3E}">
        <p14:creationId xmlns:p14="http://schemas.microsoft.com/office/powerpoint/2010/main" val="1529597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s-ES_tradnl" dirty="0" smtClean="0"/>
              <a:t>Altamente competitivo y dominado por intereses económicos.</a:t>
            </a:r>
          </a:p>
          <a:p>
            <a:r>
              <a:rPr lang="es-ES_tradnl" dirty="0"/>
              <a:t> </a:t>
            </a:r>
            <a:r>
              <a:rPr lang="es-ES_tradnl" dirty="0" smtClean="0"/>
              <a:t>Aspecto informacional.</a:t>
            </a:r>
            <a:endParaRPr lang="es-ES_tradnl" dirty="0"/>
          </a:p>
          <a:p>
            <a:r>
              <a:rPr lang="es-ES_tradnl" dirty="0" smtClean="0"/>
              <a:t>Organizado en Red: redes electrónicas de información.</a:t>
            </a:r>
            <a:endParaRPr lang="es-ES_tradnl" dirty="0"/>
          </a:p>
          <a:p>
            <a:r>
              <a:rPr lang="es-ES_tradnl" dirty="0" smtClean="0"/>
              <a:t>Global: “Gran aldea global”- Marshall </a:t>
            </a:r>
            <a:r>
              <a:rPr lang="es-ES_tradnl" dirty="0" err="1" smtClean="0"/>
              <a:t>McLuhan</a:t>
            </a:r>
            <a:endParaRPr lang="es-ES_tradnl" dirty="0" smtClean="0"/>
          </a:p>
          <a:p>
            <a:pPr marL="0" indent="0">
              <a:buNone/>
            </a:pPr>
            <a:r>
              <a:rPr lang="es-ES_tradnl" dirty="0" smtClean="0"/>
              <a:t>Todo ello modifica nuestra noción del espacio-tiempo en que vivimos.</a:t>
            </a:r>
          </a:p>
          <a:p>
            <a:endParaRPr lang="es-ES_tradnl" dirty="0"/>
          </a:p>
        </p:txBody>
      </p:sp>
      <p:pic>
        <p:nvPicPr>
          <p:cNvPr id="4" name="Picture 3" descr="comunicacion-empresarial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3809211"/>
            <a:ext cx="3810000" cy="2857500"/>
          </a:xfrm>
          <a:prstGeom prst="rect">
            <a:avLst/>
          </a:prstGeom>
        </p:spPr>
      </p:pic>
    </p:spTree>
    <p:extLst>
      <p:ext uri="{BB962C8B-B14F-4D97-AF65-F5344CB8AC3E}">
        <p14:creationId xmlns:p14="http://schemas.microsoft.com/office/powerpoint/2010/main" val="177407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073116" cy="1600200"/>
          </a:xfrm>
        </p:spPr>
        <p:txBody>
          <a:bodyPr/>
          <a:lstStyle/>
          <a:p>
            <a:r>
              <a:rPr lang="es-ES_tradnl" sz="4400" dirty="0" smtClean="0"/>
              <a:t>RIESGOS QUE SE CORREN EN LA ACTUALIDAD</a:t>
            </a:r>
            <a:endParaRPr lang="es-ES_tradnl" sz="4400" dirty="0"/>
          </a:p>
        </p:txBody>
      </p:sp>
      <p:sp>
        <p:nvSpPr>
          <p:cNvPr id="3" name="Content Placeholder 2"/>
          <p:cNvSpPr>
            <a:spLocks noGrp="1"/>
          </p:cNvSpPr>
          <p:nvPr>
            <p:ph idx="1"/>
          </p:nvPr>
        </p:nvSpPr>
        <p:spPr/>
        <p:txBody>
          <a:bodyPr/>
          <a:lstStyle/>
          <a:p>
            <a:r>
              <a:rPr lang="es-ES_tradnl" dirty="0" smtClean="0"/>
              <a:t>El  juego siempre se mueve y nuestra foto, simplemente es una instantánea.</a:t>
            </a:r>
          </a:p>
          <a:p>
            <a:endParaRPr lang="es-ES_tradnl" dirty="0" smtClean="0"/>
          </a:p>
          <a:p>
            <a:r>
              <a:rPr lang="es-ES_tradnl" dirty="0" smtClean="0"/>
              <a:t>Perder de vista la dimensión cualitativa de los cambios (no solo avances tecnológicos).</a:t>
            </a:r>
          </a:p>
          <a:p>
            <a:endParaRPr lang="es-ES_tradnl" dirty="0" smtClean="0"/>
          </a:p>
          <a:p>
            <a:r>
              <a:rPr lang="es-ES_tradnl" dirty="0" smtClean="0"/>
              <a:t>Confundir el </a:t>
            </a:r>
            <a:r>
              <a:rPr lang="es-ES_tradnl" dirty="0" err="1" smtClean="0"/>
              <a:t>escenrio</a:t>
            </a:r>
            <a:r>
              <a:rPr lang="es-ES_tradnl" dirty="0" smtClean="0"/>
              <a:t> (la foto) con la estrategia.</a:t>
            </a:r>
            <a:endParaRPr lang="es-ES_tradnl" dirty="0"/>
          </a:p>
        </p:txBody>
      </p:sp>
    </p:spTree>
    <p:extLst>
      <p:ext uri="{BB962C8B-B14F-4D97-AF65-F5344CB8AC3E}">
        <p14:creationId xmlns:p14="http://schemas.microsoft.com/office/powerpoint/2010/main" val="588417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LOS SIETE PARADIGMAS </a:t>
            </a:r>
            <a:endParaRPr lang="es-ES_tradnl" dirty="0"/>
          </a:p>
        </p:txBody>
      </p:sp>
      <p:sp>
        <p:nvSpPr>
          <p:cNvPr id="3" name="Content Placeholder 2"/>
          <p:cNvSpPr>
            <a:spLocks noGrp="1"/>
          </p:cNvSpPr>
          <p:nvPr>
            <p:ph idx="1"/>
          </p:nvPr>
        </p:nvSpPr>
        <p:spPr/>
        <p:txBody>
          <a:bodyPr/>
          <a:lstStyle/>
          <a:p>
            <a:pPr algn="just"/>
            <a:r>
              <a:rPr lang="es-ES_tradnl" dirty="0" smtClean="0"/>
              <a:t>El paradigma </a:t>
            </a:r>
            <a:r>
              <a:rPr lang="es-ES_tradnl" dirty="0" err="1" smtClean="0"/>
              <a:t>bio</a:t>
            </a:r>
            <a:r>
              <a:rPr lang="es-ES_tradnl" dirty="0" smtClean="0"/>
              <a:t>-antro-</a:t>
            </a:r>
            <a:r>
              <a:rPr lang="es-ES_tradnl" dirty="0" err="1" smtClean="0"/>
              <a:t>psico</a:t>
            </a:r>
            <a:r>
              <a:rPr lang="es-ES_tradnl" dirty="0" smtClean="0"/>
              <a:t>-sociocultural del hombre.</a:t>
            </a:r>
            <a:endParaRPr lang="es-ES_tradnl" dirty="0"/>
          </a:p>
          <a:p>
            <a:pPr algn="just"/>
            <a:r>
              <a:rPr lang="es-ES_tradnl" dirty="0" smtClean="0"/>
              <a:t>El paradigma sistemático.</a:t>
            </a:r>
            <a:endParaRPr lang="es-ES_tradnl" dirty="0"/>
          </a:p>
          <a:p>
            <a:pPr algn="just"/>
            <a:r>
              <a:rPr lang="es-ES_tradnl" dirty="0" smtClean="0"/>
              <a:t>El paradigma informacional.</a:t>
            </a:r>
          </a:p>
          <a:p>
            <a:pPr algn="just"/>
            <a:r>
              <a:rPr lang="es-ES_tradnl" dirty="0" smtClean="0"/>
              <a:t>El paradigma de la toma de decisiones ante la incertidumbre.</a:t>
            </a:r>
            <a:endParaRPr lang="es-ES_tradnl" dirty="0"/>
          </a:p>
          <a:p>
            <a:pPr algn="just"/>
            <a:r>
              <a:rPr lang="es-ES_tradnl" dirty="0" smtClean="0"/>
              <a:t>El paradigma prospectivo.</a:t>
            </a:r>
          </a:p>
          <a:p>
            <a:pPr algn="just"/>
            <a:r>
              <a:rPr lang="es-ES_tradnl" dirty="0" smtClean="0"/>
              <a:t>El paradigma pragmático-cultural-narrativo de la comunicación “hacer cosas con palabras”.</a:t>
            </a:r>
          </a:p>
          <a:p>
            <a:pPr algn="just"/>
            <a:r>
              <a:rPr lang="es-ES_tradnl" dirty="0" smtClean="0"/>
              <a:t>El paradigma de la complejidad “estabilidad y evolución”.</a:t>
            </a:r>
          </a:p>
        </p:txBody>
      </p:sp>
    </p:spTree>
    <p:extLst>
      <p:ext uri="{BB962C8B-B14F-4D97-AF65-F5344CB8AC3E}">
        <p14:creationId xmlns:p14="http://schemas.microsoft.com/office/powerpoint/2010/main" val="4063297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197360" cy="1600200"/>
          </a:xfrm>
        </p:spPr>
        <p:txBody>
          <a:bodyPr/>
          <a:lstStyle/>
          <a:p>
            <a:r>
              <a:rPr lang="es-ES_tradnl" dirty="0" smtClean="0"/>
              <a:t>LA CONDICIÓN POSTMODERNA</a:t>
            </a:r>
            <a:endParaRPr lang="es-ES_tradnl" dirty="0"/>
          </a:p>
        </p:txBody>
      </p:sp>
      <p:sp>
        <p:nvSpPr>
          <p:cNvPr id="3" name="Content Placeholder 2"/>
          <p:cNvSpPr>
            <a:spLocks noGrp="1"/>
          </p:cNvSpPr>
          <p:nvPr>
            <p:ph idx="1"/>
          </p:nvPr>
        </p:nvSpPr>
        <p:spPr/>
        <p:txBody>
          <a:bodyPr/>
          <a:lstStyle/>
          <a:p>
            <a:pPr algn="just"/>
            <a:r>
              <a:rPr lang="es-ES_tradnl" dirty="0" err="1" smtClean="0"/>
              <a:t>Baudrillard</a:t>
            </a:r>
            <a:r>
              <a:rPr lang="es-ES_tradnl" dirty="0" smtClean="0"/>
              <a:t> denunció que en el nuevo capitalismo los trabajadores se les motivaba más como consumidores que como productores. </a:t>
            </a:r>
          </a:p>
          <a:p>
            <a:pPr algn="just"/>
            <a:endParaRPr lang="es-ES_tradnl" dirty="0"/>
          </a:p>
          <a:p>
            <a:pPr algn="just"/>
            <a:r>
              <a:rPr lang="es-ES_tradnl" dirty="0" smtClean="0"/>
              <a:t>Los </a:t>
            </a:r>
            <a:r>
              <a:rPr lang="es-ES_tradnl" dirty="0" err="1" smtClean="0"/>
              <a:t>mass</a:t>
            </a:r>
            <a:r>
              <a:rPr lang="es-ES_tradnl" dirty="0" smtClean="0"/>
              <a:t> media  obstruyen la comunicación más que facilitarla/ los medios fabrican la no comunicación.</a:t>
            </a:r>
          </a:p>
          <a:p>
            <a:pPr algn="just"/>
            <a:endParaRPr lang="es-ES_tradnl" dirty="0"/>
          </a:p>
          <a:p>
            <a:pPr algn="just"/>
            <a:r>
              <a:rPr lang="es-ES_tradnl" dirty="0" smtClean="0"/>
              <a:t>Ya no se habla  de comunicación como el lugar de encuentro, sino que ahora se destaca el componente </a:t>
            </a:r>
            <a:r>
              <a:rPr lang="es-ES_tradnl" dirty="0" err="1" smtClean="0"/>
              <a:t>incomunicativo</a:t>
            </a:r>
            <a:r>
              <a:rPr lang="es-ES_tradnl" dirty="0" smtClean="0"/>
              <a:t> inherente a toda comunicación.</a:t>
            </a:r>
            <a:endParaRPr lang="es-ES_tradnl" dirty="0"/>
          </a:p>
        </p:txBody>
      </p:sp>
    </p:spTree>
    <p:extLst>
      <p:ext uri="{BB962C8B-B14F-4D97-AF65-F5344CB8AC3E}">
        <p14:creationId xmlns:p14="http://schemas.microsoft.com/office/powerpoint/2010/main" val="3472589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4572000"/>
            <a:ext cx="8086921" cy="1600200"/>
          </a:xfrm>
        </p:spPr>
        <p:txBody>
          <a:bodyPr/>
          <a:lstStyle/>
          <a:p>
            <a:r>
              <a:rPr lang="es-ES_tradnl" sz="4400" dirty="0" smtClean="0"/>
              <a:t>REGLAS JURIDICO-POLÍTICAS E INSTITUCIONALES</a:t>
            </a:r>
            <a:endParaRPr lang="es-ES_tradnl" sz="4400" dirty="0"/>
          </a:p>
        </p:txBody>
      </p:sp>
      <p:sp>
        <p:nvSpPr>
          <p:cNvPr id="3" name="Content Placeholder 2"/>
          <p:cNvSpPr>
            <a:spLocks noGrp="1"/>
          </p:cNvSpPr>
          <p:nvPr>
            <p:ph idx="1"/>
          </p:nvPr>
        </p:nvSpPr>
        <p:spPr/>
        <p:txBody>
          <a:bodyPr/>
          <a:lstStyle/>
          <a:p>
            <a:r>
              <a:rPr lang="es-ES_tradnl" dirty="0" smtClean="0"/>
              <a:t>Constitución, códigos, leyes magnas, jurisprudencia  y principios universales.</a:t>
            </a:r>
          </a:p>
          <a:p>
            <a:r>
              <a:rPr lang="en-US" dirty="0" smtClean="0"/>
              <a:t>E</a:t>
            </a:r>
            <a:r>
              <a:rPr lang="es-ES_tradnl" dirty="0" smtClean="0"/>
              <a:t>l conjunto de marco jurídico establece:</a:t>
            </a:r>
          </a:p>
          <a:p>
            <a:pPr marL="1096963" lvl="2" indent="-457200">
              <a:buFont typeface="+mj-lt"/>
              <a:buAutoNum type="alphaLcPeriod"/>
            </a:pPr>
            <a:r>
              <a:rPr lang="es-ES_tradnl" dirty="0" smtClean="0"/>
              <a:t>Favorece y articula la acción colectiva y la cooperación social.</a:t>
            </a:r>
          </a:p>
          <a:p>
            <a:pPr marL="1096963" lvl="2" indent="-457200">
              <a:buFont typeface="+mj-lt"/>
              <a:buAutoNum type="alphaLcPeriod"/>
            </a:pPr>
            <a:r>
              <a:rPr lang="es-ES_tradnl" dirty="0" smtClean="0"/>
              <a:t>Reduce la confrontación física de los particulares.</a:t>
            </a:r>
          </a:p>
          <a:p>
            <a:pPr marL="1096963" lvl="2" indent="-457200">
              <a:buFont typeface="+mj-lt"/>
              <a:buAutoNum type="alphaLcPeriod"/>
            </a:pPr>
            <a:r>
              <a:rPr lang="es-ES_tradnl" dirty="0" smtClean="0"/>
              <a:t>Resuelve contiendas mediante el sistema judicial.</a:t>
            </a:r>
          </a:p>
          <a:p>
            <a:pPr marL="1096963" lvl="2" indent="-457200">
              <a:buFont typeface="+mj-lt"/>
              <a:buAutoNum type="alphaLcPeriod"/>
            </a:pPr>
            <a:r>
              <a:rPr lang="es-ES_tradnl" dirty="0" smtClean="0"/>
              <a:t>Permite liderar e inducir determinadas conductas que se entiendan positivas.</a:t>
            </a:r>
          </a:p>
        </p:txBody>
      </p:sp>
    </p:spTree>
    <p:extLst>
      <p:ext uri="{BB962C8B-B14F-4D97-AF65-F5344CB8AC3E}">
        <p14:creationId xmlns:p14="http://schemas.microsoft.com/office/powerpoint/2010/main" val="4208284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439" y="685799"/>
            <a:ext cx="5604777" cy="5374919"/>
          </a:xfrm>
        </p:spPr>
        <p:txBody>
          <a:bodyPr/>
          <a:lstStyle/>
          <a:p>
            <a:pPr algn="just"/>
            <a:r>
              <a:rPr lang="es-ES_tradnl" dirty="0" smtClean="0"/>
              <a:t>Lo cierto es que los sistemas democráticos  a pesar de sus virtudes innegables, suelen ser objeto de criticas  y son perfectibles.</a:t>
            </a:r>
          </a:p>
          <a:p>
            <a:pPr algn="just"/>
            <a:endParaRPr lang="es-ES_tradnl" dirty="0"/>
          </a:p>
          <a:p>
            <a:pPr algn="just"/>
            <a:r>
              <a:rPr lang="es-ES_tradnl" dirty="0" smtClean="0"/>
              <a:t>Las sociedades se mantienen unidas por orientaciones normativas comunes, pero sería un grave error pensar  que esas normas institucionalizadas  puedan garantizar la cohesión social.</a:t>
            </a:r>
          </a:p>
          <a:p>
            <a:pPr algn="just"/>
            <a:endParaRPr lang="es-ES_tradnl" dirty="0"/>
          </a:p>
          <a:p>
            <a:pPr algn="just"/>
            <a:r>
              <a:rPr lang="es-ES_tradnl" dirty="0" smtClean="0"/>
              <a:t>Legitimidad no implica igualdad. </a:t>
            </a:r>
            <a:endParaRPr lang="es-ES_tradnl" dirty="0"/>
          </a:p>
          <a:p>
            <a:pPr marL="0" indent="0" algn="just">
              <a:buNone/>
            </a:pPr>
            <a:endParaRPr lang="es-ES_tradnl" dirty="0" smtClean="0"/>
          </a:p>
        </p:txBody>
      </p:sp>
      <p:pic>
        <p:nvPicPr>
          <p:cNvPr id="4" name="Picture 3" descr="JUSTICIA.jpg"/>
          <p:cNvPicPr>
            <a:picLocks noChangeAspect="1"/>
          </p:cNvPicPr>
          <p:nvPr/>
        </p:nvPicPr>
        <p:blipFill rotWithShape="1">
          <a:blip r:embed="rId2">
            <a:extLst>
              <a:ext uri="{28A0092B-C50C-407E-A947-70E740481C1C}">
                <a14:useLocalDpi xmlns:a14="http://schemas.microsoft.com/office/drawing/2010/main" val="0"/>
              </a:ext>
            </a:extLst>
          </a:blip>
          <a:srcRect l="16522" r="19418" b="-1715"/>
          <a:stretch/>
        </p:blipFill>
        <p:spPr>
          <a:xfrm>
            <a:off x="5715216" y="1863775"/>
            <a:ext cx="3050877" cy="3313375"/>
          </a:xfrm>
          <a:prstGeom prst="rect">
            <a:avLst/>
          </a:prstGeom>
        </p:spPr>
      </p:pic>
    </p:spTree>
    <p:extLst>
      <p:ext uri="{BB962C8B-B14F-4D97-AF65-F5344CB8AC3E}">
        <p14:creationId xmlns:p14="http://schemas.microsoft.com/office/powerpoint/2010/main" val="2156681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PODER DILUIDO</a:t>
            </a:r>
            <a:endParaRPr lang="es-ES_tradnl" dirty="0"/>
          </a:p>
        </p:txBody>
      </p:sp>
      <p:sp>
        <p:nvSpPr>
          <p:cNvPr id="3" name="Content Placeholder 2"/>
          <p:cNvSpPr>
            <a:spLocks noGrp="1"/>
          </p:cNvSpPr>
          <p:nvPr>
            <p:ph idx="1"/>
          </p:nvPr>
        </p:nvSpPr>
        <p:spPr/>
        <p:txBody>
          <a:bodyPr/>
          <a:lstStyle/>
          <a:p>
            <a:r>
              <a:rPr lang="es-ES_tradnl" dirty="0" smtClean="0"/>
              <a:t>Domínguez Prieto: dos sistemas lógicos cualesquiera poseen siempre un ámbito lógico que los conecta.</a:t>
            </a:r>
          </a:p>
          <a:p>
            <a:endParaRPr lang="es-ES_tradnl" dirty="0"/>
          </a:p>
          <a:p>
            <a:r>
              <a:rPr lang="es-ES_tradnl" dirty="0" smtClean="0"/>
              <a:t>El poder diluido: ya </a:t>
            </a:r>
            <a:r>
              <a:rPr lang="es-ES_tradnl" dirty="0" err="1" smtClean="0"/>
              <a:t>na</a:t>
            </a:r>
            <a:r>
              <a:rPr lang="en-US" dirty="0" smtClean="0"/>
              <a:t>di</a:t>
            </a:r>
            <a:r>
              <a:rPr lang="es-ES_tradnl" dirty="0" smtClean="0"/>
              <a:t>e puede imponer sus puntos de vista, sino que de forma realista se ha de contentar con compartirlos y, si es posible, liderarlos.</a:t>
            </a:r>
          </a:p>
          <a:p>
            <a:endParaRPr lang="es-ES_tradnl" dirty="0"/>
          </a:p>
          <a:p>
            <a:pPr algn="just"/>
            <a:r>
              <a:rPr lang="es-ES_tradnl" dirty="0" err="1" smtClean="0"/>
              <a:t>Castells</a:t>
            </a:r>
            <a:r>
              <a:rPr lang="es-ES_tradnl" dirty="0" smtClean="0"/>
              <a:t>: Los estados dejan de ser soberanos</a:t>
            </a:r>
            <a:r>
              <a:rPr lang="en-US" dirty="0" smtClean="0"/>
              <a:t>…no </a:t>
            </a:r>
            <a:r>
              <a:rPr lang="en-US" dirty="0" err="1" smtClean="0"/>
              <a:t>tienen</a:t>
            </a:r>
            <a:r>
              <a:rPr lang="en-US" dirty="0" smtClean="0"/>
              <a:t> la </a:t>
            </a:r>
            <a:r>
              <a:rPr lang="en-US" dirty="0" err="1" smtClean="0"/>
              <a:t>capacidad</a:t>
            </a:r>
            <a:r>
              <a:rPr lang="en-US" dirty="0" smtClean="0"/>
              <a:t> </a:t>
            </a:r>
            <a:r>
              <a:rPr lang="en-US" dirty="0" err="1" smtClean="0"/>
              <a:t>pos</a:t>
            </a:r>
            <a:r>
              <a:rPr lang="en-US" dirty="0" smtClean="0"/>
              <a:t> </a:t>
            </a:r>
            <a:r>
              <a:rPr lang="en-US" dirty="0" err="1" smtClean="0"/>
              <a:t>sí</a:t>
            </a:r>
            <a:r>
              <a:rPr lang="en-US" dirty="0" smtClean="0"/>
              <a:t> </a:t>
            </a:r>
            <a:r>
              <a:rPr lang="en-US" dirty="0" err="1" smtClean="0"/>
              <a:t>mismos</a:t>
            </a:r>
            <a:r>
              <a:rPr lang="en-US" dirty="0" smtClean="0"/>
              <a:t> de </a:t>
            </a:r>
            <a:r>
              <a:rPr lang="en-US" dirty="0" err="1" smtClean="0"/>
              <a:t>controlar</a:t>
            </a:r>
            <a:r>
              <a:rPr lang="en-US" dirty="0" smtClean="0"/>
              <a:t> los </a:t>
            </a:r>
            <a:r>
              <a:rPr lang="en-US" dirty="0" err="1" smtClean="0"/>
              <a:t>flujos</a:t>
            </a:r>
            <a:r>
              <a:rPr lang="en-US" dirty="0" smtClean="0"/>
              <a:t> </a:t>
            </a:r>
            <a:r>
              <a:rPr lang="en-US" dirty="0" err="1" smtClean="0"/>
              <a:t>globales</a:t>
            </a:r>
            <a:r>
              <a:rPr lang="en-US" dirty="0" smtClean="0"/>
              <a:t> de capital, de </a:t>
            </a:r>
            <a:r>
              <a:rPr lang="en-US" dirty="0" err="1" smtClean="0"/>
              <a:t>tecnología</a:t>
            </a:r>
            <a:r>
              <a:rPr lang="en-US" dirty="0" smtClean="0"/>
              <a:t>, los </a:t>
            </a:r>
            <a:r>
              <a:rPr lang="en-US" dirty="0" err="1" smtClean="0"/>
              <a:t>medios</a:t>
            </a:r>
            <a:r>
              <a:rPr lang="en-US" dirty="0" smtClean="0"/>
              <a:t> de </a:t>
            </a:r>
            <a:r>
              <a:rPr lang="en-US" dirty="0" err="1" smtClean="0"/>
              <a:t>comunicación</a:t>
            </a:r>
            <a:r>
              <a:rPr lang="en-US" dirty="0" smtClean="0"/>
              <a:t> o Internet.</a:t>
            </a:r>
            <a:endParaRPr lang="es-ES_tradnl" dirty="0"/>
          </a:p>
        </p:txBody>
      </p:sp>
    </p:spTree>
    <p:extLst>
      <p:ext uri="{BB962C8B-B14F-4D97-AF65-F5344CB8AC3E}">
        <p14:creationId xmlns:p14="http://schemas.microsoft.com/office/powerpoint/2010/main" val="3101723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737672"/>
            <a:ext cx="7727994" cy="1600200"/>
          </a:xfrm>
        </p:spPr>
        <p:txBody>
          <a:bodyPr/>
          <a:lstStyle/>
          <a:p>
            <a:r>
              <a:rPr lang="es-ES_tradnl" sz="4800" dirty="0" smtClean="0"/>
              <a:t>DEL PODER DE LA INFORMACIÓN AL PODER DE LA COMUNICACIÓN</a:t>
            </a:r>
            <a:endParaRPr lang="es-ES_tradnl" sz="4800" dirty="0"/>
          </a:p>
        </p:txBody>
      </p:sp>
      <p:sp>
        <p:nvSpPr>
          <p:cNvPr id="3" name="Content Placeholder 2"/>
          <p:cNvSpPr>
            <a:spLocks noGrp="1"/>
          </p:cNvSpPr>
          <p:nvPr>
            <p:ph idx="1"/>
          </p:nvPr>
        </p:nvSpPr>
        <p:spPr>
          <a:xfrm>
            <a:off x="3188924" y="492516"/>
            <a:ext cx="5784241" cy="3886200"/>
          </a:xfrm>
        </p:spPr>
        <p:txBody>
          <a:bodyPr/>
          <a:lstStyle/>
          <a:p>
            <a:pPr algn="just"/>
            <a:r>
              <a:rPr lang="en-US" sz="2000" dirty="0" smtClean="0"/>
              <a:t>La </a:t>
            </a:r>
            <a:r>
              <a:rPr lang="en-US" sz="2000" dirty="0" err="1" smtClean="0"/>
              <a:t>opinión</a:t>
            </a:r>
            <a:r>
              <a:rPr lang="en-US" sz="2000" dirty="0" smtClean="0"/>
              <a:t> </a:t>
            </a:r>
            <a:r>
              <a:rPr lang="en-US" sz="2000" dirty="0" err="1" smtClean="0"/>
              <a:t>pública</a:t>
            </a:r>
            <a:r>
              <a:rPr lang="en-US" sz="2000" dirty="0" smtClean="0"/>
              <a:t>  </a:t>
            </a:r>
            <a:r>
              <a:rPr lang="en-US" sz="2000" dirty="0" err="1" smtClean="0"/>
              <a:t>pasó</a:t>
            </a:r>
            <a:r>
              <a:rPr lang="en-US" sz="2000" dirty="0" smtClean="0"/>
              <a:t> a </a:t>
            </a:r>
            <a:r>
              <a:rPr lang="en-US" sz="2000" dirty="0" err="1" smtClean="0"/>
              <a:t>ser</a:t>
            </a:r>
            <a:r>
              <a:rPr lang="en-US" sz="2000" dirty="0" smtClean="0"/>
              <a:t> vista no solo </a:t>
            </a:r>
            <a:r>
              <a:rPr lang="en-US" sz="2000" dirty="0" err="1" smtClean="0"/>
              <a:t>como</a:t>
            </a:r>
            <a:r>
              <a:rPr lang="en-US" sz="2000" dirty="0" smtClean="0"/>
              <a:t> el </a:t>
            </a:r>
            <a:r>
              <a:rPr lang="en-US" sz="2000" dirty="0" err="1" smtClean="0"/>
              <a:t>catalizador</a:t>
            </a:r>
            <a:r>
              <a:rPr lang="en-US" sz="2000" dirty="0" smtClean="0"/>
              <a:t> del debate, </a:t>
            </a:r>
            <a:r>
              <a:rPr lang="en-US" sz="2000" dirty="0" err="1" smtClean="0"/>
              <a:t>sino</a:t>
            </a:r>
            <a:r>
              <a:rPr lang="en-US" sz="2000" dirty="0" smtClean="0"/>
              <a:t> </a:t>
            </a:r>
            <a:r>
              <a:rPr lang="en-US" sz="2000" dirty="0" err="1" smtClean="0"/>
              <a:t>también</a:t>
            </a:r>
            <a:r>
              <a:rPr lang="en-US" sz="2000" dirty="0" smtClean="0"/>
              <a:t> </a:t>
            </a:r>
            <a:r>
              <a:rPr lang="en-US" sz="2000" dirty="0" err="1" smtClean="0"/>
              <a:t>como</a:t>
            </a:r>
            <a:r>
              <a:rPr lang="en-US" sz="2000" dirty="0" smtClean="0"/>
              <a:t> </a:t>
            </a:r>
            <a:r>
              <a:rPr lang="en-US" sz="2000" dirty="0" err="1" smtClean="0"/>
              <a:t>una</a:t>
            </a:r>
            <a:r>
              <a:rPr lang="en-US" sz="2000" dirty="0" smtClean="0"/>
              <a:t> </a:t>
            </a:r>
            <a:r>
              <a:rPr lang="en-US" sz="2000" dirty="0" err="1" smtClean="0"/>
              <a:t>mercancía</a:t>
            </a:r>
            <a:r>
              <a:rPr lang="en-US" sz="2000" dirty="0" smtClean="0"/>
              <a:t> </a:t>
            </a:r>
            <a:r>
              <a:rPr lang="en-US" sz="2000" dirty="0" err="1" smtClean="0"/>
              <a:t>más</a:t>
            </a:r>
            <a:r>
              <a:rPr lang="en-US" sz="2000" dirty="0" smtClean="0"/>
              <a:t> </a:t>
            </a:r>
            <a:r>
              <a:rPr lang="en-US" sz="2000" dirty="0" err="1" smtClean="0"/>
              <a:t>por</a:t>
            </a:r>
            <a:r>
              <a:rPr lang="en-US" sz="2000" dirty="0" smtClean="0"/>
              <a:t> la </a:t>
            </a:r>
            <a:r>
              <a:rPr lang="en-US" sz="2000" dirty="0" err="1" smtClean="0"/>
              <a:t>que</a:t>
            </a:r>
            <a:r>
              <a:rPr lang="en-US" sz="2000" dirty="0" smtClean="0"/>
              <a:t> </a:t>
            </a:r>
            <a:r>
              <a:rPr lang="en-US" sz="2000" dirty="0" err="1" smtClean="0"/>
              <a:t>competir</a:t>
            </a:r>
            <a:r>
              <a:rPr lang="en-US" sz="2000" dirty="0" smtClean="0"/>
              <a:t>.</a:t>
            </a:r>
          </a:p>
          <a:p>
            <a:pPr algn="just"/>
            <a:endParaRPr lang="en-US" sz="2000" dirty="0"/>
          </a:p>
          <a:p>
            <a:pPr algn="just"/>
            <a:r>
              <a:rPr lang="en-US" sz="2000" dirty="0" smtClean="0"/>
              <a:t>A finales de los </a:t>
            </a:r>
            <a:r>
              <a:rPr lang="en-US" sz="2000" dirty="0" err="1" smtClean="0"/>
              <a:t>cincuenta</a:t>
            </a:r>
            <a:r>
              <a:rPr lang="en-US" sz="2000" dirty="0" smtClean="0"/>
              <a:t> los </a:t>
            </a:r>
            <a:r>
              <a:rPr lang="en-US" sz="2000" dirty="0" err="1" smtClean="0"/>
              <a:t>estrategas</a:t>
            </a:r>
            <a:r>
              <a:rPr lang="en-US" sz="2000" dirty="0" smtClean="0"/>
              <a:t> </a:t>
            </a:r>
            <a:r>
              <a:rPr lang="en-US" sz="2000" dirty="0" err="1" smtClean="0"/>
              <a:t>políticos</a:t>
            </a:r>
            <a:r>
              <a:rPr lang="en-US" sz="2000" dirty="0" smtClean="0"/>
              <a:t> </a:t>
            </a:r>
            <a:r>
              <a:rPr lang="en-US" sz="2000" dirty="0" err="1" smtClean="0"/>
              <a:t>miraron</a:t>
            </a:r>
            <a:r>
              <a:rPr lang="en-US" sz="2000" dirty="0" smtClean="0"/>
              <a:t> </a:t>
            </a:r>
            <a:r>
              <a:rPr lang="en-US" sz="2000" dirty="0" err="1" smtClean="0"/>
              <a:t>hacia</a:t>
            </a:r>
            <a:r>
              <a:rPr lang="en-US" sz="2000" dirty="0" smtClean="0"/>
              <a:t> los </a:t>
            </a:r>
            <a:r>
              <a:rPr lang="en-US" sz="2000" dirty="0" err="1" smtClean="0"/>
              <a:t>profesionales</a:t>
            </a:r>
            <a:r>
              <a:rPr lang="en-US" sz="2000" dirty="0" smtClean="0"/>
              <a:t> de la </a:t>
            </a:r>
            <a:r>
              <a:rPr lang="en-US" sz="2000" dirty="0" err="1" smtClean="0"/>
              <a:t>publicidad</a:t>
            </a:r>
            <a:r>
              <a:rPr lang="en-US" sz="2000" dirty="0" smtClean="0"/>
              <a:t>.</a:t>
            </a:r>
          </a:p>
          <a:p>
            <a:pPr algn="just"/>
            <a:endParaRPr lang="es-ES_tradnl" sz="2000" dirty="0" smtClean="0"/>
          </a:p>
          <a:p>
            <a:pPr algn="just"/>
            <a:r>
              <a:rPr lang="es-ES_tradnl" sz="2000" dirty="0" smtClean="0"/>
              <a:t>La opinión pública deja paso a la imagen y el marketing.</a:t>
            </a:r>
          </a:p>
          <a:p>
            <a:pPr marL="0" indent="0" algn="just">
              <a:buNone/>
            </a:pPr>
            <a:endParaRPr lang="es-ES_tradnl" sz="2000" dirty="0" smtClean="0"/>
          </a:p>
          <a:p>
            <a:pPr algn="just"/>
            <a:r>
              <a:rPr lang="es-ES_tradnl" sz="2000" dirty="0" smtClean="0"/>
              <a:t>John F. Kennedy  (mercado de imágenes): favorecer  a la imagen de un candidato.</a:t>
            </a:r>
            <a:endParaRPr lang="es-ES_tradnl" sz="2000" dirty="0"/>
          </a:p>
        </p:txBody>
      </p:sp>
      <p:pic>
        <p:nvPicPr>
          <p:cNvPr id="4" name="Picture 3" descr="pol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24" y="1352202"/>
            <a:ext cx="2997200" cy="2717800"/>
          </a:xfrm>
          <a:prstGeom prst="rect">
            <a:avLst/>
          </a:prstGeom>
        </p:spPr>
      </p:pic>
    </p:spTree>
    <p:extLst>
      <p:ext uri="{BB962C8B-B14F-4D97-AF65-F5344CB8AC3E}">
        <p14:creationId xmlns:p14="http://schemas.microsoft.com/office/powerpoint/2010/main" val="2357768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799"/>
            <a:ext cx="7543800" cy="5457753"/>
          </a:xfrm>
        </p:spPr>
        <p:txBody>
          <a:bodyPr/>
          <a:lstStyle/>
          <a:p>
            <a:pPr algn="just"/>
            <a:r>
              <a:rPr lang="es-ES_tradnl" dirty="0" smtClean="0"/>
              <a:t>Las imágenes actúan como intermediadoras entre la realidad del producto, nuestro comportamientos y quien actúa sobre las imágenes tiene poder de inducir nuevos comportamientos.</a:t>
            </a:r>
          </a:p>
          <a:p>
            <a:pPr algn="just"/>
            <a:endParaRPr lang="es-ES_tradnl" dirty="0"/>
          </a:p>
          <a:p>
            <a:pPr algn="just"/>
            <a:r>
              <a:rPr lang="es-ES_tradnl" dirty="0" smtClean="0"/>
              <a:t>Sería más acertado decir que hemos votado por la imagen, no por el hombre.</a:t>
            </a:r>
          </a:p>
          <a:p>
            <a:pPr algn="just"/>
            <a:endParaRPr lang="es-ES_tradnl" dirty="0"/>
          </a:p>
          <a:p>
            <a:pPr algn="just"/>
            <a:r>
              <a:rPr lang="es-ES_tradnl" dirty="0" smtClean="0"/>
              <a:t>Lo importante es ganar y que después uno ya hará lo que pueda.</a:t>
            </a:r>
          </a:p>
          <a:p>
            <a:pPr algn="just"/>
            <a:endParaRPr lang="es-ES_tradnl" dirty="0"/>
          </a:p>
          <a:p>
            <a:pPr algn="just"/>
            <a:r>
              <a:rPr lang="es-ES_tradnl" dirty="0" smtClean="0"/>
              <a:t>Los medios se dan cuenta del poder que tienen</a:t>
            </a:r>
            <a:r>
              <a:rPr lang="en-US" dirty="0" smtClean="0"/>
              <a:t>… en la </a:t>
            </a:r>
            <a:r>
              <a:rPr lang="en-US" dirty="0" err="1" smtClean="0"/>
              <a:t>actualidad</a:t>
            </a:r>
            <a:r>
              <a:rPr lang="en-US" dirty="0" smtClean="0"/>
              <a:t> ¿</a:t>
            </a:r>
            <a:r>
              <a:rPr lang="en-US" dirty="0" err="1" smtClean="0"/>
              <a:t>Qué</a:t>
            </a:r>
            <a:r>
              <a:rPr lang="en-US" dirty="0" smtClean="0"/>
              <a:t> no </a:t>
            </a:r>
            <a:r>
              <a:rPr lang="en-US" dirty="0" err="1" smtClean="0"/>
              <a:t>es</a:t>
            </a:r>
            <a:r>
              <a:rPr lang="en-US" dirty="0" smtClean="0"/>
              <a:t> </a:t>
            </a:r>
            <a:r>
              <a:rPr lang="en-US" dirty="0" err="1" smtClean="0"/>
              <a:t>estratégico</a:t>
            </a:r>
            <a:r>
              <a:rPr lang="en-US" dirty="0" smtClean="0"/>
              <a:t>?</a:t>
            </a:r>
            <a:endParaRPr lang="es-ES_tradnl" dirty="0"/>
          </a:p>
        </p:txBody>
      </p:sp>
    </p:spTree>
    <p:extLst>
      <p:ext uri="{BB962C8B-B14F-4D97-AF65-F5344CB8AC3E}">
        <p14:creationId xmlns:p14="http://schemas.microsoft.com/office/powerpoint/2010/main" val="2530759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499170"/>
          </a:xfrm>
        </p:spPr>
        <p:txBody>
          <a:bodyPr/>
          <a:lstStyle/>
          <a:p>
            <a:r>
              <a:rPr lang="es-ES_tradnl" dirty="0" smtClean="0"/>
              <a:t>Quien tienen el control de los contenidos tiene el poder, quien controla los contenidos controla las versiones de la realidad.</a:t>
            </a:r>
          </a:p>
          <a:p>
            <a:endParaRPr lang="es-ES_tradnl" dirty="0"/>
          </a:p>
          <a:p>
            <a:r>
              <a:rPr lang="es-ES_tradnl" dirty="0" smtClean="0"/>
              <a:t>Maxwell: Agenda </a:t>
            </a:r>
            <a:r>
              <a:rPr lang="es-ES_tradnl" dirty="0" err="1" smtClean="0"/>
              <a:t>Setting</a:t>
            </a:r>
            <a:r>
              <a:rPr lang="en-US" dirty="0" smtClean="0">
                <a:sym typeface="Wingdings"/>
              </a:rPr>
              <a:t> </a:t>
            </a:r>
            <a:r>
              <a:rPr lang="en-US" dirty="0" err="1" smtClean="0">
                <a:sym typeface="Wingdings"/>
              </a:rPr>
              <a:t>si</a:t>
            </a:r>
            <a:r>
              <a:rPr lang="en-US" dirty="0" smtClean="0">
                <a:sym typeface="Wingdings"/>
              </a:rPr>
              <a:t> </a:t>
            </a:r>
            <a:r>
              <a:rPr lang="en-US" dirty="0" err="1" smtClean="0">
                <a:sym typeface="Wingdings"/>
              </a:rPr>
              <a:t>bien</a:t>
            </a:r>
            <a:r>
              <a:rPr lang="en-US" dirty="0" smtClean="0">
                <a:sym typeface="Wingdings"/>
              </a:rPr>
              <a:t> los </a:t>
            </a:r>
            <a:r>
              <a:rPr lang="en-US" dirty="0" err="1" smtClean="0">
                <a:sym typeface="Wingdings"/>
              </a:rPr>
              <a:t>medios</a:t>
            </a:r>
            <a:r>
              <a:rPr lang="en-US" dirty="0" smtClean="0">
                <a:sym typeface="Wingdings"/>
              </a:rPr>
              <a:t> no </a:t>
            </a:r>
            <a:r>
              <a:rPr lang="en-US" dirty="0" err="1" smtClean="0">
                <a:sym typeface="Wingdings"/>
              </a:rPr>
              <a:t>tienen</a:t>
            </a:r>
            <a:r>
              <a:rPr lang="en-US" dirty="0" smtClean="0">
                <a:sym typeface="Wingdings"/>
              </a:rPr>
              <a:t> mucho </a:t>
            </a:r>
            <a:r>
              <a:rPr lang="en-US" dirty="0" err="1" smtClean="0">
                <a:sym typeface="Wingdings"/>
              </a:rPr>
              <a:t>éxito</a:t>
            </a:r>
            <a:r>
              <a:rPr lang="en-US" dirty="0" smtClean="0">
                <a:sym typeface="Wingdings"/>
              </a:rPr>
              <a:t> en </a:t>
            </a:r>
            <a:r>
              <a:rPr lang="en-US" dirty="0" err="1" smtClean="0">
                <a:sym typeface="Wingdings"/>
              </a:rPr>
              <a:t>decir</a:t>
            </a:r>
            <a:r>
              <a:rPr lang="en-US" dirty="0" smtClean="0">
                <a:sym typeface="Wingdings"/>
              </a:rPr>
              <a:t> a la </a:t>
            </a:r>
            <a:r>
              <a:rPr lang="en-US" dirty="0" err="1" smtClean="0">
                <a:sym typeface="Wingdings"/>
              </a:rPr>
              <a:t>gente</a:t>
            </a:r>
            <a:r>
              <a:rPr lang="en-US" dirty="0" smtClean="0">
                <a:sym typeface="Wingdings"/>
              </a:rPr>
              <a:t> </a:t>
            </a:r>
            <a:r>
              <a:rPr lang="en-US" dirty="0" err="1" smtClean="0">
                <a:sym typeface="Wingdings"/>
              </a:rPr>
              <a:t>que</a:t>
            </a:r>
            <a:r>
              <a:rPr lang="en-US" dirty="0" smtClean="0">
                <a:sym typeface="Wingdings"/>
              </a:rPr>
              <a:t> </a:t>
            </a:r>
            <a:r>
              <a:rPr lang="en-US" dirty="0" err="1" smtClean="0">
                <a:sym typeface="Wingdings"/>
              </a:rPr>
              <a:t>pensar</a:t>
            </a:r>
            <a:r>
              <a:rPr lang="en-US" dirty="0" smtClean="0">
                <a:sym typeface="Wingdings"/>
              </a:rPr>
              <a:t>, en </a:t>
            </a:r>
            <a:r>
              <a:rPr lang="en-US" dirty="0" err="1" smtClean="0">
                <a:sym typeface="Wingdings"/>
              </a:rPr>
              <a:t>cambio</a:t>
            </a:r>
            <a:r>
              <a:rPr lang="en-US" dirty="0" smtClean="0">
                <a:sym typeface="Wingdings"/>
              </a:rPr>
              <a:t> </a:t>
            </a:r>
            <a:r>
              <a:rPr lang="en-US" dirty="0" err="1" smtClean="0">
                <a:sym typeface="Wingdings"/>
              </a:rPr>
              <a:t>sí</a:t>
            </a:r>
            <a:r>
              <a:rPr lang="en-US" dirty="0" smtClean="0">
                <a:sym typeface="Wingdings"/>
              </a:rPr>
              <a:t> </a:t>
            </a:r>
            <a:r>
              <a:rPr lang="en-US" dirty="0" err="1" smtClean="0">
                <a:sym typeface="Wingdings"/>
              </a:rPr>
              <a:t>pueden</a:t>
            </a:r>
            <a:r>
              <a:rPr lang="en-US" dirty="0" smtClean="0">
                <a:sym typeface="Wingdings"/>
              </a:rPr>
              <a:t> </a:t>
            </a:r>
            <a:r>
              <a:rPr lang="en-US" dirty="0" err="1" smtClean="0">
                <a:sym typeface="Wingdings"/>
              </a:rPr>
              <a:t>influir</a:t>
            </a:r>
            <a:r>
              <a:rPr lang="en-US" dirty="0" smtClean="0">
                <a:sym typeface="Wingdings"/>
              </a:rPr>
              <a:t> </a:t>
            </a:r>
            <a:r>
              <a:rPr lang="en-US" dirty="0" err="1" smtClean="0">
                <a:sym typeface="Wingdings"/>
              </a:rPr>
              <a:t>sobre</a:t>
            </a:r>
            <a:r>
              <a:rPr lang="en-US" dirty="0" smtClean="0">
                <a:sym typeface="Wingdings"/>
              </a:rPr>
              <a:t> </a:t>
            </a:r>
            <a:r>
              <a:rPr lang="en-US" dirty="0" err="1" smtClean="0">
                <a:sym typeface="Wingdings"/>
              </a:rPr>
              <a:t>qué</a:t>
            </a:r>
            <a:r>
              <a:rPr lang="en-US" dirty="0" smtClean="0">
                <a:sym typeface="Wingdings"/>
              </a:rPr>
              <a:t> </a:t>
            </a:r>
            <a:r>
              <a:rPr lang="en-US" dirty="0" err="1" smtClean="0">
                <a:sym typeface="Wingdings"/>
              </a:rPr>
              <a:t>pensar</a:t>
            </a:r>
            <a:r>
              <a:rPr lang="en-US" dirty="0" smtClean="0">
                <a:sym typeface="Wingdings"/>
              </a:rPr>
              <a:t>.</a:t>
            </a:r>
          </a:p>
          <a:p>
            <a:endParaRPr lang="en-US" dirty="0">
              <a:sym typeface="Wingdings"/>
            </a:endParaRPr>
          </a:p>
          <a:p>
            <a:r>
              <a:rPr lang="es-ES_tradnl" dirty="0" smtClean="0"/>
              <a:t>No recibimos informaciones objetivas, sino comunicaciones intencionales.</a:t>
            </a:r>
          </a:p>
          <a:p>
            <a:endParaRPr lang="es-ES_tradnl" dirty="0"/>
          </a:p>
          <a:p>
            <a:r>
              <a:rPr lang="es-ES_tradnl" dirty="0" smtClean="0"/>
              <a:t>“Neutralidad no existe, ni </a:t>
            </a:r>
            <a:r>
              <a:rPr lang="es-ES_tradnl" dirty="0" err="1" smtClean="0"/>
              <a:t>sabelos</a:t>
            </a:r>
            <a:r>
              <a:rPr lang="es-ES_tradnl" dirty="0" smtClean="0"/>
              <a:t> lo que es” - Felipe </a:t>
            </a:r>
            <a:r>
              <a:rPr lang="es-ES_tradnl" dirty="0" err="1" smtClean="0"/>
              <a:t>Fernandez</a:t>
            </a:r>
            <a:r>
              <a:rPr lang="es-ES_tradnl" dirty="0" smtClean="0"/>
              <a:t> </a:t>
            </a:r>
            <a:r>
              <a:rPr lang="es-ES_tradnl" dirty="0" err="1" smtClean="0"/>
              <a:t>Armesto</a:t>
            </a:r>
            <a:endParaRPr lang="es-ES_tradnl" dirty="0"/>
          </a:p>
        </p:txBody>
      </p:sp>
    </p:spTree>
    <p:extLst>
      <p:ext uri="{BB962C8B-B14F-4D97-AF65-F5344CB8AC3E}">
        <p14:creationId xmlns:p14="http://schemas.microsoft.com/office/powerpoint/2010/main" val="1326225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LA NUEVA ECONOMÍA</a:t>
            </a:r>
            <a:endParaRPr lang="es-ES_tradnl" dirty="0"/>
          </a:p>
        </p:txBody>
      </p:sp>
      <p:sp>
        <p:nvSpPr>
          <p:cNvPr id="3" name="Content Placeholder 2"/>
          <p:cNvSpPr>
            <a:spLocks noGrp="1"/>
          </p:cNvSpPr>
          <p:nvPr>
            <p:ph idx="1"/>
          </p:nvPr>
        </p:nvSpPr>
        <p:spPr/>
        <p:txBody>
          <a:bodyPr/>
          <a:lstStyle/>
          <a:p>
            <a:r>
              <a:rPr lang="en-US" dirty="0" smtClean="0"/>
              <a:t>L</a:t>
            </a:r>
            <a:r>
              <a:rPr lang="es-ES_tradnl" dirty="0" smtClean="0"/>
              <a:t>o que se busca en la actualidad es el </a:t>
            </a:r>
            <a:r>
              <a:rPr lang="es-ES_tradnl" dirty="0" err="1" smtClean="0"/>
              <a:t>feedback</a:t>
            </a:r>
            <a:r>
              <a:rPr lang="es-ES_tradnl" dirty="0" smtClean="0"/>
              <a:t> positivo.</a:t>
            </a:r>
          </a:p>
          <a:p>
            <a:endParaRPr lang="es-ES_tradnl" dirty="0" smtClean="0"/>
          </a:p>
          <a:p>
            <a:r>
              <a:rPr lang="es-ES_tradnl" dirty="0" smtClean="0"/>
              <a:t>Bill Gates: la tendencia de algo que progresa a seguir progresando.</a:t>
            </a:r>
          </a:p>
          <a:p>
            <a:endParaRPr lang="es-ES_tradnl" dirty="0" smtClean="0"/>
          </a:p>
          <a:p>
            <a:r>
              <a:rPr lang="es-ES_tradnl" dirty="0" smtClean="0"/>
              <a:t>Surge una nueva clase de directivos, reciben altas retribuciones en función del valor de la  bolsa.</a:t>
            </a:r>
          </a:p>
          <a:p>
            <a:endParaRPr lang="es-ES_tradnl" dirty="0"/>
          </a:p>
          <a:p>
            <a:r>
              <a:rPr lang="es-ES_tradnl" dirty="0" smtClean="0"/>
              <a:t>Ahora se considera a los consumidores como creadores de valor.</a:t>
            </a:r>
          </a:p>
        </p:txBody>
      </p:sp>
    </p:spTree>
    <p:extLst>
      <p:ext uri="{BB962C8B-B14F-4D97-AF65-F5344CB8AC3E}">
        <p14:creationId xmlns:p14="http://schemas.microsoft.com/office/powerpoint/2010/main" val="3879194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3959265" cy="5283200"/>
          </a:xfrm>
        </p:spPr>
        <p:txBody>
          <a:bodyPr/>
          <a:lstStyle/>
          <a:p>
            <a:r>
              <a:rPr lang="es-ES_tradnl" dirty="0" smtClean="0"/>
              <a:t>El aumento de actividad económica no va acompañado de la expansión de empleo.</a:t>
            </a:r>
            <a:endParaRPr lang="es-ES_tradnl" dirty="0"/>
          </a:p>
        </p:txBody>
      </p:sp>
      <p:pic>
        <p:nvPicPr>
          <p:cNvPr id="4" name="Picture 3" descr="DESEMPLE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493" y="1656688"/>
            <a:ext cx="4312312" cy="4312312"/>
          </a:xfrm>
          <a:prstGeom prst="rect">
            <a:avLst/>
          </a:prstGeom>
        </p:spPr>
      </p:pic>
    </p:spTree>
    <p:extLst>
      <p:ext uri="{BB962C8B-B14F-4D97-AF65-F5344CB8AC3E}">
        <p14:creationId xmlns:p14="http://schemas.microsoft.com/office/powerpoint/2010/main" val="2095441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4153014"/>
            <a:ext cx="7543800" cy="1524000"/>
          </a:xfrm>
        </p:spPr>
        <p:txBody>
          <a:bodyPr/>
          <a:lstStyle/>
          <a:p>
            <a:r>
              <a:rPr lang="es-ES_tradnl" dirty="0" smtClean="0"/>
              <a:t>CAP</a:t>
            </a:r>
            <a:r>
              <a:rPr lang="es-ES_tradnl" dirty="0" smtClean="0"/>
              <a:t>ÍTULO 19</a:t>
            </a:r>
            <a:r>
              <a:rPr lang="es-ES_tradnl" dirty="0" smtClean="0"/>
              <a:t/>
            </a:r>
            <a:br>
              <a:rPr lang="es-ES_tradnl" dirty="0" smtClean="0"/>
            </a:br>
            <a:r>
              <a:rPr lang="es-ES_tradnl" dirty="0" smtClean="0"/>
              <a:t>LAS </a:t>
            </a:r>
            <a:r>
              <a:rPr lang="es-ES_tradnl" dirty="0" smtClean="0"/>
              <a:t>INGENIERIAS DEL </a:t>
            </a:r>
            <a:r>
              <a:rPr lang="es-ES_tradnl" dirty="0" smtClean="0"/>
              <a:t>CONSENSO</a:t>
            </a:r>
            <a:endParaRPr lang="es-ES_tradnl" dirty="0"/>
          </a:p>
        </p:txBody>
      </p:sp>
    </p:spTree>
    <p:extLst>
      <p:ext uri="{BB962C8B-B14F-4D97-AF65-F5344CB8AC3E}">
        <p14:creationId xmlns:p14="http://schemas.microsoft.com/office/powerpoint/2010/main" val="3277723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4400" dirty="0" smtClean="0"/>
              <a:t>GRANDES RETOS </a:t>
            </a:r>
            <a:endParaRPr lang="es-ES_tradnl" sz="4400" dirty="0"/>
          </a:p>
        </p:txBody>
      </p:sp>
      <p:sp>
        <p:nvSpPr>
          <p:cNvPr id="3" name="Content Placeholder 2"/>
          <p:cNvSpPr>
            <a:spLocks noGrp="1"/>
          </p:cNvSpPr>
          <p:nvPr>
            <p:ph idx="1"/>
          </p:nvPr>
        </p:nvSpPr>
        <p:spPr>
          <a:xfrm>
            <a:off x="762000" y="547740"/>
            <a:ext cx="7543800" cy="3886200"/>
          </a:xfrm>
        </p:spPr>
        <p:txBody>
          <a:bodyPr/>
          <a:lstStyle/>
          <a:p>
            <a:pPr algn="just"/>
            <a:r>
              <a:rPr lang="es-ES_tradnl" dirty="0" smtClean="0"/>
              <a:t>“El conflicto se caracteriza por una suspensión de la comunicación”- George </a:t>
            </a:r>
            <a:r>
              <a:rPr lang="es-ES_tradnl" dirty="0" err="1" smtClean="0"/>
              <a:t>Lundberg</a:t>
            </a:r>
            <a:endParaRPr lang="es-ES_tradnl" dirty="0" smtClean="0"/>
          </a:p>
          <a:p>
            <a:pPr algn="just"/>
            <a:endParaRPr lang="es-ES_tradnl" dirty="0"/>
          </a:p>
          <a:p>
            <a:pPr algn="just"/>
            <a:r>
              <a:rPr lang="en-US" dirty="0" smtClean="0"/>
              <a:t>L</a:t>
            </a:r>
            <a:r>
              <a:rPr lang="es-ES_tradnl" dirty="0" smtClean="0"/>
              <a:t>as transformaciones que han configurado el nuevo escenario exigen una manera distinta de pensar los problemas/ oportunidades </a:t>
            </a:r>
          </a:p>
          <a:p>
            <a:pPr algn="just"/>
            <a:endParaRPr lang="es-ES_tradnl" dirty="0"/>
          </a:p>
          <a:p>
            <a:pPr algn="just"/>
            <a:r>
              <a:rPr lang="es-ES_tradnl" dirty="0" smtClean="0"/>
              <a:t>Las  estrategias de comunicación buscan ser el pegamento de las fracturas sociales  y tender puentes  entre las distintas partes.</a:t>
            </a:r>
            <a:endParaRPr lang="es-ES_tradnl" dirty="0"/>
          </a:p>
        </p:txBody>
      </p:sp>
    </p:spTree>
    <p:extLst>
      <p:ext uri="{BB962C8B-B14F-4D97-AF65-F5344CB8AC3E}">
        <p14:creationId xmlns:p14="http://schemas.microsoft.com/office/powerpoint/2010/main" val="2527099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TIPOS DE PROBLEMAS</a:t>
            </a:r>
            <a:endParaRPr lang="es-ES_tradnl" dirty="0"/>
          </a:p>
        </p:txBody>
      </p:sp>
      <p:sp>
        <p:nvSpPr>
          <p:cNvPr id="3" name="Content Placeholder 2"/>
          <p:cNvSpPr>
            <a:spLocks noGrp="1"/>
          </p:cNvSpPr>
          <p:nvPr>
            <p:ph idx="1"/>
          </p:nvPr>
        </p:nvSpPr>
        <p:spPr>
          <a:xfrm>
            <a:off x="762000" y="685799"/>
            <a:ext cx="7543800" cy="4712243"/>
          </a:xfrm>
        </p:spPr>
        <p:txBody>
          <a:bodyPr/>
          <a:lstStyle/>
          <a:p>
            <a:pPr algn="just"/>
            <a:r>
              <a:rPr lang="es-ES_tradnl" dirty="0" smtClean="0"/>
              <a:t>Los que son viejos como el mundo ( conflictos internacionales, guerras, crímenes, inseguridad).</a:t>
            </a:r>
          </a:p>
          <a:p>
            <a:pPr algn="just"/>
            <a:r>
              <a:rPr lang="es-ES_tradnl" dirty="0" smtClean="0"/>
              <a:t>Los rebotes virulentos e manifestaciones  (opresión , autoritarismo, abuso de poder).</a:t>
            </a:r>
          </a:p>
          <a:p>
            <a:pPr algn="just"/>
            <a:r>
              <a:rPr lang="es-ES_tradnl" dirty="0" smtClean="0"/>
              <a:t>Los que viviendo desde atrás  se han convertido en foco de atención ( erosión y diversidad biológica).</a:t>
            </a:r>
          </a:p>
          <a:p>
            <a:pPr algn="just"/>
            <a:r>
              <a:rPr lang="es-ES_tradnl" dirty="0" smtClean="0"/>
              <a:t>Viejas perversiones  que encuentran nuevas oportunidades (pedofilia en internet, delitos informáticos).</a:t>
            </a:r>
          </a:p>
          <a:p>
            <a:pPr algn="just"/>
            <a:r>
              <a:rPr lang="es-ES_tradnl" dirty="0" smtClean="0"/>
              <a:t>Conflictos normativos (culturales, decadencia ética, ruptura social).</a:t>
            </a:r>
          </a:p>
          <a:p>
            <a:pPr algn="just"/>
            <a:r>
              <a:rPr lang="es-ES_tradnl" dirty="0" smtClean="0"/>
              <a:t>Información o falta de ella.</a:t>
            </a:r>
            <a:endParaRPr lang="es-ES_tradnl" dirty="0"/>
          </a:p>
        </p:txBody>
      </p:sp>
    </p:spTree>
    <p:extLst>
      <p:ext uri="{BB962C8B-B14F-4D97-AF65-F5344CB8AC3E}">
        <p14:creationId xmlns:p14="http://schemas.microsoft.com/office/powerpoint/2010/main" val="2257504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8220"/>
            <a:ext cx="7543800" cy="5319696"/>
          </a:xfrm>
        </p:spPr>
        <p:txBody>
          <a:bodyPr/>
          <a:lstStyle/>
          <a:p>
            <a:pPr algn="just"/>
            <a:r>
              <a:rPr lang="es-ES_tradnl" dirty="0" smtClean="0"/>
              <a:t>Se dispone menos información sobre las estrategias que sobre los problemas mismos.</a:t>
            </a:r>
          </a:p>
          <a:p>
            <a:pPr algn="just"/>
            <a:endParaRPr lang="es-ES_tradnl" dirty="0" smtClean="0"/>
          </a:p>
          <a:p>
            <a:pPr algn="just"/>
            <a:r>
              <a:rPr lang="en-US" dirty="0" smtClean="0"/>
              <a:t>N</a:t>
            </a:r>
            <a:r>
              <a:rPr lang="es-ES_tradnl" dirty="0" err="1" smtClean="0"/>
              <a:t>inguna</a:t>
            </a:r>
            <a:r>
              <a:rPr lang="es-ES_tradnl" dirty="0" smtClean="0"/>
              <a:t> de las estrategias  para resolver problemas de interés mundial  es estrictamente una estrategia de comunicación</a:t>
            </a:r>
            <a:r>
              <a:rPr lang="en-US" dirty="0" smtClean="0"/>
              <a:t>… </a:t>
            </a:r>
            <a:r>
              <a:rPr lang="en-US" dirty="0" err="1" smtClean="0"/>
              <a:t>pero</a:t>
            </a:r>
            <a:r>
              <a:rPr lang="en-US" dirty="0" smtClean="0"/>
              <a:t> en </a:t>
            </a:r>
            <a:r>
              <a:rPr lang="en-US" dirty="0" err="1" smtClean="0"/>
              <a:t>todas</a:t>
            </a:r>
            <a:r>
              <a:rPr lang="en-US" dirty="0" smtClean="0"/>
              <a:t> y en </a:t>
            </a:r>
            <a:r>
              <a:rPr lang="en-US" dirty="0" err="1" smtClean="0"/>
              <a:t>cada</a:t>
            </a:r>
            <a:r>
              <a:rPr lang="en-US" dirty="0" smtClean="0"/>
              <a:t> </a:t>
            </a:r>
            <a:r>
              <a:rPr lang="en-US" dirty="0" err="1" smtClean="0"/>
              <a:t>una</a:t>
            </a:r>
            <a:r>
              <a:rPr lang="en-US" dirty="0" smtClean="0"/>
              <a:t> de </a:t>
            </a:r>
            <a:r>
              <a:rPr lang="en-US" dirty="0" err="1" smtClean="0"/>
              <a:t>ellas</a:t>
            </a:r>
            <a:r>
              <a:rPr lang="en-US" dirty="0" smtClean="0"/>
              <a:t>, la </a:t>
            </a:r>
            <a:r>
              <a:rPr lang="en-US" dirty="0" err="1" smtClean="0"/>
              <a:t>comunicación</a:t>
            </a:r>
            <a:r>
              <a:rPr lang="en-US" dirty="0" smtClean="0"/>
              <a:t> </a:t>
            </a:r>
            <a:r>
              <a:rPr lang="en-US" dirty="0" err="1" smtClean="0"/>
              <a:t>esta</a:t>
            </a:r>
            <a:r>
              <a:rPr lang="en-US" dirty="0" smtClean="0"/>
              <a:t> </a:t>
            </a:r>
            <a:r>
              <a:rPr lang="en-US" dirty="0" err="1" smtClean="0"/>
              <a:t>presente</a:t>
            </a:r>
            <a:r>
              <a:rPr lang="en-US" dirty="0" smtClean="0"/>
              <a:t>.</a:t>
            </a:r>
          </a:p>
          <a:p>
            <a:pPr algn="just"/>
            <a:endParaRPr lang="en-US" dirty="0" smtClean="0"/>
          </a:p>
          <a:p>
            <a:pPr algn="just"/>
            <a:r>
              <a:rPr lang="es-ES_tradnl" dirty="0" smtClean="0"/>
              <a:t>Si la comunicación y sus consecuencias forman parte del problema, también pueden ser parte de la solución.</a:t>
            </a:r>
            <a:endParaRPr lang="en-US" dirty="0"/>
          </a:p>
        </p:txBody>
      </p:sp>
      <p:pic>
        <p:nvPicPr>
          <p:cNvPr id="4" name="Picture 3" descr="ENGRANE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9500" y="4439734"/>
            <a:ext cx="3407130" cy="2418266"/>
          </a:xfrm>
          <a:prstGeom prst="rect">
            <a:avLst/>
          </a:prstGeom>
        </p:spPr>
      </p:pic>
    </p:spTree>
    <p:extLst>
      <p:ext uri="{BB962C8B-B14F-4D97-AF65-F5344CB8AC3E}">
        <p14:creationId xmlns:p14="http://schemas.microsoft.com/office/powerpoint/2010/main" val="3473765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ESTRATEGIAS COMUNICATIVAS </a:t>
            </a:r>
            <a:endParaRPr lang="es-ES_tradnl" dirty="0"/>
          </a:p>
        </p:txBody>
      </p:sp>
      <p:sp>
        <p:nvSpPr>
          <p:cNvPr id="3" name="Content Placeholder 2"/>
          <p:cNvSpPr>
            <a:spLocks noGrp="1"/>
          </p:cNvSpPr>
          <p:nvPr>
            <p:ph idx="1"/>
          </p:nvPr>
        </p:nvSpPr>
        <p:spPr/>
        <p:txBody>
          <a:bodyPr/>
          <a:lstStyle/>
          <a:p>
            <a:pPr algn="just"/>
            <a:r>
              <a:rPr lang="es-ES_tradnl" dirty="0" smtClean="0"/>
              <a:t>Pasar el mensaje dentro de los propios actores estratégicos.</a:t>
            </a:r>
          </a:p>
          <a:p>
            <a:pPr algn="just"/>
            <a:r>
              <a:rPr lang="en-US" dirty="0" smtClean="0"/>
              <a:t>C</a:t>
            </a:r>
            <a:r>
              <a:rPr lang="es-ES_tradnl" dirty="0" err="1" smtClean="0"/>
              <a:t>rear</a:t>
            </a:r>
            <a:r>
              <a:rPr lang="es-ES_tradnl" dirty="0" smtClean="0"/>
              <a:t> una visión común  y articulada del problema.</a:t>
            </a:r>
          </a:p>
          <a:p>
            <a:pPr algn="just"/>
            <a:r>
              <a:rPr lang="en-US" dirty="0" smtClean="0"/>
              <a:t>C</a:t>
            </a:r>
            <a:r>
              <a:rPr lang="es-ES_tradnl" dirty="0" err="1" smtClean="0"/>
              <a:t>rear</a:t>
            </a:r>
            <a:r>
              <a:rPr lang="es-ES_tradnl" dirty="0" smtClean="0"/>
              <a:t> acuerdos de cooperación.</a:t>
            </a:r>
          </a:p>
          <a:p>
            <a:pPr algn="just"/>
            <a:r>
              <a:rPr lang="es-ES_tradnl" dirty="0" smtClean="0"/>
              <a:t>Sensibilizar a la opinión Pública.</a:t>
            </a:r>
          </a:p>
          <a:p>
            <a:pPr algn="just"/>
            <a:r>
              <a:rPr lang="en-US" dirty="0" smtClean="0"/>
              <a:t>E</a:t>
            </a:r>
            <a:r>
              <a:rPr lang="es-ES_tradnl" dirty="0" err="1" smtClean="0"/>
              <a:t>ducar</a:t>
            </a:r>
            <a:r>
              <a:rPr lang="es-ES_tradnl" dirty="0" smtClean="0"/>
              <a:t> a los jóvenes.</a:t>
            </a:r>
          </a:p>
          <a:p>
            <a:pPr algn="just"/>
            <a:r>
              <a:rPr lang="es-ES_tradnl" dirty="0" smtClean="0"/>
              <a:t>Transferencia de información entre profesionales, científicos e investigadores mediante bancos de datos, redes informáticas</a:t>
            </a:r>
            <a:endParaRPr lang="es-ES_tradnl" dirty="0"/>
          </a:p>
        </p:txBody>
      </p:sp>
    </p:spTree>
    <p:extLst>
      <p:ext uri="{BB962C8B-B14F-4D97-AF65-F5344CB8AC3E}">
        <p14:creationId xmlns:p14="http://schemas.microsoft.com/office/powerpoint/2010/main" val="96562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4737672"/>
            <a:ext cx="8086921" cy="1600200"/>
          </a:xfrm>
        </p:spPr>
        <p:txBody>
          <a:bodyPr/>
          <a:lstStyle/>
          <a:p>
            <a:r>
              <a:rPr lang="es-ES_tradnl" dirty="0" smtClean="0"/>
              <a:t>CONFLICTOS NORMATIVOS</a:t>
            </a:r>
            <a:endParaRPr lang="es-ES_tradnl" dirty="0"/>
          </a:p>
        </p:txBody>
      </p:sp>
      <p:sp>
        <p:nvSpPr>
          <p:cNvPr id="3" name="Content Placeholder 2"/>
          <p:cNvSpPr>
            <a:spLocks noGrp="1"/>
          </p:cNvSpPr>
          <p:nvPr>
            <p:ph idx="1"/>
          </p:nvPr>
        </p:nvSpPr>
        <p:spPr>
          <a:xfrm>
            <a:off x="1" y="-280615"/>
            <a:ext cx="9144000" cy="4712243"/>
          </a:xfrm>
        </p:spPr>
        <p:txBody>
          <a:bodyPr/>
          <a:lstStyle/>
          <a:p>
            <a:pPr algn="just"/>
            <a:r>
              <a:rPr lang="es-ES_tradnl" dirty="0" smtClean="0"/>
              <a:t>Los conflictos normativos no son nuevos en la historia (persecuciones religiosas en el pasado) pero  ahora son  más visibles gracias a la mundialización.</a:t>
            </a:r>
          </a:p>
          <a:p>
            <a:pPr algn="just"/>
            <a:endParaRPr lang="es-ES_tradnl" dirty="0" smtClean="0"/>
          </a:p>
          <a:p>
            <a:pPr algn="just"/>
            <a:r>
              <a:rPr lang="es-ES_tradnl" dirty="0" smtClean="0"/>
              <a:t>Los conflictos normativos civiles  son compatibles con la forma de vida pacífica.</a:t>
            </a:r>
          </a:p>
          <a:p>
            <a:pPr algn="just"/>
            <a:endParaRPr lang="es-ES_tradnl" dirty="0" smtClean="0"/>
          </a:p>
          <a:p>
            <a:pPr algn="just"/>
            <a:r>
              <a:rPr lang="es-ES_tradnl" dirty="0" smtClean="0"/>
              <a:t>Los inciviles  rompen la convivencia civilizada, silencian oponentes, causan muertes.</a:t>
            </a:r>
            <a:endParaRPr lang="es-ES_tradnl" dirty="0"/>
          </a:p>
        </p:txBody>
      </p:sp>
      <p:pic>
        <p:nvPicPr>
          <p:cNvPr id="4" name="Picture 3" descr="POLITIC.jpg"/>
          <p:cNvPicPr>
            <a:picLocks noChangeAspect="1"/>
          </p:cNvPicPr>
          <p:nvPr/>
        </p:nvPicPr>
        <p:blipFill rotWithShape="1">
          <a:blip r:embed="rId2">
            <a:extLst>
              <a:ext uri="{28A0092B-C50C-407E-A947-70E740481C1C}">
                <a14:useLocalDpi xmlns:a14="http://schemas.microsoft.com/office/drawing/2010/main" val="0"/>
              </a:ext>
            </a:extLst>
          </a:blip>
          <a:srcRect l="3589" r="-3335" b="6108"/>
          <a:stretch/>
        </p:blipFill>
        <p:spPr>
          <a:xfrm>
            <a:off x="3050877" y="3597172"/>
            <a:ext cx="2822432" cy="1938915"/>
          </a:xfrm>
          <a:prstGeom prst="rect">
            <a:avLst/>
          </a:prstGeom>
        </p:spPr>
      </p:pic>
    </p:spTree>
    <p:extLst>
      <p:ext uri="{BB962C8B-B14F-4D97-AF65-F5344CB8AC3E}">
        <p14:creationId xmlns:p14="http://schemas.microsoft.com/office/powerpoint/2010/main" val="1232670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40588"/>
          </a:xfrm>
        </p:spPr>
        <p:txBody>
          <a:bodyPr/>
          <a:lstStyle/>
          <a:p>
            <a:pPr algn="just"/>
            <a:r>
              <a:rPr lang="es-ES_tradnl" dirty="0" smtClean="0"/>
              <a:t>Conflictos nacionalistas: Problemas históricos (España), exclusión es la palabra clave.</a:t>
            </a:r>
          </a:p>
          <a:p>
            <a:pPr algn="just"/>
            <a:endParaRPr lang="es-ES_tradnl" dirty="0" smtClean="0"/>
          </a:p>
          <a:p>
            <a:pPr algn="just"/>
            <a:r>
              <a:rPr lang="es-ES_tradnl" dirty="0" smtClean="0"/>
              <a:t>El diálogo solo es posible cuando las armas dejan paso a las palabras y cuando las treguas se usan para encontrar mejores argumentos y no para el rearme. </a:t>
            </a:r>
          </a:p>
          <a:p>
            <a:pPr algn="just"/>
            <a:endParaRPr lang="es-ES_tradnl" dirty="0"/>
          </a:p>
          <a:p>
            <a:pPr algn="just"/>
            <a:r>
              <a:rPr lang="es-ES_tradnl" dirty="0" smtClean="0"/>
              <a:t>Los conflictos religiosos han estado presentes a lo largo de la historia.</a:t>
            </a:r>
          </a:p>
          <a:p>
            <a:pPr algn="just"/>
            <a:endParaRPr lang="es-ES_tradnl" dirty="0" smtClean="0"/>
          </a:p>
          <a:p>
            <a:pPr algn="just"/>
            <a:r>
              <a:rPr lang="es-ES_tradnl" dirty="0" smtClean="0"/>
              <a:t>Conflictos morales: una vez definida la concepción de quienes somos, se plantea la cuestión de cómo hemos de convivir.</a:t>
            </a:r>
          </a:p>
        </p:txBody>
      </p:sp>
    </p:spTree>
    <p:extLst>
      <p:ext uri="{BB962C8B-B14F-4D97-AF65-F5344CB8AC3E}">
        <p14:creationId xmlns:p14="http://schemas.microsoft.com/office/powerpoint/2010/main" val="613310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4000" dirty="0" smtClean="0"/>
              <a:t>ESTRATEGIAS CLÁSICAS DE LA INGENIERIA DE CONSENSO</a:t>
            </a:r>
            <a:endParaRPr lang="es-ES_tradnl" sz="4000" dirty="0"/>
          </a:p>
        </p:txBody>
      </p:sp>
      <p:sp>
        <p:nvSpPr>
          <p:cNvPr id="3" name="Content Placeholder 2"/>
          <p:cNvSpPr>
            <a:spLocks noGrp="1"/>
          </p:cNvSpPr>
          <p:nvPr>
            <p:ph idx="1"/>
          </p:nvPr>
        </p:nvSpPr>
        <p:spPr/>
        <p:txBody>
          <a:bodyPr/>
          <a:lstStyle/>
          <a:p>
            <a:pPr algn="just"/>
            <a:r>
              <a:rPr lang="es-ES_tradnl" dirty="0" smtClean="0"/>
              <a:t>La globalización nos hace cada día un poco más “ciudadanos del mundo”.</a:t>
            </a:r>
          </a:p>
          <a:p>
            <a:pPr algn="just">
              <a:buFont typeface="Wingdings" charset="2"/>
              <a:buChar char="ü"/>
            </a:pPr>
            <a:r>
              <a:rPr lang="es-ES_tradnl" dirty="0" smtClean="0"/>
              <a:t>El rito:  sistemas habituales para regular conductas.</a:t>
            </a:r>
          </a:p>
          <a:p>
            <a:pPr algn="just">
              <a:buFont typeface="Wingdings" charset="2"/>
              <a:buChar char="ü"/>
            </a:pPr>
            <a:r>
              <a:rPr lang="en-US" dirty="0" smtClean="0"/>
              <a:t>L</a:t>
            </a:r>
            <a:r>
              <a:rPr lang="es-ES_tradnl" dirty="0" smtClean="0"/>
              <a:t>a prohibición: suprimir conductas contrarias a los intereses del grupo</a:t>
            </a:r>
          </a:p>
          <a:p>
            <a:pPr algn="just">
              <a:buFont typeface="Wingdings" charset="2"/>
              <a:buChar char="ü"/>
            </a:pPr>
            <a:r>
              <a:rPr lang="es-ES_tradnl" dirty="0" smtClean="0"/>
              <a:t>La inducción positiva: reajuste voluntario del sujeto, promesa de estímulos positivos.</a:t>
            </a:r>
          </a:p>
          <a:p>
            <a:pPr algn="just">
              <a:buFont typeface="Wingdings" charset="2"/>
              <a:buChar char="ü"/>
            </a:pPr>
            <a:r>
              <a:rPr lang="es-ES_tradnl" dirty="0" smtClean="0"/>
              <a:t>La inducción negativa: castigo real o simbólico.</a:t>
            </a:r>
          </a:p>
          <a:p>
            <a:pPr algn="just">
              <a:buFont typeface="Wingdings" charset="2"/>
              <a:buChar char="ü"/>
            </a:pPr>
            <a:r>
              <a:rPr lang="es-ES_tradnl" dirty="0" smtClean="0"/>
              <a:t>La enseñanza: educación  con función socializadora</a:t>
            </a:r>
          </a:p>
          <a:p>
            <a:pPr algn="just">
              <a:buFont typeface="Wingdings" charset="2"/>
              <a:buChar char="ü"/>
            </a:pPr>
            <a:r>
              <a:rPr lang="es-ES_tradnl" dirty="0" smtClean="0"/>
              <a:t>La justicia: negociar directamente las  diferencias.</a:t>
            </a:r>
          </a:p>
          <a:p>
            <a:pPr algn="just">
              <a:buFont typeface="Wingdings" charset="2"/>
              <a:buChar char="ü"/>
            </a:pPr>
            <a:r>
              <a:rPr lang="es-ES_tradnl" dirty="0" smtClean="0"/>
              <a:t>La coacción: previamente pactada y establecida.</a:t>
            </a:r>
            <a:endParaRPr lang="es-ES_tradnl" dirty="0"/>
          </a:p>
        </p:txBody>
      </p:sp>
    </p:spTree>
    <p:extLst>
      <p:ext uri="{BB962C8B-B14F-4D97-AF65-F5344CB8AC3E}">
        <p14:creationId xmlns:p14="http://schemas.microsoft.com/office/powerpoint/2010/main" val="1161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499170"/>
          </a:xfrm>
        </p:spPr>
        <p:txBody>
          <a:bodyPr/>
          <a:lstStyle/>
          <a:p>
            <a:pPr algn="just"/>
            <a:r>
              <a:rPr lang="es-ES_tradnl" dirty="0" smtClean="0"/>
              <a:t>No siempre las normas se convierten en hechos.</a:t>
            </a:r>
          </a:p>
          <a:p>
            <a:pPr lvl="2" algn="just"/>
            <a:r>
              <a:rPr lang="en-US" dirty="0" smtClean="0"/>
              <a:t>M</a:t>
            </a:r>
            <a:r>
              <a:rPr lang="es-ES_tradnl" dirty="0" err="1" smtClean="0"/>
              <a:t>ediación</a:t>
            </a:r>
            <a:r>
              <a:rPr lang="es-ES_tradnl" dirty="0" smtClean="0"/>
              <a:t> imperativa: juicio o arbitraje.</a:t>
            </a:r>
          </a:p>
          <a:p>
            <a:pPr lvl="2" algn="just"/>
            <a:r>
              <a:rPr lang="es-ES_tradnl" dirty="0" smtClean="0"/>
              <a:t>Mediación pragmática: negociación.</a:t>
            </a:r>
          </a:p>
          <a:p>
            <a:pPr algn="just"/>
            <a:r>
              <a:rPr lang="es-ES_tradnl" dirty="0" smtClean="0"/>
              <a:t>Si bien la mediación  no es la representación gráfica de justicia, orienta más a la comunicación que a la confrontación.</a:t>
            </a:r>
            <a:endParaRPr lang="es-ES_tradnl" dirty="0"/>
          </a:p>
          <a:p>
            <a:pPr algn="just"/>
            <a:r>
              <a:rPr lang="es-ES_tradnl" dirty="0" smtClean="0"/>
              <a:t>Los valores mantienen unidas a las sociedades</a:t>
            </a:r>
          </a:p>
          <a:p>
            <a:pPr algn="just"/>
            <a:endParaRPr lang="es-ES_tradnl" dirty="0" smtClean="0"/>
          </a:p>
          <a:p>
            <a:pPr algn="just"/>
            <a:r>
              <a:rPr lang="es-ES_tradnl" dirty="0" smtClean="0"/>
              <a:t>En el mercado y en el ámbito empresarial: cuanto mayor sea el enemigo, mayor será  la necesidad de esa unión.</a:t>
            </a:r>
          </a:p>
          <a:p>
            <a:pPr algn="just"/>
            <a:r>
              <a:rPr lang="es-ES_tradnl" dirty="0" smtClean="0"/>
              <a:t>Creciente red de interdependencia.</a:t>
            </a:r>
          </a:p>
          <a:p>
            <a:pPr algn="just"/>
            <a:r>
              <a:rPr lang="es-ES_tradnl" dirty="0" smtClean="0"/>
              <a:t>Connivencia de alianza con el cliente</a:t>
            </a:r>
          </a:p>
          <a:p>
            <a:pPr algn="just"/>
            <a:r>
              <a:rPr lang="es-ES_tradnl" dirty="0" smtClean="0"/>
              <a:t>Alianzas válidas solo  si los socios tienen la misma cosmovisión.</a:t>
            </a:r>
          </a:p>
        </p:txBody>
      </p:sp>
    </p:spTree>
    <p:extLst>
      <p:ext uri="{BB962C8B-B14F-4D97-AF65-F5344CB8AC3E}">
        <p14:creationId xmlns:p14="http://schemas.microsoft.com/office/powerpoint/2010/main" val="2538640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4572000"/>
            <a:ext cx="7714189" cy="1600200"/>
          </a:xfrm>
        </p:spPr>
        <p:txBody>
          <a:bodyPr/>
          <a:lstStyle/>
          <a:p>
            <a:r>
              <a:rPr lang="en-US" dirty="0" smtClean="0"/>
              <a:t>LA SEMIO/STRATEG/SFERA</a:t>
            </a:r>
            <a:endParaRPr lang="es-ES_tradnl" dirty="0"/>
          </a:p>
        </p:txBody>
      </p:sp>
      <p:sp>
        <p:nvSpPr>
          <p:cNvPr id="3" name="Content Placeholder 2"/>
          <p:cNvSpPr>
            <a:spLocks noGrp="1"/>
          </p:cNvSpPr>
          <p:nvPr>
            <p:ph idx="1"/>
          </p:nvPr>
        </p:nvSpPr>
        <p:spPr>
          <a:xfrm>
            <a:off x="762000" y="685799"/>
            <a:ext cx="7543800" cy="4394711"/>
          </a:xfrm>
        </p:spPr>
        <p:txBody>
          <a:bodyPr/>
          <a:lstStyle/>
          <a:p>
            <a:r>
              <a:rPr lang="es-ES_tradnl" dirty="0" smtClean="0"/>
              <a:t>Estamos ante dos niveles, en el superior esta el entramado de mensajes y estrategias internacionales. En el inferior  se sitúa la esfera nacional.</a:t>
            </a:r>
          </a:p>
          <a:p>
            <a:r>
              <a:rPr lang="es-ES_tradnl" dirty="0" smtClean="0"/>
              <a:t>No hay un único estratega, se subdividió y desglosó hasta el infinito</a:t>
            </a:r>
          </a:p>
          <a:p>
            <a:endParaRPr lang="es-ES_tradnl" dirty="0"/>
          </a:p>
          <a:p>
            <a:r>
              <a:rPr lang="es-ES_tradnl" dirty="0" smtClean="0"/>
              <a:t>Es un grave error pensar que:</a:t>
            </a:r>
          </a:p>
          <a:p>
            <a:pPr lvl="1">
              <a:buFont typeface="Wingdings" charset="2"/>
              <a:buChar char="Ø"/>
            </a:pPr>
            <a:r>
              <a:rPr lang="es-ES_tradnl" dirty="0" smtClean="0"/>
              <a:t>Las organizaciones son marionetas de los respectivos gobiernos</a:t>
            </a:r>
          </a:p>
          <a:p>
            <a:pPr lvl="1">
              <a:buFont typeface="Wingdings" charset="2"/>
              <a:buChar char="Ø"/>
            </a:pPr>
            <a:r>
              <a:rPr lang="es-ES_tradnl" dirty="0" smtClean="0"/>
              <a:t>Son los únicos actores estratégicos ( movimientos contraculturales)</a:t>
            </a:r>
            <a:endParaRPr lang="es-ES_tradnl" dirty="0"/>
          </a:p>
        </p:txBody>
      </p:sp>
    </p:spTree>
    <p:extLst>
      <p:ext uri="{BB962C8B-B14F-4D97-AF65-F5344CB8AC3E}">
        <p14:creationId xmlns:p14="http://schemas.microsoft.com/office/powerpoint/2010/main" val="1221425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LOS DIRCOMS </a:t>
            </a:r>
            <a:endParaRPr lang="es-ES_tradnl" dirty="0"/>
          </a:p>
        </p:txBody>
      </p:sp>
      <p:sp>
        <p:nvSpPr>
          <p:cNvPr id="3" name="Content Placeholder 2"/>
          <p:cNvSpPr>
            <a:spLocks noGrp="1"/>
          </p:cNvSpPr>
          <p:nvPr>
            <p:ph idx="1"/>
          </p:nvPr>
        </p:nvSpPr>
        <p:spPr>
          <a:xfrm>
            <a:off x="472098" y="-577551"/>
            <a:ext cx="8128336" cy="4836495"/>
          </a:xfrm>
        </p:spPr>
        <p:txBody>
          <a:bodyPr/>
          <a:lstStyle/>
          <a:p>
            <a:pPr algn="just"/>
            <a:r>
              <a:rPr lang="es-ES_tradnl" dirty="0" smtClean="0"/>
              <a:t>La actividad principal de los departamentos de comunicación de las empresas  se orienta a establecer relaciones de confianza  con sus distintos públicos a través de medios de comunicación, la gestión de imagen corporativa, la comunicación interna, relaciones públicas institucionales y eventos.</a:t>
            </a:r>
            <a:endParaRPr lang="es-ES_tradnl" dirty="0"/>
          </a:p>
          <a:p>
            <a:pPr algn="just"/>
            <a:r>
              <a:rPr lang="es-ES_tradnl" dirty="0" smtClean="0"/>
              <a:t>¿El estar rodeado de un mundo intangible simbólico y estratégico es bueno o malo?</a:t>
            </a:r>
            <a:endParaRPr lang="es-ES_tradnl" dirty="0"/>
          </a:p>
        </p:txBody>
      </p:sp>
      <p:pic>
        <p:nvPicPr>
          <p:cNvPr id="4" name="Picture 3" descr="DIRCO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4508" y="3060672"/>
            <a:ext cx="4249191" cy="2396544"/>
          </a:xfrm>
          <a:prstGeom prst="rect">
            <a:avLst/>
          </a:prstGeom>
        </p:spPr>
      </p:pic>
    </p:spTree>
    <p:extLst>
      <p:ext uri="{BB962C8B-B14F-4D97-AF65-F5344CB8AC3E}">
        <p14:creationId xmlns:p14="http://schemas.microsoft.com/office/powerpoint/2010/main" val="3978373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008318"/>
            <a:ext cx="7543800" cy="1676400"/>
          </a:xfrm>
        </p:spPr>
        <p:txBody>
          <a:bodyPr/>
          <a:lstStyle/>
          <a:p>
            <a:r>
              <a:rPr lang="es-ES_tradnl" sz="8000" dirty="0" smtClean="0"/>
              <a:t>CAP</a:t>
            </a:r>
            <a:r>
              <a:rPr lang="es-ES_tradnl" sz="8000" dirty="0" smtClean="0"/>
              <a:t>ÍTULO 20</a:t>
            </a:r>
            <a:r>
              <a:rPr lang="es-ES_tradnl" dirty="0" smtClean="0"/>
              <a:t/>
            </a:r>
            <a:br>
              <a:rPr lang="es-ES_tradnl" dirty="0" smtClean="0"/>
            </a:br>
            <a:r>
              <a:rPr lang="es-ES_tradnl" dirty="0" smtClean="0"/>
              <a:t>HACIA </a:t>
            </a:r>
            <a:r>
              <a:rPr lang="es-ES_tradnl" dirty="0" smtClean="0"/>
              <a:t>UNA TEORÍA ESTRATÉGICA PARA LA ACCIÓN COTIDIANA</a:t>
            </a:r>
            <a:endParaRPr lang="es-ES_tradnl" dirty="0"/>
          </a:p>
        </p:txBody>
      </p:sp>
    </p:spTree>
    <p:extLst>
      <p:ext uri="{BB962C8B-B14F-4D97-AF65-F5344CB8AC3E}">
        <p14:creationId xmlns:p14="http://schemas.microsoft.com/office/powerpoint/2010/main" val="4053618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RECAPITULANDO:</a:t>
            </a:r>
            <a:endParaRPr lang="es-ES_tradnl" dirty="0"/>
          </a:p>
        </p:txBody>
      </p:sp>
      <p:sp>
        <p:nvSpPr>
          <p:cNvPr id="3" name="Content Placeholder 2"/>
          <p:cNvSpPr>
            <a:spLocks noGrp="1"/>
          </p:cNvSpPr>
          <p:nvPr>
            <p:ph idx="1"/>
          </p:nvPr>
        </p:nvSpPr>
        <p:spPr/>
        <p:txBody>
          <a:bodyPr/>
          <a:lstStyle/>
          <a:p>
            <a:pPr algn="just"/>
            <a:r>
              <a:rPr lang="es-ES_tradnl" dirty="0" smtClean="0"/>
              <a:t>El aumento significativo  de las alianzas entre empresas países y economías viene a confirmar  que la clave cooperativa es una realidad.</a:t>
            </a:r>
          </a:p>
          <a:p>
            <a:pPr algn="just"/>
            <a:endParaRPr lang="es-ES_tradnl" dirty="0" smtClean="0"/>
          </a:p>
          <a:p>
            <a:pPr algn="just"/>
            <a:r>
              <a:rPr lang="es-ES_tradnl" dirty="0" smtClean="0"/>
              <a:t>Los grandes conflictos normativos, culturales y de identidad están  reclamando todo el talento estratégico (nuevas formas estratégicas).</a:t>
            </a:r>
          </a:p>
        </p:txBody>
      </p:sp>
    </p:spTree>
    <p:extLst>
      <p:ext uri="{BB962C8B-B14F-4D97-AF65-F5344CB8AC3E}">
        <p14:creationId xmlns:p14="http://schemas.microsoft.com/office/powerpoint/2010/main" val="2433430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70432"/>
            <a:ext cx="7686580" cy="801768"/>
          </a:xfrm>
        </p:spPr>
        <p:txBody>
          <a:bodyPr/>
          <a:lstStyle/>
          <a:p>
            <a:r>
              <a:rPr lang="es-ES_tradnl" sz="4000" dirty="0" smtClean="0"/>
              <a:t>EL TRABAJO DEL COMUNICADOR</a:t>
            </a:r>
            <a:endParaRPr lang="es-ES_tradnl" sz="4000" dirty="0"/>
          </a:p>
        </p:txBody>
      </p:sp>
      <p:sp>
        <p:nvSpPr>
          <p:cNvPr id="3" name="Content Placeholder 2"/>
          <p:cNvSpPr>
            <a:spLocks noGrp="1"/>
          </p:cNvSpPr>
          <p:nvPr>
            <p:ph idx="1"/>
          </p:nvPr>
        </p:nvSpPr>
        <p:spPr>
          <a:xfrm>
            <a:off x="762000" y="685800"/>
            <a:ext cx="7543800" cy="4988358"/>
          </a:xfrm>
        </p:spPr>
        <p:txBody>
          <a:bodyPr/>
          <a:lstStyle/>
          <a:p>
            <a:pPr algn="just"/>
            <a:r>
              <a:rPr lang="es-ES_tradnl" dirty="0" smtClean="0"/>
              <a:t>Los actos comunicativos son concebidos como actos problemáticos. Como decisiones que los profesionales deben tomar en situaciones de riesgo.</a:t>
            </a:r>
          </a:p>
          <a:p>
            <a:pPr algn="just"/>
            <a:endParaRPr lang="es-ES_tradnl" dirty="0"/>
          </a:p>
          <a:p>
            <a:pPr algn="just"/>
            <a:r>
              <a:rPr lang="es-ES_tradnl" dirty="0" smtClean="0"/>
              <a:t>Antes: un carácter más práctico que teórico.</a:t>
            </a:r>
          </a:p>
          <a:p>
            <a:pPr algn="just"/>
            <a:endParaRPr lang="es-ES_tradnl" dirty="0"/>
          </a:p>
          <a:p>
            <a:pPr algn="just"/>
            <a:r>
              <a:rPr lang="es-ES_tradnl" dirty="0" smtClean="0"/>
              <a:t>Si se observa detenidamente el trabajo de un profesional, esta hecho por c. </a:t>
            </a:r>
            <a:r>
              <a:rPr lang="en-US" dirty="0" smtClean="0"/>
              <a:t>C</a:t>
            </a:r>
            <a:r>
              <a:rPr lang="es-ES_tradnl" dirty="0" err="1" smtClean="0"/>
              <a:t>ognoscitivo</a:t>
            </a:r>
            <a:r>
              <a:rPr lang="es-ES_tradnl" dirty="0" smtClean="0"/>
              <a:t>  y c. </a:t>
            </a:r>
            <a:r>
              <a:rPr lang="en-US" dirty="0" smtClean="0"/>
              <a:t>O</a:t>
            </a:r>
            <a:r>
              <a:rPr lang="es-ES_tradnl" dirty="0" err="1" smtClean="0"/>
              <a:t>perativo</a:t>
            </a:r>
            <a:r>
              <a:rPr lang="es-ES_tradnl" dirty="0" smtClean="0"/>
              <a:t>.</a:t>
            </a:r>
          </a:p>
          <a:p>
            <a:pPr algn="just"/>
            <a:endParaRPr lang="es-ES_tradnl" dirty="0" smtClean="0"/>
          </a:p>
          <a:p>
            <a:pPr algn="just"/>
            <a:r>
              <a:rPr lang="es-ES_tradnl" dirty="0" smtClean="0"/>
              <a:t>El tercer componente: decisorio.</a:t>
            </a:r>
          </a:p>
          <a:p>
            <a:pPr algn="just"/>
            <a:endParaRPr lang="es-ES_tradnl" dirty="0"/>
          </a:p>
          <a:p>
            <a:pPr algn="just"/>
            <a:r>
              <a:rPr lang="en-US" dirty="0" smtClean="0"/>
              <a:t>A</a:t>
            </a:r>
            <a:r>
              <a:rPr lang="es-ES_tradnl" dirty="0" err="1" smtClean="0"/>
              <a:t>ntes</a:t>
            </a:r>
            <a:r>
              <a:rPr lang="es-ES_tradnl" dirty="0" smtClean="0"/>
              <a:t> agencias, hoy firmas consultoras.</a:t>
            </a:r>
          </a:p>
          <a:p>
            <a:pPr algn="just"/>
            <a:endParaRPr lang="es-ES_tradnl" dirty="0"/>
          </a:p>
        </p:txBody>
      </p:sp>
    </p:spTree>
    <p:extLst>
      <p:ext uri="{BB962C8B-B14F-4D97-AF65-F5344CB8AC3E}">
        <p14:creationId xmlns:p14="http://schemas.microsoft.com/office/powerpoint/2010/main" val="541712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4572000"/>
            <a:ext cx="8031701" cy="1600200"/>
          </a:xfrm>
        </p:spPr>
        <p:txBody>
          <a:bodyPr/>
          <a:lstStyle/>
          <a:p>
            <a:r>
              <a:rPr lang="es-ES_tradnl" sz="4000" dirty="0" smtClean="0"/>
              <a:t>¿CÓMO SE ESTA GESTIONANDO EN LA ACTUALIDAD?</a:t>
            </a:r>
            <a:endParaRPr lang="es-ES_tradnl" sz="4000" dirty="0"/>
          </a:p>
        </p:txBody>
      </p:sp>
      <p:sp>
        <p:nvSpPr>
          <p:cNvPr id="3" name="Content Placeholder 2"/>
          <p:cNvSpPr>
            <a:spLocks noGrp="1"/>
          </p:cNvSpPr>
          <p:nvPr>
            <p:ph idx="1"/>
          </p:nvPr>
        </p:nvSpPr>
        <p:spPr>
          <a:xfrm>
            <a:off x="762000" y="-400366"/>
            <a:ext cx="7543800" cy="3886200"/>
          </a:xfrm>
        </p:spPr>
        <p:txBody>
          <a:bodyPr/>
          <a:lstStyle/>
          <a:p>
            <a:r>
              <a:rPr lang="es-ES_tradnl" dirty="0" smtClean="0"/>
              <a:t>La gestión del conocimiento y la formación  permanente dentro de las empresas es una asignatura pendiente o incipiente.</a:t>
            </a:r>
          </a:p>
          <a:p>
            <a:endParaRPr lang="es-ES_tradnl" dirty="0"/>
          </a:p>
          <a:p>
            <a:r>
              <a:rPr lang="en-US" dirty="0" smtClean="0"/>
              <a:t>S</a:t>
            </a:r>
            <a:r>
              <a:rPr lang="es-ES_tradnl" dirty="0" smtClean="0"/>
              <a:t>i una teoría no funciona en la práctica, sencillamente es una mala teoría.</a:t>
            </a:r>
            <a:endParaRPr lang="es-ES_tradnl" dirty="0"/>
          </a:p>
        </p:txBody>
      </p:sp>
      <p:pic>
        <p:nvPicPr>
          <p:cNvPr id="4" name="Picture 3" descr="TEORIA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2844295"/>
            <a:ext cx="1819275" cy="2095500"/>
          </a:xfrm>
          <a:prstGeom prst="rect">
            <a:avLst/>
          </a:prstGeom>
        </p:spPr>
      </p:pic>
    </p:spTree>
    <p:extLst>
      <p:ext uri="{BB962C8B-B14F-4D97-AF65-F5344CB8AC3E}">
        <p14:creationId xmlns:p14="http://schemas.microsoft.com/office/powerpoint/2010/main" val="1309448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971800"/>
            <a:ext cx="7543800" cy="3886200"/>
          </a:xfrm>
        </p:spPr>
        <p:txBody>
          <a:bodyPr/>
          <a:lstStyle/>
          <a:p>
            <a:pPr algn="just"/>
            <a:r>
              <a:rPr lang="en-US" dirty="0" smtClean="0"/>
              <a:t>L</a:t>
            </a:r>
            <a:r>
              <a:rPr lang="es-ES_tradnl" dirty="0" err="1" smtClean="0"/>
              <a:t>uhmann</a:t>
            </a:r>
            <a:r>
              <a:rPr lang="es-ES_tradnl" dirty="0" smtClean="0"/>
              <a:t>: La comunicación es el dispositivo fundamental de la configuración  y de la dinámica evolutiva de los sistemas sociales</a:t>
            </a:r>
          </a:p>
          <a:p>
            <a:pPr algn="just"/>
            <a:endParaRPr lang="es-ES_tradnl" dirty="0"/>
          </a:p>
          <a:p>
            <a:pPr algn="just"/>
            <a:r>
              <a:rPr lang="es-ES_tradnl" dirty="0" smtClean="0"/>
              <a:t>Los sistemas sociales siempre se forman a través de la comunicación.</a:t>
            </a:r>
            <a:endParaRPr lang="es-ES_tradnl" dirty="0"/>
          </a:p>
        </p:txBody>
      </p:sp>
      <p:pic>
        <p:nvPicPr>
          <p:cNvPr id="4" name="Picture 3" descr="SISTEM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4342" y="702920"/>
            <a:ext cx="4064000" cy="2857500"/>
          </a:xfrm>
          <a:prstGeom prst="rect">
            <a:avLst/>
          </a:prstGeom>
        </p:spPr>
      </p:pic>
    </p:spTree>
    <p:extLst>
      <p:ext uri="{BB962C8B-B14F-4D97-AF65-F5344CB8AC3E}">
        <p14:creationId xmlns:p14="http://schemas.microsoft.com/office/powerpoint/2010/main" val="15853178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755604" cy="1600200"/>
          </a:xfrm>
        </p:spPr>
        <p:txBody>
          <a:bodyPr/>
          <a:lstStyle/>
          <a:p>
            <a:r>
              <a:rPr lang="es-ES_tradnl" sz="4400" dirty="0" smtClean="0"/>
              <a:t>LAS 4 FUNCIONES BÁSICAS DE LA COMUNICACIÓN</a:t>
            </a:r>
            <a:endParaRPr lang="es-ES_tradnl" sz="4400" dirty="0"/>
          </a:p>
        </p:txBody>
      </p:sp>
      <p:sp>
        <p:nvSpPr>
          <p:cNvPr id="3" name="Content Placeholder 2"/>
          <p:cNvSpPr>
            <a:spLocks noGrp="1"/>
          </p:cNvSpPr>
          <p:nvPr>
            <p:ph idx="1"/>
          </p:nvPr>
        </p:nvSpPr>
        <p:spPr/>
        <p:txBody>
          <a:bodyPr/>
          <a:lstStyle/>
          <a:p>
            <a:pPr algn="just"/>
            <a:r>
              <a:rPr lang="es-ES_tradnl" dirty="0" err="1" smtClean="0"/>
              <a:t>Rebeil</a:t>
            </a:r>
            <a:r>
              <a:rPr lang="es-ES_tradnl" dirty="0" smtClean="0"/>
              <a:t> Corella y </a:t>
            </a:r>
            <a:r>
              <a:rPr lang="es-ES_tradnl" dirty="0" err="1" smtClean="0"/>
              <a:t>Nosnik</a:t>
            </a:r>
            <a:r>
              <a:rPr lang="es-ES_tradnl" dirty="0" smtClean="0"/>
              <a:t>:</a:t>
            </a:r>
          </a:p>
          <a:p>
            <a:pPr algn="just"/>
            <a:endParaRPr lang="es-ES_tradnl" dirty="0"/>
          </a:p>
          <a:p>
            <a:pPr marL="457200" indent="-457200" algn="just">
              <a:buFont typeface="+mj-lt"/>
              <a:buAutoNum type="arabicPeriod"/>
            </a:pPr>
            <a:r>
              <a:rPr lang="es-ES_tradnl" dirty="0" smtClean="0"/>
              <a:t>Integradora-transformadora: dota de una visión unitaria del mundo , función integradora-transformadora cultural y social.</a:t>
            </a:r>
          </a:p>
          <a:p>
            <a:pPr marL="457200" indent="-457200" algn="just">
              <a:buFont typeface="+mj-lt"/>
              <a:buAutoNum type="arabicPeriod"/>
            </a:pPr>
            <a:r>
              <a:rPr lang="es-ES_tradnl" dirty="0" err="1" smtClean="0"/>
              <a:t>Autorreguladora</a:t>
            </a:r>
            <a:r>
              <a:rPr lang="es-ES_tradnl" dirty="0" smtClean="0"/>
              <a:t>: coherencia interna.</a:t>
            </a:r>
          </a:p>
          <a:p>
            <a:pPr marL="457200" indent="-457200" algn="just">
              <a:buFont typeface="+mj-lt"/>
              <a:buAutoNum type="arabicPeriod"/>
            </a:pPr>
            <a:r>
              <a:rPr lang="es-ES_tradnl" dirty="0" smtClean="0"/>
              <a:t>Conductora de su identidad: condiciones de estabilidad favorables que permiten su desarrollo.</a:t>
            </a:r>
          </a:p>
          <a:p>
            <a:pPr marL="457200" indent="-457200" algn="just">
              <a:buFont typeface="+mj-lt"/>
              <a:buAutoNum type="arabicPeriod"/>
            </a:pPr>
            <a:r>
              <a:rPr lang="es-ES_tradnl" dirty="0" smtClean="0"/>
              <a:t>Articuladora: habilitando las condiciones que hacen posible la cooperación.</a:t>
            </a:r>
            <a:endParaRPr lang="es-ES_tradnl" dirty="0"/>
          </a:p>
        </p:txBody>
      </p:sp>
    </p:spTree>
    <p:extLst>
      <p:ext uri="{BB962C8B-B14F-4D97-AF65-F5344CB8AC3E}">
        <p14:creationId xmlns:p14="http://schemas.microsoft.com/office/powerpoint/2010/main" val="396007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8169750" cy="1600200"/>
          </a:xfrm>
        </p:spPr>
        <p:txBody>
          <a:bodyPr/>
          <a:lstStyle/>
          <a:p>
            <a:r>
              <a:rPr lang="en-US" sz="4000" dirty="0" smtClean="0"/>
              <a:t>L</a:t>
            </a:r>
            <a:r>
              <a:rPr lang="es-ES_tradnl" sz="4000" dirty="0" smtClean="0"/>
              <a:t>AS FUNCIONES  DEL DIRECTIVO ESTRATEGA/COMINICADOR</a:t>
            </a:r>
            <a:endParaRPr lang="es-ES_tradnl" sz="4000" dirty="0"/>
          </a:p>
        </p:txBody>
      </p:sp>
      <p:sp>
        <p:nvSpPr>
          <p:cNvPr id="3" name="Content Placeholder 2"/>
          <p:cNvSpPr>
            <a:spLocks noGrp="1"/>
          </p:cNvSpPr>
          <p:nvPr>
            <p:ph idx="1"/>
          </p:nvPr>
        </p:nvSpPr>
        <p:spPr>
          <a:xfrm>
            <a:off x="762000" y="-27621"/>
            <a:ext cx="4414826" cy="5331316"/>
          </a:xfrm>
        </p:spPr>
        <p:txBody>
          <a:bodyPr/>
          <a:lstStyle/>
          <a:p>
            <a:r>
              <a:rPr lang="es-ES_tradnl" sz="2000" dirty="0" smtClean="0"/>
              <a:t>Inventar una historia de futuro (visión).</a:t>
            </a:r>
          </a:p>
          <a:p>
            <a:endParaRPr lang="es-ES_tradnl" sz="2000" dirty="0" smtClean="0"/>
          </a:p>
          <a:p>
            <a:r>
              <a:rPr lang="en-US" sz="2000" dirty="0" smtClean="0"/>
              <a:t>S</a:t>
            </a:r>
            <a:r>
              <a:rPr lang="es-ES_tradnl" sz="2000" dirty="0" smtClean="0"/>
              <a:t>u escenario (la organización).</a:t>
            </a:r>
          </a:p>
          <a:p>
            <a:endParaRPr lang="es-ES_tradnl" sz="2000" dirty="0" smtClean="0"/>
          </a:p>
          <a:p>
            <a:r>
              <a:rPr lang="en-US" sz="2000" dirty="0" smtClean="0"/>
              <a:t>R</a:t>
            </a:r>
            <a:r>
              <a:rPr lang="es-ES_tradnl" sz="2000" dirty="0" err="1" smtClean="0"/>
              <a:t>epartir</a:t>
            </a:r>
            <a:r>
              <a:rPr lang="es-ES_tradnl" sz="2000" dirty="0" smtClean="0"/>
              <a:t> los papeles (cursos de acción/responsabilidades).</a:t>
            </a:r>
          </a:p>
          <a:p>
            <a:endParaRPr lang="es-ES_tradnl" sz="2000" dirty="0" smtClean="0"/>
          </a:p>
          <a:p>
            <a:r>
              <a:rPr lang="es-ES_tradnl" sz="2000" dirty="0" smtClean="0"/>
              <a:t>Establecer los criterios.</a:t>
            </a:r>
          </a:p>
          <a:p>
            <a:endParaRPr lang="es-ES_tradnl" sz="2000" dirty="0" smtClean="0"/>
          </a:p>
          <a:p>
            <a:r>
              <a:rPr lang="en-US" sz="2000" dirty="0" smtClean="0"/>
              <a:t>A</a:t>
            </a:r>
            <a:r>
              <a:rPr lang="es-ES_tradnl" sz="2000" dirty="0" smtClean="0"/>
              <a:t>signar objetivos y las recompensas (la tierra prometida).</a:t>
            </a:r>
            <a:endParaRPr lang="es-ES_tradnl" sz="2000" dirty="0"/>
          </a:p>
        </p:txBody>
      </p:sp>
      <p:pic>
        <p:nvPicPr>
          <p:cNvPr id="4" name="Picture 3" descr="superhero_cartoon_l3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0507" y="717898"/>
            <a:ext cx="3241613" cy="4127915"/>
          </a:xfrm>
          <a:prstGeom prst="rect">
            <a:avLst/>
          </a:prstGeom>
        </p:spPr>
      </p:pic>
    </p:spTree>
    <p:extLst>
      <p:ext uri="{BB962C8B-B14F-4D97-AF65-F5344CB8AC3E}">
        <p14:creationId xmlns:p14="http://schemas.microsoft.com/office/powerpoint/2010/main" val="2026088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879848" cy="1600200"/>
          </a:xfrm>
        </p:spPr>
        <p:txBody>
          <a:bodyPr/>
          <a:lstStyle/>
          <a:p>
            <a:r>
              <a:rPr lang="es-ES_tradnl" sz="4000" dirty="0" smtClean="0"/>
              <a:t>ES NECESARIO UN NUEVO REPLANTEAMIENTO</a:t>
            </a:r>
            <a:endParaRPr lang="es-ES_tradnl" sz="4000" dirty="0"/>
          </a:p>
        </p:txBody>
      </p:sp>
      <p:sp>
        <p:nvSpPr>
          <p:cNvPr id="3" name="Content Placeholder 2"/>
          <p:cNvSpPr>
            <a:spLocks noGrp="1"/>
          </p:cNvSpPr>
          <p:nvPr>
            <p:ph idx="1"/>
          </p:nvPr>
        </p:nvSpPr>
        <p:spPr>
          <a:xfrm>
            <a:off x="762000" y="685799"/>
            <a:ext cx="7543800" cy="4491351"/>
          </a:xfrm>
        </p:spPr>
        <p:txBody>
          <a:bodyPr/>
          <a:lstStyle/>
          <a:p>
            <a:pPr algn="just"/>
            <a:r>
              <a:rPr lang="es-ES_tradnl" dirty="0" smtClean="0"/>
              <a:t>Una teoría estratégica que no tenga en cuenta el por de la comunicación para crear y compartir valores y promover transformaciones se quedará irremisiblemente corta.</a:t>
            </a:r>
          </a:p>
          <a:p>
            <a:pPr algn="just"/>
            <a:r>
              <a:rPr lang="es-ES_tradnl" dirty="0" smtClean="0"/>
              <a:t>Hoy en día se tiene la impresión que lo con cuantificable carece de valor</a:t>
            </a:r>
            <a:r>
              <a:rPr lang="en-US" dirty="0" smtClean="0"/>
              <a:t>…</a:t>
            </a:r>
          </a:p>
          <a:p>
            <a:pPr algn="just"/>
            <a:r>
              <a:rPr lang="en-US" dirty="0" err="1" smtClean="0"/>
              <a:t>Neuman</a:t>
            </a:r>
            <a:r>
              <a:rPr lang="en-US" dirty="0" smtClean="0"/>
              <a:t> y Morgenstern </a:t>
            </a:r>
            <a:r>
              <a:rPr lang="en-US" dirty="0" err="1" smtClean="0"/>
              <a:t>concibieron</a:t>
            </a:r>
            <a:r>
              <a:rPr lang="en-US" dirty="0" smtClean="0"/>
              <a:t> la </a:t>
            </a:r>
            <a:r>
              <a:rPr lang="en-US" dirty="0" err="1" smtClean="0"/>
              <a:t>teoría</a:t>
            </a:r>
            <a:r>
              <a:rPr lang="en-US" dirty="0" smtClean="0"/>
              <a:t> de los </a:t>
            </a:r>
            <a:r>
              <a:rPr lang="en-US" dirty="0" err="1" smtClean="0"/>
              <a:t>juegos</a:t>
            </a:r>
            <a:r>
              <a:rPr lang="en-US" dirty="0" smtClean="0"/>
              <a:t> </a:t>
            </a:r>
            <a:r>
              <a:rPr lang="en-US" dirty="0" err="1" smtClean="0"/>
              <a:t>como</a:t>
            </a:r>
            <a:r>
              <a:rPr lang="en-US" dirty="0" smtClean="0"/>
              <a:t> un </a:t>
            </a:r>
            <a:r>
              <a:rPr lang="en-US" dirty="0" err="1" smtClean="0"/>
              <a:t>tratado</a:t>
            </a:r>
            <a:r>
              <a:rPr lang="en-US" dirty="0" smtClean="0"/>
              <a:t> de </a:t>
            </a:r>
            <a:r>
              <a:rPr lang="en-US" dirty="0" err="1" smtClean="0"/>
              <a:t>economía</a:t>
            </a:r>
            <a:r>
              <a:rPr lang="en-US" dirty="0" smtClean="0"/>
              <a:t>.</a:t>
            </a:r>
          </a:p>
          <a:p>
            <a:pPr algn="just"/>
            <a:r>
              <a:rPr lang="en-US" dirty="0" smtClean="0"/>
              <a:t>Se </a:t>
            </a:r>
            <a:r>
              <a:rPr lang="en-US" dirty="0" err="1" smtClean="0"/>
              <a:t>requiere</a:t>
            </a:r>
            <a:r>
              <a:rPr lang="en-US" dirty="0" smtClean="0"/>
              <a:t> de </a:t>
            </a:r>
            <a:r>
              <a:rPr lang="en-US" dirty="0" err="1" smtClean="0"/>
              <a:t>soluciones</a:t>
            </a:r>
            <a:r>
              <a:rPr lang="en-US" dirty="0" smtClean="0"/>
              <a:t> </a:t>
            </a:r>
            <a:r>
              <a:rPr lang="en-US" dirty="0" err="1" smtClean="0"/>
              <a:t>humanas</a:t>
            </a:r>
            <a:r>
              <a:rPr lang="en-US" dirty="0" smtClean="0"/>
              <a:t>,  y un </a:t>
            </a:r>
            <a:r>
              <a:rPr lang="en-US" dirty="0" err="1" smtClean="0"/>
              <a:t>análisis</a:t>
            </a:r>
            <a:r>
              <a:rPr lang="en-US" dirty="0" smtClean="0"/>
              <a:t> </a:t>
            </a:r>
            <a:r>
              <a:rPr lang="en-US" dirty="0" err="1" smtClean="0"/>
              <a:t>cualitativo</a:t>
            </a:r>
            <a:r>
              <a:rPr lang="en-US" dirty="0" smtClean="0"/>
              <a:t> </a:t>
            </a:r>
            <a:r>
              <a:rPr lang="en-US" dirty="0" err="1" smtClean="0"/>
              <a:t>más</a:t>
            </a:r>
            <a:r>
              <a:rPr lang="en-US" dirty="0" smtClean="0"/>
              <a:t> </a:t>
            </a:r>
            <a:r>
              <a:rPr lang="en-US" dirty="0" err="1" smtClean="0"/>
              <a:t>amplio</a:t>
            </a:r>
            <a:r>
              <a:rPr lang="en-US" dirty="0" smtClean="0"/>
              <a:t>.</a:t>
            </a:r>
            <a:endParaRPr lang="es-ES_tradnl" dirty="0"/>
          </a:p>
        </p:txBody>
      </p:sp>
    </p:spTree>
    <p:extLst>
      <p:ext uri="{BB962C8B-B14F-4D97-AF65-F5344CB8AC3E}">
        <p14:creationId xmlns:p14="http://schemas.microsoft.com/office/powerpoint/2010/main" val="4605705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acitacion hdo">
  <a:themeElements>
    <a:clrScheme name="Custom 3">
      <a:dk1>
        <a:sysClr val="windowText" lastClr="000000"/>
      </a:dk1>
      <a:lt1>
        <a:sysClr val="window" lastClr="FFFFFF"/>
      </a:lt1>
      <a:dk2>
        <a:srgbClr val="303030"/>
      </a:dk2>
      <a:lt2>
        <a:srgbClr val="DEDEE0"/>
      </a:lt2>
      <a:accent1>
        <a:srgbClr val="F51538"/>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capacitacion hdo.thmx</Template>
  <TotalTime>532</TotalTime>
  <Words>2585</Words>
  <Application>Microsoft Macintosh PowerPoint</Application>
  <PresentationFormat>On-screen Show (4:3)</PresentationFormat>
  <Paragraphs>266</Paragraphs>
  <Slides>53</Slides>
  <Notes>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capacitacion hdo</vt:lpstr>
      <vt:lpstr>ESTRATEGIAS DE COMUNICACIÓN RAFAEL ALRBERTO PÉREZ</vt:lpstr>
      <vt:lpstr>CAPÍTULO 17 EL ESQUEMA DIRECTOR</vt:lpstr>
      <vt:lpstr>ESTRATEGIAS DE COMUNICACIÓN</vt:lpstr>
      <vt:lpstr>PowerPoint Presentation</vt:lpstr>
      <vt:lpstr>LA TEORÍA DICE…</vt:lpstr>
      <vt:lpstr>PowerPoint Presentation</vt:lpstr>
      <vt:lpstr>PowerPoint Presentation</vt:lpstr>
      <vt:lpstr>PowerPoint Presentation</vt:lpstr>
      <vt:lpstr>LAS ESTRATEGIAS DE COMUNICACIÓN SON UN TIPO DETERMINADO DE ESTRATEGIAS</vt:lpstr>
      <vt:lpstr>PowerPoint Presentation</vt:lpstr>
      <vt:lpstr>PowerPoint Presentation</vt:lpstr>
      <vt:lpstr>APROXIMANCIONES  DE LA ESTRATEGIA DE LA COMUNICACIÓN</vt:lpstr>
      <vt:lpstr>CONJUNTO DE TÁCTICAS DE COMUNICACIÓN</vt:lpstr>
      <vt:lpstr>VISIÓN ANTICIPATIVA</vt:lpstr>
      <vt:lpstr>LA ADOPCIÓN DE UNA METODOLOGÍA PARA LA RESOLUCIÓN</vt:lpstr>
      <vt:lpstr>REACCIÓN SIMBÓLICA CON EL ENTORNO</vt:lpstr>
      <vt:lpstr>LA ESTRATEGIA  DE OCUPACIÓN DE UNA POSICIÓN MENTAL</vt:lpstr>
      <vt:lpstr>ESTRATEGÍA DE COMUNICACIÓN COMO PERSPECTIVA Y VISIÓN DE FUTURO</vt:lpstr>
      <vt:lpstr>¿NOS VIENE A COMPLICAR LA VIDA?</vt:lpstr>
      <vt:lpstr>PowerPoint Presentation</vt:lpstr>
      <vt:lpstr>CAPÍTULO 18 COMUNICACIÓN, ESTRATEGIA Y CONSENSO</vt:lpstr>
      <vt:lpstr>EL NUEVO ESCENARIO</vt:lpstr>
      <vt:lpstr>PowerPoint Presentation</vt:lpstr>
      <vt:lpstr>RIESGOS QUE SE CORREN EN LA ACTUALIDAD</vt:lpstr>
      <vt:lpstr>LOS SIETE PARADIGMAS </vt:lpstr>
      <vt:lpstr>LA CONDICIÓN POSTMODERNA</vt:lpstr>
      <vt:lpstr>REGLAS JURIDICO-POLÍTICAS E INSTITUCIONALES</vt:lpstr>
      <vt:lpstr>PowerPoint Presentation</vt:lpstr>
      <vt:lpstr>PODER DILUIDO</vt:lpstr>
      <vt:lpstr>DEL PODER DE LA INFORMACIÓN AL PODER DE LA COMUNICACIÓN</vt:lpstr>
      <vt:lpstr>PowerPoint Presentation</vt:lpstr>
      <vt:lpstr>PowerPoint Presentation</vt:lpstr>
      <vt:lpstr>LA NUEVA ECONOMÍA</vt:lpstr>
      <vt:lpstr>PowerPoint Presentation</vt:lpstr>
      <vt:lpstr>CAPÍTULO 19 LAS INGENIERIAS DEL CONSENSO</vt:lpstr>
      <vt:lpstr>GRANDES RETOS </vt:lpstr>
      <vt:lpstr>TIPOS DE PROBLEMAS</vt:lpstr>
      <vt:lpstr>PowerPoint Presentation</vt:lpstr>
      <vt:lpstr>ESTRATEGIAS COMUNICATIVAS </vt:lpstr>
      <vt:lpstr>CONFLICTOS NORMATIVOS</vt:lpstr>
      <vt:lpstr>PowerPoint Presentation</vt:lpstr>
      <vt:lpstr>ESTRATEGIAS CLÁSICAS DE LA INGENIERIA DE CONSENSO</vt:lpstr>
      <vt:lpstr>PowerPoint Presentation</vt:lpstr>
      <vt:lpstr>LA SEMIO/STRATEG/SFERA</vt:lpstr>
      <vt:lpstr>LOS DIRCOMS </vt:lpstr>
      <vt:lpstr>CAPÍTULO 20 HACIA UNA TEORÍA ESTRATÉGICA PARA LA ACCIÓN COTIDIANA</vt:lpstr>
      <vt:lpstr>RECAPITULANDO:</vt:lpstr>
      <vt:lpstr>EL TRABAJO DEL COMUNICADOR</vt:lpstr>
      <vt:lpstr>¿CÓMO SE ESTA GESTIONANDO EN LA ACTUALIDAD?</vt:lpstr>
      <vt:lpstr>PowerPoint Presentation</vt:lpstr>
      <vt:lpstr>LAS 4 FUNCIONES BÁSICAS DE LA COMUNICACIÓN</vt:lpstr>
      <vt:lpstr>LAS FUNCIONES  DEL DIRECTIVO ESTRATEGA/COMINICADOR</vt:lpstr>
      <vt:lpstr>ES NECESARIO UN NUEVO REPLANTEAMIENTO</vt:lpstr>
    </vt:vector>
  </TitlesOfParts>
  <Company>Empresa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Agustin Amaya</dc:creator>
  <cp:lastModifiedBy>Agustin Amaya</cp:lastModifiedBy>
  <cp:revision>40</cp:revision>
  <dcterms:created xsi:type="dcterms:W3CDTF">2013-11-04T14:12:08Z</dcterms:created>
  <dcterms:modified xsi:type="dcterms:W3CDTF">2013-11-05T02:16:11Z</dcterms:modified>
</cp:coreProperties>
</file>