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28" d="100"/>
          <a:sy n="28" d="100"/>
        </p:scale>
        <p:origin x="-180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4D8DEE8-7A87-4E01-8ADE-4C49CDD43F74}" type="datetime1">
              <a:rPr lang="en-US" smtClean="0"/>
              <a:pPr/>
              <a:t>09/12/13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F424-F111-43CB-9C75-D52325012943}" type="datetime1">
              <a:rPr lang="en-US" smtClean="0"/>
              <a:pPr/>
              <a:t>09/12/13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A8BBF0-342D-409A-9C0A-B1B451E92883}" type="datetime1">
              <a:rPr lang="en-US" smtClean="0"/>
              <a:pPr/>
              <a:t>09/12/13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DA190-4BDC-4D39-B5BB-A14B3E8B1B3D}" type="datetime1">
              <a:rPr lang="en-US" smtClean="0"/>
              <a:pPr/>
              <a:t>09/12/13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D52F2-9B11-4FC0-9217-7D20B3AC9849}" type="datetime1">
              <a:rPr lang="en-US" smtClean="0"/>
              <a:pPr/>
              <a:t>09/12/13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3737-8506-438E-ABC0-0BE7E06DCCA6}" type="datetime1">
              <a:rPr lang="en-US" smtClean="0"/>
              <a:pPr/>
              <a:t>09/12/13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D58AA-1C84-40C9-BFEE-631CCB17636C}" type="datetime1">
              <a:rPr lang="en-US" smtClean="0"/>
              <a:pPr/>
              <a:t>09/12/13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42C1-4E96-413B-B72E-6C4B39D85C9D}" type="datetime1">
              <a:rPr lang="en-US" smtClean="0"/>
              <a:pPr/>
              <a:t>09/12/13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42AA2-D442-471A-9D69-80392E1E581D}" type="datetime1">
              <a:rPr lang="en-US" smtClean="0"/>
              <a:pPr/>
              <a:t>09/12/13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9461-E3EB-40CD-B93F-E5CBBBD8E0BA}" type="datetimeFigureOut">
              <a:rPr lang="en-US" smtClean="0"/>
              <a:pPr/>
              <a:t>09/12/13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7543-9AAE-4E9F-B28C-4FCCFD07D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8FA3-38AD-400D-A4D2-18E8EF129E5F}" type="datetime1">
              <a:rPr lang="en-US" smtClean="0"/>
              <a:pPr/>
              <a:t>09/12/13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C43563C-D9B3-4432-B336-144C997D6215}" type="datetime1">
              <a:rPr lang="en-US" smtClean="0"/>
              <a:pPr/>
              <a:t>09/12/13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/>
              <a:t>LLORENTE &amp; CUENCA</a:t>
            </a:r>
            <a:endParaRPr lang="es-ES_trad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s-ES_tradnl" dirty="0" err="1" smtClean="0"/>
              <a:t>nnovaci</a:t>
            </a:r>
            <a:r>
              <a:rPr lang="es-ES_tradnl" dirty="0" err="1" smtClean="0"/>
              <a:t>ón</a:t>
            </a:r>
            <a:r>
              <a:rPr lang="es-ES_tradnl" dirty="0" smtClean="0"/>
              <a:t> y reputación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54911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5658" y="1719071"/>
            <a:ext cx="8978342" cy="3389052"/>
          </a:xfrm>
        </p:spPr>
        <p:txBody>
          <a:bodyPr>
            <a:normAutofit fontScale="85000" lnSpcReduction="20000"/>
          </a:bodyPr>
          <a:lstStyle/>
          <a:p>
            <a:r>
              <a:rPr lang="es-ES_tradnl" dirty="0" smtClean="0"/>
              <a:t>La diplomacia corporativa con los </a:t>
            </a:r>
            <a:r>
              <a:rPr lang="es-ES_tradnl" dirty="0" err="1" smtClean="0"/>
              <a:t>stakeholders</a:t>
            </a:r>
            <a:r>
              <a:rPr lang="es-ES_tradnl" dirty="0" smtClean="0"/>
              <a:t> críticos. </a:t>
            </a:r>
          </a:p>
          <a:p>
            <a:pPr marL="45720" indent="0">
              <a:buNone/>
            </a:pPr>
            <a:r>
              <a:rPr lang="es-ES_tradnl" dirty="0" smtClean="0"/>
              <a:t>	Se debe contar con buena imagen pública y liderazgo.</a:t>
            </a:r>
          </a:p>
          <a:p>
            <a:pPr marL="45720" indent="0">
              <a:buNone/>
            </a:pPr>
            <a:r>
              <a:rPr lang="en-US" dirty="0" smtClean="0"/>
              <a:t>	P</a:t>
            </a:r>
            <a:r>
              <a:rPr lang="es-ES_tradnl" dirty="0" err="1" smtClean="0"/>
              <a:t>oder</a:t>
            </a:r>
            <a:r>
              <a:rPr lang="es-ES_tradnl" dirty="0" smtClean="0"/>
              <a:t> formar alianzas ofensivas y defensivas.</a:t>
            </a:r>
          </a:p>
          <a:p>
            <a:pPr marL="45720" indent="0">
              <a:buNone/>
            </a:pPr>
            <a:r>
              <a:rPr lang="es-ES_tradnl" dirty="0" smtClean="0"/>
              <a:t>	Generar confianza con el entorno.</a:t>
            </a:r>
          </a:p>
          <a:p>
            <a:pPr marL="45720" indent="0">
              <a:buNone/>
            </a:pPr>
            <a:endParaRPr lang="es-ES_tradnl" dirty="0" smtClean="0"/>
          </a:p>
          <a:p>
            <a:r>
              <a:rPr lang="es-ES_tradnl" dirty="0" smtClean="0"/>
              <a:t>Nuevo paradigma de modelo de negocio: Financiera, corporativa, Humana, Medioambiental, Social.</a:t>
            </a:r>
          </a:p>
          <a:p>
            <a:pPr marL="914400" lvl="3" indent="0">
              <a:buNone/>
            </a:pPr>
            <a:r>
              <a:rPr lang="es-ES_tradnl" sz="2000" dirty="0" err="1" smtClean="0"/>
              <a:t>Chief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Reputional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Officers</a:t>
            </a:r>
            <a:r>
              <a:rPr lang="es-ES_tradnl" sz="2000" dirty="0" smtClean="0"/>
              <a:t>: Marca y Reputación.</a:t>
            </a:r>
          </a:p>
          <a:p>
            <a:pPr marL="914400" lvl="3" indent="0">
              <a:buNone/>
            </a:pPr>
            <a:endParaRPr lang="es-ES_tradnl" sz="2000" dirty="0"/>
          </a:p>
          <a:p>
            <a:pPr marL="548640" indent="-457200"/>
            <a:r>
              <a:rPr lang="es-ES_tradnl" dirty="0" smtClean="0"/>
              <a:t>La reputación siempre se basa en la comparación. </a:t>
            </a:r>
          </a:p>
          <a:p>
            <a:pPr marL="640080" lvl="2" indent="0">
              <a:buNone/>
            </a:pPr>
            <a:r>
              <a:rPr lang="es-ES_tradnl" sz="2000" dirty="0"/>
              <a:t>	</a:t>
            </a:r>
            <a:r>
              <a:rPr lang="es-ES_tradnl" sz="2000" dirty="0" smtClean="0"/>
              <a:t>La  reputación  y la imagen con los medios /internet.</a:t>
            </a:r>
          </a:p>
          <a:p>
            <a:pPr marL="640080" lvl="2" indent="0">
              <a:buNone/>
            </a:pPr>
            <a:r>
              <a:rPr lang="es-ES_tradnl" sz="2000" dirty="0" smtClean="0"/>
              <a:t>	Inseguridad y desconfianza.</a:t>
            </a:r>
          </a:p>
          <a:p>
            <a:pPr marL="640080" lvl="2" indent="0">
              <a:buNone/>
            </a:pPr>
            <a:endParaRPr lang="es-ES_tradnl" dirty="0" smtClean="0"/>
          </a:p>
          <a:p>
            <a:pPr marL="548640" indent="-457200"/>
            <a:endParaRPr lang="es-ES_tradnl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</a:t>
            </a:r>
            <a:r>
              <a:rPr lang="es-ES_tradnl" dirty="0" smtClean="0"/>
              <a:t>a diplomacia corporativa</a:t>
            </a:r>
            <a:endParaRPr lang="es-ES_tradnl" dirty="0"/>
          </a:p>
        </p:txBody>
      </p:sp>
      <p:pic>
        <p:nvPicPr>
          <p:cNvPr id="4" name="Picture 3" descr="stakehol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074" y="4832008"/>
            <a:ext cx="3057541" cy="202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437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En la actualidad, niveles de confianza pública de líderes por 	los suelos.</a:t>
            </a:r>
          </a:p>
          <a:p>
            <a:pPr marL="45720" indent="0">
              <a:buNone/>
            </a:pPr>
            <a:endParaRPr lang="es-ES_tradnl" dirty="0" smtClean="0"/>
          </a:p>
          <a:p>
            <a:pPr marL="45720" indent="0">
              <a:buNone/>
            </a:pPr>
            <a:r>
              <a:rPr lang="es-ES_tradnl" dirty="0" smtClean="0"/>
              <a:t>El nivel de confianza que gozan las empresas ha venido en decremento de manera radical.</a:t>
            </a:r>
          </a:p>
          <a:p>
            <a:pPr marL="45720" indent="0">
              <a:buNone/>
            </a:pPr>
            <a:endParaRPr lang="es-ES_tradnl" dirty="0" smtClean="0"/>
          </a:p>
          <a:p>
            <a:pPr marL="45720" indent="0">
              <a:buNone/>
            </a:pPr>
            <a:r>
              <a:rPr lang="es-ES_tradnl" dirty="0" smtClean="0"/>
              <a:t>Protestas por medio de la Red son muy difícil de frenar/ si se trata de borrar o bloquear, probablemente se tendrán efectos negativos.</a:t>
            </a:r>
          </a:p>
          <a:p>
            <a:pPr marL="45720" indent="0">
              <a:buNone/>
            </a:pPr>
            <a:endParaRPr lang="es-ES_tradnl" dirty="0" smtClean="0"/>
          </a:p>
          <a:p>
            <a:pPr marL="45720" indent="0">
              <a:buNone/>
            </a:pPr>
            <a:r>
              <a:rPr lang="es-ES_tradnl" dirty="0" smtClean="0"/>
              <a:t>Es necesario estar evaluando y monitoreando la red para saber lo que se dice de nuestra empresa.</a:t>
            </a:r>
          </a:p>
          <a:p>
            <a:pPr marL="45720" indent="0">
              <a:buNone/>
            </a:pPr>
            <a:endParaRPr lang="es-ES_tradnl" dirty="0" smtClean="0"/>
          </a:p>
          <a:p>
            <a:pPr marL="45720" indent="0">
              <a:buNone/>
            </a:pPr>
            <a:endParaRPr lang="es-ES_trad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23176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Los medios en la red más frecuentados por los usuarios : </a:t>
            </a:r>
            <a:r>
              <a:rPr lang="es-ES_tradnl" dirty="0" err="1" smtClean="0"/>
              <a:t>Youtube</a:t>
            </a:r>
            <a:r>
              <a:rPr lang="es-ES_tradnl" dirty="0" smtClean="0"/>
              <a:t>, Google, Facebook.</a:t>
            </a:r>
          </a:p>
          <a:p>
            <a:endParaRPr lang="es-ES_tradnl" dirty="0"/>
          </a:p>
          <a:p>
            <a:r>
              <a:rPr lang="en-US" dirty="0" smtClean="0"/>
              <a:t>E</a:t>
            </a:r>
            <a:r>
              <a:rPr lang="es-ES_tradnl" dirty="0" smtClean="0"/>
              <a:t>l nuevo CEO: príncipe de la compañía y seductor de los </a:t>
            </a:r>
            <a:r>
              <a:rPr lang="es-ES_tradnl" dirty="0" err="1" smtClean="0"/>
              <a:t>stakeholders</a:t>
            </a:r>
            <a:r>
              <a:rPr lang="es-ES_tradnl" dirty="0" smtClean="0"/>
              <a:t>.</a:t>
            </a:r>
          </a:p>
          <a:p>
            <a:endParaRPr lang="es-ES_tradnl" dirty="0"/>
          </a:p>
          <a:p>
            <a:endParaRPr lang="es-ES_trad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Picture 3" descr="red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016" y="3632347"/>
            <a:ext cx="3468931" cy="309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36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Esta basada en estereotipos culturales y sociales, en referencias históricas y prejuicios.</a:t>
            </a:r>
          </a:p>
          <a:p>
            <a:endParaRPr lang="es-ES_tradnl" dirty="0"/>
          </a:p>
          <a:p>
            <a:r>
              <a:rPr lang="en-US" dirty="0" smtClean="0"/>
              <a:t>S</a:t>
            </a:r>
            <a:r>
              <a:rPr lang="es-ES_tradnl" dirty="0" smtClean="0"/>
              <a:t>e requiere de un planteamiento a mediano y largo plazo , desafortunadamente con cambios de gobiernos esto se dificulta.</a:t>
            </a:r>
          </a:p>
          <a:p>
            <a:endParaRPr lang="es-ES_tradnl" dirty="0"/>
          </a:p>
          <a:p>
            <a:r>
              <a:rPr lang="es-ES_tradnl" dirty="0" smtClean="0"/>
              <a:t>México, Panamá, Colombia.</a:t>
            </a:r>
            <a:endParaRPr lang="es-ES_trad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MARCA PAÍS</a:t>
            </a:r>
            <a:endParaRPr lang="es-ES_tradnl" dirty="0"/>
          </a:p>
        </p:txBody>
      </p:sp>
      <p:pic>
        <p:nvPicPr>
          <p:cNvPr id="4" name="Picture 3" descr="logo mexic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217" y="4943880"/>
            <a:ext cx="4530353" cy="181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69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Las redes juegan un papel importante y vital en la nueva era.</a:t>
            </a:r>
          </a:p>
          <a:p>
            <a:r>
              <a:rPr lang="es-ES_tradnl" dirty="0" err="1" smtClean="0"/>
              <a:t>LinkedIn</a:t>
            </a:r>
            <a:r>
              <a:rPr lang="es-ES_tradnl" dirty="0" smtClean="0"/>
              <a:t> : relación estratégica vs Conversación masiva.</a:t>
            </a:r>
          </a:p>
          <a:p>
            <a:r>
              <a:rPr lang="es-ES_tradnl" dirty="0" smtClean="0"/>
              <a:t>La importancia de los perfiles: lo que proyectamos y lo que los demás proyectan.</a:t>
            </a:r>
          </a:p>
          <a:p>
            <a:r>
              <a:rPr lang="es-ES_tradnl" dirty="0" smtClean="0"/>
              <a:t>Espacios para recomendación de productos de manera estratégica.</a:t>
            </a:r>
          </a:p>
          <a:p>
            <a:endParaRPr lang="es-ES_trad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ONLINE Y LA EMPRESA 2.0</a:t>
            </a:r>
            <a:endParaRPr lang="es-ES_tradnl" dirty="0"/>
          </a:p>
        </p:txBody>
      </p:sp>
      <p:pic>
        <p:nvPicPr>
          <p:cNvPr id="4" name="Picture 3" descr="logo-linkedi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717" y="4753846"/>
            <a:ext cx="3237084" cy="91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692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Colaboración entre las empresas y los gobiernos es de vital importancia para el desarrollo de un país.</a:t>
            </a:r>
          </a:p>
          <a:p>
            <a:endParaRPr lang="es-ES_tradnl" dirty="0" smtClean="0"/>
          </a:p>
          <a:p>
            <a:r>
              <a:rPr lang="es-ES_tradnl" dirty="0" smtClean="0"/>
              <a:t>Las empresas en América Latina no sienten mucho apoyo por parte de los gobiernos y sus políticas económicas.</a:t>
            </a:r>
          </a:p>
          <a:p>
            <a:endParaRPr lang="es-ES_trad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RELACIONES EMPRESA Y POLÍTICA</a:t>
            </a:r>
            <a:endParaRPr lang="es-ES_tradnl" dirty="0"/>
          </a:p>
        </p:txBody>
      </p:sp>
      <p:pic>
        <p:nvPicPr>
          <p:cNvPr id="4" name="Picture 3" descr="ejecutivos-mano_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95" y="4328231"/>
            <a:ext cx="3811519" cy="252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12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911664"/>
              </p:ext>
            </p:extLst>
          </p:nvPr>
        </p:nvGraphicFramePr>
        <p:xfrm>
          <a:off x="381000" y="1719263"/>
          <a:ext cx="8407400" cy="4631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3700"/>
                <a:gridCol w="4203700"/>
              </a:tblGrid>
              <a:tr h="584932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ORGANIZACIONES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POLÍTICOS</a:t>
                      </a:r>
                      <a:endParaRPr lang="es-ES_tradnl" dirty="0"/>
                    </a:p>
                  </a:txBody>
                  <a:tcPr/>
                </a:tc>
              </a:tr>
              <a:tr h="1009608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Incertidumbre</a:t>
                      </a:r>
                      <a:r>
                        <a:rPr lang="es-ES_tradnl" baseline="0" dirty="0" smtClean="0"/>
                        <a:t> Política ( calendario electoral).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Profesionales en política y no expertos</a:t>
                      </a:r>
                      <a:r>
                        <a:rPr lang="es-ES_tradnl" baseline="0" dirty="0" smtClean="0"/>
                        <a:t> en sectores específicos.</a:t>
                      </a:r>
                      <a:endParaRPr lang="es-ES_tradnl" dirty="0"/>
                    </a:p>
                  </a:txBody>
                  <a:tcPr/>
                </a:tc>
              </a:tr>
              <a:tr h="1009608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Dificultades de acceso por inadecuada identificación de interlocutores.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Creciente complejidad  y especialización de las regulaciones.</a:t>
                      </a:r>
                      <a:endParaRPr lang="es-ES_tradnl" dirty="0"/>
                    </a:p>
                  </a:txBody>
                  <a:tcPr/>
                </a:tc>
              </a:tr>
              <a:tr h="1442297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Acceso restringido a agenda de contactos personales.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Necesitan información relevante desde el punto de vista político ( vs discurso técnico).</a:t>
                      </a:r>
                      <a:endParaRPr lang="es-ES_tradnl" dirty="0"/>
                    </a:p>
                  </a:txBody>
                  <a:tcPr/>
                </a:tc>
              </a:tr>
              <a:tr h="584932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Discurso</a:t>
                      </a:r>
                      <a:r>
                        <a:rPr lang="es-ES_tradnl" baseline="0" dirty="0" smtClean="0"/>
                        <a:t> técnico.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Tienen cada vez menos peso.</a:t>
                      </a:r>
                      <a:endParaRPr lang="es-ES_tradn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PROBLEMAS ENTRE ORG. Y POLÍTICA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74374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_tradnl" dirty="0" smtClean="0"/>
              <a:t>Más allá de los activos o garantías que avalarán una operación, esta la relación con el cliente y el conocimiento de sus habilidades para crear valor y generar ingresos.</a:t>
            </a:r>
          </a:p>
          <a:p>
            <a:pPr marL="45720" indent="0">
              <a:buNone/>
            </a:pPr>
            <a:r>
              <a:rPr lang="es-ES_tradnl" dirty="0"/>
              <a:t> </a:t>
            </a:r>
          </a:p>
          <a:p>
            <a:r>
              <a:rPr lang="es-ES_tradnl" dirty="0" smtClean="0"/>
              <a:t>El reto de la credibilidad se soluciona con comunicación efectiva:</a:t>
            </a:r>
          </a:p>
          <a:p>
            <a:pPr lvl="2"/>
            <a:r>
              <a:rPr lang="es-ES_tradnl" dirty="0" smtClean="0"/>
              <a:t>Relato contundente</a:t>
            </a:r>
          </a:p>
          <a:p>
            <a:pPr lvl="2"/>
            <a:r>
              <a:rPr lang="es-ES_tradnl" dirty="0" smtClean="0"/>
              <a:t>Una sola voz, un solo mensaje</a:t>
            </a:r>
          </a:p>
          <a:p>
            <a:pPr lvl="2"/>
            <a:r>
              <a:rPr lang="es-ES_tradnl" dirty="0" smtClean="0"/>
              <a:t>Actitud transparente</a:t>
            </a:r>
          </a:p>
          <a:p>
            <a:pPr lvl="2"/>
            <a:r>
              <a:rPr lang="es-ES_tradnl" dirty="0" smtClean="0"/>
              <a:t>Disciplina</a:t>
            </a:r>
          </a:p>
          <a:p>
            <a:pPr lvl="2"/>
            <a:r>
              <a:rPr lang="es-ES_tradnl" dirty="0" smtClean="0"/>
              <a:t>Otros activos( com. interna, web)</a:t>
            </a:r>
          </a:p>
          <a:p>
            <a:pPr lvl="2"/>
            <a:r>
              <a:rPr lang="es-ES_tradnl" dirty="0" smtClean="0"/>
              <a:t>Sentido Global</a:t>
            </a:r>
            <a:endParaRPr lang="es-ES_tradnl" dirty="0"/>
          </a:p>
          <a:p>
            <a:pPr marL="434340" indent="-342900"/>
            <a:r>
              <a:rPr lang="es-ES_tradnl" dirty="0" smtClean="0"/>
              <a:t>Positivos: éxito de la colocación, reconocimiento del valor, la valentía y la importancia de la  operación.</a:t>
            </a:r>
          </a:p>
          <a:p>
            <a:pPr marL="434340" indent="-342900"/>
            <a:r>
              <a:rPr lang="es-ES_tradnl" dirty="0" smtClean="0"/>
              <a:t>Negativos: Pérdida del precio de colocación</a:t>
            </a:r>
            <a:endParaRPr lang="es-ES_trad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FUSIONES, ADQUISICIONES Y SALIDAS A BOLSA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99860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Responsabilidad Social de la Empresa (RSE)</a:t>
            </a:r>
          </a:p>
          <a:p>
            <a:pPr lvl="1"/>
            <a:r>
              <a:rPr lang="es-ES_tradnl" dirty="0" smtClean="0"/>
              <a:t>Comunicarla debe ser con gestión empresarial, no solo acción social.</a:t>
            </a:r>
          </a:p>
          <a:p>
            <a:pPr lvl="1"/>
            <a:r>
              <a:rPr lang="es-ES_tradnl" dirty="0" smtClean="0"/>
              <a:t>Comunicar contenido real  y con bases sólidas.</a:t>
            </a:r>
          </a:p>
          <a:p>
            <a:pPr lvl="1"/>
            <a:r>
              <a:rPr lang="es-ES_tradnl" dirty="0" smtClean="0"/>
              <a:t>Comunicación Online.</a:t>
            </a:r>
          </a:p>
          <a:p>
            <a:pPr lvl="1"/>
            <a:r>
              <a:rPr lang="es-ES_tradnl" dirty="0" smtClean="0"/>
              <a:t>Comunicar a través de beneficiarios es sinónimo de credibilidad.</a:t>
            </a:r>
          </a:p>
          <a:p>
            <a:pPr lvl="1"/>
            <a:r>
              <a:rPr lang="es-ES_tradnl" dirty="0" smtClean="0"/>
              <a:t>Mantener una estrategia de comunicación global sin dejar fuera lo local.</a:t>
            </a:r>
          </a:p>
          <a:p>
            <a:pPr lvl="1"/>
            <a:endParaRPr lang="es-ES_trad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es-ES_tradnl" dirty="0" err="1" smtClean="0"/>
              <a:t>esponsabilidad</a:t>
            </a:r>
            <a:r>
              <a:rPr lang="es-ES_tradnl" dirty="0" smtClean="0"/>
              <a:t> social y corporativa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71633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Clima laboral: incluso los procesos mejor planificados tienen  algún contratiempo.</a:t>
            </a:r>
          </a:p>
          <a:p>
            <a:endParaRPr lang="es-ES_tradnl" dirty="0"/>
          </a:p>
          <a:p>
            <a:r>
              <a:rPr lang="es-ES_tradnl" dirty="0" smtClean="0"/>
              <a:t>La comunicación interna se tiene que dar de manera previa si es posible.</a:t>
            </a:r>
          </a:p>
          <a:p>
            <a:endParaRPr lang="es-ES_tradnl" dirty="0"/>
          </a:p>
          <a:p>
            <a:r>
              <a:rPr lang="es-ES_tradnl" dirty="0" smtClean="0"/>
              <a:t>Los medios y las redes sociales son actores claves.</a:t>
            </a:r>
          </a:p>
          <a:p>
            <a:endParaRPr lang="es-ES_tradnl" dirty="0"/>
          </a:p>
          <a:p>
            <a:r>
              <a:rPr lang="es-ES_tradnl" dirty="0" smtClean="0"/>
              <a:t>Los cambios no suceden de forma instantánea, habrá clima de tensión.</a:t>
            </a:r>
          </a:p>
          <a:p>
            <a:endParaRPr lang="es-ES_tradnl" dirty="0" smtClean="0"/>
          </a:p>
          <a:p>
            <a:r>
              <a:rPr lang="es-ES_tradnl" dirty="0" smtClean="0"/>
              <a:t>“¿Qué hacer en caso de que venga el lobo?”</a:t>
            </a:r>
            <a:endParaRPr lang="es-ES_trad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CRISIS Y CONFLICTOS LABORALES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577790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5260109" cy="4949100"/>
          </a:xfrm>
        </p:spPr>
        <p:txBody>
          <a:bodyPr/>
          <a:lstStyle/>
          <a:p>
            <a:r>
              <a:rPr lang="es-ES_tradnl" dirty="0" smtClean="0"/>
              <a:t>Ante Crisis:</a:t>
            </a:r>
          </a:p>
          <a:p>
            <a:pPr lvl="1"/>
            <a:r>
              <a:rPr lang="es-ES_tradnl" dirty="0" smtClean="0"/>
              <a:t>Establecer el mensaje correcto en el medio correcto  y al público correcto.</a:t>
            </a:r>
          </a:p>
          <a:p>
            <a:pPr lvl="1"/>
            <a:r>
              <a:rPr lang="es-ES_tradnl" dirty="0" smtClean="0"/>
              <a:t>La conversación en nuestra cocina ( blogs, Facebook, </a:t>
            </a:r>
            <a:r>
              <a:rPr lang="es-ES_tradnl" dirty="0" err="1" smtClean="0"/>
              <a:t>twitter</a:t>
            </a:r>
            <a:r>
              <a:rPr lang="es-ES_tradnl" dirty="0" smtClean="0"/>
              <a:t>).</a:t>
            </a:r>
          </a:p>
          <a:p>
            <a:pPr lvl="1"/>
            <a:r>
              <a:rPr lang="es-ES_tradnl" dirty="0" smtClean="0"/>
              <a:t>Actitud empática: admitir errores y disculparse</a:t>
            </a:r>
          </a:p>
          <a:p>
            <a:pPr lvl="1"/>
            <a:r>
              <a:rPr lang="es-ES_tradnl" dirty="0" smtClean="0"/>
              <a:t>El silencio es venenoso en la Red.</a:t>
            </a:r>
          </a:p>
          <a:p>
            <a:pPr lvl="1"/>
            <a:r>
              <a:rPr lang="es-ES_tradnl" dirty="0" smtClean="0"/>
              <a:t>Explicar qué se hará para solucionar problema.</a:t>
            </a:r>
          </a:p>
          <a:p>
            <a:pPr lvl="1"/>
            <a:endParaRPr lang="es-ES_tradnl" dirty="0"/>
          </a:p>
          <a:p>
            <a:r>
              <a:rPr lang="es-ES_tradnl" dirty="0" smtClean="0"/>
              <a:t>Caso PLAYSTATION SONY NETWORK</a:t>
            </a:r>
          </a:p>
          <a:p>
            <a:endParaRPr lang="es-ES_trad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Picture 3" descr="Sony_psn_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108" y="2570993"/>
            <a:ext cx="3121152" cy="312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52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3776126"/>
            <a:ext cx="8407893" cy="2933462"/>
          </a:xfrm>
        </p:spPr>
        <p:txBody>
          <a:bodyPr/>
          <a:lstStyle/>
          <a:p>
            <a:r>
              <a:rPr lang="es-ES_tradnl" dirty="0" smtClean="0"/>
              <a:t>Sectores nucleares, energéticos: cualquier fallo tiene efectos negativos de gran magnitud por las consecuencias que conllevan.</a:t>
            </a:r>
          </a:p>
          <a:p>
            <a:r>
              <a:rPr lang="es-ES_tradnl" dirty="0" smtClean="0"/>
              <a:t>Necesitan esforzarse más en brindar confianza y credibilidad.</a:t>
            </a:r>
          </a:p>
          <a:p>
            <a:r>
              <a:rPr lang="es-ES_tradnl" dirty="0" smtClean="0"/>
              <a:t>Transparencia total.</a:t>
            </a:r>
          </a:p>
          <a:p>
            <a:r>
              <a:rPr lang="es-ES_tradnl" dirty="0" smtClean="0"/>
              <a:t>Reajuste de narrativa sobre su negocio.</a:t>
            </a:r>
          </a:p>
          <a:p>
            <a:r>
              <a:rPr lang="es-ES_tradnl" dirty="0" smtClean="0"/>
              <a:t>El </a:t>
            </a:r>
            <a:r>
              <a:rPr lang="es-ES_tradnl" dirty="0" err="1" smtClean="0"/>
              <a:t>shale</a:t>
            </a:r>
            <a:r>
              <a:rPr lang="es-ES_tradnl" dirty="0" smtClean="0"/>
              <a:t> gas, alternativas en </a:t>
            </a:r>
            <a:r>
              <a:rPr lang="es-ES_tradnl" i="1" dirty="0" smtClean="0"/>
              <a:t>agenda verde </a:t>
            </a:r>
            <a:r>
              <a:rPr lang="es-ES_tradnl" dirty="0" smtClean="0"/>
              <a:t> para la no dependencia.</a:t>
            </a:r>
            <a:endParaRPr lang="es-ES_tradnl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ENERGIA</a:t>
            </a:r>
            <a:endParaRPr lang="es-ES_tradnl" dirty="0"/>
          </a:p>
        </p:txBody>
      </p:sp>
      <p:pic>
        <p:nvPicPr>
          <p:cNvPr id="4" name="Picture 3" descr="centralnuclear1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0"/>
          <a:stretch/>
        </p:blipFill>
        <p:spPr>
          <a:xfrm>
            <a:off x="3023267" y="1670493"/>
            <a:ext cx="3106096" cy="205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04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19070"/>
            <a:ext cx="5610314" cy="4880071"/>
          </a:xfrm>
        </p:spPr>
        <p:txBody>
          <a:bodyPr>
            <a:normAutofit/>
          </a:bodyPr>
          <a:lstStyle/>
          <a:p>
            <a:r>
              <a:rPr lang="es-ES_tradnl" dirty="0" smtClean="0"/>
              <a:t>La importancia de tener un buen portavoz: </a:t>
            </a:r>
          </a:p>
          <a:p>
            <a:pPr lvl="1"/>
            <a:r>
              <a:rPr lang="es-ES_tradnl" dirty="0" smtClean="0"/>
              <a:t>habilidad </a:t>
            </a:r>
            <a:r>
              <a:rPr lang="es-ES_tradnl" dirty="0" err="1" smtClean="0">
                <a:latin typeface="+mj-lt"/>
              </a:rPr>
              <a:t>lingü</a:t>
            </a:r>
            <a:r>
              <a:rPr lang="cs-CZ" b="1" dirty="0" err="1" smtClean="0">
                <a:latin typeface="+mj-lt"/>
                <a:ea typeface="Lucida Grande"/>
                <a:cs typeface="Lucida Grande"/>
              </a:rPr>
              <a:t>í</a:t>
            </a:r>
            <a:r>
              <a:rPr lang="es-ES_tradnl" b="1" dirty="0" err="1" smtClean="0">
                <a:latin typeface="+mj-lt"/>
                <a:ea typeface="Lucida Grande"/>
                <a:cs typeface="Lucida Grande"/>
              </a:rPr>
              <a:t>stica</a:t>
            </a:r>
            <a:r>
              <a:rPr lang="es-ES_tradnl" b="1" dirty="0" smtClean="0">
                <a:latin typeface="+mj-lt"/>
                <a:ea typeface="Lucida Grande"/>
                <a:cs typeface="Lucida Grande"/>
              </a:rPr>
              <a:t>.</a:t>
            </a:r>
            <a:endParaRPr lang="es-ES_tradnl" b="1" dirty="0">
              <a:latin typeface="+mj-lt"/>
              <a:ea typeface="Lucida Grande"/>
              <a:cs typeface="Lucida Grande"/>
            </a:endParaRPr>
          </a:p>
          <a:p>
            <a:pPr lvl="1"/>
            <a:r>
              <a:rPr lang="es-ES_tradnl" b="1" dirty="0" smtClean="0">
                <a:latin typeface="+mj-lt"/>
                <a:ea typeface="Lucida Grande"/>
                <a:cs typeface="Lucida Grande"/>
              </a:rPr>
              <a:t>conocimiento jurídico  y empresarial.</a:t>
            </a:r>
          </a:p>
          <a:p>
            <a:pPr lvl="1"/>
            <a:r>
              <a:rPr lang="es-ES_tradnl" b="1" dirty="0" smtClean="0">
                <a:latin typeface="+mj-lt"/>
                <a:ea typeface="Lucida Grande"/>
                <a:cs typeface="Lucida Grande"/>
              </a:rPr>
              <a:t>conocedor del funcionamiento de los medios de comunicación.</a:t>
            </a:r>
          </a:p>
          <a:p>
            <a:pPr lvl="1"/>
            <a:r>
              <a:rPr lang="es-ES_tradnl" b="1" dirty="0" smtClean="0">
                <a:latin typeface="+mj-lt"/>
                <a:ea typeface="Lucida Grande"/>
                <a:cs typeface="Lucida Grande"/>
              </a:rPr>
              <a:t>disponibilidad y manejo de los medios.</a:t>
            </a:r>
          </a:p>
          <a:p>
            <a:pPr lvl="1"/>
            <a:r>
              <a:rPr lang="es-ES_tradnl" b="1" dirty="0" smtClean="0">
                <a:latin typeface="+mj-lt"/>
                <a:ea typeface="Lucida Grande"/>
                <a:cs typeface="Lucida Grande"/>
              </a:rPr>
              <a:t>ser portavoz único (regla general).</a:t>
            </a:r>
          </a:p>
          <a:p>
            <a:pPr lvl="1"/>
            <a:r>
              <a:rPr lang="es-ES_tradnl" b="1" dirty="0" smtClean="0">
                <a:latin typeface="+mj-lt"/>
                <a:ea typeface="Lucida Grande"/>
                <a:cs typeface="Lucida Grande"/>
              </a:rPr>
              <a:t>siempre apoyado por un grupo de  expertos.</a:t>
            </a:r>
          </a:p>
          <a:p>
            <a:r>
              <a:rPr lang="es-ES_tradnl" dirty="0" smtClean="0">
                <a:latin typeface="+mj-lt"/>
              </a:rPr>
              <a:t>Cuando no haya una estrategia definida: NO COMMENT</a:t>
            </a:r>
          </a:p>
          <a:p>
            <a:pPr marL="45720" indent="0">
              <a:buNone/>
            </a:pPr>
            <a:endParaRPr lang="es-ES_tradnl" dirty="0">
              <a:latin typeface="+mj-lt"/>
            </a:endParaRPr>
          </a:p>
          <a:p>
            <a:r>
              <a:rPr lang="es-ES_tradnl" dirty="0" smtClean="0">
                <a:latin typeface="+mj-lt"/>
              </a:rPr>
              <a:t>Hablar con un periodista es como hablar con un juez o jurado</a:t>
            </a:r>
          </a:p>
          <a:p>
            <a:pPr marL="45720" indent="0">
              <a:buNone/>
            </a:pPr>
            <a:endParaRPr lang="es-ES_tradnl" dirty="0" smtClean="0">
              <a:latin typeface="+mj-lt"/>
            </a:endParaRPr>
          </a:p>
          <a:p>
            <a:pPr marL="45720" indent="0">
              <a:buNone/>
            </a:pPr>
            <a:endParaRPr lang="es-ES_tradnl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COMUNICACIÓN Y LITIGIOS</a:t>
            </a:r>
            <a:endParaRPr lang="es-ES_tradnl" dirty="0"/>
          </a:p>
        </p:txBody>
      </p:sp>
      <p:pic>
        <p:nvPicPr>
          <p:cNvPr id="4" name="Picture 3" descr="comunicad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314" y="2830176"/>
            <a:ext cx="2665552" cy="226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66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La presencia en los buscadores, primera vía de contacto con los públicos estratégicos.</a:t>
            </a:r>
          </a:p>
          <a:p>
            <a:endParaRPr lang="es-ES_tradnl" dirty="0" smtClean="0"/>
          </a:p>
          <a:p>
            <a:r>
              <a:rPr lang="es-ES_tradnl" dirty="0" err="1" smtClean="0"/>
              <a:t>Encontrabilidad</a:t>
            </a:r>
            <a:r>
              <a:rPr lang="es-ES_tradnl" dirty="0" smtClean="0"/>
              <a:t>.</a:t>
            </a:r>
          </a:p>
          <a:p>
            <a:endParaRPr lang="es-ES_tradnl" dirty="0"/>
          </a:p>
          <a:p>
            <a:r>
              <a:rPr lang="es-ES_tradnl" dirty="0" smtClean="0"/>
              <a:t>Ser visibles y adecuarnos a los nuevos medios de comunicación y los más consumidos.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MINERÍA</a:t>
            </a:r>
            <a:endParaRPr lang="es-ES_tradnl" dirty="0"/>
          </a:p>
        </p:txBody>
      </p:sp>
      <p:pic>
        <p:nvPicPr>
          <p:cNvPr id="4" name="Picture 3" descr="tabl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876" y="4294450"/>
            <a:ext cx="3476009" cy="231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67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1343</TotalTime>
  <Words>703</Words>
  <Application>Microsoft Macintosh PowerPoint</Application>
  <PresentationFormat>On-screen Show (4:3)</PresentationFormat>
  <Paragraphs>110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Grid</vt:lpstr>
      <vt:lpstr>Innovación y reputación</vt:lpstr>
      <vt:lpstr>La diplomacia corporativa</vt:lpstr>
      <vt:lpstr>PowerPoint Presentation</vt:lpstr>
      <vt:lpstr>PowerPoint Presentation</vt:lpstr>
      <vt:lpstr>MARCA PAÍS</vt:lpstr>
      <vt:lpstr>ONLINE Y LA EMPRESA 2.0</vt:lpstr>
      <vt:lpstr>RELACIONES EMPRESA Y POLÍTICA</vt:lpstr>
      <vt:lpstr>PROBLEMAS ENTRE ORG. Y POLÍTICA</vt:lpstr>
      <vt:lpstr>FUSIONES, ADQUISICIONES Y SALIDAS A BOLSA</vt:lpstr>
      <vt:lpstr>Responsabilidad social y corporativa</vt:lpstr>
      <vt:lpstr>CRISIS Y CONFLICTOS LABORALES</vt:lpstr>
      <vt:lpstr>PowerPoint Presentation</vt:lpstr>
      <vt:lpstr>ENERGIA</vt:lpstr>
      <vt:lpstr>COMUNICACIÓN Y LITIGIOS</vt:lpstr>
      <vt:lpstr>MINERÍA</vt:lpstr>
    </vt:vector>
  </TitlesOfParts>
  <Company>Empresa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Agustin Amaya</dc:creator>
  <cp:lastModifiedBy>Agustin Amaya</cp:lastModifiedBy>
  <cp:revision>35</cp:revision>
  <dcterms:created xsi:type="dcterms:W3CDTF">2013-12-06T14:01:54Z</dcterms:created>
  <dcterms:modified xsi:type="dcterms:W3CDTF">2013-12-10T03:11:12Z</dcterms:modified>
</cp:coreProperties>
</file>