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9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ángulo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ángu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ángulo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ángulo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_tradnl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Marcador de fech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A0F2A-D0C6-0446-8E9E-EB623B2F276A}" type="datetimeFigureOut">
              <a:rPr lang="es-ES" smtClean="0"/>
              <a:t>27/08/13</a:t>
            </a:fld>
            <a:endParaRPr lang="es-ES"/>
          </a:p>
        </p:txBody>
      </p:sp>
      <p:sp>
        <p:nvSpPr>
          <p:cNvPr id="17" name="Marcador de pie de pá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ector recto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ángulo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Marcador de número de diapositiva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46C79CD-FBEE-C24C-8150-FDC1336FB241}" type="slidenum">
              <a:rPr lang="es-ES" smtClean="0"/>
              <a:t>‹Nr.›</a:t>
            </a:fld>
            <a:endParaRPr lang="es-E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A0F2A-D0C6-0446-8E9E-EB623B2F276A}" type="datetimeFigureOut">
              <a:rPr lang="es-ES" smtClean="0"/>
              <a:t>27/08/13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846C79CD-FBEE-C24C-8150-FDC1336FB241}" type="slidenum">
              <a:rPr lang="es-ES" smtClean="0"/>
              <a:t>‹Nr.›</a:t>
            </a:fld>
            <a:endParaRPr lang="es-ES"/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ángu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ángulo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ángulo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ángulo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ángulo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13" name="Rectángulo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ángulo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A0F2A-D0C6-0446-8E9E-EB623B2F276A}" type="datetimeFigureOut">
              <a:rPr lang="es-ES" smtClean="0"/>
              <a:t>27/08/13</a:t>
            </a:fld>
            <a:endParaRPr lang="es-ES"/>
          </a:p>
        </p:txBody>
      </p:sp>
      <p:sp>
        <p:nvSpPr>
          <p:cNvPr id="8" name="Conector recto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46C79CD-FBEE-C24C-8150-FDC1336FB241}" type="slidenum">
              <a:rPr lang="es-ES" smtClean="0"/>
              <a:t>‹Nr.›</a:t>
            </a:fld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65AA0F2A-D0C6-0446-8E9E-EB623B2F276A}" type="datetimeFigureOut">
              <a:rPr lang="es-ES" smtClean="0"/>
              <a:t>27/08/13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C79CD-FBEE-C24C-8150-FDC1336FB241}" type="slidenum">
              <a:rPr lang="es-ES" smtClean="0"/>
              <a:t>‹Nr.›</a:t>
            </a:fld>
            <a:endParaRPr lang="es-ES"/>
          </a:p>
        </p:txBody>
      </p:sp>
      <p:sp>
        <p:nvSpPr>
          <p:cNvPr id="8" name="Conector recto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Marcador de contenido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12" name="Marcador de contenido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ector recto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ángulo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ángu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ángulo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ángulo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ángulo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ángulo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A0F2A-D0C6-0446-8E9E-EB623B2F276A}" type="datetimeFigureOut">
              <a:rPr lang="es-ES" smtClean="0"/>
              <a:t>27/08/13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s-ES"/>
          </a:p>
        </p:txBody>
      </p:sp>
      <p:sp>
        <p:nvSpPr>
          <p:cNvPr id="15" name="Conector recto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ángulo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Marcador de contenido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26" name="Marcador de contenido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25" name="E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846C79CD-FBEE-C24C-8150-FDC1336FB241}" type="slidenum">
              <a:rPr lang="es-ES" smtClean="0"/>
              <a:t>‹Nr.›</a:t>
            </a:fld>
            <a:endParaRPr lang="es-ES"/>
          </a:p>
        </p:txBody>
      </p:sp>
      <p:sp>
        <p:nvSpPr>
          <p:cNvPr id="23" name="Título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A0F2A-D0C6-0446-8E9E-EB623B2F276A}" type="datetimeFigureOut">
              <a:rPr lang="es-ES" smtClean="0"/>
              <a:t>27/08/13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846C79CD-FBEE-C24C-8150-FDC1336FB24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ángulo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ángulo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ángulo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ángulo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ángulo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A0F2A-D0C6-0446-8E9E-EB623B2F276A}" type="datetimeFigureOut">
              <a:rPr lang="es-ES" smtClean="0"/>
              <a:t>27/08/13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46C79CD-FBEE-C24C-8150-FDC1336FB241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ángu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ángulo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ángulo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ángu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ángulo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8" name="Rectángulo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ector recto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Marcador de contenido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10" name="E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46C79CD-FBEE-C24C-8150-FDC1336FB241}" type="slidenum">
              <a:rPr lang="es-ES" smtClean="0"/>
              <a:t>‹Nr.›</a:t>
            </a:fld>
            <a:endParaRPr lang="es-ES"/>
          </a:p>
        </p:txBody>
      </p:sp>
      <p:sp>
        <p:nvSpPr>
          <p:cNvPr id="21" name="Rectángulo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A0F2A-D0C6-0446-8E9E-EB623B2F276A}" type="datetimeFigureOut">
              <a:rPr lang="es-ES" smtClean="0"/>
              <a:t>27/08/13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ector recto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ángu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ángulo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ángulo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ángu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ángulo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ángulo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ángulo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846C79CD-FBEE-C24C-8150-FDC1336FB241}" type="slidenum">
              <a:rPr lang="es-ES" smtClean="0"/>
              <a:t>‹Nr.›</a:t>
            </a:fld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_tradnl" smtClean="0"/>
              <a:t>Arrastre la imagen al marcador de posición o haga clic en el icono para agregar</a:t>
            </a:r>
            <a:endParaRPr kumimoji="0" lang="en-U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22" name="Rectángulo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65AA0F2A-D0C6-0446-8E9E-EB623B2F276A}" type="datetimeFigureOut">
              <a:rPr lang="es-ES" smtClean="0"/>
              <a:t>27/08/13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A0F2A-D0C6-0446-8E9E-EB623B2F276A}" type="datetimeFigureOut">
              <a:rPr lang="es-ES" smtClean="0"/>
              <a:t>27/08/13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C79CD-FBEE-C24C-8150-FDC1336FB241}" type="slidenum">
              <a:rPr lang="es-ES" smtClean="0"/>
              <a:t>‹Nr.›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ángulo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ángulo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ángulo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ángulo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ángulo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ector recto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846C79CD-FBEE-C24C-8150-FDC1336FB241}" type="slidenum">
              <a:rPr lang="es-ES" smtClean="0"/>
              <a:t>‹Nr.›</a:t>
            </a:fld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A0F2A-D0C6-0446-8E9E-EB623B2F276A}" type="datetimeFigureOut">
              <a:rPr lang="es-ES" smtClean="0"/>
              <a:t>27/08/13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ángulo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ángu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ángulo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ángulo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Marcador de fecha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65AA0F2A-D0C6-0446-8E9E-EB623B2F276A}" type="datetimeFigureOut">
              <a:rPr lang="es-ES" smtClean="0"/>
              <a:t>27/08/13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8" name="Rectángulo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ector recto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Marcador de número de diapositiva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46C79CD-FBEE-C24C-8150-FDC1336FB241}" type="slidenum">
              <a:rPr lang="es-ES" smtClean="0"/>
              <a:t>‹Nr.›</a:t>
            </a:fld>
            <a:endParaRPr lang="es-ES"/>
          </a:p>
        </p:txBody>
      </p:sp>
      <p:sp>
        <p:nvSpPr>
          <p:cNvPr id="22" name="Marcador de título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13" name="Marcador de texto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_tradnl" smtClean="0"/>
              <a:t>Segundo nivel</a:t>
            </a:r>
          </a:p>
          <a:p>
            <a:pPr lvl="2" eaLnBrk="1" latinLnBrk="0" hangingPunct="1"/>
            <a:r>
              <a:rPr kumimoji="0" lang="es-ES_tradnl" smtClean="0"/>
              <a:t>Tercer nivel</a:t>
            </a:r>
          </a:p>
          <a:p>
            <a:pPr lvl="3" eaLnBrk="1" latinLnBrk="0" hangingPunct="1"/>
            <a:r>
              <a:rPr kumimoji="0" lang="es-ES_tradnl" smtClean="0"/>
              <a:t>Cuarto nivel</a:t>
            </a:r>
          </a:p>
          <a:p>
            <a:pPr lvl="4" eaLnBrk="1" latinLnBrk="0" hangingPunct="1"/>
            <a:r>
              <a:rPr kumimoji="0" lang="es-ES_tradnl" smtClean="0"/>
              <a:t>Quinto nivel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/>
              <a:t>Diego Calvillo </a:t>
            </a:r>
            <a:endParaRPr lang="es-ES_tradnl" dirty="0"/>
          </a:p>
          <a:p>
            <a:r>
              <a:rPr lang="es-MX" dirty="0"/>
              <a:t>Claudia Dávalos </a:t>
            </a:r>
            <a:endParaRPr lang="es-ES_tradnl" dirty="0"/>
          </a:p>
          <a:p>
            <a:r>
              <a:rPr lang="es-MX" dirty="0"/>
              <a:t>Amador Guerrero </a:t>
            </a:r>
            <a:endParaRPr lang="es-ES_tradnl" dirty="0"/>
          </a:p>
          <a:p>
            <a:r>
              <a:rPr lang="es-MX" dirty="0"/>
              <a:t>Juan Guzmán </a:t>
            </a:r>
            <a:endParaRPr lang="es-ES_tradnl" dirty="0"/>
          </a:p>
          <a:p>
            <a:r>
              <a:rPr lang="es-MX" dirty="0"/>
              <a:t>Alicia Ramírez </a:t>
            </a:r>
            <a:endParaRPr lang="es-ES_tradnl" dirty="0"/>
          </a:p>
          <a:p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Comunicación Corporativa Estratégica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3791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 descr="1234906_3414843187800_130182666_n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361" b="-25361"/>
          <a:stretch>
            <a:fillRect/>
          </a:stretch>
        </p:blipFill>
        <p:spPr>
          <a:xfrm>
            <a:off x="1020239" y="1670006"/>
            <a:ext cx="7367679" cy="3961118"/>
          </a:xfrm>
        </p:spPr>
      </p:pic>
    </p:spTree>
    <p:extLst>
      <p:ext uri="{BB962C8B-B14F-4D97-AF65-F5344CB8AC3E}">
        <p14:creationId xmlns:p14="http://schemas.microsoft.com/office/powerpoint/2010/main" val="1888102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MX" dirty="0"/>
              <a:t>C</a:t>
            </a:r>
            <a:r>
              <a:rPr lang="es-MX" dirty="0" smtClean="0"/>
              <a:t>reación </a:t>
            </a:r>
            <a:r>
              <a:rPr lang="es-MX" dirty="0"/>
              <a:t>de significados y  la creación del valor del </a:t>
            </a:r>
            <a:r>
              <a:rPr lang="es-MX" dirty="0" smtClean="0"/>
              <a:t>producto.</a:t>
            </a:r>
          </a:p>
          <a:p>
            <a:r>
              <a:rPr lang="es-MX" dirty="0"/>
              <a:t>E</a:t>
            </a:r>
            <a:r>
              <a:rPr lang="es-MX" dirty="0" smtClean="0"/>
              <a:t>strategias orientadas </a:t>
            </a:r>
            <a:r>
              <a:rPr lang="es-MX" dirty="0"/>
              <a:t>a diseñar acciones que parten de un grupo de objetivos ya establecidos por el </a:t>
            </a:r>
            <a:r>
              <a:rPr lang="es-MX" dirty="0" smtClean="0"/>
              <a:t>corporativo.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062" y="3977346"/>
            <a:ext cx="2318540" cy="173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210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/>
              <a:t>Se parte del producto que vaya más allá de lo ordinario. </a:t>
            </a:r>
            <a:endParaRPr lang="es-MX" dirty="0" smtClean="0"/>
          </a:p>
          <a:p>
            <a:r>
              <a:rPr lang="es-MX" dirty="0"/>
              <a:t>R</a:t>
            </a:r>
            <a:r>
              <a:rPr lang="es-MX" dirty="0" smtClean="0"/>
              <a:t>equiere </a:t>
            </a:r>
            <a:r>
              <a:rPr lang="es-MX" dirty="0"/>
              <a:t>una empresa de manera interna y externa.</a:t>
            </a:r>
            <a:endParaRPr lang="es-ES_tradnl" dirty="0"/>
          </a:p>
          <a:p>
            <a:r>
              <a:rPr lang="es-MX" dirty="0" smtClean="0"/>
              <a:t>Se </a:t>
            </a:r>
            <a:r>
              <a:rPr lang="es-MX" dirty="0"/>
              <a:t>deben definir las características (atributos y/o valores) que vayan a marcar el diferencial y el reconocimiento de la empresa frente al </a:t>
            </a:r>
            <a:r>
              <a:rPr lang="es-MX" dirty="0" smtClean="0"/>
              <a:t>público.</a:t>
            </a:r>
          </a:p>
          <a:p>
            <a:r>
              <a:rPr lang="es-MX" dirty="0" smtClean="0"/>
              <a:t>Definir los </a:t>
            </a:r>
            <a:r>
              <a:rPr lang="es-MX" dirty="0"/>
              <a:t>indicadores </a:t>
            </a:r>
            <a:r>
              <a:rPr lang="es-MX" dirty="0" smtClean="0"/>
              <a:t>perceptivos.</a:t>
            </a:r>
          </a:p>
          <a:p>
            <a:endParaRPr lang="es-MX" dirty="0"/>
          </a:p>
          <a:p>
            <a:endParaRPr lang="es-MX" dirty="0" smtClean="0"/>
          </a:p>
          <a:p>
            <a:pPr marL="0" indent="0">
              <a:buNone/>
            </a:pPr>
            <a:r>
              <a:rPr lang="es-MX" dirty="0"/>
              <a:t> </a:t>
            </a:r>
            <a:endParaRPr lang="es-MX" dirty="0" smtClean="0"/>
          </a:p>
        </p:txBody>
      </p:sp>
      <p:pic>
        <p:nvPicPr>
          <p:cNvPr id="8" name="Imagen 7" descr="índic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027" y="4178789"/>
            <a:ext cx="2563645" cy="192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81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/>
              <a:t>La definición de las acciones resulta esencial para configurar y limitar las distintas intervenciones de comunicación</a:t>
            </a:r>
          </a:p>
          <a:p>
            <a:r>
              <a:rPr lang="es-MX" dirty="0"/>
              <a:t>Finalmente, la definición de los procesos de evaluación se lleva a cabo por medio de la identificación de indicadores para permitir la medición y monitoreo de las acciones realizadas en los pasos anteriores.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69895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u="sng" dirty="0"/>
              <a:t>Estructura interna de las </a:t>
            </a:r>
            <a:r>
              <a:rPr lang="es-MX" u="sng" dirty="0" smtClean="0"/>
              <a:t>matrices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/>
              <a:t>Se lleva a cabo una metodología para el diseño de un </a:t>
            </a:r>
            <a:r>
              <a:rPr lang="es-MX" dirty="0">
                <a:solidFill>
                  <a:srgbClr val="FF6600"/>
                </a:solidFill>
              </a:rPr>
              <a:t>proceso estratégico </a:t>
            </a:r>
            <a:r>
              <a:rPr lang="es-MX" dirty="0"/>
              <a:t>en comunicación. Se utilizan 16 variables para definir la propuesta, los públicos, las acciones y los indicadores de gestión. </a:t>
            </a:r>
            <a:endParaRPr lang="es-ES_tradnl" dirty="0"/>
          </a:p>
          <a:p>
            <a:r>
              <a:rPr lang="es-MX" dirty="0"/>
              <a:t>Éstas matrices le dan a la organización un método para crear una propuesta diferencial destinada a públicos funcionales a través de acciones estratégicas bajo una evaluación. </a:t>
            </a:r>
            <a:endParaRPr lang="es-ES" dirty="0" smtClean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6179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/>
              <a:t>La secuencia del trabajo se basa en cuatro matrices</a:t>
            </a:r>
            <a:r>
              <a:rPr lang="es-MX" dirty="0" smtClean="0"/>
              <a:t>:</a:t>
            </a:r>
          </a:p>
          <a:p>
            <a:endParaRPr lang="es-MX" dirty="0"/>
          </a:p>
          <a:p>
            <a:pPr lvl="0"/>
            <a:r>
              <a:rPr lang="es-MX" dirty="0"/>
              <a:t>Matriz de propuesta diferencial: Sirve para diseñar el ofrecimiento a los diferentes públicos y está sintetizada en la propuesta diferencial.</a:t>
            </a:r>
            <a:endParaRPr lang="es-ES_tradnl" dirty="0"/>
          </a:p>
          <a:p>
            <a:pPr lvl="1"/>
            <a:r>
              <a:rPr lang="es-MX" dirty="0"/>
              <a:t>Las cuatro variables que conforman esta matriz son:</a:t>
            </a:r>
            <a:endParaRPr lang="es-ES_tradnl" dirty="0"/>
          </a:p>
          <a:p>
            <a:pPr lvl="2"/>
            <a:r>
              <a:rPr lang="es-MX" dirty="0"/>
              <a:t>Propuesta básica</a:t>
            </a:r>
            <a:endParaRPr lang="es-ES_tradnl" dirty="0"/>
          </a:p>
          <a:p>
            <a:pPr lvl="2"/>
            <a:r>
              <a:rPr lang="es-MX" dirty="0"/>
              <a:t>Promesa / Solución</a:t>
            </a:r>
            <a:endParaRPr lang="es-ES_tradnl" dirty="0"/>
          </a:p>
          <a:p>
            <a:pPr lvl="2"/>
            <a:r>
              <a:rPr lang="es-MX" dirty="0"/>
              <a:t>Propuesta </a:t>
            </a:r>
            <a:r>
              <a:rPr lang="es-MX" dirty="0" smtClean="0"/>
              <a:t>diferencial</a:t>
            </a:r>
          </a:p>
          <a:p>
            <a:pPr lvl="2"/>
            <a:r>
              <a:rPr lang="es-MX" dirty="0"/>
              <a:t>Atributos diferencial</a:t>
            </a:r>
            <a:endParaRPr lang="es-ES_tradnl" dirty="0"/>
          </a:p>
          <a:p>
            <a:pPr marL="0" indent="0">
              <a:buNone/>
            </a:pPr>
            <a:r>
              <a:rPr lang="es-MX" dirty="0" smtClean="0"/>
              <a:t> </a:t>
            </a:r>
          </a:p>
          <a:p>
            <a:pPr marL="0" indent="0">
              <a:buNone/>
            </a:pPr>
            <a:endParaRPr lang="es-ES_tradnl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7169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endParaRPr lang="es-MX" dirty="0" smtClean="0"/>
          </a:p>
          <a:p>
            <a:pPr lvl="0"/>
            <a:r>
              <a:rPr lang="es-MX" dirty="0" smtClean="0">
                <a:solidFill>
                  <a:srgbClr val="FF6600"/>
                </a:solidFill>
              </a:rPr>
              <a:t>Matriz </a:t>
            </a:r>
            <a:r>
              <a:rPr lang="es-MX" dirty="0">
                <a:solidFill>
                  <a:srgbClr val="FF6600"/>
                </a:solidFill>
              </a:rPr>
              <a:t>funcional de públicos</a:t>
            </a:r>
            <a:r>
              <a:rPr lang="es-MX" dirty="0"/>
              <a:t>: Analiza la representación material de la propuesta</a:t>
            </a:r>
            <a:r>
              <a:rPr lang="es-MX" dirty="0" smtClean="0"/>
              <a:t>.</a:t>
            </a:r>
          </a:p>
          <a:p>
            <a:pPr marL="0" lvl="0" indent="0">
              <a:buNone/>
            </a:pPr>
            <a:endParaRPr lang="es-ES_tradnl" dirty="0"/>
          </a:p>
          <a:p>
            <a:pPr lvl="1"/>
            <a:r>
              <a:rPr lang="es-MX" dirty="0"/>
              <a:t>Las cuatro variables que conforman esta matriz son:</a:t>
            </a:r>
            <a:endParaRPr lang="es-ES_tradnl" dirty="0"/>
          </a:p>
          <a:p>
            <a:pPr lvl="2"/>
            <a:r>
              <a:rPr lang="es-MX" dirty="0"/>
              <a:t>Perfil de uso</a:t>
            </a:r>
            <a:endParaRPr lang="es-ES_tradnl" dirty="0"/>
          </a:p>
          <a:p>
            <a:pPr lvl="2"/>
            <a:r>
              <a:rPr lang="es-MX" dirty="0"/>
              <a:t>Niveles de satisfacción</a:t>
            </a:r>
            <a:endParaRPr lang="es-ES_tradnl" dirty="0"/>
          </a:p>
          <a:p>
            <a:pPr lvl="2"/>
            <a:r>
              <a:rPr lang="es-MX" dirty="0"/>
              <a:t>Indicadores perceptivos</a:t>
            </a:r>
            <a:endParaRPr lang="es-ES_tradnl" dirty="0"/>
          </a:p>
          <a:p>
            <a:pPr lvl="2"/>
            <a:r>
              <a:rPr lang="es-MX" dirty="0"/>
              <a:t>Categorías </a:t>
            </a:r>
            <a:r>
              <a:rPr lang="es-MX" dirty="0" smtClean="0"/>
              <a:t>diferenciales</a:t>
            </a:r>
          </a:p>
          <a:p>
            <a:pPr lvl="2"/>
            <a:endParaRPr lang="es-MX" dirty="0"/>
          </a:p>
          <a:p>
            <a:pPr lvl="2"/>
            <a:endParaRPr lang="es-ES_tradnl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2200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s-MX" dirty="0">
                <a:solidFill>
                  <a:srgbClr val="FF6600"/>
                </a:solidFill>
              </a:rPr>
              <a:t>Matriz de acciones estratégicas</a:t>
            </a:r>
            <a:r>
              <a:rPr lang="es-MX" dirty="0"/>
              <a:t>: En esta se definen los espacios de intercambio, en los cuales la organización y sus públicos comparten la propuesta. Se definen los argumentos, el estilo de la comunicación y la estructura de su desarrollo</a:t>
            </a:r>
            <a:r>
              <a:rPr lang="es-MX" dirty="0" smtClean="0"/>
              <a:t>.</a:t>
            </a:r>
          </a:p>
          <a:p>
            <a:pPr lvl="0"/>
            <a:endParaRPr lang="es-ES_tradnl" dirty="0"/>
          </a:p>
          <a:p>
            <a:pPr lvl="1"/>
            <a:r>
              <a:rPr lang="es-MX" dirty="0"/>
              <a:t>Las cuatro variables que conforman esta matriz son:</a:t>
            </a:r>
            <a:endParaRPr lang="es-ES_tradnl" dirty="0"/>
          </a:p>
          <a:p>
            <a:pPr lvl="2"/>
            <a:r>
              <a:rPr lang="es-MX" dirty="0"/>
              <a:t>Lineamientos básicos</a:t>
            </a:r>
            <a:endParaRPr lang="es-ES_tradnl" dirty="0"/>
          </a:p>
          <a:p>
            <a:pPr lvl="2"/>
            <a:r>
              <a:rPr lang="es-MX" dirty="0"/>
              <a:t>Criterios discursivos</a:t>
            </a:r>
            <a:endParaRPr lang="es-ES_tradnl" dirty="0"/>
          </a:p>
          <a:p>
            <a:pPr lvl="2"/>
            <a:r>
              <a:rPr lang="es-MX" dirty="0"/>
              <a:t>Estructura de difusión</a:t>
            </a:r>
            <a:endParaRPr lang="es-ES_tradnl" dirty="0"/>
          </a:p>
          <a:p>
            <a:pPr lvl="2"/>
            <a:r>
              <a:rPr lang="es-MX" dirty="0"/>
              <a:t>Asignación de </a:t>
            </a:r>
            <a:r>
              <a:rPr lang="es-MX" dirty="0" smtClean="0"/>
              <a:t>recursos</a:t>
            </a:r>
          </a:p>
          <a:p>
            <a:pPr lvl="2"/>
            <a:endParaRPr lang="es-MX" dirty="0"/>
          </a:p>
          <a:p>
            <a:pPr lvl="2"/>
            <a:endParaRPr lang="es-MX" dirty="0" smtClean="0"/>
          </a:p>
          <a:p>
            <a:pPr lvl="2"/>
            <a:endParaRPr lang="es-MX" dirty="0"/>
          </a:p>
          <a:p>
            <a:pPr lvl="2"/>
            <a:endParaRPr lang="es-MX" dirty="0" smtClean="0"/>
          </a:p>
          <a:p>
            <a:pPr lvl="2"/>
            <a:endParaRPr lang="es-ES_tradnl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648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s-MX" dirty="0">
                <a:solidFill>
                  <a:srgbClr val="FF6600"/>
                </a:solidFill>
              </a:rPr>
              <a:t>Matriz de acciones estratégicas: </a:t>
            </a:r>
            <a:r>
              <a:rPr lang="es-MX" dirty="0"/>
              <a:t>En </a:t>
            </a:r>
            <a:r>
              <a:rPr lang="es-MX" dirty="0" smtClean="0"/>
              <a:t>ésta </a:t>
            </a:r>
            <a:r>
              <a:rPr lang="es-MX" dirty="0"/>
              <a:t>se definen los espacios de intercambio, en los cuales la organización y sus públicos comparten la propuesta. Se definen los argumentos, el estilo de la comunicación y la estructura de su desarrollo</a:t>
            </a:r>
            <a:r>
              <a:rPr lang="es-MX" dirty="0" smtClean="0"/>
              <a:t>.</a:t>
            </a:r>
          </a:p>
          <a:p>
            <a:pPr lvl="0"/>
            <a:endParaRPr lang="es-ES_tradnl" dirty="0"/>
          </a:p>
          <a:p>
            <a:pPr lvl="1"/>
            <a:r>
              <a:rPr lang="es-MX" dirty="0"/>
              <a:t>Las cuatro variables que conforman esta matriz son:</a:t>
            </a:r>
            <a:endParaRPr lang="es-ES_tradnl" dirty="0"/>
          </a:p>
          <a:p>
            <a:pPr lvl="2"/>
            <a:r>
              <a:rPr lang="es-MX" dirty="0"/>
              <a:t>Lineamientos básicos</a:t>
            </a:r>
            <a:endParaRPr lang="es-ES_tradnl" dirty="0"/>
          </a:p>
          <a:p>
            <a:pPr lvl="2"/>
            <a:r>
              <a:rPr lang="es-MX" dirty="0"/>
              <a:t>Criterios discursivos</a:t>
            </a:r>
            <a:endParaRPr lang="es-ES_tradnl" dirty="0"/>
          </a:p>
          <a:p>
            <a:pPr lvl="2"/>
            <a:r>
              <a:rPr lang="es-MX" dirty="0"/>
              <a:t>Estructura de difusión</a:t>
            </a:r>
            <a:endParaRPr lang="es-ES_tradnl" dirty="0"/>
          </a:p>
          <a:p>
            <a:pPr lvl="2"/>
            <a:r>
              <a:rPr lang="es-MX" dirty="0"/>
              <a:t>Asignación de recursos</a:t>
            </a:r>
            <a:endParaRPr lang="es-ES_tradnl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9133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s-MX" dirty="0">
                <a:solidFill>
                  <a:srgbClr val="FF6600"/>
                </a:solidFill>
              </a:rPr>
              <a:t>Matriz de evaluación: </a:t>
            </a:r>
            <a:r>
              <a:rPr lang="es-MX" dirty="0"/>
              <a:t>Sirve –como su nombre lo dice- para evaluar el proceso estratégico. Se definen los cambios internos para mantener la dinámica de significados y se presentan los puntos positivos, críticos y estables del trabajo en la comunidad y se toma en cuenta el nivel de recepción de la propuesta en los públicos, el nivel de percepción de los públicos y el nivel de presencia en la comunidad</a:t>
            </a:r>
            <a:r>
              <a:rPr lang="es-MX" dirty="0" smtClean="0"/>
              <a:t>.</a:t>
            </a:r>
          </a:p>
          <a:p>
            <a:pPr marL="0" lvl="0" indent="0">
              <a:buNone/>
            </a:pPr>
            <a:endParaRPr lang="es-MX" dirty="0" smtClean="0"/>
          </a:p>
          <a:p>
            <a:pPr marL="0" lvl="0" indent="0">
              <a:buNone/>
            </a:pPr>
            <a:endParaRPr lang="es-ES_tradnl" dirty="0"/>
          </a:p>
          <a:p>
            <a:pPr lvl="1"/>
            <a:r>
              <a:rPr lang="es-MX" dirty="0"/>
              <a:t>Las cuatro variables que conforman esta matriz son:</a:t>
            </a:r>
            <a:endParaRPr lang="es-ES_tradnl" dirty="0"/>
          </a:p>
          <a:p>
            <a:pPr lvl="2"/>
            <a:r>
              <a:rPr lang="es-MX" dirty="0"/>
              <a:t>Dinámica de propuesta</a:t>
            </a:r>
            <a:endParaRPr lang="es-ES_tradnl" dirty="0"/>
          </a:p>
          <a:p>
            <a:pPr lvl="2"/>
            <a:r>
              <a:rPr lang="es-MX" dirty="0"/>
              <a:t>Dinámica de públicos</a:t>
            </a:r>
            <a:endParaRPr lang="es-ES_tradnl" dirty="0"/>
          </a:p>
          <a:p>
            <a:pPr lvl="2"/>
            <a:r>
              <a:rPr lang="es-MX" dirty="0"/>
              <a:t>Dinámica de procesos</a:t>
            </a:r>
            <a:endParaRPr lang="es-ES_tradnl" dirty="0"/>
          </a:p>
          <a:p>
            <a:pPr lvl="2"/>
            <a:r>
              <a:rPr lang="es-MX" dirty="0"/>
              <a:t>Dinámica de </a:t>
            </a:r>
            <a:r>
              <a:rPr lang="es-MX" dirty="0" smtClean="0"/>
              <a:t>acciones</a:t>
            </a:r>
          </a:p>
          <a:p>
            <a:pPr lvl="2"/>
            <a:endParaRPr lang="es-MX" dirty="0"/>
          </a:p>
          <a:p>
            <a:pPr lvl="2"/>
            <a:endParaRPr lang="es-MX" dirty="0" smtClean="0"/>
          </a:p>
          <a:p>
            <a:pPr lvl="2"/>
            <a:endParaRPr lang="es-MX" dirty="0" smtClean="0"/>
          </a:p>
          <a:p>
            <a:pPr lvl="2"/>
            <a:endParaRPr lang="es-MX" dirty="0"/>
          </a:p>
          <a:p>
            <a:pPr lvl="2"/>
            <a:endParaRPr lang="es-MX" dirty="0" smtClean="0"/>
          </a:p>
          <a:p>
            <a:pPr lvl="2"/>
            <a:endParaRPr lang="es-ES_tradnl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31909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/>
              <a:t>El método de matrices es la sistematización en pocas variables del proceso de planificación y la disposición para cruzar información. Se pueden considerar tres etapas:</a:t>
            </a:r>
            <a:endParaRPr lang="es-ES_tradnl" dirty="0"/>
          </a:p>
          <a:p>
            <a:endParaRPr lang="es-ES" dirty="0"/>
          </a:p>
        </p:txBody>
      </p:sp>
      <p:pic>
        <p:nvPicPr>
          <p:cNvPr id="4" name="Imagen 3" descr="foto_hom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748" y="3344725"/>
            <a:ext cx="3721100" cy="250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382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s-MX" dirty="0">
                <a:solidFill>
                  <a:srgbClr val="FF6600"/>
                </a:solidFill>
              </a:rPr>
              <a:t>Definición</a:t>
            </a:r>
            <a:r>
              <a:rPr lang="es-MX" dirty="0"/>
              <a:t>. Trabajo que se desarrolla en el interior de las matrices a partir de preguntas básicas</a:t>
            </a:r>
            <a:endParaRPr lang="es-ES_tradnl" dirty="0"/>
          </a:p>
          <a:p>
            <a:pPr lvl="0"/>
            <a:endParaRPr lang="es-MX" dirty="0" smtClean="0"/>
          </a:p>
          <a:p>
            <a:pPr lvl="0"/>
            <a:r>
              <a:rPr lang="es-MX" dirty="0" smtClean="0">
                <a:solidFill>
                  <a:srgbClr val="FF6600"/>
                </a:solidFill>
              </a:rPr>
              <a:t>Análisis </a:t>
            </a:r>
            <a:r>
              <a:rPr lang="es-MX" dirty="0">
                <a:solidFill>
                  <a:srgbClr val="FF6600"/>
                </a:solidFill>
              </a:rPr>
              <a:t>cruzado</a:t>
            </a:r>
            <a:r>
              <a:rPr lang="es-MX" dirty="0"/>
              <a:t>. Relaciona los conceptos entre las matrices</a:t>
            </a:r>
            <a:r>
              <a:rPr lang="es-MX" dirty="0" smtClean="0"/>
              <a:t>.</a:t>
            </a:r>
            <a:endParaRPr lang="es-ES_tradnl" dirty="0"/>
          </a:p>
          <a:p>
            <a:pPr marL="0" lvl="0" indent="0">
              <a:buNone/>
            </a:pPr>
            <a:r>
              <a:rPr lang="es-MX" dirty="0"/>
              <a:t> </a:t>
            </a:r>
            <a:endParaRPr lang="es-ES_tradnl" dirty="0"/>
          </a:p>
          <a:p>
            <a:pPr lvl="0"/>
            <a:r>
              <a:rPr lang="es-MX" dirty="0">
                <a:solidFill>
                  <a:srgbClr val="FF6600"/>
                </a:solidFill>
              </a:rPr>
              <a:t>Redefinición</a:t>
            </a:r>
            <a:r>
              <a:rPr lang="es-MX" dirty="0"/>
              <a:t>. Es la incorporación de la nueva información que surge del análisis anterior a las matrices</a:t>
            </a:r>
            <a:r>
              <a:rPr lang="es-MX" dirty="0" smtClean="0"/>
              <a:t>.</a:t>
            </a:r>
          </a:p>
          <a:p>
            <a:pPr lvl="0"/>
            <a:endParaRPr lang="es-MX" dirty="0"/>
          </a:p>
          <a:p>
            <a:pPr marL="0" lvl="0" indent="0">
              <a:buNone/>
            </a:pPr>
            <a:endParaRPr lang="es-ES_tradnl" dirty="0"/>
          </a:p>
          <a:p>
            <a:r>
              <a:rPr lang="es-MX" dirty="0"/>
              <a:t>Estas tres etapas se pueden utilizar en cualquier momento en las cuatro matrices explicadas anteriormente.</a:t>
            </a:r>
            <a:endParaRPr lang="es-ES_tradnl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812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 descr="Matriz  1 Parcial 1.pdf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417" r="-84417"/>
          <a:stretch>
            <a:fillRect/>
          </a:stretch>
        </p:blipFill>
        <p:spPr>
          <a:xfrm>
            <a:off x="-6237772" y="-377544"/>
            <a:ext cx="21760776" cy="10475253"/>
          </a:xfrm>
        </p:spPr>
      </p:pic>
    </p:spTree>
    <p:extLst>
      <p:ext uri="{BB962C8B-B14F-4D97-AF65-F5344CB8AC3E}">
        <p14:creationId xmlns:p14="http://schemas.microsoft.com/office/powerpoint/2010/main" val="387318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ívico">
  <a:themeElements>
    <a:clrScheme name="Cívico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ívico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ívico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Cívico.thmx</Template>
  <TotalTime>69</TotalTime>
  <Words>574</Words>
  <Application>Microsoft Macintosh PowerPoint</Application>
  <PresentationFormat>Presentación en pantalla (4:3)</PresentationFormat>
  <Paragraphs>78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Cívico</vt:lpstr>
      <vt:lpstr>Comunicación Corporativa Estratégica </vt:lpstr>
      <vt:lpstr>Presentación de PowerPoint</vt:lpstr>
      <vt:lpstr>Presentación de PowerPoint</vt:lpstr>
      <vt:lpstr>Presentación de PowerPoint</vt:lpstr>
      <vt:lpstr>Presentación de PowerPoint</vt:lpstr>
      <vt:lpstr>Estructura interna de las matrices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Hogar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Comunicación Corporativa Estratégica </dc:title>
  <dc:creator>Alicia Berenice Ramirez Abrego</dc:creator>
  <cp:lastModifiedBy>Alicia Berenice Ramirez Abrego</cp:lastModifiedBy>
  <cp:revision>6</cp:revision>
  <dcterms:created xsi:type="dcterms:W3CDTF">2013-08-27T23:39:00Z</dcterms:created>
  <dcterms:modified xsi:type="dcterms:W3CDTF">2013-08-28T00:57:27Z</dcterms:modified>
</cp:coreProperties>
</file>