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0" r:id="rId13"/>
    <p:sldId id="269" r:id="rId14"/>
    <p:sldId id="268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95BE0B-B3E5-7240-8241-F138CD8CE70B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BDB4A-0DCE-AA48-87D3-568DA6709B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8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BDB4A-0DCE-AA48-87D3-568DA6709B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42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F353376-EFE8-2F49-B0CE-6B94ECFE1580}" type="datetimeFigureOut">
              <a:rPr lang="en-US" smtClean="0"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8B87098F-7987-E243-B9E8-221095DB110A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4624668"/>
            <a:ext cx="6781800" cy="93345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 </a:t>
            </a:r>
            <a:r>
              <a:rPr lang="en-US" dirty="0" err="1" smtClean="0"/>
              <a:t>Diseño</a:t>
            </a:r>
            <a:r>
              <a:rPr lang="en-US" dirty="0" smtClean="0"/>
              <a:t> y Producción de </a:t>
            </a:r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Organizaciones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562599"/>
            <a:ext cx="8153400" cy="1295401"/>
          </a:xfrm>
        </p:spPr>
        <p:txBody>
          <a:bodyPr>
            <a:normAutofit/>
          </a:bodyPr>
          <a:lstStyle/>
          <a:p>
            <a:pPr algn="r"/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Integrantes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del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Equipo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pPr algn="r"/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Jessica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García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, Jessica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González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, Itzel Cruz, Marcela Rodríguez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3" descr="Captura de pantalla 2013-08-27 a las 14.41.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77550"/>
            <a:ext cx="4096129" cy="36715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 Productions</a:t>
            </a:r>
            <a:endParaRPr lang="en-US" dirty="0"/>
          </a:p>
        </p:txBody>
      </p:sp>
      <p:pic>
        <p:nvPicPr>
          <p:cNvPr id="4" name="Picture 3" descr="Captura de pantalla 2013-08-27 a las 14.41.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143000"/>
            <a:ext cx="5816600" cy="52136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420888"/>
            <a:ext cx="7556313" cy="1116106"/>
          </a:xfrm>
        </p:spPr>
        <p:txBody>
          <a:bodyPr/>
          <a:lstStyle/>
          <a:p>
            <a:pPr algn="ctr"/>
            <a:r>
              <a:rPr dirty="0" smtClean="0"/>
              <a:t>“ La estrategia es el arte de ofrecer valor y es anterior a las acciones” </a:t>
            </a:r>
            <a:br>
              <a:rPr dirty="0" smtClean="0"/>
            </a:br>
            <a:r>
              <a:rPr dirty="0" smtClean="0"/>
              <a:t>(Nóbrega, Clemente).</a:t>
            </a:r>
            <a:br>
              <a:rPr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Método</a:t>
            </a:r>
            <a:r>
              <a:rPr lang="en-US" dirty="0" smtClean="0"/>
              <a:t> de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Construir</a:t>
            </a:r>
            <a:r>
              <a:rPr lang="en-US" dirty="0" smtClean="0"/>
              <a:t> y </a:t>
            </a:r>
            <a:r>
              <a:rPr lang="en-US" dirty="0" err="1" smtClean="0"/>
              <a:t>gestionar</a:t>
            </a:r>
            <a:r>
              <a:rPr lang="en-US" dirty="0" smtClean="0"/>
              <a:t> </a:t>
            </a:r>
            <a:r>
              <a:rPr lang="en-US" dirty="0" err="1" smtClean="0"/>
              <a:t>vínculos</a:t>
            </a:r>
            <a:r>
              <a:rPr lang="en-US" dirty="0" smtClean="0"/>
              <a:t> </a:t>
            </a:r>
            <a:r>
              <a:rPr lang="en-US" dirty="0" err="1" smtClean="0"/>
              <a:t>estratégicos</a:t>
            </a:r>
            <a:endParaRPr lang="en-US" dirty="0" smtClean="0"/>
          </a:p>
          <a:p>
            <a:r>
              <a:rPr lang="es-ES_tradnl" dirty="0" smtClean="0"/>
              <a:t>M</a:t>
            </a:r>
            <a:r>
              <a:rPr dirty="0" smtClean="0"/>
              <a:t>ejorar  relaciones con los públicos de una organizació</a:t>
            </a:r>
            <a:r>
              <a:rPr lang="es-ES_tradnl" dirty="0" err="1" smtClean="0"/>
              <a:t>n</a:t>
            </a:r>
            <a:endParaRPr lang="es-ES_tradnl" dirty="0" smtClean="0"/>
          </a:p>
          <a:p>
            <a:r>
              <a:rPr lang="es-ES_tradnl" dirty="0" smtClean="0"/>
              <a:t>D</a:t>
            </a:r>
            <a:r>
              <a:rPr dirty="0" smtClean="0"/>
              <a:t>iseñar acciones a partir de determinados objetivos corporativos</a:t>
            </a:r>
            <a:endParaRPr lang="es-ES_tradnl" dirty="0" smtClean="0"/>
          </a:p>
          <a:p>
            <a:r>
              <a:rPr lang="es-ES_tradnl" dirty="0" smtClean="0"/>
              <a:t>E</a:t>
            </a:r>
            <a:r>
              <a:rPr dirty="0" smtClean="0"/>
              <a:t>nriquecer procesos internos</a:t>
            </a:r>
            <a:r>
              <a:rPr lang="es-ES_tradnl" dirty="0" smtClean="0"/>
              <a:t> de la organización</a:t>
            </a:r>
            <a:r>
              <a:rPr dirty="0" smtClean="0"/>
              <a:t> </a:t>
            </a:r>
          </a:p>
          <a:p>
            <a:r>
              <a:rPr lang="es-ES_tradnl" dirty="0" smtClean="0"/>
              <a:t>Aumentar e</a:t>
            </a:r>
            <a:r>
              <a:rPr dirty="0" smtClean="0"/>
              <a:t>l valor </a:t>
            </a:r>
            <a:r>
              <a:rPr lang="es-ES_tradnl" dirty="0" smtClean="0"/>
              <a:t>por medio de </a:t>
            </a:r>
            <a:r>
              <a:rPr dirty="0" smtClean="0"/>
              <a:t>la percepción subjetiva</a:t>
            </a:r>
            <a:endParaRPr lang="es-ES_tradnl" dirty="0" smtClean="0"/>
          </a:p>
          <a:p>
            <a:r>
              <a:rPr lang="es-ES_tradnl" dirty="0" smtClean="0"/>
              <a:t>Ayuda a crear relaciones sólidas organización-público</a:t>
            </a:r>
            <a:endParaRPr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Estructura</a:t>
            </a:r>
            <a:r>
              <a:rPr lang="en-US" dirty="0" smtClean="0"/>
              <a:t> Conceptual del </a:t>
            </a:r>
            <a:r>
              <a:rPr lang="en-US" dirty="0" err="1" smtClean="0"/>
              <a:t>Método</a:t>
            </a:r>
            <a:r>
              <a:rPr lang="en-US" dirty="0" smtClean="0"/>
              <a:t> de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8112126" cy="4648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Construir</a:t>
            </a:r>
            <a:r>
              <a:rPr lang="en-US" dirty="0" smtClean="0"/>
              <a:t> </a:t>
            </a:r>
            <a:r>
              <a:rPr lang="en-US" dirty="0" err="1" smtClean="0"/>
              <a:t>concepto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define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propuesta</a:t>
            </a:r>
            <a:endParaRPr lang="en-US" dirty="0" smtClean="0"/>
          </a:p>
          <a:p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propuesta</a:t>
            </a:r>
            <a:r>
              <a:rPr lang="en-US" dirty="0" smtClean="0"/>
              <a:t> (</a:t>
            </a:r>
            <a:r>
              <a:rPr lang="en-US" dirty="0" err="1" smtClean="0"/>
              <a:t>dimensiones</a:t>
            </a:r>
            <a:r>
              <a:rPr lang="en-US" dirty="0" smtClean="0"/>
              <a:t> </a:t>
            </a:r>
            <a:r>
              <a:rPr lang="en-US" dirty="0" err="1" smtClean="0"/>
              <a:t>físicas</a:t>
            </a:r>
            <a:r>
              <a:rPr lang="en-US" dirty="0" smtClean="0"/>
              <a:t> y </a:t>
            </a:r>
            <a:r>
              <a:rPr lang="en-US" dirty="0" err="1" smtClean="0"/>
              <a:t>simbólicas</a:t>
            </a:r>
            <a:r>
              <a:rPr lang="en-US" dirty="0" smtClean="0"/>
              <a:t> del </a:t>
            </a:r>
            <a:r>
              <a:rPr lang="en-US" dirty="0" err="1" smtClean="0"/>
              <a:t>producto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Definición</a:t>
            </a:r>
            <a:r>
              <a:rPr lang="en-US" dirty="0" smtClean="0"/>
              <a:t> de </a:t>
            </a:r>
            <a:r>
              <a:rPr lang="en-US" dirty="0" err="1" smtClean="0"/>
              <a:t>categorías</a:t>
            </a:r>
            <a:r>
              <a:rPr lang="en-US" dirty="0" smtClean="0"/>
              <a:t> (</a:t>
            </a:r>
            <a:r>
              <a:rPr lang="en-US" dirty="0" err="1" smtClean="0"/>
              <a:t>atributos</a:t>
            </a:r>
            <a:r>
              <a:rPr lang="en-US" dirty="0" smtClean="0"/>
              <a:t> o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hacen</a:t>
            </a:r>
            <a:r>
              <a:rPr lang="en-US" dirty="0" smtClean="0"/>
              <a:t> </a:t>
            </a:r>
            <a:r>
              <a:rPr lang="en-US" dirty="0" err="1" smtClean="0"/>
              <a:t>diferentes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Atributos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definan</a:t>
            </a:r>
            <a:r>
              <a:rPr lang="en-US" dirty="0" smtClean="0"/>
              <a:t> el </a:t>
            </a:r>
            <a:r>
              <a:rPr lang="en-US" dirty="0" err="1" smtClean="0"/>
              <a:t>compromiso</a:t>
            </a:r>
            <a:r>
              <a:rPr lang="en-US" dirty="0" smtClean="0"/>
              <a:t> </a:t>
            </a:r>
            <a:r>
              <a:rPr lang="en-US" dirty="0" err="1" smtClean="0"/>
              <a:t>corporativo</a:t>
            </a:r>
            <a:endParaRPr lang="en-US" dirty="0" smtClean="0"/>
          </a:p>
          <a:p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indicadores</a:t>
            </a:r>
            <a:r>
              <a:rPr lang="en-US" dirty="0" smtClean="0"/>
              <a:t> </a:t>
            </a:r>
            <a:r>
              <a:rPr lang="en-US" dirty="0" err="1" smtClean="0"/>
              <a:t>corporativos</a:t>
            </a:r>
            <a:r>
              <a:rPr lang="en-US" dirty="0" smtClean="0"/>
              <a:t> (lo </a:t>
            </a: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dirty="0" err="1" smtClean="0"/>
              <a:t>públicos</a:t>
            </a:r>
            <a:r>
              <a:rPr lang="en-US" dirty="0" smtClean="0"/>
              <a:t> </a:t>
            </a:r>
            <a:r>
              <a:rPr lang="en-US" dirty="0" err="1" smtClean="0"/>
              <a:t>perciben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acciones</a:t>
            </a:r>
            <a:endParaRPr lang="en-US" dirty="0" smtClean="0"/>
          </a:p>
          <a:p>
            <a:r>
              <a:rPr lang="en-US" dirty="0" err="1" smtClean="0"/>
              <a:t>Definir</a:t>
            </a:r>
            <a:r>
              <a:rPr lang="en-US" dirty="0" smtClean="0"/>
              <a:t> </a:t>
            </a:r>
            <a:r>
              <a:rPr lang="en-US" dirty="0" err="1" smtClean="0"/>
              <a:t>procesos</a:t>
            </a:r>
            <a:r>
              <a:rPr lang="en-US" dirty="0" smtClean="0"/>
              <a:t> de </a:t>
            </a:r>
            <a:r>
              <a:rPr lang="en-US" dirty="0" err="1" smtClean="0"/>
              <a:t>evaluación</a:t>
            </a:r>
            <a:endParaRPr lang="en-US" dirty="0" smtClean="0"/>
          </a:p>
          <a:p>
            <a:r>
              <a:rPr lang="en-US" dirty="0" err="1" smtClean="0"/>
              <a:t>Redefinir</a:t>
            </a:r>
            <a:r>
              <a:rPr lang="en-US" dirty="0" smtClean="0"/>
              <a:t> la </a:t>
            </a:r>
            <a:r>
              <a:rPr lang="en-US" dirty="0" err="1" smtClean="0"/>
              <a:t>propusta</a:t>
            </a:r>
            <a:r>
              <a:rPr lang="en-US" dirty="0" smtClean="0"/>
              <a:t>, </a:t>
            </a:r>
            <a:r>
              <a:rPr lang="en-US" dirty="0" err="1" smtClean="0"/>
              <a:t>atributos</a:t>
            </a:r>
            <a:r>
              <a:rPr lang="en-US" dirty="0" smtClean="0"/>
              <a:t> y </a:t>
            </a:r>
            <a:r>
              <a:rPr lang="en-US" dirty="0" err="1" smtClean="0"/>
              <a:t>acciones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Estructura</a:t>
            </a:r>
            <a:r>
              <a:rPr lang="en-US" dirty="0" smtClean="0"/>
              <a:t> </a:t>
            </a:r>
            <a:r>
              <a:rPr lang="en-US" dirty="0" err="1" smtClean="0"/>
              <a:t>Interna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959726" cy="4876800"/>
          </a:xfrm>
        </p:spPr>
        <p:txBody>
          <a:bodyPr>
            <a:normAutofit/>
          </a:bodyPr>
          <a:lstStyle/>
          <a:p>
            <a:r>
              <a:rPr dirty="0" smtClean="0"/>
              <a:t>16 variables en cuatro matrices para</a:t>
            </a:r>
            <a:r>
              <a:rPr lang="es-ES_tradnl" dirty="0" smtClean="0"/>
              <a:t> definir</a:t>
            </a:r>
            <a:r>
              <a:rPr dirty="0" smtClean="0"/>
              <a:t> la propuesta, públicos, acciones e indicadores de gestión. </a:t>
            </a:r>
          </a:p>
          <a:p>
            <a:r>
              <a:rPr dirty="0" smtClean="0"/>
              <a:t>Las matrices dan a la organización:</a:t>
            </a:r>
          </a:p>
          <a:p>
            <a:pPr marL="457200" indent="-457200" fontAlgn="base">
              <a:buFont typeface="+mj-lt"/>
              <a:buAutoNum type="arabicPeriod"/>
            </a:pPr>
            <a:r>
              <a:rPr dirty="0" smtClean="0"/>
              <a:t>Propuesta diferencial: sólida y atractiva</a:t>
            </a:r>
          </a:p>
          <a:p>
            <a:pPr marL="457200" indent="-457200" fontAlgn="base">
              <a:buFont typeface="+mj-lt"/>
              <a:buAutoNum type="arabicPeriod"/>
            </a:pPr>
            <a:r>
              <a:rPr dirty="0" smtClean="0"/>
              <a:t>Públicos funcionales: determinados sectores sociales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dirty="0" smtClean="0"/>
              <a:t>Acciones estratégicas: espacios y elementos de comunicación</a:t>
            </a:r>
          </a:p>
          <a:p>
            <a:pPr marL="457200" indent="-457200" fontAlgn="base">
              <a:buFont typeface="+mj-lt"/>
              <a:buAutoNum type="arabicPeriod"/>
            </a:pPr>
            <a:r>
              <a:rPr dirty="0" smtClean="0"/>
              <a:t>Evaluación: por una estructura de monitoreo y gestión de vínculos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712694"/>
            <a:ext cx="7556313" cy="1116106"/>
          </a:xfrm>
        </p:spPr>
        <p:txBody>
          <a:bodyPr/>
          <a:lstStyle/>
          <a:p>
            <a:r>
              <a:rPr lang="en-US" dirty="0" smtClean="0"/>
              <a:t>4 </a:t>
            </a:r>
            <a:r>
              <a:rPr lang="en-US" dirty="0" err="1" smtClean="0"/>
              <a:t>Tipos</a:t>
            </a:r>
            <a:r>
              <a:rPr lang="en-US" dirty="0" smtClean="0"/>
              <a:t> de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2255837"/>
            <a:ext cx="7556313" cy="4144963"/>
          </a:xfrm>
        </p:spPr>
        <p:txBody>
          <a:bodyPr>
            <a:normAutofit/>
          </a:bodyPr>
          <a:lstStyle/>
          <a:p>
            <a:pPr algn="ctr"/>
            <a:r>
              <a:rPr lang="es-ES_tradnl" sz="2400" dirty="0" smtClean="0"/>
              <a:t>M</a:t>
            </a:r>
            <a:r>
              <a:rPr sz="2400" dirty="0" smtClean="0"/>
              <a:t>atriz de propuesta diferencial</a:t>
            </a:r>
            <a:endParaRPr lang="es-ES_tradnl" sz="2400" dirty="0" smtClean="0"/>
          </a:p>
          <a:p>
            <a:pPr algn="ctr"/>
            <a:r>
              <a:rPr lang="es-ES_tradnl" sz="2400" dirty="0" smtClean="0"/>
              <a:t>M</a:t>
            </a:r>
            <a:r>
              <a:rPr sz="2400" dirty="0" smtClean="0"/>
              <a:t>atriz funcional de públicos</a:t>
            </a:r>
            <a:endParaRPr lang="es-ES_tradnl" sz="2400" dirty="0" smtClean="0"/>
          </a:p>
          <a:p>
            <a:pPr algn="ctr"/>
            <a:r>
              <a:rPr lang="es-ES_tradnl" sz="2400" dirty="0" smtClean="0"/>
              <a:t>M</a:t>
            </a:r>
            <a:r>
              <a:rPr sz="2400" dirty="0" smtClean="0"/>
              <a:t>atriz de acciones estratégicas</a:t>
            </a:r>
            <a:endParaRPr lang="es-ES_tradnl" sz="2400" dirty="0" smtClean="0"/>
          </a:p>
          <a:p>
            <a:pPr algn="ctr"/>
            <a:r>
              <a:rPr lang="es-ES_tradnl" sz="2400" dirty="0" smtClean="0"/>
              <a:t>M</a:t>
            </a:r>
            <a:r>
              <a:rPr sz="2400" dirty="0" smtClean="0"/>
              <a:t>atriz de evaluación.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</a:t>
            </a:r>
            <a:r>
              <a:rPr lang="en-US" dirty="0" err="1" smtClean="0"/>
              <a:t>unidades</a:t>
            </a:r>
            <a:r>
              <a:rPr lang="en-US" dirty="0" smtClean="0"/>
              <a:t> </a:t>
            </a:r>
            <a:r>
              <a:rPr lang="en-US" dirty="0" err="1" smtClean="0"/>
              <a:t>operativas</a:t>
            </a:r>
            <a:r>
              <a:rPr lang="en-US" dirty="0" smtClean="0"/>
              <a:t> </a:t>
            </a:r>
            <a:r>
              <a:rPr lang="es-ES_tradnl" dirty="0" err="1" smtClean="0"/>
              <a:t>dentr</a:t>
            </a:r>
            <a:r>
              <a:rPr dirty="0" smtClean="0"/>
              <a:t>o de la estructura interna </a:t>
            </a:r>
            <a:r>
              <a:rPr lang="es-ES_tradnl" dirty="0" smtClean="0"/>
              <a:t>de matrices</a:t>
            </a:r>
            <a:r>
              <a:rPr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dirty="0" smtClean="0"/>
              <a:t>Unidad conceptual: diseña ofrecimiento de la organización</a:t>
            </a:r>
            <a:r>
              <a:rPr lang="es-ES_tradnl" dirty="0" smtClean="0"/>
              <a:t>,</a:t>
            </a:r>
            <a:r>
              <a:rPr dirty="0" smtClean="0"/>
              <a:t> determina la existencia de la organización </a:t>
            </a:r>
            <a:r>
              <a:rPr lang="es-ES_tradnl" dirty="0" smtClean="0"/>
              <a:t>y </a:t>
            </a:r>
            <a:r>
              <a:rPr dirty="0" smtClean="0"/>
              <a:t> razón de ser.</a:t>
            </a:r>
          </a:p>
          <a:p>
            <a:pPr fontAlgn="base"/>
            <a:r>
              <a:rPr dirty="0" smtClean="0"/>
              <a:t>Unidad perceptual: muestra</a:t>
            </a:r>
            <a:r>
              <a:rPr lang="es-ES_tradnl" dirty="0" smtClean="0"/>
              <a:t> </a:t>
            </a:r>
            <a:r>
              <a:rPr dirty="0" smtClean="0"/>
              <a:t>análisis de la matriz de públicos con  características diferenciales</a:t>
            </a:r>
            <a:r>
              <a:rPr lang="es-ES_tradnl" dirty="0" smtClean="0"/>
              <a:t>, </a:t>
            </a:r>
            <a:r>
              <a:rPr dirty="0" smtClean="0"/>
              <a:t>permanencia de la organización.</a:t>
            </a:r>
          </a:p>
          <a:p>
            <a:pPr fontAlgn="base"/>
            <a:r>
              <a:rPr dirty="0" smtClean="0"/>
              <a:t>Unidad de acción: integra espacios y elementos de intercambio,</a:t>
            </a:r>
            <a:r>
              <a:rPr lang="es-ES_tradnl" dirty="0" smtClean="0"/>
              <a:t> </a:t>
            </a:r>
            <a:r>
              <a:rPr dirty="0" smtClean="0"/>
              <a:t>presencia de la organización con percepciones y significados.</a:t>
            </a:r>
          </a:p>
          <a:p>
            <a:pPr fontAlgn="base"/>
            <a:r>
              <a:rPr dirty="0" smtClean="0"/>
              <a:t>Unidad de evaluación: monitoreo de procedimientos corporativos y los efectos que causa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Definición de variables y dinámica interna de las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556313" cy="4572000"/>
          </a:xfrm>
        </p:spPr>
        <p:txBody>
          <a:bodyPr/>
          <a:lstStyle/>
          <a:p>
            <a:pPr fontAlgn="base"/>
            <a:r>
              <a:rPr dirty="0" smtClean="0"/>
              <a:t>Definición: aparecen categorías básicas.</a:t>
            </a:r>
          </a:p>
          <a:p>
            <a:pPr fontAlgn="base"/>
            <a:r>
              <a:rPr dirty="0" smtClean="0"/>
              <a:t>Análisis: se incorporan datos</a:t>
            </a:r>
            <a:r>
              <a:rPr lang="es-ES_tradnl" dirty="0" smtClean="0"/>
              <a:t>, </a:t>
            </a:r>
            <a:r>
              <a:rPr dirty="0" smtClean="0"/>
              <a:t>nuevas formas de pensar de la situación</a:t>
            </a:r>
            <a:r>
              <a:rPr lang="es-ES_tradnl" dirty="0" smtClean="0"/>
              <a:t>, </a:t>
            </a:r>
            <a:r>
              <a:rPr dirty="0" smtClean="0"/>
              <a:t>alternativas de acción</a:t>
            </a:r>
            <a:r>
              <a:rPr lang="es-ES_tradnl" dirty="0" smtClean="0"/>
              <a:t>, </a:t>
            </a:r>
            <a:r>
              <a:rPr dirty="0" smtClean="0"/>
              <a:t>factores emotivos y conductuales.</a:t>
            </a:r>
          </a:p>
          <a:p>
            <a:pPr fontAlgn="base"/>
            <a:r>
              <a:rPr dirty="0" smtClean="0"/>
              <a:t>Síntesis: concepto que responde a cada espacio para poder así avanzar a otros conceptos.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Aplicación</a:t>
            </a:r>
            <a:r>
              <a:rPr lang="en-US" dirty="0" smtClean="0"/>
              <a:t> de Matrices en el </a:t>
            </a:r>
            <a:r>
              <a:rPr lang="en-US" dirty="0" err="1" smtClean="0"/>
              <a:t>Diseño</a:t>
            </a:r>
            <a:r>
              <a:rPr lang="en-US" dirty="0" smtClean="0"/>
              <a:t> de la </a:t>
            </a:r>
            <a:r>
              <a:rPr lang="en-US" dirty="0" err="1" smtClean="0"/>
              <a:t>Estrategia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El Método de Matrices posibilita</a:t>
            </a:r>
            <a:r>
              <a:rPr lang="es-ES_tradnl" dirty="0" smtClean="0"/>
              <a:t>:</a:t>
            </a:r>
          </a:p>
          <a:p>
            <a:r>
              <a:rPr lang="es-ES_tradnl" dirty="0" smtClean="0"/>
              <a:t>I</a:t>
            </a:r>
            <a:r>
              <a:rPr dirty="0" smtClean="0"/>
              <a:t>nteracción de las distintas visiones de las personas encargadas de construir el futuro de la organización. </a:t>
            </a:r>
            <a:endParaRPr lang="es-ES_tradnl" dirty="0" smtClean="0"/>
          </a:p>
          <a:p>
            <a:r>
              <a:rPr lang="es-ES_tradnl" dirty="0" smtClean="0"/>
              <a:t>Por medio de </a:t>
            </a:r>
            <a:r>
              <a:rPr dirty="0" smtClean="0"/>
              <a:t>preguntas, análisis, diseño y mecanismos de evaluación.</a:t>
            </a:r>
            <a:endParaRPr lang="es-ES_tradnl" dirty="0" smtClean="0"/>
          </a:p>
          <a:p>
            <a:r>
              <a:rPr dirty="0" smtClean="0"/>
              <a:t> Las ideas y objetivos iniciales se en un espacio gráfico. </a:t>
            </a:r>
            <a:endParaRPr lang="es-ES_tradnl" dirty="0" smtClean="0"/>
          </a:p>
          <a:p>
            <a:r>
              <a:rPr dirty="0" smtClean="0"/>
              <a:t>Con esta metodología se desarrolla</a:t>
            </a:r>
            <a:r>
              <a:rPr lang="es-ES_tradnl" dirty="0" smtClean="0"/>
              <a:t> la </a:t>
            </a:r>
            <a:r>
              <a:rPr dirty="0" smtClean="0"/>
              <a:t>organización por medio de caminos más flexibles.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aptura de pantalla 2013-08-27 a las 14.41.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188640"/>
            <a:ext cx="2329729" cy="2088232"/>
          </a:xfrm>
          <a:prstGeom prst="rect">
            <a:avLst/>
          </a:prstGeom>
        </p:spPr>
      </p:pic>
      <p:pic>
        <p:nvPicPr>
          <p:cNvPr id="5122" name="Picture 2" descr="http://images3.wikia.nocookie.net/__cb20091229172523/logopedia/images/f/fc/Magnum_logo_20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49488"/>
            <a:ext cx="6420898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7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600" y="836712"/>
            <a:ext cx="71287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Matriz de </a:t>
            </a:r>
            <a:r>
              <a:rPr lang="es-MX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Propuesta Diferencial</a:t>
            </a: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14201"/>
              </p:ext>
            </p:extLst>
          </p:nvPr>
        </p:nvGraphicFramePr>
        <p:xfrm>
          <a:off x="1331640" y="1925876"/>
          <a:ext cx="5976664" cy="3447340"/>
        </p:xfrm>
        <a:graphic>
          <a:graphicData uri="http://schemas.openxmlformats.org/drawingml/2006/table">
            <a:tbl>
              <a:tblPr/>
              <a:tblGrid>
                <a:gridCol w="2988332"/>
                <a:gridCol w="2988332"/>
              </a:tblGrid>
              <a:tr h="1292153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PROPUESTA </a:t>
                      </a:r>
                      <a:r>
                        <a:rPr lang="es-MX" sz="12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BÁSICA</a:t>
                      </a: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Ofrecen helados que buscan inspirar y motivar  a que sus consumidores busquen el placer día a día. </a:t>
                      </a:r>
                      <a:endParaRPr lang="es-MX" sz="1200" dirty="0">
                        <a:effectLst/>
                      </a:endParaRPr>
                    </a:p>
                  </a:txBody>
                  <a:tcPr marL="50443" marR="50443" marT="50443" marB="5044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SOLUCIÓN</a:t>
                      </a: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Ofrecer un amplia gama de paletas heladas cubiertas con chocolate, así como opciones en las que sus consumidores puedan encontrar el placer. </a:t>
                      </a:r>
                      <a:endParaRPr lang="es-MX" sz="1200" dirty="0">
                        <a:effectLst/>
                      </a:endParaRPr>
                    </a:p>
                  </a:txBody>
                  <a:tcPr marL="50443" marR="50443" marT="50443" marB="5044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18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PROPUESTA </a:t>
                      </a:r>
                      <a:r>
                        <a:rPr lang="es-MX" sz="12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DIFERENCIAL</a:t>
                      </a: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Amplia variedad de paletas heladas cubiertas con chocolate, con sabores y combinaciones clásicas y exóticas lo que nos proporciona una ventaja competitiva contra la competencia ya que la gama de sabores es muy amplia y original. </a:t>
                      </a:r>
                      <a:endParaRPr lang="es-MX" sz="1200" dirty="0">
                        <a:effectLst/>
                      </a:endParaRPr>
                    </a:p>
                  </a:txBody>
                  <a:tcPr marL="50443" marR="50443" marT="50443" marB="5044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ATRIBUTOS DIFERENCIALES  </a:t>
                      </a:r>
                      <a:endParaRPr lang="es-MX" sz="1200" b="1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Sus ingredientes, sabor y combinaciones. Fue el primero en México que ofreció ese tipo de productos a sus consumidores.</a:t>
                      </a:r>
                      <a:endParaRPr lang="es-MX" sz="1200" dirty="0">
                        <a:effectLst/>
                      </a:endParaRPr>
                    </a:p>
                  </a:txBody>
                  <a:tcPr marL="50443" marR="50443" marT="50443" marB="5044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028825" y="192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393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600" y="836712"/>
            <a:ext cx="71287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Matriz de </a:t>
            </a:r>
            <a:r>
              <a:rPr lang="es-MX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Públicos Conceptuales</a:t>
            </a: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211027"/>
              </p:ext>
            </p:extLst>
          </p:nvPr>
        </p:nvGraphicFramePr>
        <p:xfrm>
          <a:off x="1619672" y="1981201"/>
          <a:ext cx="5616624" cy="3778302"/>
        </p:xfrm>
        <a:graphic>
          <a:graphicData uri="http://schemas.openxmlformats.org/drawingml/2006/table">
            <a:tbl>
              <a:tblPr/>
              <a:tblGrid>
                <a:gridCol w="2808312"/>
                <a:gridCol w="2808312"/>
              </a:tblGrid>
              <a:tr h="1680783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PERFIL DE USO Y SU FUNCIÓN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dirty="0">
                          <a:effectLst/>
                        </a:rPr>
                        <a:t/>
                      </a:r>
                      <a:br>
                        <a:rPr lang="es-MX" sz="1200" dirty="0">
                          <a:effectLst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A pesar de que la pueden comprar personas de cualquier edad, va dirigida a jóvenes-adultos que buscan el placer día con día a través del sentido del gusto.</a:t>
                      </a:r>
                      <a:endParaRPr lang="es-MX" sz="1200" dirty="0">
                        <a:effectLst/>
                      </a:endParaRPr>
                    </a:p>
                    <a:p>
                      <a:pPr fontAlgn="t"/>
                      <a:r>
                        <a:rPr lang="es-MX" sz="1200" dirty="0">
                          <a:effectLst/>
                        </a:rPr>
                        <a:t/>
                      </a:r>
                      <a:br>
                        <a:rPr lang="es-MX" sz="1200" dirty="0">
                          <a:effectLst/>
                        </a:rPr>
                      </a:br>
                      <a:endParaRPr lang="es-MX" sz="1200" dirty="0">
                        <a:effectLst/>
                      </a:endParaRPr>
                    </a:p>
                  </a:txBody>
                  <a:tcPr marL="30555" marR="30555" marT="30555" marB="305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NIVELES DE SATISFACCIÓN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Mediante 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combinaciones exóticas y publicidad con atracción sensual. Así como con promociones que se dirijan hacia la satisfacción del placer en otros aspectos que no son precisamente de su giro. </a:t>
                      </a:r>
                      <a:endParaRPr lang="es-MX" sz="1200" dirty="0">
                        <a:effectLst/>
                      </a:endParaRPr>
                    </a:p>
                  </a:txBody>
                  <a:tcPr marL="30555" marR="30555" marT="30555" marB="305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272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INDICADORES PERCEPTIVOS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“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Un día sin placer es un día perdido”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Chocolate líquido cayendo sobre la paleta dejando un hilo al final.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Color dorado 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Logo de </a:t>
                      </a:r>
                      <a:r>
                        <a:rPr lang="es-MX" sz="12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holanda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 con las letras de Magnum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“M” magnum en un círculo - dorado/oro</a:t>
                      </a:r>
                      <a:endParaRPr lang="es-MX" sz="1200" dirty="0">
                        <a:effectLst/>
                      </a:endParaRPr>
                    </a:p>
                  </a:txBody>
                  <a:tcPr marL="30555" marR="30555" marT="30555" marB="305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CATEGORÍAS DIFERENCIALES 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Elegancia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Satisfacción del placer </a:t>
                      </a:r>
                      <a:r>
                        <a:rPr lang="es-MX" sz="12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llendo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 por encima de la versión de este como un pecado.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El chocolate y sus sabores como satisfacción.</a:t>
                      </a:r>
                      <a:endParaRPr lang="es-MX" sz="1200" dirty="0">
                        <a:effectLst/>
                      </a:endParaRPr>
                    </a:p>
                  </a:txBody>
                  <a:tcPr marL="30555" marR="30555" marT="30555" marB="305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914649" y="1542394"/>
            <a:ext cx="1692516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MX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91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678671"/>
              </p:ext>
            </p:extLst>
          </p:nvPr>
        </p:nvGraphicFramePr>
        <p:xfrm>
          <a:off x="1835696" y="1862647"/>
          <a:ext cx="5472608" cy="4230649"/>
        </p:xfrm>
        <a:graphic>
          <a:graphicData uri="http://schemas.openxmlformats.org/drawingml/2006/table">
            <a:tbl>
              <a:tblPr/>
              <a:tblGrid>
                <a:gridCol w="2736304"/>
                <a:gridCol w="2736304"/>
              </a:tblGrid>
              <a:tr h="183218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LINEAMIENTOS BÁSICOS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En 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la vida diaria, las personas no se dan tiempo de satisfacer sus placeres, por lo que Magnum brinda la opción de cumplirlas de alguna manera fácil en el día a día.</a:t>
                      </a:r>
                      <a:endParaRPr lang="es-MX" sz="1200" dirty="0">
                        <a:effectLst/>
                      </a:endParaRPr>
                    </a:p>
                  </a:txBody>
                  <a:tcPr marL="32528" marR="32528" marT="32528" marB="325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CRITERIOSDISCURSIVOS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La 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satisfacción de nuestros placeres humanos por encima de la comisión de pecado.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El placer se puede satisfacer todos los días con </a:t>
                      </a:r>
                      <a:r>
                        <a:rPr lang="es-MX" sz="12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difrerentes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 cosas</a:t>
                      </a:r>
                      <a:endParaRPr lang="es-MX" sz="1200" dirty="0">
                        <a:effectLst/>
                      </a:endParaRPr>
                    </a:p>
                    <a:p>
                      <a:pPr fontAlgn="t"/>
                      <a:r>
                        <a:rPr lang="es-MX" sz="1200" dirty="0">
                          <a:effectLst/>
                        </a:rPr>
                        <a:t/>
                      </a:r>
                      <a:br>
                        <a:rPr lang="es-MX" sz="1200" dirty="0">
                          <a:effectLst/>
                        </a:rPr>
                      </a:br>
                      <a:endParaRPr lang="es-MX" sz="1200" dirty="0">
                        <a:effectLst/>
                      </a:endParaRPr>
                    </a:p>
                  </a:txBody>
                  <a:tcPr marL="32528" marR="32528" marT="32528" marB="325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462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ESTRUCTURA DIFUSIÓN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Videos 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cortos vía internet - </a:t>
                      </a:r>
                      <a:r>
                        <a:rPr lang="es-MX" sz="12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youtube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Fiestas nocturnas con temática Magnum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Nuevo sabor de paleta. 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Los soportes utilizados deben de ir con el concepto y el clima que se pretende generar ya que se trata de soportes originales, frescos, orientados hacía gente joven. </a:t>
                      </a:r>
                      <a:endParaRPr lang="es-MX" sz="1200" dirty="0">
                        <a:effectLst/>
                      </a:endParaRPr>
                    </a:p>
                  </a:txBody>
                  <a:tcPr marL="32528" marR="32528" marT="32528" marB="325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ASIGNACIÓN RECURSOS 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err="1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Producciónes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: $150,000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Fiestas: $150,000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Tiempo: 3 meses de producción, campaña por 6 meses.</a:t>
                      </a:r>
                      <a:endParaRPr lang="es-MX" sz="1200" dirty="0">
                        <a:effectLst/>
                      </a:endParaRPr>
                    </a:p>
                  </a:txBody>
                  <a:tcPr marL="32528" marR="32528" marT="32528" marB="325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15616" y="692696"/>
            <a:ext cx="1435922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Matriz de Acciones </a:t>
            </a:r>
            <a:r>
              <a:rPr lang="es-MX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Estratégicas</a:t>
            </a:r>
            <a:endParaRPr lang="es-MX" sz="3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MX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92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558200"/>
              </p:ext>
            </p:extLst>
          </p:nvPr>
        </p:nvGraphicFramePr>
        <p:xfrm>
          <a:off x="1763688" y="1862852"/>
          <a:ext cx="5274310" cy="3974679"/>
        </p:xfrm>
        <a:graphic>
          <a:graphicData uri="http://schemas.openxmlformats.org/drawingml/2006/table">
            <a:tbl>
              <a:tblPr/>
              <a:tblGrid>
                <a:gridCol w="2637155"/>
                <a:gridCol w="2637155"/>
              </a:tblGrid>
              <a:tr h="1904393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DINÁMICA PROPUESTA 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err="1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Likes</a:t>
                      </a:r>
                      <a:r>
                        <a:rPr lang="es-MX" sz="12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en las visitas de los videos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Asistencia a fiestas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Participación en dinámicas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Evaluación de índices de compra del nuevo producto (promocional)</a:t>
                      </a:r>
                      <a:endParaRPr lang="es-MX" sz="1200" dirty="0">
                        <a:effectLst/>
                      </a:endParaRPr>
                    </a:p>
                  </a:txBody>
                  <a:tcPr marL="43855" marR="43855" marT="43855" marB="438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DINÁMICA PÚBLICOS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terminar las campañas se deberá establecer y medir la diferencia entre lo que se esperaba y lo que el público percibió. Esta medición se podrá llevar a cabo con el índice de productos vendidos. </a:t>
                      </a:r>
                      <a:endParaRPr lang="es-MX" sz="1200" dirty="0">
                        <a:effectLst/>
                      </a:endParaRPr>
                    </a:p>
                  </a:txBody>
                  <a:tcPr marL="43855" marR="43855" marT="43855" marB="438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286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DINÁMICA PROCESOS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recibir la retroalimentación se deberá considerar la modificación, implementación o eliminación de procesos o herramientas que no aportaron mucho a la propuesta diferencial. </a:t>
                      </a:r>
                      <a:endParaRPr lang="es-MX" sz="1200" dirty="0">
                        <a:effectLst/>
                      </a:endParaRPr>
                    </a:p>
                  </a:txBody>
                  <a:tcPr marL="43855" marR="43855" marT="43855" marB="438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DINÁMICA COMUNICACIÓN </a:t>
                      </a:r>
                      <a:endParaRPr lang="es-MX" sz="1200" dirty="0">
                        <a:effectLst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MX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 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analizar la presencia de la propuesta en el público se definirán los puntos críticos, estables y positivos. </a:t>
                      </a:r>
                      <a:endParaRPr lang="es-MX" sz="1200" dirty="0">
                        <a:effectLst/>
                      </a:endParaRPr>
                    </a:p>
                  </a:txBody>
                  <a:tcPr marL="43855" marR="43855" marT="43855" marB="438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267744" y="764704"/>
            <a:ext cx="1435922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Matriz de </a:t>
            </a:r>
            <a:r>
              <a:rPr lang="es-MX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Evaluación</a:t>
            </a:r>
            <a:endParaRPr lang="es-MX" sz="3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Bibliografía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Manucci, Marcelo (2004). Comunicación corporativa estratégica: De la persuasión a la construcción de realidades compartidas. Corcas Editores Ltda, Colombia, págs. 77-105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54</TotalTime>
  <Words>930</Words>
  <Application>Microsoft Office PowerPoint</Application>
  <PresentationFormat>Presentación en pantalla (4:3)</PresentationFormat>
  <Paragraphs>123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Rockwell</vt:lpstr>
      <vt:lpstr>Wingdings</vt:lpstr>
      <vt:lpstr>Advantage</vt:lpstr>
      <vt:lpstr> Diseño y Producción de Comunicación para las Organizaciones</vt:lpstr>
      <vt:lpstr>GH Productions</vt:lpstr>
      <vt:lpstr>“ La estrategia es el arte de ofrecer valor y es anterior a las acciones”  (Nóbrega, Clemente). </vt:lpstr>
      <vt:lpstr>Método de Matrices</vt:lpstr>
      <vt:lpstr>Estructura Conceptual del Método de Matrices</vt:lpstr>
      <vt:lpstr>Estructura Interna de las Matrices</vt:lpstr>
      <vt:lpstr>4 Tipos de Matrices</vt:lpstr>
      <vt:lpstr>4 unidades operativas dentro de la estructura interna de matrices </vt:lpstr>
      <vt:lpstr>Definición de variables y dinámica interna de las Matrices</vt:lpstr>
      <vt:lpstr>Aplicación de Matrices en el Diseño de la Estrategia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Bibliografía</vt:lpstr>
    </vt:vector>
  </TitlesOfParts>
  <Company>ITESM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Diseño y Producción de Comunicación para las Organizaciones</dc:title>
  <dc:creator>Marcela Ro</dc:creator>
  <cp:lastModifiedBy>Jessica González Silva</cp:lastModifiedBy>
  <cp:revision>11</cp:revision>
  <dcterms:created xsi:type="dcterms:W3CDTF">2013-08-27T19:31:35Z</dcterms:created>
  <dcterms:modified xsi:type="dcterms:W3CDTF">2013-08-27T23:22:05Z</dcterms:modified>
</cp:coreProperties>
</file>