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59" r:id="rId4"/>
    <p:sldId id="260" r:id="rId5"/>
    <p:sldId id="366" r:id="rId6"/>
    <p:sldId id="262" r:id="rId7"/>
    <p:sldId id="263" r:id="rId8"/>
    <p:sldId id="368" r:id="rId9"/>
    <p:sldId id="266" r:id="rId10"/>
    <p:sldId id="369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370" r:id="rId19"/>
    <p:sldId id="286" r:id="rId20"/>
    <p:sldId id="292" r:id="rId21"/>
    <p:sldId id="294" r:id="rId22"/>
    <p:sldId id="297" r:id="rId23"/>
    <p:sldId id="301" r:id="rId24"/>
    <p:sldId id="305" r:id="rId25"/>
    <p:sldId id="308" r:id="rId26"/>
    <p:sldId id="277" r:id="rId27"/>
    <p:sldId id="279" r:id="rId28"/>
    <p:sldId id="280" r:id="rId29"/>
    <p:sldId id="371" r:id="rId30"/>
    <p:sldId id="372" r:id="rId31"/>
    <p:sldId id="373" r:id="rId32"/>
    <p:sldId id="374" r:id="rId33"/>
    <p:sldId id="311" r:id="rId34"/>
    <p:sldId id="357" r:id="rId35"/>
    <p:sldId id="317" r:id="rId36"/>
    <p:sldId id="375" r:id="rId37"/>
    <p:sldId id="376" r:id="rId38"/>
    <p:sldId id="377" r:id="rId39"/>
    <p:sldId id="378" r:id="rId40"/>
    <p:sldId id="331" r:id="rId41"/>
    <p:sldId id="335" r:id="rId4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80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chevron1" loCatId="" qsTypeId="urn:microsoft.com/office/officeart/2005/8/quickstyle/simple4" qsCatId="simple" csTypeId="urn:microsoft.com/office/officeart/2005/8/colors/colorful1" csCatId="colorful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1800" b="1" noProof="0" dirty="0" smtClean="0"/>
            <a:t>Imagen Financiera</a:t>
          </a:r>
          <a:endParaRPr lang="es-ES_tradnl" sz="18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200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600" noProof="0"/>
        </a:p>
      </dgm:t>
    </dgm:pt>
    <dgm:pt modelId="{95641150-0ED7-3A44-A7E9-10F981D35001}">
      <dgm:prSet phldrT="[Text]" custT="1"/>
      <dgm:spPr/>
      <dgm:t>
        <a:bodyPr/>
        <a:lstStyle/>
        <a:p>
          <a:r>
            <a:rPr lang="es-ES_tradnl" sz="1800" b="1" noProof="0" dirty="0" smtClean="0"/>
            <a:t>Imagen Institucional</a:t>
          </a:r>
          <a:endParaRPr lang="es-ES_tradnl" sz="1800" b="1" noProof="0" dirty="0"/>
        </a:p>
      </dgm:t>
    </dgm:pt>
    <dgm:pt modelId="{2D5434EC-D1D7-EA49-8852-C33E4D2B3C19}" type="parTrans" cxnId="{B7A969D3-811B-5F46-8BF0-537B76864D6D}">
      <dgm:prSet/>
      <dgm:spPr/>
      <dgm:t>
        <a:bodyPr/>
        <a:lstStyle/>
        <a:p>
          <a:endParaRPr lang="es-ES_tradnl" sz="1200" noProof="0"/>
        </a:p>
      </dgm:t>
    </dgm:pt>
    <dgm:pt modelId="{98E18AF8-AE9C-0342-B240-46B11B492AEE}" type="sibTrans" cxnId="{B7A969D3-811B-5F46-8BF0-537B76864D6D}">
      <dgm:prSet custT="1"/>
      <dgm:spPr/>
      <dgm:t>
        <a:bodyPr/>
        <a:lstStyle/>
        <a:p>
          <a:endParaRPr lang="es-ES_tradnl" sz="1600" noProof="0"/>
        </a:p>
      </dgm:t>
    </dgm:pt>
    <dgm:pt modelId="{EDBAF530-87A2-824A-870C-9DB4240DBD37}">
      <dgm:prSet phldrT="[Text]" custT="1"/>
      <dgm:spPr/>
      <dgm:t>
        <a:bodyPr/>
        <a:lstStyle/>
        <a:p>
          <a:r>
            <a:rPr lang="es-ES_tradnl" sz="1800" b="1" noProof="0" dirty="0" smtClean="0"/>
            <a:t>Imagen Interna</a:t>
          </a:r>
          <a:endParaRPr lang="es-ES_tradnl" sz="1800" b="1" noProof="0" dirty="0"/>
        </a:p>
      </dgm:t>
    </dgm:pt>
    <dgm:pt modelId="{CFA831FA-11E6-4340-8F8F-888F310656EC}" type="par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635B8777-56A4-1B4D-9D94-765B8B026E4D}" type="sib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6CC0D014-DDB6-7147-888D-854486856F3B}">
      <dgm:prSet phldrT="[Text]" custT="1"/>
      <dgm:spPr/>
      <dgm:t>
        <a:bodyPr/>
        <a:lstStyle/>
        <a:p>
          <a:r>
            <a:rPr lang="es-ES_tradnl" sz="1800" b="1" noProof="0" dirty="0" smtClean="0">
              <a:solidFill>
                <a:srgbClr val="000000"/>
              </a:solidFill>
            </a:rPr>
            <a:t>Imagen del Producto </a:t>
          </a:r>
          <a:endParaRPr lang="es-ES_tradnl" sz="1800" b="1" noProof="0" dirty="0">
            <a:solidFill>
              <a:srgbClr val="000000"/>
            </a:solidFill>
          </a:endParaRPr>
        </a:p>
      </dgm:t>
    </dgm:pt>
    <dgm:pt modelId="{B933ACDE-7D16-9343-995A-0791B9877156}" type="parTrans" cxnId="{2D4F9500-2AFE-8D44-875B-2A0F8B70F551}">
      <dgm:prSet/>
      <dgm:spPr/>
      <dgm:t>
        <a:bodyPr/>
        <a:lstStyle/>
        <a:p>
          <a:endParaRPr lang="en-US" sz="1600"/>
        </a:p>
      </dgm:t>
    </dgm:pt>
    <dgm:pt modelId="{CDD2B10D-62B1-594D-A861-8886459BC745}" type="sibTrans" cxnId="{2D4F9500-2AFE-8D44-875B-2A0F8B70F551}">
      <dgm:prSet/>
      <dgm:spPr/>
      <dgm:t>
        <a:bodyPr/>
        <a:lstStyle/>
        <a:p>
          <a:endParaRPr lang="en-US" sz="1600"/>
        </a:p>
      </dgm:t>
    </dgm:pt>
    <dgm:pt modelId="{70B38740-C152-C34B-8F3C-5F88C12755E9}" type="pres">
      <dgm:prSet presAssocID="{3AFC7D6B-53E3-1340-B267-0481F996B6A6}" presName="Name0" presStyleCnt="0">
        <dgm:presLayoutVars>
          <dgm:dir/>
          <dgm:animLvl val="lvl"/>
          <dgm:resizeHandles val="exact"/>
        </dgm:presLayoutVars>
      </dgm:prSet>
      <dgm:spPr/>
    </dgm:pt>
    <dgm:pt modelId="{7C611321-9804-404E-83DA-2562675398B4}" type="pres">
      <dgm:prSet presAssocID="{B04EFEBF-447B-FF48-BFE7-A15AF89FE4F6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4FB967-02FC-5A40-8CE5-EF1CF401B4C8}" type="pres">
      <dgm:prSet presAssocID="{CF9F205E-54BD-D647-874A-B7024711B17A}" presName="parTxOnlySpace" presStyleCnt="0"/>
      <dgm:spPr/>
    </dgm:pt>
    <dgm:pt modelId="{197F5FD2-BF8E-194A-AC9A-8BA0BAEE24C4}" type="pres">
      <dgm:prSet presAssocID="{95641150-0ED7-3A44-A7E9-10F981D35001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EDDDD-0EED-C548-9242-EFFDEC50F9F2}" type="pres">
      <dgm:prSet presAssocID="{98E18AF8-AE9C-0342-B240-46B11B492AEE}" presName="parTxOnlySpace" presStyleCnt="0"/>
      <dgm:spPr/>
    </dgm:pt>
    <dgm:pt modelId="{7A604384-3B27-FE46-8761-91D8349B5256}" type="pres">
      <dgm:prSet presAssocID="{EDBAF530-87A2-824A-870C-9DB4240DBD3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39FE7-C274-7149-9CFA-C1CD03FB1799}" type="pres">
      <dgm:prSet presAssocID="{635B8777-56A4-1B4D-9D94-765B8B026E4D}" presName="parTxOnlySpace" presStyleCnt="0"/>
      <dgm:spPr/>
    </dgm:pt>
    <dgm:pt modelId="{3E9E6F5B-B664-D045-BDC5-D9AB72B70046}" type="pres">
      <dgm:prSet presAssocID="{6CC0D014-DDB6-7147-888D-854486856F3B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A969D3-811B-5F46-8BF0-537B76864D6D}" srcId="{3AFC7D6B-53E3-1340-B267-0481F996B6A6}" destId="{95641150-0ED7-3A44-A7E9-10F981D35001}" srcOrd="1" destOrd="0" parTransId="{2D5434EC-D1D7-EA49-8852-C33E4D2B3C19}" sibTransId="{98E18AF8-AE9C-0342-B240-46B11B492AEE}"/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A572EFF2-CD64-6B44-9E7F-0ECF2C0A4F96}" type="presOf" srcId="{3AFC7D6B-53E3-1340-B267-0481F996B6A6}" destId="{70B38740-C152-C34B-8F3C-5F88C12755E9}" srcOrd="0" destOrd="0" presId="urn:microsoft.com/office/officeart/2005/8/layout/chevron1"/>
    <dgm:cxn modelId="{2D4F9500-2AFE-8D44-875B-2A0F8B70F551}" srcId="{3AFC7D6B-53E3-1340-B267-0481F996B6A6}" destId="{6CC0D014-DDB6-7147-888D-854486856F3B}" srcOrd="3" destOrd="0" parTransId="{B933ACDE-7D16-9343-995A-0791B9877156}" sibTransId="{CDD2B10D-62B1-594D-A861-8886459BC745}"/>
    <dgm:cxn modelId="{F1FB40AB-E6AC-294E-93DE-8D5F39640037}" type="presOf" srcId="{6CC0D014-DDB6-7147-888D-854486856F3B}" destId="{3E9E6F5B-B664-D045-BDC5-D9AB72B70046}" srcOrd="0" destOrd="0" presId="urn:microsoft.com/office/officeart/2005/8/layout/chevron1"/>
    <dgm:cxn modelId="{32F87700-48A3-114B-B89D-443E252B78A2}" srcId="{3AFC7D6B-53E3-1340-B267-0481F996B6A6}" destId="{EDBAF530-87A2-824A-870C-9DB4240DBD37}" srcOrd="2" destOrd="0" parTransId="{CFA831FA-11E6-4340-8F8F-888F310656EC}" sibTransId="{635B8777-56A4-1B4D-9D94-765B8B026E4D}"/>
    <dgm:cxn modelId="{F1C0C419-8331-DB4D-8828-89CD27D25997}" type="presOf" srcId="{95641150-0ED7-3A44-A7E9-10F981D35001}" destId="{197F5FD2-BF8E-194A-AC9A-8BA0BAEE24C4}" srcOrd="0" destOrd="0" presId="urn:microsoft.com/office/officeart/2005/8/layout/chevron1"/>
    <dgm:cxn modelId="{E8EAA803-6760-8549-9B9E-76B8D2DC00B1}" type="presOf" srcId="{EDBAF530-87A2-824A-870C-9DB4240DBD37}" destId="{7A604384-3B27-FE46-8761-91D8349B5256}" srcOrd="0" destOrd="0" presId="urn:microsoft.com/office/officeart/2005/8/layout/chevron1"/>
    <dgm:cxn modelId="{C0FF7B55-2F1A-1A45-8C8D-9C96EDC53FBF}" type="presOf" srcId="{B04EFEBF-447B-FF48-BFE7-A15AF89FE4F6}" destId="{7C611321-9804-404E-83DA-2562675398B4}" srcOrd="0" destOrd="0" presId="urn:microsoft.com/office/officeart/2005/8/layout/chevron1"/>
    <dgm:cxn modelId="{72F44C5B-65D0-7D47-A66F-AF9B6515E7D8}" type="presParOf" srcId="{70B38740-C152-C34B-8F3C-5F88C12755E9}" destId="{7C611321-9804-404E-83DA-2562675398B4}" srcOrd="0" destOrd="0" presId="urn:microsoft.com/office/officeart/2005/8/layout/chevron1"/>
    <dgm:cxn modelId="{834BA556-463F-6849-8CC6-AB3A39CB46D2}" type="presParOf" srcId="{70B38740-C152-C34B-8F3C-5F88C12755E9}" destId="{684FB967-02FC-5A40-8CE5-EF1CF401B4C8}" srcOrd="1" destOrd="0" presId="urn:microsoft.com/office/officeart/2005/8/layout/chevron1"/>
    <dgm:cxn modelId="{F8D345F7-C286-0E45-8B7D-A5B564E2F38C}" type="presParOf" srcId="{70B38740-C152-C34B-8F3C-5F88C12755E9}" destId="{197F5FD2-BF8E-194A-AC9A-8BA0BAEE24C4}" srcOrd="2" destOrd="0" presId="urn:microsoft.com/office/officeart/2005/8/layout/chevron1"/>
    <dgm:cxn modelId="{531FB31B-6221-654F-8D4F-86C20F509300}" type="presParOf" srcId="{70B38740-C152-C34B-8F3C-5F88C12755E9}" destId="{DC1EDDDD-0EED-C548-9242-EFFDEC50F9F2}" srcOrd="3" destOrd="0" presId="urn:microsoft.com/office/officeart/2005/8/layout/chevron1"/>
    <dgm:cxn modelId="{F92F1CD3-9CFA-0546-8357-16BC9FF59512}" type="presParOf" srcId="{70B38740-C152-C34B-8F3C-5F88C12755E9}" destId="{7A604384-3B27-FE46-8761-91D8349B5256}" srcOrd="4" destOrd="0" presId="urn:microsoft.com/office/officeart/2005/8/layout/chevron1"/>
    <dgm:cxn modelId="{D435CEAD-36D6-714D-92AC-C0FF7DBDABF7}" type="presParOf" srcId="{70B38740-C152-C34B-8F3C-5F88C12755E9}" destId="{2C539FE7-C274-7149-9CFA-C1CD03FB1799}" srcOrd="5" destOrd="0" presId="urn:microsoft.com/office/officeart/2005/8/layout/chevron1"/>
    <dgm:cxn modelId="{B88C20F1-A3A4-C14C-BB0E-2C169E6B11C5}" type="presParOf" srcId="{70B38740-C152-C34B-8F3C-5F88C12755E9}" destId="{3E9E6F5B-B664-D045-BDC5-D9AB72B70046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process1" loCatId="" qsTypeId="urn:microsoft.com/office/officeart/2005/8/quickstyle/simple4" qsCatId="simple" csTypeId="urn:microsoft.com/office/officeart/2005/8/colors/accent0_3" csCatId="mainScheme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2000" b="1" noProof="0" dirty="0" smtClean="0"/>
            <a:t>IMAGEN GLOBAL</a:t>
          </a:r>
          <a:endParaRPr lang="es-ES_tradnl" sz="20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400" b="1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800" b="1" noProof="0"/>
        </a:p>
      </dgm:t>
    </dgm:pt>
    <dgm:pt modelId="{26FAEBCA-040B-B443-97F0-7DAC93612228}" type="pres">
      <dgm:prSet presAssocID="{3AFC7D6B-53E3-1340-B267-0481F996B6A6}" presName="Name0" presStyleCnt="0">
        <dgm:presLayoutVars>
          <dgm:dir/>
          <dgm:resizeHandles val="exact"/>
        </dgm:presLayoutVars>
      </dgm:prSet>
      <dgm:spPr/>
    </dgm:pt>
    <dgm:pt modelId="{B92C9886-57B5-7942-8186-2D54176DD153}" type="pres">
      <dgm:prSet presAssocID="{B04EFEBF-447B-FF48-BFE7-A15AF89FE4F6}" presName="node" presStyleLbl="node1" presStyleIdx="0" presStyleCnt="1" custLinFactY="3901" custLinFactNeighborX="-23135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C539C4C3-D118-FB4F-AB50-797F02958F27}" type="presOf" srcId="{B04EFEBF-447B-FF48-BFE7-A15AF89FE4F6}" destId="{B92C9886-57B5-7942-8186-2D54176DD153}" srcOrd="0" destOrd="0" presId="urn:microsoft.com/office/officeart/2005/8/layout/process1"/>
    <dgm:cxn modelId="{A522D75E-D609-A344-9AAE-67D7DF483DE4}" type="presOf" srcId="{3AFC7D6B-53E3-1340-B267-0481F996B6A6}" destId="{26FAEBCA-040B-B443-97F0-7DAC93612228}" srcOrd="0" destOrd="0" presId="urn:microsoft.com/office/officeart/2005/8/layout/process1"/>
    <dgm:cxn modelId="{0C795C39-460B-EA47-8D33-25EB396EC5CC}" type="presParOf" srcId="{26FAEBCA-040B-B443-97F0-7DAC93612228}" destId="{B92C9886-57B5-7942-8186-2D54176DD153}" srcOrd="0" destOrd="0" presId="urn:microsoft.com/office/officeart/2005/8/layout/process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F75993-0803-4931-B872-95223523F14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53F452B-3E44-42F4-AA05-9EA1777EB2CC}">
      <dgm:prSet phldrT="[Text]"/>
      <dgm:spPr/>
      <dgm:t>
        <a:bodyPr/>
        <a:lstStyle/>
        <a:p>
          <a:r>
            <a:rPr lang="es-MX" dirty="0" smtClean="0"/>
            <a:t>Dimensión axiológica</a:t>
          </a:r>
          <a:endParaRPr lang="es-MX" dirty="0"/>
        </a:p>
      </dgm:t>
    </dgm:pt>
    <dgm:pt modelId="{FEF2A1FF-78C0-4BB3-804F-999F1BBAC6A6}" type="parTrans" cxnId="{34B7B5FF-213C-4020-8C99-C9251D0DB4DA}">
      <dgm:prSet/>
      <dgm:spPr/>
      <dgm:t>
        <a:bodyPr/>
        <a:lstStyle/>
        <a:p>
          <a:endParaRPr lang="es-MX"/>
        </a:p>
      </dgm:t>
    </dgm:pt>
    <dgm:pt modelId="{686CE738-B64E-49C6-B273-A56B7816B923}" type="sibTrans" cxnId="{34B7B5FF-213C-4020-8C99-C9251D0DB4DA}">
      <dgm:prSet/>
      <dgm:spPr/>
      <dgm:t>
        <a:bodyPr/>
        <a:lstStyle/>
        <a:p>
          <a:endParaRPr lang="es-MX"/>
        </a:p>
      </dgm:t>
    </dgm:pt>
    <dgm:pt modelId="{B3B35099-6F4E-48A7-BE2A-F41C17DDE0FB}">
      <dgm:prSet phldrT="[Text]"/>
      <dgm:spPr/>
      <dgm:t>
        <a:bodyPr/>
        <a:lstStyle/>
        <a:p>
          <a:r>
            <a:rPr lang="es-MX" dirty="0" smtClean="0"/>
            <a:t>Valores relacionados con la ética</a:t>
          </a:r>
          <a:endParaRPr lang="es-MX" dirty="0"/>
        </a:p>
      </dgm:t>
    </dgm:pt>
    <dgm:pt modelId="{62791A31-B38A-42BB-AC6B-69EC85C9F419}" type="parTrans" cxnId="{5C558BAA-B253-48F9-9D7D-C6DFAEDBCDF6}">
      <dgm:prSet/>
      <dgm:spPr/>
      <dgm:t>
        <a:bodyPr/>
        <a:lstStyle/>
        <a:p>
          <a:endParaRPr lang="es-MX" dirty="0"/>
        </a:p>
      </dgm:t>
    </dgm:pt>
    <dgm:pt modelId="{2912D221-EC70-4A52-BFF9-56FFCE8E3E15}" type="sibTrans" cxnId="{5C558BAA-B253-48F9-9D7D-C6DFAEDBCDF6}">
      <dgm:prSet/>
      <dgm:spPr/>
      <dgm:t>
        <a:bodyPr/>
        <a:lstStyle/>
        <a:p>
          <a:endParaRPr lang="es-MX"/>
        </a:p>
      </dgm:t>
    </dgm:pt>
    <dgm:pt modelId="{93CAE561-4412-4758-A389-FB0A3FF2FAA6}">
      <dgm:prSet phldrT="[Text]"/>
      <dgm:spPr/>
      <dgm:t>
        <a:bodyPr/>
        <a:lstStyle/>
        <a:p>
          <a:r>
            <a:rPr lang="es-MX" dirty="0" smtClean="0"/>
            <a:t>Valores relacionados la identidad corporativa</a:t>
          </a:r>
          <a:endParaRPr lang="es-MX" dirty="0"/>
        </a:p>
      </dgm:t>
    </dgm:pt>
    <dgm:pt modelId="{E074C940-B590-4CB5-A398-BBFF1FA27985}" type="parTrans" cxnId="{E8975BE6-0165-455B-8207-D7A19E06231F}">
      <dgm:prSet/>
      <dgm:spPr/>
      <dgm:t>
        <a:bodyPr/>
        <a:lstStyle/>
        <a:p>
          <a:endParaRPr lang="es-MX" dirty="0"/>
        </a:p>
      </dgm:t>
    </dgm:pt>
    <dgm:pt modelId="{1AC45E5E-5F03-4833-8C5E-F0A12F5FEC04}" type="sibTrans" cxnId="{E8975BE6-0165-455B-8207-D7A19E06231F}">
      <dgm:prSet/>
      <dgm:spPr/>
      <dgm:t>
        <a:bodyPr/>
        <a:lstStyle/>
        <a:p>
          <a:endParaRPr lang="es-MX"/>
        </a:p>
      </dgm:t>
    </dgm:pt>
    <dgm:pt modelId="{5EDC15B6-72EC-4831-919B-3EE5226E3715}">
      <dgm:prSet phldrT="[Text]"/>
      <dgm:spPr/>
      <dgm:t>
        <a:bodyPr/>
        <a:lstStyle/>
        <a:p>
          <a:r>
            <a:rPr lang="es-MX" dirty="0" smtClean="0"/>
            <a:t>Declaraciones normativas y de autorregulación</a:t>
          </a:r>
          <a:endParaRPr lang="es-MX" dirty="0"/>
        </a:p>
      </dgm:t>
    </dgm:pt>
    <dgm:pt modelId="{2F81816F-0276-4C75-A0FF-E5A7BE29CB78}" type="parTrans" cxnId="{F4A682DC-E507-4BE4-A857-4E4605E2A720}">
      <dgm:prSet/>
      <dgm:spPr/>
      <dgm:t>
        <a:bodyPr/>
        <a:lstStyle/>
        <a:p>
          <a:endParaRPr lang="es-MX" dirty="0"/>
        </a:p>
      </dgm:t>
    </dgm:pt>
    <dgm:pt modelId="{5A3CA90C-2B09-48D3-A199-603E5D449B58}" type="sibTrans" cxnId="{F4A682DC-E507-4BE4-A857-4E4605E2A720}">
      <dgm:prSet/>
      <dgm:spPr/>
      <dgm:t>
        <a:bodyPr/>
        <a:lstStyle/>
        <a:p>
          <a:endParaRPr lang="es-MX"/>
        </a:p>
      </dgm:t>
    </dgm:pt>
    <dgm:pt modelId="{E88B28BA-6A19-4BF4-BA48-0FDDE9324110}">
      <dgm:prSet phldrT="[Text]"/>
      <dgm:spPr/>
      <dgm:t>
        <a:bodyPr/>
        <a:lstStyle/>
        <a:p>
          <a:r>
            <a:rPr lang="es-MX" dirty="0" smtClean="0"/>
            <a:t>Valores corporativos</a:t>
          </a:r>
          <a:endParaRPr lang="es-MX" dirty="0"/>
        </a:p>
      </dgm:t>
    </dgm:pt>
    <dgm:pt modelId="{5570600C-01FD-434C-AAB6-183C63889D6F}" type="parTrans" cxnId="{AF9E7FEE-396D-4C07-A6E0-E46E6B77A291}">
      <dgm:prSet/>
      <dgm:spPr/>
      <dgm:t>
        <a:bodyPr/>
        <a:lstStyle/>
        <a:p>
          <a:endParaRPr lang="es-MX" dirty="0"/>
        </a:p>
      </dgm:t>
    </dgm:pt>
    <dgm:pt modelId="{6F3E7CD7-6784-4E91-BCB4-2079AFD180C0}" type="sibTrans" cxnId="{AF9E7FEE-396D-4C07-A6E0-E46E6B77A291}">
      <dgm:prSet/>
      <dgm:spPr/>
      <dgm:t>
        <a:bodyPr/>
        <a:lstStyle/>
        <a:p>
          <a:endParaRPr lang="es-MX"/>
        </a:p>
      </dgm:t>
    </dgm:pt>
    <dgm:pt modelId="{A96F29A2-7979-4015-8580-5075FAFC10BD}">
      <dgm:prSet phldrT="[Text]"/>
      <dgm:spPr/>
      <dgm:t>
        <a:bodyPr/>
        <a:lstStyle/>
        <a:p>
          <a:r>
            <a:rPr lang="es-MX" dirty="0" smtClean="0"/>
            <a:t>Valores relacionados con la orientación estratégica</a:t>
          </a:r>
          <a:endParaRPr lang="es-MX" dirty="0"/>
        </a:p>
      </dgm:t>
    </dgm:pt>
    <dgm:pt modelId="{18E897CA-B441-4ED6-9286-1C9E76C5BAE8}" type="parTrans" cxnId="{01FAD0AE-E610-43F5-832B-12C2AD4FE441}">
      <dgm:prSet/>
      <dgm:spPr/>
      <dgm:t>
        <a:bodyPr/>
        <a:lstStyle/>
        <a:p>
          <a:endParaRPr lang="es-MX" dirty="0"/>
        </a:p>
      </dgm:t>
    </dgm:pt>
    <dgm:pt modelId="{3BEB81E2-632C-48B7-8FBD-C484694399B7}" type="sibTrans" cxnId="{01FAD0AE-E610-43F5-832B-12C2AD4FE441}">
      <dgm:prSet/>
      <dgm:spPr/>
      <dgm:t>
        <a:bodyPr/>
        <a:lstStyle/>
        <a:p>
          <a:endParaRPr lang="es-MX"/>
        </a:p>
      </dgm:t>
    </dgm:pt>
    <dgm:pt modelId="{A75E197A-8265-49B5-94A3-31471D422A18}">
      <dgm:prSet phldrT="[Text]"/>
      <dgm:spPr/>
      <dgm:t>
        <a:bodyPr/>
        <a:lstStyle/>
        <a:p>
          <a:r>
            <a:rPr lang="es-MX" dirty="0" smtClean="0"/>
            <a:t>Valores éticos</a:t>
          </a:r>
          <a:endParaRPr lang="es-MX" dirty="0"/>
        </a:p>
      </dgm:t>
    </dgm:pt>
    <dgm:pt modelId="{DF679305-59FA-4244-BBBA-EC988C46A68A}" type="parTrans" cxnId="{EB217841-814B-45F5-A2F9-5C38F014CE0C}">
      <dgm:prSet/>
      <dgm:spPr/>
      <dgm:t>
        <a:bodyPr/>
        <a:lstStyle/>
        <a:p>
          <a:endParaRPr lang="es-MX" dirty="0"/>
        </a:p>
      </dgm:t>
    </dgm:pt>
    <dgm:pt modelId="{C3527561-8D8A-4FA7-A8A6-30CA23A5A53C}" type="sibTrans" cxnId="{EB217841-814B-45F5-A2F9-5C38F014CE0C}">
      <dgm:prSet/>
      <dgm:spPr/>
      <dgm:t>
        <a:bodyPr/>
        <a:lstStyle/>
        <a:p>
          <a:endParaRPr lang="es-MX"/>
        </a:p>
      </dgm:t>
    </dgm:pt>
    <dgm:pt modelId="{3FA843DF-A88F-4119-833B-31ADF962A9D8}">
      <dgm:prSet phldrT="[Text]"/>
      <dgm:spPr/>
      <dgm:t>
        <a:bodyPr/>
        <a:lstStyle/>
        <a:p>
          <a:r>
            <a:rPr lang="es-MX" dirty="0" smtClean="0"/>
            <a:t>Factores axiológicos</a:t>
          </a:r>
          <a:endParaRPr lang="es-MX" dirty="0"/>
        </a:p>
      </dgm:t>
    </dgm:pt>
    <dgm:pt modelId="{7D186CE4-8252-4776-B8AF-5BF6B464B597}" type="parTrans" cxnId="{564846A2-E687-4718-A111-F6F4096A150F}">
      <dgm:prSet/>
      <dgm:spPr/>
      <dgm:t>
        <a:bodyPr/>
        <a:lstStyle/>
        <a:p>
          <a:endParaRPr lang="es-MX" dirty="0"/>
        </a:p>
      </dgm:t>
    </dgm:pt>
    <dgm:pt modelId="{73E9FA03-4920-47D2-8ADE-FD5463422924}" type="sibTrans" cxnId="{564846A2-E687-4718-A111-F6F4096A150F}">
      <dgm:prSet/>
      <dgm:spPr/>
      <dgm:t>
        <a:bodyPr/>
        <a:lstStyle/>
        <a:p>
          <a:endParaRPr lang="es-MX"/>
        </a:p>
      </dgm:t>
    </dgm:pt>
    <dgm:pt modelId="{CFB23C89-2B8E-4F4A-BB16-9D44FAC7E808}">
      <dgm:prSet phldrT="[Text]"/>
      <dgm:spPr/>
      <dgm:t>
        <a:bodyPr/>
        <a:lstStyle/>
        <a:p>
          <a:r>
            <a:rPr lang="es-MX" dirty="0" smtClean="0"/>
            <a:t>Valores imprescindibles</a:t>
          </a:r>
          <a:endParaRPr lang="es-MX" dirty="0"/>
        </a:p>
      </dgm:t>
    </dgm:pt>
    <dgm:pt modelId="{125517F0-2A54-41F1-B20E-D9C0B8ABAA58}" type="parTrans" cxnId="{2C957CED-E449-43D8-9A59-32F8EF258824}">
      <dgm:prSet/>
      <dgm:spPr/>
      <dgm:t>
        <a:bodyPr/>
        <a:lstStyle/>
        <a:p>
          <a:endParaRPr lang="es-MX" dirty="0"/>
        </a:p>
      </dgm:t>
    </dgm:pt>
    <dgm:pt modelId="{7AEB246B-DCBC-4540-8D78-E05899970F34}" type="sibTrans" cxnId="{2C957CED-E449-43D8-9A59-32F8EF258824}">
      <dgm:prSet/>
      <dgm:spPr/>
      <dgm:t>
        <a:bodyPr/>
        <a:lstStyle/>
        <a:p>
          <a:endParaRPr lang="es-MX"/>
        </a:p>
      </dgm:t>
    </dgm:pt>
    <dgm:pt modelId="{628BD7AF-C62D-43BC-AB91-164E3F4E81FE}">
      <dgm:prSet phldrT="[Text]"/>
      <dgm:spPr/>
      <dgm:t>
        <a:bodyPr/>
        <a:lstStyle/>
        <a:p>
          <a:r>
            <a:rPr lang="es-MX" dirty="0" smtClean="0"/>
            <a:t>Códigos deontológicos</a:t>
          </a:r>
          <a:endParaRPr lang="es-MX" dirty="0"/>
        </a:p>
      </dgm:t>
    </dgm:pt>
    <dgm:pt modelId="{A0CA2740-1AD9-4900-8756-D9052D72D935}" type="parTrans" cxnId="{43F13D50-EFF5-42D1-B12C-7C632A61AE73}">
      <dgm:prSet/>
      <dgm:spPr/>
      <dgm:t>
        <a:bodyPr/>
        <a:lstStyle/>
        <a:p>
          <a:endParaRPr lang="es-MX" dirty="0"/>
        </a:p>
      </dgm:t>
    </dgm:pt>
    <dgm:pt modelId="{37CEC0A7-C332-45D9-ADCC-1544B2D97892}" type="sibTrans" cxnId="{43F13D50-EFF5-42D1-B12C-7C632A61AE73}">
      <dgm:prSet/>
      <dgm:spPr/>
      <dgm:t>
        <a:bodyPr/>
        <a:lstStyle/>
        <a:p>
          <a:endParaRPr lang="es-MX"/>
        </a:p>
      </dgm:t>
    </dgm:pt>
    <dgm:pt modelId="{36407758-761E-48D9-8FEF-C23A30D2ED79}" type="pres">
      <dgm:prSet presAssocID="{2DF75993-0803-4931-B872-95223523F14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E14026-5AEE-4CF9-B79A-DD1DE092C576}" type="pres">
      <dgm:prSet presAssocID="{253F452B-3E44-42F4-AA05-9EA1777EB2CC}" presName="root1" presStyleCnt="0"/>
      <dgm:spPr/>
    </dgm:pt>
    <dgm:pt modelId="{0B318F6D-DAD3-4F7F-B724-BD8C9EB3AE19}" type="pres">
      <dgm:prSet presAssocID="{253F452B-3E44-42F4-AA05-9EA1777EB2C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826DAF-67F1-4240-93A0-287C09C3B21D}" type="pres">
      <dgm:prSet presAssocID="{253F452B-3E44-42F4-AA05-9EA1777EB2CC}" presName="level2hierChild" presStyleCnt="0"/>
      <dgm:spPr/>
    </dgm:pt>
    <dgm:pt modelId="{8C2F158E-8316-449D-8FC9-B42031BCCE52}" type="pres">
      <dgm:prSet presAssocID="{5570600C-01FD-434C-AAB6-183C63889D6F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6C0ACDC1-2152-4A19-8DE0-244954DEFA17}" type="pres">
      <dgm:prSet presAssocID="{5570600C-01FD-434C-AAB6-183C63889D6F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26419CD-0EA7-4162-8019-A119E3081276}" type="pres">
      <dgm:prSet presAssocID="{E88B28BA-6A19-4BF4-BA48-0FDDE9324110}" presName="root2" presStyleCnt="0"/>
      <dgm:spPr/>
    </dgm:pt>
    <dgm:pt modelId="{F4F5CEC5-5C8D-48F8-AB10-913D739681B5}" type="pres">
      <dgm:prSet presAssocID="{E88B28BA-6A19-4BF4-BA48-0FDDE932411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9A0F9A-E415-42EB-ADCE-B7BAF6B3116D}" type="pres">
      <dgm:prSet presAssocID="{E88B28BA-6A19-4BF4-BA48-0FDDE9324110}" presName="level3hierChild" presStyleCnt="0"/>
      <dgm:spPr/>
    </dgm:pt>
    <dgm:pt modelId="{BCFC1A73-0104-470B-958D-5FE0424699A4}" type="pres">
      <dgm:prSet presAssocID="{62791A31-B38A-42BB-AC6B-69EC85C9F419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6641AB52-7B12-4E17-98EA-3B2803106AA1}" type="pres">
      <dgm:prSet presAssocID="{62791A31-B38A-42BB-AC6B-69EC85C9F419}" presName="connTx" presStyleLbl="parChTrans1D3" presStyleIdx="0" presStyleCnt="4"/>
      <dgm:spPr/>
      <dgm:t>
        <a:bodyPr/>
        <a:lstStyle/>
        <a:p>
          <a:endParaRPr lang="en-US"/>
        </a:p>
      </dgm:t>
    </dgm:pt>
    <dgm:pt modelId="{2BDDFB28-A783-465F-9C0A-E43175E73A86}" type="pres">
      <dgm:prSet presAssocID="{B3B35099-6F4E-48A7-BE2A-F41C17DDE0FB}" presName="root2" presStyleCnt="0"/>
      <dgm:spPr/>
    </dgm:pt>
    <dgm:pt modelId="{B8B7B644-91C3-47D9-8C24-31D9CE823647}" type="pres">
      <dgm:prSet presAssocID="{B3B35099-6F4E-48A7-BE2A-F41C17DDE0FB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AF9980-8627-4877-AA91-4F69C12919CC}" type="pres">
      <dgm:prSet presAssocID="{B3B35099-6F4E-48A7-BE2A-F41C17DDE0FB}" presName="level3hierChild" presStyleCnt="0"/>
      <dgm:spPr/>
    </dgm:pt>
    <dgm:pt modelId="{CE1F54BA-ED86-43C1-93DE-F1282B5BC3B5}" type="pres">
      <dgm:prSet presAssocID="{DF679305-59FA-4244-BBBA-EC988C46A68A}" presName="conn2-1" presStyleLbl="parChTrans1D4" presStyleIdx="0" presStyleCnt="3"/>
      <dgm:spPr/>
      <dgm:t>
        <a:bodyPr/>
        <a:lstStyle/>
        <a:p>
          <a:endParaRPr lang="en-US"/>
        </a:p>
      </dgm:t>
    </dgm:pt>
    <dgm:pt modelId="{57FEC1BC-99BE-410A-AA70-85659501465C}" type="pres">
      <dgm:prSet presAssocID="{DF679305-59FA-4244-BBBA-EC988C46A68A}" presName="connTx" presStyleLbl="parChTrans1D4" presStyleIdx="0" presStyleCnt="3"/>
      <dgm:spPr/>
      <dgm:t>
        <a:bodyPr/>
        <a:lstStyle/>
        <a:p>
          <a:endParaRPr lang="en-US"/>
        </a:p>
      </dgm:t>
    </dgm:pt>
    <dgm:pt modelId="{A3435FF0-90B8-4F97-AFEA-D68192FB8C9E}" type="pres">
      <dgm:prSet presAssocID="{A75E197A-8265-49B5-94A3-31471D422A18}" presName="root2" presStyleCnt="0"/>
      <dgm:spPr/>
    </dgm:pt>
    <dgm:pt modelId="{582B2613-063E-4A99-9365-A8DA7F3A8B9A}" type="pres">
      <dgm:prSet presAssocID="{A75E197A-8265-49B5-94A3-31471D422A18}" presName="LevelTwoTextNode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04D452-3F0D-45D2-AC44-4A3758996C9E}" type="pres">
      <dgm:prSet presAssocID="{A75E197A-8265-49B5-94A3-31471D422A18}" presName="level3hierChild" presStyleCnt="0"/>
      <dgm:spPr/>
    </dgm:pt>
    <dgm:pt modelId="{38C1CA17-BB8E-4220-987E-D2919C05A146}" type="pres">
      <dgm:prSet presAssocID="{E074C940-B590-4CB5-A398-BBFF1FA27985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80CC5169-7B6E-49CC-BD82-01CA29607956}" type="pres">
      <dgm:prSet presAssocID="{E074C940-B590-4CB5-A398-BBFF1FA27985}" presName="connTx" presStyleLbl="parChTrans1D3" presStyleIdx="1" presStyleCnt="4"/>
      <dgm:spPr/>
      <dgm:t>
        <a:bodyPr/>
        <a:lstStyle/>
        <a:p>
          <a:endParaRPr lang="en-US"/>
        </a:p>
      </dgm:t>
    </dgm:pt>
    <dgm:pt modelId="{583EC4EF-BCCD-4E35-8716-8456FA034743}" type="pres">
      <dgm:prSet presAssocID="{93CAE561-4412-4758-A389-FB0A3FF2FAA6}" presName="root2" presStyleCnt="0"/>
      <dgm:spPr/>
    </dgm:pt>
    <dgm:pt modelId="{F8430870-1CDD-4D62-B92D-A664B0D72009}" type="pres">
      <dgm:prSet presAssocID="{93CAE561-4412-4758-A389-FB0A3FF2FAA6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C705BA-DEA8-4064-8F28-D4B87F06CDCC}" type="pres">
      <dgm:prSet presAssocID="{93CAE561-4412-4758-A389-FB0A3FF2FAA6}" presName="level3hierChild" presStyleCnt="0"/>
      <dgm:spPr/>
    </dgm:pt>
    <dgm:pt modelId="{6A5E4206-C4BD-48C8-87CA-12A7472293BA}" type="pres">
      <dgm:prSet presAssocID="{7D186CE4-8252-4776-B8AF-5BF6B464B597}" presName="conn2-1" presStyleLbl="parChTrans1D4" presStyleIdx="1" presStyleCnt="3"/>
      <dgm:spPr/>
      <dgm:t>
        <a:bodyPr/>
        <a:lstStyle/>
        <a:p>
          <a:endParaRPr lang="en-US"/>
        </a:p>
      </dgm:t>
    </dgm:pt>
    <dgm:pt modelId="{151E4257-19F6-49CA-8A54-C437E436D6F2}" type="pres">
      <dgm:prSet presAssocID="{7D186CE4-8252-4776-B8AF-5BF6B464B597}" presName="connTx" presStyleLbl="parChTrans1D4" presStyleIdx="1" presStyleCnt="3"/>
      <dgm:spPr/>
      <dgm:t>
        <a:bodyPr/>
        <a:lstStyle/>
        <a:p>
          <a:endParaRPr lang="en-US"/>
        </a:p>
      </dgm:t>
    </dgm:pt>
    <dgm:pt modelId="{68AB0288-7E23-4B01-AF0F-BD1DC9BC9B87}" type="pres">
      <dgm:prSet presAssocID="{3FA843DF-A88F-4119-833B-31ADF962A9D8}" presName="root2" presStyleCnt="0"/>
      <dgm:spPr/>
    </dgm:pt>
    <dgm:pt modelId="{B7E58010-E191-420B-A5EE-A20FE6BABFBE}" type="pres">
      <dgm:prSet presAssocID="{3FA843DF-A88F-4119-833B-31ADF962A9D8}" presName="LevelTwoTextNode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587409-4459-4B0E-A1E6-85F6F591ACBA}" type="pres">
      <dgm:prSet presAssocID="{3FA843DF-A88F-4119-833B-31ADF962A9D8}" presName="level3hierChild" presStyleCnt="0"/>
      <dgm:spPr/>
    </dgm:pt>
    <dgm:pt modelId="{99B517AC-0979-452E-8B94-F784E9D7C4B3}" type="pres">
      <dgm:prSet presAssocID="{18E897CA-B441-4ED6-9286-1C9E76C5BAE8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0EEADCA8-ECE0-4AEA-BBCE-156F1DF14842}" type="pres">
      <dgm:prSet presAssocID="{18E897CA-B441-4ED6-9286-1C9E76C5BAE8}" presName="connTx" presStyleLbl="parChTrans1D3" presStyleIdx="2" presStyleCnt="4"/>
      <dgm:spPr/>
      <dgm:t>
        <a:bodyPr/>
        <a:lstStyle/>
        <a:p>
          <a:endParaRPr lang="en-US"/>
        </a:p>
      </dgm:t>
    </dgm:pt>
    <dgm:pt modelId="{4F9A7EE7-EF95-4CEB-8770-AA9DA64E5085}" type="pres">
      <dgm:prSet presAssocID="{A96F29A2-7979-4015-8580-5075FAFC10BD}" presName="root2" presStyleCnt="0"/>
      <dgm:spPr/>
    </dgm:pt>
    <dgm:pt modelId="{A05F03F6-1944-4EF9-8E97-ACD47A26B1D6}" type="pres">
      <dgm:prSet presAssocID="{A96F29A2-7979-4015-8580-5075FAFC10BD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8068E3-7B45-4937-8C1E-071AC3004D5D}" type="pres">
      <dgm:prSet presAssocID="{A96F29A2-7979-4015-8580-5075FAFC10BD}" presName="level3hierChild" presStyleCnt="0"/>
      <dgm:spPr/>
    </dgm:pt>
    <dgm:pt modelId="{0104D683-B62F-412C-B59A-5817D74EC51F}" type="pres">
      <dgm:prSet presAssocID="{125517F0-2A54-41F1-B20E-D9C0B8ABAA58}" presName="conn2-1" presStyleLbl="parChTrans1D4" presStyleIdx="2" presStyleCnt="3"/>
      <dgm:spPr/>
      <dgm:t>
        <a:bodyPr/>
        <a:lstStyle/>
        <a:p>
          <a:endParaRPr lang="en-US"/>
        </a:p>
      </dgm:t>
    </dgm:pt>
    <dgm:pt modelId="{93A5B76F-918B-4860-8AF3-28FEA1E23A00}" type="pres">
      <dgm:prSet presAssocID="{125517F0-2A54-41F1-B20E-D9C0B8ABAA58}" presName="connTx" presStyleLbl="parChTrans1D4" presStyleIdx="2" presStyleCnt="3"/>
      <dgm:spPr/>
      <dgm:t>
        <a:bodyPr/>
        <a:lstStyle/>
        <a:p>
          <a:endParaRPr lang="en-US"/>
        </a:p>
      </dgm:t>
    </dgm:pt>
    <dgm:pt modelId="{7DFB4571-B9E3-4862-8B22-9E39B7654BB9}" type="pres">
      <dgm:prSet presAssocID="{CFB23C89-2B8E-4F4A-BB16-9D44FAC7E808}" presName="root2" presStyleCnt="0"/>
      <dgm:spPr/>
    </dgm:pt>
    <dgm:pt modelId="{7C5B41E9-7CD3-4616-B44E-4919155E6AAD}" type="pres">
      <dgm:prSet presAssocID="{CFB23C89-2B8E-4F4A-BB16-9D44FAC7E808}" presName="LevelTwoTextNode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255ACC-5228-460A-BE0E-9F5A6C9BFF8F}" type="pres">
      <dgm:prSet presAssocID="{CFB23C89-2B8E-4F4A-BB16-9D44FAC7E808}" presName="level3hierChild" presStyleCnt="0"/>
      <dgm:spPr/>
    </dgm:pt>
    <dgm:pt modelId="{53AB6048-3EC2-4948-8FA7-2209786FF807}" type="pres">
      <dgm:prSet presAssocID="{2F81816F-0276-4C75-A0FF-E5A7BE29CB78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A750CB06-CCB5-442A-899F-5ED9473EF2F7}" type="pres">
      <dgm:prSet presAssocID="{2F81816F-0276-4C75-A0FF-E5A7BE29CB78}" presName="connTx" presStyleLbl="parChTrans1D2" presStyleIdx="1" presStyleCnt="2"/>
      <dgm:spPr/>
      <dgm:t>
        <a:bodyPr/>
        <a:lstStyle/>
        <a:p>
          <a:endParaRPr lang="en-US"/>
        </a:p>
      </dgm:t>
    </dgm:pt>
    <dgm:pt modelId="{74BC07E4-D8DE-4527-8975-ADE28E69DB42}" type="pres">
      <dgm:prSet presAssocID="{5EDC15B6-72EC-4831-919B-3EE5226E3715}" presName="root2" presStyleCnt="0"/>
      <dgm:spPr/>
    </dgm:pt>
    <dgm:pt modelId="{DA88FC11-3B0A-487F-B140-B3BDA45E46E0}" type="pres">
      <dgm:prSet presAssocID="{5EDC15B6-72EC-4831-919B-3EE5226E371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3F186E-585C-4D3B-A383-AAD87ECAF1D1}" type="pres">
      <dgm:prSet presAssocID="{5EDC15B6-72EC-4831-919B-3EE5226E3715}" presName="level3hierChild" presStyleCnt="0"/>
      <dgm:spPr/>
    </dgm:pt>
    <dgm:pt modelId="{FE48FCB6-8AAE-460E-8DD1-547EEB5C0AA0}" type="pres">
      <dgm:prSet presAssocID="{A0CA2740-1AD9-4900-8756-D9052D72D935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1C55707E-3623-4A46-B75C-EF8D852842AF}" type="pres">
      <dgm:prSet presAssocID="{A0CA2740-1AD9-4900-8756-D9052D72D935}" presName="connTx" presStyleLbl="parChTrans1D3" presStyleIdx="3" presStyleCnt="4"/>
      <dgm:spPr/>
      <dgm:t>
        <a:bodyPr/>
        <a:lstStyle/>
        <a:p>
          <a:endParaRPr lang="en-US"/>
        </a:p>
      </dgm:t>
    </dgm:pt>
    <dgm:pt modelId="{80F27BF3-7C0D-4EDE-BDB8-5E6F3359C9B7}" type="pres">
      <dgm:prSet presAssocID="{628BD7AF-C62D-43BC-AB91-164E3F4E81FE}" presName="root2" presStyleCnt="0"/>
      <dgm:spPr/>
    </dgm:pt>
    <dgm:pt modelId="{E89129ED-689B-497E-9B00-6B071B773016}" type="pres">
      <dgm:prSet presAssocID="{628BD7AF-C62D-43BC-AB91-164E3F4E81FE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E10141-24F5-4A64-B029-4E5644927A03}" type="pres">
      <dgm:prSet presAssocID="{628BD7AF-C62D-43BC-AB91-164E3F4E81FE}" presName="level3hierChild" presStyleCnt="0"/>
      <dgm:spPr/>
    </dgm:pt>
  </dgm:ptLst>
  <dgm:cxnLst>
    <dgm:cxn modelId="{0B34B36B-B304-4BEB-92DB-41044D7094E3}" type="presOf" srcId="{62791A31-B38A-42BB-AC6B-69EC85C9F419}" destId="{BCFC1A73-0104-470B-958D-5FE0424699A4}" srcOrd="0" destOrd="0" presId="urn:microsoft.com/office/officeart/2008/layout/HorizontalMultiLevelHierarchy"/>
    <dgm:cxn modelId="{F4A682DC-E507-4BE4-A857-4E4605E2A720}" srcId="{253F452B-3E44-42F4-AA05-9EA1777EB2CC}" destId="{5EDC15B6-72EC-4831-919B-3EE5226E3715}" srcOrd="1" destOrd="0" parTransId="{2F81816F-0276-4C75-A0FF-E5A7BE29CB78}" sibTransId="{5A3CA90C-2B09-48D3-A199-603E5D449B58}"/>
    <dgm:cxn modelId="{755325E7-369C-4991-AE72-61D6A2562DED}" type="presOf" srcId="{E074C940-B590-4CB5-A398-BBFF1FA27985}" destId="{38C1CA17-BB8E-4220-987E-D2919C05A146}" srcOrd="0" destOrd="0" presId="urn:microsoft.com/office/officeart/2008/layout/HorizontalMultiLevelHierarchy"/>
    <dgm:cxn modelId="{01FAD0AE-E610-43F5-832B-12C2AD4FE441}" srcId="{E88B28BA-6A19-4BF4-BA48-0FDDE9324110}" destId="{A96F29A2-7979-4015-8580-5075FAFC10BD}" srcOrd="2" destOrd="0" parTransId="{18E897CA-B441-4ED6-9286-1C9E76C5BAE8}" sibTransId="{3BEB81E2-632C-48B7-8FBD-C484694399B7}"/>
    <dgm:cxn modelId="{AA68B2C9-B1DC-4EBC-8BAC-80CF9BB07460}" type="presOf" srcId="{93CAE561-4412-4758-A389-FB0A3FF2FAA6}" destId="{F8430870-1CDD-4D62-B92D-A664B0D72009}" srcOrd="0" destOrd="0" presId="urn:microsoft.com/office/officeart/2008/layout/HorizontalMultiLevelHierarchy"/>
    <dgm:cxn modelId="{79BD362D-02B0-46E5-9F16-B61C174D499E}" type="presOf" srcId="{62791A31-B38A-42BB-AC6B-69EC85C9F419}" destId="{6641AB52-7B12-4E17-98EA-3B2803106AA1}" srcOrd="1" destOrd="0" presId="urn:microsoft.com/office/officeart/2008/layout/HorizontalMultiLevelHierarchy"/>
    <dgm:cxn modelId="{A89D9E5A-0670-4172-8FA5-0DD8654D046E}" type="presOf" srcId="{125517F0-2A54-41F1-B20E-D9C0B8ABAA58}" destId="{0104D683-B62F-412C-B59A-5817D74EC51F}" srcOrd="0" destOrd="0" presId="urn:microsoft.com/office/officeart/2008/layout/HorizontalMultiLevelHierarchy"/>
    <dgm:cxn modelId="{0055960A-79C7-44F3-82AC-63FE1C3815EB}" type="presOf" srcId="{A0CA2740-1AD9-4900-8756-D9052D72D935}" destId="{1C55707E-3623-4A46-B75C-EF8D852842AF}" srcOrd="1" destOrd="0" presId="urn:microsoft.com/office/officeart/2008/layout/HorizontalMultiLevelHierarchy"/>
    <dgm:cxn modelId="{96458DB8-A784-4148-81E0-72A604AAEA1C}" type="presOf" srcId="{125517F0-2A54-41F1-B20E-D9C0B8ABAA58}" destId="{93A5B76F-918B-4860-8AF3-28FEA1E23A00}" srcOrd="1" destOrd="0" presId="urn:microsoft.com/office/officeart/2008/layout/HorizontalMultiLevelHierarchy"/>
    <dgm:cxn modelId="{5C558BAA-B253-48F9-9D7D-C6DFAEDBCDF6}" srcId="{E88B28BA-6A19-4BF4-BA48-0FDDE9324110}" destId="{B3B35099-6F4E-48A7-BE2A-F41C17DDE0FB}" srcOrd="0" destOrd="0" parTransId="{62791A31-B38A-42BB-AC6B-69EC85C9F419}" sibTransId="{2912D221-EC70-4A52-BFF9-56FFCE8E3E15}"/>
    <dgm:cxn modelId="{906B0A12-F7A5-4F8C-A9E4-165102937C03}" type="presOf" srcId="{E074C940-B590-4CB5-A398-BBFF1FA27985}" destId="{80CC5169-7B6E-49CC-BD82-01CA29607956}" srcOrd="1" destOrd="0" presId="urn:microsoft.com/office/officeart/2008/layout/HorizontalMultiLevelHierarchy"/>
    <dgm:cxn modelId="{89C25AFE-D0CD-4EBB-849A-8CD8886C33D5}" type="presOf" srcId="{628BD7AF-C62D-43BC-AB91-164E3F4E81FE}" destId="{E89129ED-689B-497E-9B00-6B071B773016}" srcOrd="0" destOrd="0" presId="urn:microsoft.com/office/officeart/2008/layout/HorizontalMultiLevelHierarchy"/>
    <dgm:cxn modelId="{564846A2-E687-4718-A111-F6F4096A150F}" srcId="{93CAE561-4412-4758-A389-FB0A3FF2FAA6}" destId="{3FA843DF-A88F-4119-833B-31ADF962A9D8}" srcOrd="0" destOrd="0" parTransId="{7D186CE4-8252-4776-B8AF-5BF6B464B597}" sibTransId="{73E9FA03-4920-47D2-8ADE-FD5463422924}"/>
    <dgm:cxn modelId="{842F18C3-59AA-4C87-882F-DC352D1FB744}" type="presOf" srcId="{A75E197A-8265-49B5-94A3-31471D422A18}" destId="{582B2613-063E-4A99-9365-A8DA7F3A8B9A}" srcOrd="0" destOrd="0" presId="urn:microsoft.com/office/officeart/2008/layout/HorizontalMultiLevelHierarchy"/>
    <dgm:cxn modelId="{43F13D50-EFF5-42D1-B12C-7C632A61AE73}" srcId="{5EDC15B6-72EC-4831-919B-3EE5226E3715}" destId="{628BD7AF-C62D-43BC-AB91-164E3F4E81FE}" srcOrd="0" destOrd="0" parTransId="{A0CA2740-1AD9-4900-8756-D9052D72D935}" sibTransId="{37CEC0A7-C332-45D9-ADCC-1544B2D97892}"/>
    <dgm:cxn modelId="{EB217841-814B-45F5-A2F9-5C38F014CE0C}" srcId="{B3B35099-6F4E-48A7-BE2A-F41C17DDE0FB}" destId="{A75E197A-8265-49B5-94A3-31471D422A18}" srcOrd="0" destOrd="0" parTransId="{DF679305-59FA-4244-BBBA-EC988C46A68A}" sibTransId="{C3527561-8D8A-4FA7-A8A6-30CA23A5A53C}"/>
    <dgm:cxn modelId="{2C957CED-E449-43D8-9A59-32F8EF258824}" srcId="{A96F29A2-7979-4015-8580-5075FAFC10BD}" destId="{CFB23C89-2B8E-4F4A-BB16-9D44FAC7E808}" srcOrd="0" destOrd="0" parTransId="{125517F0-2A54-41F1-B20E-D9C0B8ABAA58}" sibTransId="{7AEB246B-DCBC-4540-8D78-E05899970F34}"/>
    <dgm:cxn modelId="{85536766-AC86-4720-B81F-1B9005EE3E96}" type="presOf" srcId="{A96F29A2-7979-4015-8580-5075FAFC10BD}" destId="{A05F03F6-1944-4EF9-8E97-ACD47A26B1D6}" srcOrd="0" destOrd="0" presId="urn:microsoft.com/office/officeart/2008/layout/HorizontalMultiLevelHierarchy"/>
    <dgm:cxn modelId="{11A2A92C-5EF0-45FA-8D36-6B341A9C73B9}" type="presOf" srcId="{2F81816F-0276-4C75-A0FF-E5A7BE29CB78}" destId="{A750CB06-CCB5-442A-899F-5ED9473EF2F7}" srcOrd="1" destOrd="0" presId="urn:microsoft.com/office/officeart/2008/layout/HorizontalMultiLevelHierarchy"/>
    <dgm:cxn modelId="{AFE338EE-5A05-4DC2-BC0D-650E1892FE0F}" type="presOf" srcId="{7D186CE4-8252-4776-B8AF-5BF6B464B597}" destId="{151E4257-19F6-49CA-8A54-C437E436D6F2}" srcOrd="1" destOrd="0" presId="urn:microsoft.com/office/officeart/2008/layout/HorizontalMultiLevelHierarchy"/>
    <dgm:cxn modelId="{FC49E905-82C2-45A8-84DD-BEFCBAD40CC5}" type="presOf" srcId="{18E897CA-B441-4ED6-9286-1C9E76C5BAE8}" destId="{0EEADCA8-ECE0-4AEA-BBCE-156F1DF14842}" srcOrd="1" destOrd="0" presId="urn:microsoft.com/office/officeart/2008/layout/HorizontalMultiLevelHierarchy"/>
    <dgm:cxn modelId="{52DB220D-ED18-4683-9823-009C0FA7B977}" type="presOf" srcId="{5EDC15B6-72EC-4831-919B-3EE5226E3715}" destId="{DA88FC11-3B0A-487F-B140-B3BDA45E46E0}" srcOrd="0" destOrd="0" presId="urn:microsoft.com/office/officeart/2008/layout/HorizontalMultiLevelHierarchy"/>
    <dgm:cxn modelId="{68833A2E-4A7D-4522-AACC-7679CD804128}" type="presOf" srcId="{DF679305-59FA-4244-BBBA-EC988C46A68A}" destId="{CE1F54BA-ED86-43C1-93DE-F1282B5BC3B5}" srcOrd="0" destOrd="0" presId="urn:microsoft.com/office/officeart/2008/layout/HorizontalMultiLevelHierarchy"/>
    <dgm:cxn modelId="{E8975BE6-0165-455B-8207-D7A19E06231F}" srcId="{E88B28BA-6A19-4BF4-BA48-0FDDE9324110}" destId="{93CAE561-4412-4758-A389-FB0A3FF2FAA6}" srcOrd="1" destOrd="0" parTransId="{E074C940-B590-4CB5-A398-BBFF1FA27985}" sibTransId="{1AC45E5E-5F03-4833-8C5E-F0A12F5FEC04}"/>
    <dgm:cxn modelId="{3F484689-BB6F-443E-B676-DE137FEA8472}" type="presOf" srcId="{2F81816F-0276-4C75-A0FF-E5A7BE29CB78}" destId="{53AB6048-3EC2-4948-8FA7-2209786FF807}" srcOrd="0" destOrd="0" presId="urn:microsoft.com/office/officeart/2008/layout/HorizontalMultiLevelHierarchy"/>
    <dgm:cxn modelId="{78CCD75C-73A4-4488-9CEA-10F5C3420714}" type="presOf" srcId="{2DF75993-0803-4931-B872-95223523F146}" destId="{36407758-761E-48D9-8FEF-C23A30D2ED79}" srcOrd="0" destOrd="0" presId="urn:microsoft.com/office/officeart/2008/layout/HorizontalMultiLevelHierarchy"/>
    <dgm:cxn modelId="{34B7B5FF-213C-4020-8C99-C9251D0DB4DA}" srcId="{2DF75993-0803-4931-B872-95223523F146}" destId="{253F452B-3E44-42F4-AA05-9EA1777EB2CC}" srcOrd="0" destOrd="0" parTransId="{FEF2A1FF-78C0-4BB3-804F-999F1BBAC6A6}" sibTransId="{686CE738-B64E-49C6-B273-A56B7816B923}"/>
    <dgm:cxn modelId="{B24AFA9E-5332-4127-81F3-2F76DE793147}" type="presOf" srcId="{3FA843DF-A88F-4119-833B-31ADF962A9D8}" destId="{B7E58010-E191-420B-A5EE-A20FE6BABFBE}" srcOrd="0" destOrd="0" presId="urn:microsoft.com/office/officeart/2008/layout/HorizontalMultiLevelHierarchy"/>
    <dgm:cxn modelId="{B1118461-9EB2-44BB-A90E-A0DCE380E159}" type="presOf" srcId="{A0CA2740-1AD9-4900-8756-D9052D72D935}" destId="{FE48FCB6-8AAE-460E-8DD1-547EEB5C0AA0}" srcOrd="0" destOrd="0" presId="urn:microsoft.com/office/officeart/2008/layout/HorizontalMultiLevelHierarchy"/>
    <dgm:cxn modelId="{B0B5C073-C877-4C44-8658-34E506055B4D}" type="presOf" srcId="{CFB23C89-2B8E-4F4A-BB16-9D44FAC7E808}" destId="{7C5B41E9-7CD3-4616-B44E-4919155E6AAD}" srcOrd="0" destOrd="0" presId="urn:microsoft.com/office/officeart/2008/layout/HorizontalMultiLevelHierarchy"/>
    <dgm:cxn modelId="{5578DF6B-65FA-49AF-8DFB-BD59909BDB04}" type="presOf" srcId="{5570600C-01FD-434C-AAB6-183C63889D6F}" destId="{8C2F158E-8316-449D-8FC9-B42031BCCE52}" srcOrd="0" destOrd="0" presId="urn:microsoft.com/office/officeart/2008/layout/HorizontalMultiLevelHierarchy"/>
    <dgm:cxn modelId="{AF9E7FEE-396D-4C07-A6E0-E46E6B77A291}" srcId="{253F452B-3E44-42F4-AA05-9EA1777EB2CC}" destId="{E88B28BA-6A19-4BF4-BA48-0FDDE9324110}" srcOrd="0" destOrd="0" parTransId="{5570600C-01FD-434C-AAB6-183C63889D6F}" sibTransId="{6F3E7CD7-6784-4E91-BCB4-2079AFD180C0}"/>
    <dgm:cxn modelId="{ABB0687D-3F5D-4BC8-9CE0-35537FD785DF}" type="presOf" srcId="{DF679305-59FA-4244-BBBA-EC988C46A68A}" destId="{57FEC1BC-99BE-410A-AA70-85659501465C}" srcOrd="1" destOrd="0" presId="urn:microsoft.com/office/officeart/2008/layout/HorizontalMultiLevelHierarchy"/>
    <dgm:cxn modelId="{BEFBAB42-2640-466A-81F8-FB3C9F7D675F}" type="presOf" srcId="{5570600C-01FD-434C-AAB6-183C63889D6F}" destId="{6C0ACDC1-2152-4A19-8DE0-244954DEFA17}" srcOrd="1" destOrd="0" presId="urn:microsoft.com/office/officeart/2008/layout/HorizontalMultiLevelHierarchy"/>
    <dgm:cxn modelId="{CB9C7E0B-EE1F-47E0-812D-3382F30A39B5}" type="presOf" srcId="{18E897CA-B441-4ED6-9286-1C9E76C5BAE8}" destId="{99B517AC-0979-452E-8B94-F784E9D7C4B3}" srcOrd="0" destOrd="0" presId="urn:microsoft.com/office/officeart/2008/layout/HorizontalMultiLevelHierarchy"/>
    <dgm:cxn modelId="{09C41E12-EACB-450F-800F-014AB76B8D06}" type="presOf" srcId="{7D186CE4-8252-4776-B8AF-5BF6B464B597}" destId="{6A5E4206-C4BD-48C8-87CA-12A7472293BA}" srcOrd="0" destOrd="0" presId="urn:microsoft.com/office/officeart/2008/layout/HorizontalMultiLevelHierarchy"/>
    <dgm:cxn modelId="{D044B588-3C94-4365-9301-400E85CAE030}" type="presOf" srcId="{253F452B-3E44-42F4-AA05-9EA1777EB2CC}" destId="{0B318F6D-DAD3-4F7F-B724-BD8C9EB3AE19}" srcOrd="0" destOrd="0" presId="urn:microsoft.com/office/officeart/2008/layout/HorizontalMultiLevelHierarchy"/>
    <dgm:cxn modelId="{B693F965-A201-4888-AFBE-120F5A129133}" type="presOf" srcId="{B3B35099-6F4E-48A7-BE2A-F41C17DDE0FB}" destId="{B8B7B644-91C3-47D9-8C24-31D9CE823647}" srcOrd="0" destOrd="0" presId="urn:microsoft.com/office/officeart/2008/layout/HorizontalMultiLevelHierarchy"/>
    <dgm:cxn modelId="{7F205F63-6AB8-416F-8F62-3F8D14E21902}" type="presOf" srcId="{E88B28BA-6A19-4BF4-BA48-0FDDE9324110}" destId="{F4F5CEC5-5C8D-48F8-AB10-913D739681B5}" srcOrd="0" destOrd="0" presId="urn:microsoft.com/office/officeart/2008/layout/HorizontalMultiLevelHierarchy"/>
    <dgm:cxn modelId="{6E955947-9D3A-438B-A0AB-3ACD412A8EF6}" type="presParOf" srcId="{36407758-761E-48D9-8FEF-C23A30D2ED79}" destId="{0DE14026-5AEE-4CF9-B79A-DD1DE092C576}" srcOrd="0" destOrd="0" presId="urn:microsoft.com/office/officeart/2008/layout/HorizontalMultiLevelHierarchy"/>
    <dgm:cxn modelId="{9AEE0E47-144B-430D-BF02-BF5CE1442702}" type="presParOf" srcId="{0DE14026-5AEE-4CF9-B79A-DD1DE092C576}" destId="{0B318F6D-DAD3-4F7F-B724-BD8C9EB3AE19}" srcOrd="0" destOrd="0" presId="urn:microsoft.com/office/officeart/2008/layout/HorizontalMultiLevelHierarchy"/>
    <dgm:cxn modelId="{FC92D22D-D22D-4D8E-AE93-96267E3F6964}" type="presParOf" srcId="{0DE14026-5AEE-4CF9-B79A-DD1DE092C576}" destId="{75826DAF-67F1-4240-93A0-287C09C3B21D}" srcOrd="1" destOrd="0" presId="urn:microsoft.com/office/officeart/2008/layout/HorizontalMultiLevelHierarchy"/>
    <dgm:cxn modelId="{F2F00704-B3D7-41A7-8813-354670BF03B2}" type="presParOf" srcId="{75826DAF-67F1-4240-93A0-287C09C3B21D}" destId="{8C2F158E-8316-449D-8FC9-B42031BCCE52}" srcOrd="0" destOrd="0" presId="urn:microsoft.com/office/officeart/2008/layout/HorizontalMultiLevelHierarchy"/>
    <dgm:cxn modelId="{DAEC46A4-823D-45EA-BC77-8389520E4B62}" type="presParOf" srcId="{8C2F158E-8316-449D-8FC9-B42031BCCE52}" destId="{6C0ACDC1-2152-4A19-8DE0-244954DEFA17}" srcOrd="0" destOrd="0" presId="urn:microsoft.com/office/officeart/2008/layout/HorizontalMultiLevelHierarchy"/>
    <dgm:cxn modelId="{3F60412A-7868-4DAC-BDBC-9D347F889583}" type="presParOf" srcId="{75826DAF-67F1-4240-93A0-287C09C3B21D}" destId="{826419CD-0EA7-4162-8019-A119E3081276}" srcOrd="1" destOrd="0" presId="urn:microsoft.com/office/officeart/2008/layout/HorizontalMultiLevelHierarchy"/>
    <dgm:cxn modelId="{D045B24C-789A-4FB4-A808-BE80108B9126}" type="presParOf" srcId="{826419CD-0EA7-4162-8019-A119E3081276}" destId="{F4F5CEC5-5C8D-48F8-AB10-913D739681B5}" srcOrd="0" destOrd="0" presId="urn:microsoft.com/office/officeart/2008/layout/HorizontalMultiLevelHierarchy"/>
    <dgm:cxn modelId="{63F58740-B13E-49B8-AD83-BCF746F59FE4}" type="presParOf" srcId="{826419CD-0EA7-4162-8019-A119E3081276}" destId="{D79A0F9A-E415-42EB-ADCE-B7BAF6B3116D}" srcOrd="1" destOrd="0" presId="urn:microsoft.com/office/officeart/2008/layout/HorizontalMultiLevelHierarchy"/>
    <dgm:cxn modelId="{2FE7D86B-AE24-4FDC-A8D2-BAC2CACC1FC9}" type="presParOf" srcId="{D79A0F9A-E415-42EB-ADCE-B7BAF6B3116D}" destId="{BCFC1A73-0104-470B-958D-5FE0424699A4}" srcOrd="0" destOrd="0" presId="urn:microsoft.com/office/officeart/2008/layout/HorizontalMultiLevelHierarchy"/>
    <dgm:cxn modelId="{C344C5BD-21C1-4E0D-A996-2E7F76BD0839}" type="presParOf" srcId="{BCFC1A73-0104-470B-958D-5FE0424699A4}" destId="{6641AB52-7B12-4E17-98EA-3B2803106AA1}" srcOrd="0" destOrd="0" presId="urn:microsoft.com/office/officeart/2008/layout/HorizontalMultiLevelHierarchy"/>
    <dgm:cxn modelId="{1BA7873A-E0A4-47CC-841C-6224FC439056}" type="presParOf" srcId="{D79A0F9A-E415-42EB-ADCE-B7BAF6B3116D}" destId="{2BDDFB28-A783-465F-9C0A-E43175E73A86}" srcOrd="1" destOrd="0" presId="urn:microsoft.com/office/officeart/2008/layout/HorizontalMultiLevelHierarchy"/>
    <dgm:cxn modelId="{AE789A42-E48B-4BF9-99BE-A3518CC48E57}" type="presParOf" srcId="{2BDDFB28-A783-465F-9C0A-E43175E73A86}" destId="{B8B7B644-91C3-47D9-8C24-31D9CE823647}" srcOrd="0" destOrd="0" presId="urn:microsoft.com/office/officeart/2008/layout/HorizontalMultiLevelHierarchy"/>
    <dgm:cxn modelId="{EFB15EA2-856A-486C-8F85-365FB478FFD7}" type="presParOf" srcId="{2BDDFB28-A783-465F-9C0A-E43175E73A86}" destId="{83AF9980-8627-4877-AA91-4F69C12919CC}" srcOrd="1" destOrd="0" presId="urn:microsoft.com/office/officeart/2008/layout/HorizontalMultiLevelHierarchy"/>
    <dgm:cxn modelId="{065831F1-DA55-4F86-8DDB-FEC2DF6A465B}" type="presParOf" srcId="{83AF9980-8627-4877-AA91-4F69C12919CC}" destId="{CE1F54BA-ED86-43C1-93DE-F1282B5BC3B5}" srcOrd="0" destOrd="0" presId="urn:microsoft.com/office/officeart/2008/layout/HorizontalMultiLevelHierarchy"/>
    <dgm:cxn modelId="{26CFBEA5-C25C-4B8C-AC43-58FCC7A9DEF3}" type="presParOf" srcId="{CE1F54BA-ED86-43C1-93DE-F1282B5BC3B5}" destId="{57FEC1BC-99BE-410A-AA70-85659501465C}" srcOrd="0" destOrd="0" presId="urn:microsoft.com/office/officeart/2008/layout/HorizontalMultiLevelHierarchy"/>
    <dgm:cxn modelId="{DFA98B66-F529-4C90-B7C1-9E9A90030E6B}" type="presParOf" srcId="{83AF9980-8627-4877-AA91-4F69C12919CC}" destId="{A3435FF0-90B8-4F97-AFEA-D68192FB8C9E}" srcOrd="1" destOrd="0" presId="urn:microsoft.com/office/officeart/2008/layout/HorizontalMultiLevelHierarchy"/>
    <dgm:cxn modelId="{D7397135-6DD5-43E8-B5A7-1DC1F1F01A09}" type="presParOf" srcId="{A3435FF0-90B8-4F97-AFEA-D68192FB8C9E}" destId="{582B2613-063E-4A99-9365-A8DA7F3A8B9A}" srcOrd="0" destOrd="0" presId="urn:microsoft.com/office/officeart/2008/layout/HorizontalMultiLevelHierarchy"/>
    <dgm:cxn modelId="{B16948C3-21D9-43B8-A6FD-AEDF815A76C0}" type="presParOf" srcId="{A3435FF0-90B8-4F97-AFEA-D68192FB8C9E}" destId="{0904D452-3F0D-45D2-AC44-4A3758996C9E}" srcOrd="1" destOrd="0" presId="urn:microsoft.com/office/officeart/2008/layout/HorizontalMultiLevelHierarchy"/>
    <dgm:cxn modelId="{6C0868B7-2640-4DFD-A6E7-19EB000A68DB}" type="presParOf" srcId="{D79A0F9A-E415-42EB-ADCE-B7BAF6B3116D}" destId="{38C1CA17-BB8E-4220-987E-D2919C05A146}" srcOrd="2" destOrd="0" presId="urn:microsoft.com/office/officeart/2008/layout/HorizontalMultiLevelHierarchy"/>
    <dgm:cxn modelId="{B2E51FAE-5C55-4B4C-973F-1AE37F049001}" type="presParOf" srcId="{38C1CA17-BB8E-4220-987E-D2919C05A146}" destId="{80CC5169-7B6E-49CC-BD82-01CA29607956}" srcOrd="0" destOrd="0" presId="urn:microsoft.com/office/officeart/2008/layout/HorizontalMultiLevelHierarchy"/>
    <dgm:cxn modelId="{85686CBD-56A7-4E9A-BDB1-09C6EEE989D2}" type="presParOf" srcId="{D79A0F9A-E415-42EB-ADCE-B7BAF6B3116D}" destId="{583EC4EF-BCCD-4E35-8716-8456FA034743}" srcOrd="3" destOrd="0" presId="urn:microsoft.com/office/officeart/2008/layout/HorizontalMultiLevelHierarchy"/>
    <dgm:cxn modelId="{4D583906-92C6-4019-A19A-532AEF919657}" type="presParOf" srcId="{583EC4EF-BCCD-4E35-8716-8456FA034743}" destId="{F8430870-1CDD-4D62-B92D-A664B0D72009}" srcOrd="0" destOrd="0" presId="urn:microsoft.com/office/officeart/2008/layout/HorizontalMultiLevelHierarchy"/>
    <dgm:cxn modelId="{FBC7E829-EA21-4B10-8D4C-85BBD8A706C5}" type="presParOf" srcId="{583EC4EF-BCCD-4E35-8716-8456FA034743}" destId="{17C705BA-DEA8-4064-8F28-D4B87F06CDCC}" srcOrd="1" destOrd="0" presId="urn:microsoft.com/office/officeart/2008/layout/HorizontalMultiLevelHierarchy"/>
    <dgm:cxn modelId="{0F746AEA-9A66-482E-BF57-4641EC54D540}" type="presParOf" srcId="{17C705BA-DEA8-4064-8F28-D4B87F06CDCC}" destId="{6A5E4206-C4BD-48C8-87CA-12A7472293BA}" srcOrd="0" destOrd="0" presId="urn:microsoft.com/office/officeart/2008/layout/HorizontalMultiLevelHierarchy"/>
    <dgm:cxn modelId="{F4DDD94E-5A15-4BDA-940C-7BA8C3B1C8C5}" type="presParOf" srcId="{6A5E4206-C4BD-48C8-87CA-12A7472293BA}" destId="{151E4257-19F6-49CA-8A54-C437E436D6F2}" srcOrd="0" destOrd="0" presId="urn:microsoft.com/office/officeart/2008/layout/HorizontalMultiLevelHierarchy"/>
    <dgm:cxn modelId="{A7124BD0-E96B-49A4-BA51-B57EA25A9718}" type="presParOf" srcId="{17C705BA-DEA8-4064-8F28-D4B87F06CDCC}" destId="{68AB0288-7E23-4B01-AF0F-BD1DC9BC9B87}" srcOrd="1" destOrd="0" presId="urn:microsoft.com/office/officeart/2008/layout/HorizontalMultiLevelHierarchy"/>
    <dgm:cxn modelId="{7FA51278-37FC-4BEF-AE09-39692126D7D9}" type="presParOf" srcId="{68AB0288-7E23-4B01-AF0F-BD1DC9BC9B87}" destId="{B7E58010-E191-420B-A5EE-A20FE6BABFBE}" srcOrd="0" destOrd="0" presId="urn:microsoft.com/office/officeart/2008/layout/HorizontalMultiLevelHierarchy"/>
    <dgm:cxn modelId="{91337AFE-F265-413D-BB5C-C86ABDB85D7D}" type="presParOf" srcId="{68AB0288-7E23-4B01-AF0F-BD1DC9BC9B87}" destId="{62587409-4459-4B0E-A1E6-85F6F591ACBA}" srcOrd="1" destOrd="0" presId="urn:microsoft.com/office/officeart/2008/layout/HorizontalMultiLevelHierarchy"/>
    <dgm:cxn modelId="{6448C084-88B0-449A-90C4-B51CEB228C64}" type="presParOf" srcId="{D79A0F9A-E415-42EB-ADCE-B7BAF6B3116D}" destId="{99B517AC-0979-452E-8B94-F784E9D7C4B3}" srcOrd="4" destOrd="0" presId="urn:microsoft.com/office/officeart/2008/layout/HorizontalMultiLevelHierarchy"/>
    <dgm:cxn modelId="{966E1F7E-4F22-4787-BA70-70CD3E18A456}" type="presParOf" srcId="{99B517AC-0979-452E-8B94-F784E9D7C4B3}" destId="{0EEADCA8-ECE0-4AEA-BBCE-156F1DF14842}" srcOrd="0" destOrd="0" presId="urn:microsoft.com/office/officeart/2008/layout/HorizontalMultiLevelHierarchy"/>
    <dgm:cxn modelId="{A31D5BCF-B018-464C-9E94-081D5585F029}" type="presParOf" srcId="{D79A0F9A-E415-42EB-ADCE-B7BAF6B3116D}" destId="{4F9A7EE7-EF95-4CEB-8770-AA9DA64E5085}" srcOrd="5" destOrd="0" presId="urn:microsoft.com/office/officeart/2008/layout/HorizontalMultiLevelHierarchy"/>
    <dgm:cxn modelId="{27B33EC4-3672-4518-8AAC-3B81B8A46F1B}" type="presParOf" srcId="{4F9A7EE7-EF95-4CEB-8770-AA9DA64E5085}" destId="{A05F03F6-1944-4EF9-8E97-ACD47A26B1D6}" srcOrd="0" destOrd="0" presId="urn:microsoft.com/office/officeart/2008/layout/HorizontalMultiLevelHierarchy"/>
    <dgm:cxn modelId="{21E1AB4E-AC7E-4BBA-A013-C6C7E7880AD6}" type="presParOf" srcId="{4F9A7EE7-EF95-4CEB-8770-AA9DA64E5085}" destId="{FA8068E3-7B45-4937-8C1E-071AC3004D5D}" srcOrd="1" destOrd="0" presId="urn:microsoft.com/office/officeart/2008/layout/HorizontalMultiLevelHierarchy"/>
    <dgm:cxn modelId="{06D2FC83-A8A0-437A-9A57-41E4B5FE951D}" type="presParOf" srcId="{FA8068E3-7B45-4937-8C1E-071AC3004D5D}" destId="{0104D683-B62F-412C-B59A-5817D74EC51F}" srcOrd="0" destOrd="0" presId="urn:microsoft.com/office/officeart/2008/layout/HorizontalMultiLevelHierarchy"/>
    <dgm:cxn modelId="{214DF653-06D7-4A86-B9FB-A33EC595396E}" type="presParOf" srcId="{0104D683-B62F-412C-B59A-5817D74EC51F}" destId="{93A5B76F-918B-4860-8AF3-28FEA1E23A00}" srcOrd="0" destOrd="0" presId="urn:microsoft.com/office/officeart/2008/layout/HorizontalMultiLevelHierarchy"/>
    <dgm:cxn modelId="{E0E18A6E-3A1D-44E9-967E-A9AFFDFDCF61}" type="presParOf" srcId="{FA8068E3-7B45-4937-8C1E-071AC3004D5D}" destId="{7DFB4571-B9E3-4862-8B22-9E39B7654BB9}" srcOrd="1" destOrd="0" presId="urn:microsoft.com/office/officeart/2008/layout/HorizontalMultiLevelHierarchy"/>
    <dgm:cxn modelId="{CA101B44-3C52-4118-A9F9-12D2D19879EF}" type="presParOf" srcId="{7DFB4571-B9E3-4862-8B22-9E39B7654BB9}" destId="{7C5B41E9-7CD3-4616-B44E-4919155E6AAD}" srcOrd="0" destOrd="0" presId="urn:microsoft.com/office/officeart/2008/layout/HorizontalMultiLevelHierarchy"/>
    <dgm:cxn modelId="{13296638-FEE4-48B3-81B4-E9EB40224544}" type="presParOf" srcId="{7DFB4571-B9E3-4862-8B22-9E39B7654BB9}" destId="{C5255ACC-5228-460A-BE0E-9F5A6C9BFF8F}" srcOrd="1" destOrd="0" presId="urn:microsoft.com/office/officeart/2008/layout/HorizontalMultiLevelHierarchy"/>
    <dgm:cxn modelId="{70B4FA27-EC02-48BB-AD77-CE18BA1E737B}" type="presParOf" srcId="{75826DAF-67F1-4240-93A0-287C09C3B21D}" destId="{53AB6048-3EC2-4948-8FA7-2209786FF807}" srcOrd="2" destOrd="0" presId="urn:microsoft.com/office/officeart/2008/layout/HorizontalMultiLevelHierarchy"/>
    <dgm:cxn modelId="{A772F4BB-7480-4723-A90D-63F99900F9E3}" type="presParOf" srcId="{53AB6048-3EC2-4948-8FA7-2209786FF807}" destId="{A750CB06-CCB5-442A-899F-5ED9473EF2F7}" srcOrd="0" destOrd="0" presId="urn:microsoft.com/office/officeart/2008/layout/HorizontalMultiLevelHierarchy"/>
    <dgm:cxn modelId="{2B31410B-5391-4B27-B84C-0D65A3CF7F87}" type="presParOf" srcId="{75826DAF-67F1-4240-93A0-287C09C3B21D}" destId="{74BC07E4-D8DE-4527-8975-ADE28E69DB42}" srcOrd="3" destOrd="0" presId="urn:microsoft.com/office/officeart/2008/layout/HorizontalMultiLevelHierarchy"/>
    <dgm:cxn modelId="{2A98B254-839E-4860-BAE7-A660C936735B}" type="presParOf" srcId="{74BC07E4-D8DE-4527-8975-ADE28E69DB42}" destId="{DA88FC11-3B0A-487F-B140-B3BDA45E46E0}" srcOrd="0" destOrd="0" presId="urn:microsoft.com/office/officeart/2008/layout/HorizontalMultiLevelHierarchy"/>
    <dgm:cxn modelId="{CDBB7455-32CD-4A0F-B3E2-A3A46F783369}" type="presParOf" srcId="{74BC07E4-D8DE-4527-8975-ADE28E69DB42}" destId="{2A3F186E-585C-4D3B-A383-AAD87ECAF1D1}" srcOrd="1" destOrd="0" presId="urn:microsoft.com/office/officeart/2008/layout/HorizontalMultiLevelHierarchy"/>
    <dgm:cxn modelId="{49034A06-4CB3-4C05-8CF3-A39671650CD4}" type="presParOf" srcId="{2A3F186E-585C-4D3B-A383-AAD87ECAF1D1}" destId="{FE48FCB6-8AAE-460E-8DD1-547EEB5C0AA0}" srcOrd="0" destOrd="0" presId="urn:microsoft.com/office/officeart/2008/layout/HorizontalMultiLevelHierarchy"/>
    <dgm:cxn modelId="{C139125E-30AA-429D-886B-C5F6B72298EB}" type="presParOf" srcId="{FE48FCB6-8AAE-460E-8DD1-547EEB5C0AA0}" destId="{1C55707E-3623-4A46-B75C-EF8D852842AF}" srcOrd="0" destOrd="0" presId="urn:microsoft.com/office/officeart/2008/layout/HorizontalMultiLevelHierarchy"/>
    <dgm:cxn modelId="{C31E00A5-7C74-41DD-9DB2-E339F8837A0E}" type="presParOf" srcId="{2A3F186E-585C-4D3B-A383-AAD87ECAF1D1}" destId="{80F27BF3-7C0D-4EDE-BDB8-5E6F3359C9B7}" srcOrd="1" destOrd="0" presId="urn:microsoft.com/office/officeart/2008/layout/HorizontalMultiLevelHierarchy"/>
    <dgm:cxn modelId="{2661ABF3-6FC7-4C23-9C9E-90A7D8E6EE97}" type="presParOf" srcId="{80F27BF3-7C0D-4EDE-BDB8-5E6F3359C9B7}" destId="{E89129ED-689B-497E-9B00-6B071B773016}" srcOrd="0" destOrd="0" presId="urn:microsoft.com/office/officeart/2008/layout/HorizontalMultiLevelHierarchy"/>
    <dgm:cxn modelId="{36585E01-C025-4CB8-B7C4-F0D2A5273F25}" type="presParOf" srcId="{80F27BF3-7C0D-4EDE-BDB8-5E6F3359C9B7}" destId="{3BE10141-24F5-4A64-B029-4E5644927A0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11321-9804-404E-83DA-2562675398B4}">
      <dsp:nvSpPr>
        <dsp:cNvPr id="0" name=""/>
        <dsp:cNvSpPr/>
      </dsp:nvSpPr>
      <dsp:spPr>
        <a:xfrm>
          <a:off x="4076" y="33392"/>
          <a:ext cx="2373039" cy="94921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Financiera</a:t>
          </a:r>
          <a:endParaRPr lang="es-ES_tradnl" sz="1800" b="1" kern="1200" noProof="0" dirty="0"/>
        </a:p>
      </dsp:txBody>
      <dsp:txXfrm>
        <a:off x="478684" y="33392"/>
        <a:ext cx="1423824" cy="949215"/>
      </dsp:txXfrm>
    </dsp:sp>
    <dsp:sp modelId="{197F5FD2-BF8E-194A-AC9A-8BA0BAEE24C4}">
      <dsp:nvSpPr>
        <dsp:cNvPr id="0" name=""/>
        <dsp:cNvSpPr/>
      </dsp:nvSpPr>
      <dsp:spPr>
        <a:xfrm>
          <a:off x="2139812" y="33392"/>
          <a:ext cx="2373039" cy="94921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Institucional</a:t>
          </a:r>
          <a:endParaRPr lang="es-ES_tradnl" sz="1800" b="1" kern="1200" noProof="0" dirty="0"/>
        </a:p>
      </dsp:txBody>
      <dsp:txXfrm>
        <a:off x="2614420" y="33392"/>
        <a:ext cx="1423824" cy="949215"/>
      </dsp:txXfrm>
    </dsp:sp>
    <dsp:sp modelId="{7A604384-3B27-FE46-8761-91D8349B5256}">
      <dsp:nvSpPr>
        <dsp:cNvPr id="0" name=""/>
        <dsp:cNvSpPr/>
      </dsp:nvSpPr>
      <dsp:spPr>
        <a:xfrm>
          <a:off x="4275547" y="33392"/>
          <a:ext cx="2373039" cy="949215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Interna</a:t>
          </a:r>
          <a:endParaRPr lang="es-ES_tradnl" sz="1800" b="1" kern="1200" noProof="0" dirty="0"/>
        </a:p>
      </dsp:txBody>
      <dsp:txXfrm>
        <a:off x="4750155" y="33392"/>
        <a:ext cx="1423824" cy="949215"/>
      </dsp:txXfrm>
    </dsp:sp>
    <dsp:sp modelId="{3E9E6F5B-B664-D045-BDC5-D9AB72B70046}">
      <dsp:nvSpPr>
        <dsp:cNvPr id="0" name=""/>
        <dsp:cNvSpPr/>
      </dsp:nvSpPr>
      <dsp:spPr>
        <a:xfrm>
          <a:off x="6411282" y="33392"/>
          <a:ext cx="2373039" cy="94921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>
              <a:solidFill>
                <a:srgbClr val="000000"/>
              </a:solidFill>
            </a:rPr>
            <a:t>Imagen del Producto </a:t>
          </a:r>
          <a:endParaRPr lang="es-ES_tradnl" sz="1800" b="1" kern="1200" noProof="0" dirty="0">
            <a:solidFill>
              <a:srgbClr val="000000"/>
            </a:solidFill>
          </a:endParaRPr>
        </a:p>
      </dsp:txBody>
      <dsp:txXfrm>
        <a:off x="6885890" y="33392"/>
        <a:ext cx="1423824" cy="9492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C9886-57B5-7942-8186-2D54176DD153}">
      <dsp:nvSpPr>
        <dsp:cNvPr id="0" name=""/>
        <dsp:cNvSpPr/>
      </dsp:nvSpPr>
      <dsp:spPr>
        <a:xfrm>
          <a:off x="0" y="0"/>
          <a:ext cx="8779816" cy="520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noProof="0" dirty="0" smtClean="0"/>
            <a:t>IMAGEN GLOBAL</a:t>
          </a:r>
          <a:endParaRPr lang="es-ES_tradnl" sz="2000" b="1" kern="1200" noProof="0" dirty="0"/>
        </a:p>
      </dsp:txBody>
      <dsp:txXfrm>
        <a:off x="15251" y="15251"/>
        <a:ext cx="8749314" cy="4901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48FCB6-8AAE-460E-8DD1-547EEB5C0AA0}">
      <dsp:nvSpPr>
        <dsp:cNvPr id="0" name=""/>
        <dsp:cNvSpPr/>
      </dsp:nvSpPr>
      <dsp:spPr>
        <a:xfrm>
          <a:off x="3278989" y="3477084"/>
          <a:ext cx="4355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55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 dirty="0"/>
        </a:p>
      </dsp:txBody>
      <dsp:txXfrm>
        <a:off x="3485871" y="3511916"/>
        <a:ext cx="21777" cy="21777"/>
      </dsp:txXfrm>
    </dsp:sp>
    <dsp:sp modelId="{53AB6048-3EC2-4948-8FA7-2209786FF807}">
      <dsp:nvSpPr>
        <dsp:cNvPr id="0" name=""/>
        <dsp:cNvSpPr/>
      </dsp:nvSpPr>
      <dsp:spPr>
        <a:xfrm>
          <a:off x="665746" y="2692887"/>
          <a:ext cx="435540" cy="829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7770" y="0"/>
              </a:lnTo>
              <a:lnTo>
                <a:pt x="217770" y="829917"/>
              </a:lnTo>
              <a:lnTo>
                <a:pt x="435540" y="8299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 dirty="0"/>
        </a:p>
      </dsp:txBody>
      <dsp:txXfrm>
        <a:off x="860085" y="3084414"/>
        <a:ext cx="46863" cy="46863"/>
      </dsp:txXfrm>
    </dsp:sp>
    <dsp:sp modelId="{0104D683-B62F-412C-B59A-5817D74EC51F}">
      <dsp:nvSpPr>
        <dsp:cNvPr id="0" name=""/>
        <dsp:cNvSpPr/>
      </dsp:nvSpPr>
      <dsp:spPr>
        <a:xfrm>
          <a:off x="5892232" y="2647167"/>
          <a:ext cx="4355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55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 dirty="0"/>
        </a:p>
      </dsp:txBody>
      <dsp:txXfrm>
        <a:off x="6099113" y="2681999"/>
        <a:ext cx="21777" cy="21777"/>
      </dsp:txXfrm>
    </dsp:sp>
    <dsp:sp modelId="{99B517AC-0979-452E-8B94-F784E9D7C4B3}">
      <dsp:nvSpPr>
        <dsp:cNvPr id="0" name=""/>
        <dsp:cNvSpPr/>
      </dsp:nvSpPr>
      <dsp:spPr>
        <a:xfrm>
          <a:off x="3278989" y="1862970"/>
          <a:ext cx="435540" cy="829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7770" y="0"/>
              </a:lnTo>
              <a:lnTo>
                <a:pt x="217770" y="829917"/>
              </a:lnTo>
              <a:lnTo>
                <a:pt x="435540" y="8299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 dirty="0"/>
        </a:p>
      </dsp:txBody>
      <dsp:txXfrm>
        <a:off x="3473328" y="2254497"/>
        <a:ext cx="46863" cy="46863"/>
      </dsp:txXfrm>
    </dsp:sp>
    <dsp:sp modelId="{6A5E4206-C4BD-48C8-87CA-12A7472293BA}">
      <dsp:nvSpPr>
        <dsp:cNvPr id="0" name=""/>
        <dsp:cNvSpPr/>
      </dsp:nvSpPr>
      <dsp:spPr>
        <a:xfrm>
          <a:off x="5892232" y="1817250"/>
          <a:ext cx="4355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55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 dirty="0"/>
        </a:p>
      </dsp:txBody>
      <dsp:txXfrm>
        <a:off x="6099113" y="1852081"/>
        <a:ext cx="21777" cy="21777"/>
      </dsp:txXfrm>
    </dsp:sp>
    <dsp:sp modelId="{38C1CA17-BB8E-4220-987E-D2919C05A146}">
      <dsp:nvSpPr>
        <dsp:cNvPr id="0" name=""/>
        <dsp:cNvSpPr/>
      </dsp:nvSpPr>
      <dsp:spPr>
        <a:xfrm>
          <a:off x="3278989" y="1817250"/>
          <a:ext cx="4355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55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 dirty="0"/>
        </a:p>
      </dsp:txBody>
      <dsp:txXfrm>
        <a:off x="3485871" y="1852081"/>
        <a:ext cx="21777" cy="21777"/>
      </dsp:txXfrm>
    </dsp:sp>
    <dsp:sp modelId="{CE1F54BA-ED86-43C1-93DE-F1282B5BC3B5}">
      <dsp:nvSpPr>
        <dsp:cNvPr id="0" name=""/>
        <dsp:cNvSpPr/>
      </dsp:nvSpPr>
      <dsp:spPr>
        <a:xfrm>
          <a:off x="5892232" y="987333"/>
          <a:ext cx="4355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5540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 dirty="0"/>
        </a:p>
      </dsp:txBody>
      <dsp:txXfrm>
        <a:off x="6099113" y="1022164"/>
        <a:ext cx="21777" cy="21777"/>
      </dsp:txXfrm>
    </dsp:sp>
    <dsp:sp modelId="{BCFC1A73-0104-470B-958D-5FE0424699A4}">
      <dsp:nvSpPr>
        <dsp:cNvPr id="0" name=""/>
        <dsp:cNvSpPr/>
      </dsp:nvSpPr>
      <dsp:spPr>
        <a:xfrm>
          <a:off x="3278989" y="1033053"/>
          <a:ext cx="435540" cy="829917"/>
        </a:xfrm>
        <a:custGeom>
          <a:avLst/>
          <a:gdLst/>
          <a:ahLst/>
          <a:cxnLst/>
          <a:rect l="0" t="0" r="0" b="0"/>
          <a:pathLst>
            <a:path>
              <a:moveTo>
                <a:pt x="0" y="829917"/>
              </a:moveTo>
              <a:lnTo>
                <a:pt x="217770" y="829917"/>
              </a:lnTo>
              <a:lnTo>
                <a:pt x="217770" y="0"/>
              </a:lnTo>
              <a:lnTo>
                <a:pt x="435540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 dirty="0"/>
        </a:p>
      </dsp:txBody>
      <dsp:txXfrm>
        <a:off x="3473328" y="1424580"/>
        <a:ext cx="46863" cy="46863"/>
      </dsp:txXfrm>
    </dsp:sp>
    <dsp:sp modelId="{8C2F158E-8316-449D-8FC9-B42031BCCE52}">
      <dsp:nvSpPr>
        <dsp:cNvPr id="0" name=""/>
        <dsp:cNvSpPr/>
      </dsp:nvSpPr>
      <dsp:spPr>
        <a:xfrm>
          <a:off x="665746" y="1862970"/>
          <a:ext cx="435540" cy="829917"/>
        </a:xfrm>
        <a:custGeom>
          <a:avLst/>
          <a:gdLst/>
          <a:ahLst/>
          <a:cxnLst/>
          <a:rect l="0" t="0" r="0" b="0"/>
          <a:pathLst>
            <a:path>
              <a:moveTo>
                <a:pt x="0" y="829917"/>
              </a:moveTo>
              <a:lnTo>
                <a:pt x="217770" y="829917"/>
              </a:lnTo>
              <a:lnTo>
                <a:pt x="217770" y="0"/>
              </a:lnTo>
              <a:lnTo>
                <a:pt x="43554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 dirty="0"/>
        </a:p>
      </dsp:txBody>
      <dsp:txXfrm>
        <a:off x="860085" y="2254497"/>
        <a:ext cx="46863" cy="46863"/>
      </dsp:txXfrm>
    </dsp:sp>
    <dsp:sp modelId="{0B318F6D-DAD3-4F7F-B724-BD8C9EB3AE19}">
      <dsp:nvSpPr>
        <dsp:cNvPr id="0" name=""/>
        <dsp:cNvSpPr/>
      </dsp:nvSpPr>
      <dsp:spPr>
        <a:xfrm rot="16200000">
          <a:off x="-1413414" y="2360920"/>
          <a:ext cx="3494387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Dimensión axiológica</a:t>
          </a:r>
          <a:endParaRPr lang="es-MX" sz="2600" kern="1200" dirty="0"/>
        </a:p>
      </dsp:txBody>
      <dsp:txXfrm>
        <a:off x="-1413414" y="2360920"/>
        <a:ext cx="3494387" cy="663933"/>
      </dsp:txXfrm>
    </dsp:sp>
    <dsp:sp modelId="{F4F5CEC5-5C8D-48F8-AB10-913D739681B5}">
      <dsp:nvSpPr>
        <dsp:cNvPr id="0" name=""/>
        <dsp:cNvSpPr/>
      </dsp:nvSpPr>
      <dsp:spPr>
        <a:xfrm>
          <a:off x="1101287" y="1531003"/>
          <a:ext cx="2177702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Valores corporativos</a:t>
          </a:r>
          <a:endParaRPr lang="es-MX" sz="1500" kern="1200" dirty="0"/>
        </a:p>
      </dsp:txBody>
      <dsp:txXfrm>
        <a:off x="1101287" y="1531003"/>
        <a:ext cx="2177702" cy="663933"/>
      </dsp:txXfrm>
    </dsp:sp>
    <dsp:sp modelId="{B8B7B644-91C3-47D9-8C24-31D9CE823647}">
      <dsp:nvSpPr>
        <dsp:cNvPr id="0" name=""/>
        <dsp:cNvSpPr/>
      </dsp:nvSpPr>
      <dsp:spPr>
        <a:xfrm>
          <a:off x="3714529" y="701086"/>
          <a:ext cx="2177702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Valores relacionados con la ética</a:t>
          </a:r>
          <a:endParaRPr lang="es-MX" sz="1500" kern="1200" dirty="0"/>
        </a:p>
      </dsp:txBody>
      <dsp:txXfrm>
        <a:off x="3714529" y="701086"/>
        <a:ext cx="2177702" cy="663933"/>
      </dsp:txXfrm>
    </dsp:sp>
    <dsp:sp modelId="{582B2613-063E-4A99-9365-A8DA7F3A8B9A}">
      <dsp:nvSpPr>
        <dsp:cNvPr id="0" name=""/>
        <dsp:cNvSpPr/>
      </dsp:nvSpPr>
      <dsp:spPr>
        <a:xfrm>
          <a:off x="6327772" y="701086"/>
          <a:ext cx="2177702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Valores éticos</a:t>
          </a:r>
          <a:endParaRPr lang="es-MX" sz="1500" kern="1200" dirty="0"/>
        </a:p>
      </dsp:txBody>
      <dsp:txXfrm>
        <a:off x="6327772" y="701086"/>
        <a:ext cx="2177702" cy="663933"/>
      </dsp:txXfrm>
    </dsp:sp>
    <dsp:sp modelId="{F8430870-1CDD-4D62-B92D-A664B0D72009}">
      <dsp:nvSpPr>
        <dsp:cNvPr id="0" name=""/>
        <dsp:cNvSpPr/>
      </dsp:nvSpPr>
      <dsp:spPr>
        <a:xfrm>
          <a:off x="3714529" y="1531003"/>
          <a:ext cx="2177702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Valores relacionados la identidad corporativa</a:t>
          </a:r>
          <a:endParaRPr lang="es-MX" sz="1500" kern="1200" dirty="0"/>
        </a:p>
      </dsp:txBody>
      <dsp:txXfrm>
        <a:off x="3714529" y="1531003"/>
        <a:ext cx="2177702" cy="663933"/>
      </dsp:txXfrm>
    </dsp:sp>
    <dsp:sp modelId="{B7E58010-E191-420B-A5EE-A20FE6BABFBE}">
      <dsp:nvSpPr>
        <dsp:cNvPr id="0" name=""/>
        <dsp:cNvSpPr/>
      </dsp:nvSpPr>
      <dsp:spPr>
        <a:xfrm>
          <a:off x="6327772" y="1531003"/>
          <a:ext cx="2177702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Factores axiológicos</a:t>
          </a:r>
          <a:endParaRPr lang="es-MX" sz="1500" kern="1200" dirty="0"/>
        </a:p>
      </dsp:txBody>
      <dsp:txXfrm>
        <a:off x="6327772" y="1531003"/>
        <a:ext cx="2177702" cy="663933"/>
      </dsp:txXfrm>
    </dsp:sp>
    <dsp:sp modelId="{A05F03F6-1944-4EF9-8E97-ACD47A26B1D6}">
      <dsp:nvSpPr>
        <dsp:cNvPr id="0" name=""/>
        <dsp:cNvSpPr/>
      </dsp:nvSpPr>
      <dsp:spPr>
        <a:xfrm>
          <a:off x="3714529" y="2360920"/>
          <a:ext cx="2177702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Valores relacionados con la orientación estratégica</a:t>
          </a:r>
          <a:endParaRPr lang="es-MX" sz="1500" kern="1200" dirty="0"/>
        </a:p>
      </dsp:txBody>
      <dsp:txXfrm>
        <a:off x="3714529" y="2360920"/>
        <a:ext cx="2177702" cy="663933"/>
      </dsp:txXfrm>
    </dsp:sp>
    <dsp:sp modelId="{7C5B41E9-7CD3-4616-B44E-4919155E6AAD}">
      <dsp:nvSpPr>
        <dsp:cNvPr id="0" name=""/>
        <dsp:cNvSpPr/>
      </dsp:nvSpPr>
      <dsp:spPr>
        <a:xfrm>
          <a:off x="6327772" y="2360920"/>
          <a:ext cx="2177702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Valores imprescindibles</a:t>
          </a:r>
          <a:endParaRPr lang="es-MX" sz="1500" kern="1200" dirty="0"/>
        </a:p>
      </dsp:txBody>
      <dsp:txXfrm>
        <a:off x="6327772" y="2360920"/>
        <a:ext cx="2177702" cy="663933"/>
      </dsp:txXfrm>
    </dsp:sp>
    <dsp:sp modelId="{DA88FC11-3B0A-487F-B140-B3BDA45E46E0}">
      <dsp:nvSpPr>
        <dsp:cNvPr id="0" name=""/>
        <dsp:cNvSpPr/>
      </dsp:nvSpPr>
      <dsp:spPr>
        <a:xfrm>
          <a:off x="1101287" y="3190837"/>
          <a:ext cx="2177702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Declaraciones normativas y de autorregulación</a:t>
          </a:r>
          <a:endParaRPr lang="es-MX" sz="1500" kern="1200" dirty="0"/>
        </a:p>
      </dsp:txBody>
      <dsp:txXfrm>
        <a:off x="1101287" y="3190837"/>
        <a:ext cx="2177702" cy="663933"/>
      </dsp:txXfrm>
    </dsp:sp>
    <dsp:sp modelId="{E89129ED-689B-497E-9B00-6B071B773016}">
      <dsp:nvSpPr>
        <dsp:cNvPr id="0" name=""/>
        <dsp:cNvSpPr/>
      </dsp:nvSpPr>
      <dsp:spPr>
        <a:xfrm>
          <a:off x="3714529" y="3190837"/>
          <a:ext cx="2177702" cy="663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Códigos deontológicos</a:t>
          </a:r>
          <a:endParaRPr lang="es-MX" sz="1500" kern="1200" dirty="0"/>
        </a:p>
      </dsp:txBody>
      <dsp:txXfrm>
        <a:off x="3714529" y="3190837"/>
        <a:ext cx="2177702" cy="663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70163-5412-074A-9ECD-D759F437A7D9}" type="datetimeFigureOut">
              <a:rPr lang="en-US" smtClean="0"/>
              <a:t>10/21/13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94918-F9EE-7A49-A532-3FB96C880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45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7E9A6DF6-6D6F-4024-92E7-BA8F183E4A8E}" type="datetimeFigureOut">
              <a:rPr lang="es-MX" smtClean="0"/>
              <a:t>10/21/13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E4369FAC-299D-447E-9118-EF3AB91EA753}" type="slidenum">
              <a:rPr lang="es-MX" smtClean="0"/>
              <a:t>‹#›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.png"/><Relationship Id="rId8" Type="http://schemas.openxmlformats.org/officeDocument/2006/relationships/diagramData" Target="../diagrams/data2.xml"/><Relationship Id="rId9" Type="http://schemas.openxmlformats.org/officeDocument/2006/relationships/diagramLayout" Target="../diagrams/layout2.xml"/><Relationship Id="rId10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7864" y="1484784"/>
            <a:ext cx="5458968" cy="1048684"/>
          </a:xfrm>
        </p:spPr>
        <p:txBody>
          <a:bodyPr>
            <a:noAutofit/>
          </a:bodyPr>
          <a:lstStyle/>
          <a:p>
            <a:pPr algn="r"/>
            <a:r>
              <a:rPr lang="es-MX" sz="4400" dirty="0" smtClean="0">
                <a:solidFill>
                  <a:schemeClr val="bg1"/>
                </a:solidFill>
                <a:latin typeface="Arial Black"/>
                <a:cs typeface="Arial Black"/>
              </a:rPr>
              <a:t>LA BUENA REPUTACIÓN</a:t>
            </a:r>
            <a:endParaRPr lang="es-MX" sz="4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6165304"/>
            <a:ext cx="5458968" cy="475456"/>
          </a:xfrm>
        </p:spPr>
        <p:txBody>
          <a:bodyPr/>
          <a:lstStyle/>
          <a:p>
            <a:r>
              <a:rPr lang="es-MX" b="1" dirty="0" smtClean="0"/>
              <a:t>A01336272  Adolfo Grovas Jaurena</a:t>
            </a:r>
            <a:endParaRPr lang="es-MX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347864" y="4221088"/>
            <a:ext cx="5458968" cy="475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2800" b="1" dirty="0" smtClean="0"/>
              <a:t>Justo  Villafañe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3308647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2276872"/>
            <a:ext cx="4966446" cy="1398494"/>
          </a:xfrm>
        </p:spPr>
        <p:txBody>
          <a:bodyPr/>
          <a:lstStyle/>
          <a:p>
            <a:r>
              <a:rPr lang="es-MX" b="1" dirty="0" smtClean="0"/>
              <a:t>En Torno al Concepto de Reputación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667178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6508377" cy="936104"/>
          </a:xfrm>
        </p:spPr>
        <p:txBody>
          <a:bodyPr/>
          <a:lstStyle/>
          <a:p>
            <a:r>
              <a:rPr lang="es-ES_tradnl" b="1" dirty="0">
                <a:latin typeface="Arial"/>
                <a:ea typeface="Arial Unicode MS"/>
                <a:cs typeface="Arial"/>
              </a:rPr>
              <a:t>Reputación </a:t>
            </a:r>
            <a:r>
              <a:rPr lang="es-ES_tradnl" b="1" dirty="0" smtClean="0">
                <a:latin typeface="Arial"/>
                <a:ea typeface="Arial Unicode MS"/>
                <a:cs typeface="Arial"/>
              </a:rPr>
              <a:t>corporativa…</a:t>
            </a:r>
            <a:endParaRPr lang="es-MX" dirty="0"/>
          </a:p>
        </p:txBody>
      </p:sp>
      <p:sp>
        <p:nvSpPr>
          <p:cNvPr id="5" name="Rectangle 4"/>
          <p:cNvSpPr/>
          <p:nvPr/>
        </p:nvSpPr>
        <p:spPr>
          <a:xfrm>
            <a:off x="4139952" y="1988840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sz="2000" dirty="0" smtClean="0">
                <a:solidFill>
                  <a:srgbClr val="000000"/>
                </a:solidFill>
                <a:ea typeface="Arial Unicode MS"/>
                <a:cs typeface="Arial"/>
              </a:rPr>
              <a:t>Es </a:t>
            </a:r>
            <a:r>
              <a:rPr lang="es-ES_tradnl" sz="2000" dirty="0">
                <a:solidFill>
                  <a:srgbClr val="000000"/>
                </a:solidFill>
                <a:ea typeface="Arial Unicode MS"/>
                <a:cs typeface="Arial"/>
              </a:rPr>
              <a:t>el </a:t>
            </a:r>
            <a:r>
              <a:rPr lang="es-ES_tradnl" sz="2000" b="1" u="sng" dirty="0">
                <a:solidFill>
                  <a:srgbClr val="000090"/>
                </a:solidFill>
                <a:ea typeface="Arial Unicode MS"/>
                <a:cs typeface="Arial"/>
              </a:rPr>
              <a:t>reconocimiento</a:t>
            </a:r>
            <a:r>
              <a:rPr lang="es-ES_tradnl" sz="2000" dirty="0">
                <a:solidFill>
                  <a:srgbClr val="000000"/>
                </a:solidFill>
                <a:ea typeface="Arial Unicode MS"/>
                <a:cs typeface="Arial"/>
              </a:rPr>
              <a:t> que los </a:t>
            </a:r>
            <a:r>
              <a:rPr lang="es-ES_tradnl" sz="2000" b="1" i="1" dirty="0" err="1">
                <a:solidFill>
                  <a:srgbClr val="000000"/>
                </a:solidFill>
                <a:ea typeface="Arial Unicode MS"/>
                <a:cs typeface="Arial"/>
              </a:rPr>
              <a:t>stakeholders</a:t>
            </a:r>
            <a:r>
              <a:rPr lang="es-ES_tradnl" sz="2000" b="1" i="1" dirty="0">
                <a:solidFill>
                  <a:srgbClr val="000000"/>
                </a:solidFill>
                <a:ea typeface="Arial Unicode MS"/>
                <a:cs typeface="Arial"/>
              </a:rPr>
              <a:t> </a:t>
            </a:r>
            <a:r>
              <a:rPr lang="es-ES_tradnl" sz="2000" dirty="0">
                <a:solidFill>
                  <a:srgbClr val="000000"/>
                </a:solidFill>
                <a:ea typeface="Arial Unicode MS"/>
                <a:cs typeface="Arial"/>
              </a:rPr>
              <a:t>de una compañía hacen de su </a:t>
            </a:r>
            <a:r>
              <a:rPr lang="es-ES_tradnl" sz="2000" b="1" dirty="0">
                <a:solidFill>
                  <a:srgbClr val="008000"/>
                </a:solidFill>
                <a:ea typeface="Arial Unicode MS"/>
                <a:cs typeface="Arial"/>
              </a:rPr>
              <a:t>comportamiento corporativo</a:t>
            </a:r>
            <a:r>
              <a:rPr lang="es-ES_tradnl" sz="2000" dirty="0">
                <a:solidFill>
                  <a:srgbClr val="000000"/>
                </a:solidFill>
                <a:ea typeface="Arial Unicode MS"/>
                <a:cs typeface="Arial"/>
              </a:rPr>
              <a:t> a partir del </a:t>
            </a:r>
            <a:r>
              <a:rPr lang="es-ES_tradnl" sz="2000" b="1" dirty="0">
                <a:solidFill>
                  <a:srgbClr val="660066"/>
                </a:solidFill>
                <a:ea typeface="Arial Unicode MS"/>
                <a:cs typeface="Arial"/>
              </a:rPr>
              <a:t>grado de cumplimiento </a:t>
            </a:r>
            <a:r>
              <a:rPr lang="es-ES_tradnl" sz="2000" dirty="0">
                <a:solidFill>
                  <a:srgbClr val="000000"/>
                </a:solidFill>
                <a:ea typeface="Arial Unicode MS"/>
                <a:cs typeface="Arial"/>
              </a:rPr>
              <a:t>de sus </a:t>
            </a:r>
            <a:r>
              <a:rPr lang="es-ES_tradnl" sz="2000" b="1" dirty="0">
                <a:solidFill>
                  <a:schemeClr val="accent1"/>
                </a:solidFill>
                <a:ea typeface="Arial Unicode MS"/>
                <a:cs typeface="Arial"/>
              </a:rPr>
              <a:t>compromisos</a:t>
            </a:r>
            <a:r>
              <a:rPr lang="es-ES_tradnl" sz="2000" dirty="0">
                <a:solidFill>
                  <a:srgbClr val="000000"/>
                </a:solidFill>
                <a:ea typeface="Arial Unicode MS"/>
                <a:cs typeface="Arial"/>
              </a:rPr>
              <a:t> con relación a sus clientes, empleados, accionistas si los hubiere y con la comunidad en general. </a:t>
            </a:r>
            <a:endParaRPr lang="es-ES_tradnl" sz="2000" dirty="0" smtClean="0">
              <a:solidFill>
                <a:srgbClr val="000000"/>
              </a:solidFill>
              <a:ea typeface="Arial Unicode MS"/>
              <a:cs typeface="Arial"/>
            </a:endParaRPr>
          </a:p>
          <a:p>
            <a:endParaRPr lang="es-ES_tradnl" sz="2000" dirty="0">
              <a:solidFill>
                <a:srgbClr val="000000"/>
              </a:solidFill>
              <a:ea typeface="Arial Unicode MS"/>
              <a:cs typeface="Arial"/>
            </a:endParaRPr>
          </a:p>
          <a:p>
            <a:r>
              <a:rPr lang="es-ES_tradnl" sz="2000" dirty="0" smtClean="0">
                <a:solidFill>
                  <a:srgbClr val="000000"/>
                </a:solidFill>
                <a:ea typeface="Arial Unicode MS"/>
                <a:cs typeface="Arial Black"/>
              </a:rPr>
              <a:t>La </a:t>
            </a:r>
            <a:r>
              <a:rPr lang="es-ES_tradnl" sz="2000" dirty="0">
                <a:solidFill>
                  <a:srgbClr val="000000"/>
                </a:solidFill>
                <a:ea typeface="Arial Unicode MS"/>
                <a:cs typeface="Arial Black"/>
              </a:rPr>
              <a:t>reputación para que genere valor debe ser gestionada y comunicada.</a:t>
            </a:r>
            <a:endParaRPr lang="en-US" sz="2000" dirty="0">
              <a:solidFill>
                <a:srgbClr val="000000"/>
              </a:solidFill>
              <a:ea typeface="Arial Unicode MS"/>
              <a:cs typeface="Arial Black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179512" y="1412776"/>
            <a:ext cx="3240360" cy="4104456"/>
          </a:xfrm>
          <a:prstGeom prst="wedgeRectCallout">
            <a:avLst>
              <a:gd name="adj1" fmla="val 69311"/>
              <a:gd name="adj2" fmla="val -189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Son las </a:t>
            </a:r>
            <a:r>
              <a:rPr lang="es-ES_tradnl" b="1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públicos</a:t>
            </a:r>
            <a:r>
              <a:rPr lang="es-ES_tradnl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 </a:t>
            </a:r>
            <a:r>
              <a:rPr lang="es-ES_tradnl" dirty="0">
                <a:solidFill>
                  <a:schemeClr val="tx1"/>
                </a:solidFill>
                <a:latin typeface="Arial"/>
                <a:ea typeface="Arial Unicode MS"/>
                <a:cs typeface="Arial"/>
              </a:rPr>
              <a:t>que tienen intereses recíprocos con una empresa y mantienen una relación estable con ella. </a:t>
            </a:r>
            <a:endParaRPr lang="es-ES_tradnl" dirty="0" smtClean="0">
              <a:solidFill>
                <a:schemeClr val="tx1"/>
              </a:solidFill>
              <a:latin typeface="Arial"/>
              <a:ea typeface="Arial Unicode MS"/>
              <a:cs typeface="Arial"/>
            </a:endParaRPr>
          </a:p>
          <a:p>
            <a:endParaRPr lang="es-ES_tradnl" b="1" dirty="0">
              <a:solidFill>
                <a:srgbClr val="000000"/>
              </a:solidFill>
              <a:latin typeface="Arial"/>
              <a:ea typeface="Arial Unicode MS"/>
              <a:cs typeface="Arial"/>
            </a:endParaRPr>
          </a:p>
          <a:p>
            <a:r>
              <a:rPr lang="es-ES_tradnl" b="1" dirty="0" smtClean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Los </a:t>
            </a:r>
            <a:r>
              <a:rPr lang="es-ES_tradnl" b="1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más frecuentes son </a:t>
            </a:r>
            <a:r>
              <a:rPr lang="es-ES_tradnl" b="1" i="1" dirty="0">
                <a:solidFill>
                  <a:srgbClr val="FF0000"/>
                </a:solidFill>
                <a:latin typeface="Arial"/>
                <a:ea typeface="Arial Unicode MS"/>
                <a:cs typeface="Arial"/>
              </a:rPr>
              <a:t>los empleados</a:t>
            </a:r>
            <a:r>
              <a:rPr lang="es-ES_tradnl" b="1" i="1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, </a:t>
            </a:r>
            <a:r>
              <a:rPr lang="es-ES_tradnl" b="1" i="1" dirty="0">
                <a:solidFill>
                  <a:srgbClr val="0000FF"/>
                </a:solidFill>
                <a:latin typeface="Arial"/>
                <a:ea typeface="Arial Unicode MS"/>
                <a:cs typeface="Arial"/>
              </a:rPr>
              <a:t>los grandes clientes</a:t>
            </a:r>
            <a:r>
              <a:rPr lang="es-ES_tradnl" b="1" i="1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, </a:t>
            </a:r>
            <a:r>
              <a:rPr lang="es-ES_tradnl" b="1" i="1" dirty="0">
                <a:solidFill>
                  <a:srgbClr val="008000"/>
                </a:solidFill>
                <a:latin typeface="Arial"/>
                <a:ea typeface="Arial Unicode MS"/>
                <a:cs typeface="Arial"/>
              </a:rPr>
              <a:t>los accionistas</a:t>
            </a:r>
            <a:r>
              <a:rPr lang="es-ES_tradnl" b="1" i="1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, </a:t>
            </a:r>
            <a:r>
              <a:rPr lang="es-ES_tradnl" b="1" i="1" dirty="0">
                <a:solidFill>
                  <a:srgbClr val="660066"/>
                </a:solidFill>
                <a:latin typeface="Arial"/>
                <a:ea typeface="Arial Unicode MS"/>
                <a:cs typeface="Arial"/>
              </a:rPr>
              <a:t>las autoridades públicas y reguladores</a:t>
            </a:r>
            <a:r>
              <a:rPr lang="es-ES_tradnl" b="1" i="1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, </a:t>
            </a:r>
            <a:r>
              <a:rPr lang="es-ES_tradnl" b="1" i="1" dirty="0">
                <a:solidFill>
                  <a:srgbClr val="FF6600"/>
                </a:solidFill>
                <a:latin typeface="Arial"/>
                <a:ea typeface="Arial Unicode MS"/>
                <a:cs typeface="Arial"/>
              </a:rPr>
              <a:t>los proveedores y </a:t>
            </a:r>
            <a:r>
              <a:rPr lang="es-ES_tradnl" b="1" i="1" dirty="0" err="1">
                <a:solidFill>
                  <a:srgbClr val="FF6600"/>
                </a:solidFill>
                <a:latin typeface="Arial"/>
                <a:ea typeface="Arial Unicode MS"/>
                <a:cs typeface="Arial"/>
              </a:rPr>
              <a:t>partners</a:t>
            </a:r>
            <a:r>
              <a:rPr lang="es-ES_tradnl" b="1" i="1" dirty="0">
                <a:solidFill>
                  <a:schemeClr val="accent4">
                    <a:lumMod val="75000"/>
                  </a:schemeClr>
                </a:solidFill>
                <a:latin typeface="Arial"/>
                <a:ea typeface="Arial Unicode MS"/>
                <a:cs typeface="Arial"/>
              </a:rPr>
              <a:t>, los organismos de certificación</a:t>
            </a:r>
            <a:r>
              <a:rPr lang="es-ES_tradnl" dirty="0">
                <a:solidFill>
                  <a:schemeClr val="accent4">
                    <a:lumMod val="75000"/>
                  </a:schemeClr>
                </a:solidFill>
                <a:latin typeface="Arial"/>
                <a:ea typeface="Arial Unicode MS"/>
                <a:cs typeface="Arial"/>
              </a:rPr>
              <a:t>.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Arial"/>
              <a:ea typeface="Arial Unicode MS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6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6508377" cy="1143000"/>
          </a:xfrm>
        </p:spPr>
        <p:txBody>
          <a:bodyPr/>
          <a:lstStyle/>
          <a:p>
            <a:r>
              <a:rPr lang="es-MX" b="1" dirty="0" smtClean="0"/>
              <a:t>La reputación en el contexto </a:t>
            </a:r>
            <a:r>
              <a:rPr lang="es-MX" b="1" dirty="0" smtClean="0"/>
              <a:t>actual…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016" y="2132856"/>
            <a:ext cx="4104456" cy="4536504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Concepto que comienza </a:t>
            </a:r>
            <a:r>
              <a:rPr lang="es-MX" dirty="0" smtClean="0"/>
              <a:t>a integrarse en los años 90 en la cultura empresarial anglosajona.</a:t>
            </a:r>
          </a:p>
          <a:p>
            <a:r>
              <a:rPr lang="es-MX" dirty="0" smtClean="0"/>
              <a:t>En el marco de </a:t>
            </a:r>
            <a:r>
              <a:rPr lang="es-MX" b="1" dirty="0" smtClean="0">
                <a:solidFill>
                  <a:srgbClr val="990000"/>
                </a:solidFill>
              </a:rPr>
              <a:t>“una </a:t>
            </a:r>
            <a:r>
              <a:rPr lang="es-MX" b="1" dirty="0" smtClean="0">
                <a:solidFill>
                  <a:srgbClr val="990000"/>
                </a:solidFill>
              </a:rPr>
              <a:t>visión </a:t>
            </a:r>
            <a:r>
              <a:rPr lang="es-MX" b="1" dirty="0" smtClean="0">
                <a:solidFill>
                  <a:srgbClr val="990000"/>
                </a:solidFill>
              </a:rPr>
              <a:t>estratégica”</a:t>
            </a:r>
            <a:r>
              <a:rPr lang="es-MX" dirty="0" smtClean="0"/>
              <a:t> </a:t>
            </a:r>
            <a:r>
              <a:rPr lang="es-MX" dirty="0" smtClean="0"/>
              <a:t>de la </a:t>
            </a:r>
            <a:r>
              <a:rPr lang="es-MX" b="1" i="1" dirty="0" smtClean="0"/>
              <a:t>imagen corporativa </a:t>
            </a:r>
            <a:r>
              <a:rPr lang="es-MX" dirty="0" smtClean="0"/>
              <a:t>cuyo principal objetivo  fue </a:t>
            </a:r>
            <a:r>
              <a:rPr lang="es-MX" dirty="0" smtClean="0">
                <a:latin typeface="Arial Black"/>
                <a:cs typeface="Arial Black"/>
              </a:rPr>
              <a:t>armonizar</a:t>
            </a:r>
            <a:r>
              <a:rPr lang="es-MX" dirty="0" smtClean="0"/>
              <a:t> las </a:t>
            </a:r>
            <a:r>
              <a:rPr lang="es-MX" b="1" dirty="0" smtClean="0">
                <a:solidFill>
                  <a:srgbClr val="000090"/>
                </a:solidFill>
              </a:rPr>
              <a:t>estrategias </a:t>
            </a:r>
            <a:r>
              <a:rPr lang="es-MX" b="1" dirty="0" smtClean="0">
                <a:solidFill>
                  <a:srgbClr val="000090"/>
                </a:solidFill>
              </a:rPr>
              <a:t>comunicativas </a:t>
            </a:r>
            <a:r>
              <a:rPr lang="es-MX" dirty="0" smtClean="0"/>
              <a:t>y de negocio en las empresas. </a:t>
            </a:r>
          </a:p>
          <a:p>
            <a:r>
              <a:rPr lang="es-MX" dirty="0" smtClean="0"/>
              <a:t>Todo </a:t>
            </a:r>
            <a:r>
              <a:rPr lang="es-MX" dirty="0" smtClean="0"/>
              <a:t>lo que se comunicaba, podía </a:t>
            </a:r>
            <a:r>
              <a:rPr lang="es-MX" dirty="0" smtClean="0"/>
              <a:t>fortalecer o debilitar la imagen de la empresa</a:t>
            </a:r>
          </a:p>
          <a:p>
            <a:r>
              <a:rPr lang="es-MX" dirty="0" smtClean="0"/>
              <a:t>Cultura del «</a:t>
            </a:r>
            <a:r>
              <a:rPr lang="es-MX" dirty="0"/>
              <a:t>c</a:t>
            </a:r>
            <a:r>
              <a:rPr lang="es-MX" dirty="0" smtClean="0"/>
              <a:t>orporate»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107504" y="2204864"/>
            <a:ext cx="4064496" cy="4176464"/>
          </a:xfrm>
          <a:prstGeom prst="wedgeRectCallout">
            <a:avLst>
              <a:gd name="adj1" fmla="val 68998"/>
              <a:gd name="adj2" fmla="val -678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>
                <a:solidFill>
                  <a:schemeClr val="tx1"/>
                </a:solidFill>
              </a:rPr>
              <a:t>Proceso de </a:t>
            </a:r>
            <a:r>
              <a:rPr lang="es-ES_tradnl" b="1" dirty="0">
                <a:solidFill>
                  <a:schemeClr val="accent1"/>
                </a:solidFill>
              </a:rPr>
              <a:t>“CONCEPTUALIZACIÓN</a:t>
            </a:r>
            <a:r>
              <a:rPr lang="es-ES_tradnl" b="1" i="1" dirty="0">
                <a:solidFill>
                  <a:schemeClr val="accent1"/>
                </a:solidFill>
              </a:rPr>
              <a:t>” </a:t>
            </a:r>
            <a:r>
              <a:rPr lang="es-ES_tradnl" b="1" i="1" dirty="0" smtClean="0">
                <a:solidFill>
                  <a:schemeClr val="tx1"/>
                </a:solidFill>
              </a:rPr>
              <a:t>que los </a:t>
            </a:r>
            <a:r>
              <a:rPr lang="es-ES_tradnl" b="1" i="1" dirty="0" err="1" smtClean="0">
                <a:solidFill>
                  <a:schemeClr val="tx1"/>
                </a:solidFill>
              </a:rPr>
              <a:t>Stakeholders</a:t>
            </a:r>
            <a:r>
              <a:rPr lang="es-ES_tradnl" b="1" i="1" dirty="0" smtClean="0">
                <a:solidFill>
                  <a:schemeClr val="tx1"/>
                </a:solidFill>
              </a:rPr>
              <a:t> crean </a:t>
            </a:r>
            <a:r>
              <a:rPr lang="es-ES_tradnl" b="1" dirty="0" smtClean="0">
                <a:solidFill>
                  <a:schemeClr val="tx1"/>
                </a:solidFill>
              </a:rPr>
              <a:t>a </a:t>
            </a:r>
            <a:r>
              <a:rPr lang="es-ES_tradnl" b="1" dirty="0">
                <a:solidFill>
                  <a:schemeClr val="tx1"/>
                </a:solidFill>
              </a:rPr>
              <a:t>partir de </a:t>
            </a:r>
            <a:r>
              <a:rPr lang="es-ES_tradnl" b="1" dirty="0">
                <a:solidFill>
                  <a:schemeClr val="accent1"/>
                </a:solidFill>
              </a:rPr>
              <a:t>“INPUTS</a:t>
            </a:r>
            <a:r>
              <a:rPr lang="es-ES_tradnl" b="1" dirty="0" smtClean="0">
                <a:solidFill>
                  <a:schemeClr val="accent1"/>
                </a:solidFill>
              </a:rPr>
              <a:t>”  (Imagen intencional) </a:t>
            </a:r>
            <a:r>
              <a:rPr lang="es-ES_tradnl" b="1" dirty="0">
                <a:solidFill>
                  <a:srgbClr val="000000"/>
                </a:solidFill>
              </a:rPr>
              <a:t>transmitidos por la </a:t>
            </a:r>
            <a:r>
              <a:rPr lang="es-ES_tradnl" b="1" dirty="0" smtClean="0">
                <a:solidFill>
                  <a:srgbClr val="000000"/>
                </a:solidFill>
              </a:rPr>
              <a:t>Empresa</a:t>
            </a:r>
            <a:r>
              <a:rPr lang="es-ES_tradnl" b="1" dirty="0" smtClean="0">
                <a:solidFill>
                  <a:schemeClr val="accent1"/>
                </a:solidFill>
              </a:rPr>
              <a:t>.</a:t>
            </a:r>
            <a:endParaRPr lang="es-ES_tradnl" b="1" dirty="0">
              <a:solidFill>
                <a:schemeClr val="accent1"/>
              </a:solidFill>
            </a:endParaRPr>
          </a:p>
          <a:p>
            <a:endParaRPr lang="es-ES_tradnl" dirty="0" smtClean="0">
              <a:solidFill>
                <a:srgbClr val="000000"/>
              </a:solidFill>
              <a:latin typeface="Arial"/>
              <a:ea typeface="Arial Unicode MS"/>
              <a:cs typeface="Arial"/>
            </a:endParaRPr>
          </a:p>
          <a:p>
            <a:endParaRPr lang="es-ES_tradnl" dirty="0">
              <a:solidFill>
                <a:srgbClr val="000000"/>
              </a:solidFill>
              <a:latin typeface="Arial"/>
              <a:ea typeface="Arial Unicode MS"/>
              <a:cs typeface="Arial"/>
            </a:endParaRPr>
          </a:p>
          <a:p>
            <a:r>
              <a:rPr lang="es-ES_tradnl" dirty="0" smtClean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La imagen corporativa es el </a:t>
            </a:r>
            <a:r>
              <a:rPr lang="es-ES_tradnl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resultado </a:t>
            </a:r>
            <a:r>
              <a:rPr lang="es-ES_tradnl" dirty="0" smtClean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de </a:t>
            </a:r>
            <a:r>
              <a:rPr lang="es-ES_tradnl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las diferentes acciones de </a:t>
            </a:r>
            <a:r>
              <a:rPr lang="es-ES_tradnl" dirty="0" smtClean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comunicación.</a:t>
            </a:r>
          </a:p>
          <a:p>
            <a:endParaRPr lang="es-ES_tradnl" dirty="0">
              <a:solidFill>
                <a:srgbClr val="000000"/>
              </a:solidFill>
              <a:latin typeface="Arial"/>
              <a:ea typeface="Arial Unicode MS"/>
              <a:cs typeface="Arial"/>
            </a:endParaRPr>
          </a:p>
          <a:p>
            <a:r>
              <a:rPr lang="es-ES_tradnl" dirty="0" smtClean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La </a:t>
            </a:r>
            <a:r>
              <a:rPr lang="es-ES_tradnl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imagen se construye fuera de la </a:t>
            </a:r>
            <a:r>
              <a:rPr lang="es-ES_tradnl" dirty="0" smtClean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organización.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50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084" y="222251"/>
            <a:ext cx="8001000" cy="603250"/>
          </a:xfrm>
        </p:spPr>
        <p:txBody>
          <a:bodyPr/>
          <a:lstStyle/>
          <a:p>
            <a:r>
              <a:rPr lang="es-ES_tradnl" sz="2400" b="1" dirty="0" smtClean="0"/>
              <a:t>Dimensión estratégica de la Imagen corporativa… </a:t>
            </a:r>
            <a:endParaRPr lang="es-ES_tradnl" sz="24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15901" y="1498600"/>
            <a:ext cx="3447034" cy="2921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“Sistema Fuerte”:</a:t>
            </a:r>
          </a:p>
          <a:p>
            <a:pPr lvl="1"/>
            <a:r>
              <a:rPr lang="es-ES_tradnl" dirty="0" smtClean="0">
                <a:solidFill>
                  <a:schemeClr val="tx1"/>
                </a:solidFill>
              </a:rPr>
              <a:t>Producto, servicio y mercados </a:t>
            </a:r>
          </a:p>
          <a:p>
            <a:pPr lvl="1"/>
            <a:r>
              <a:rPr lang="es-ES_tradnl" dirty="0" smtClean="0">
                <a:solidFill>
                  <a:schemeClr val="tx1"/>
                </a:solidFill>
              </a:rPr>
              <a:t>Estructura organizativa y modelo de dirección</a:t>
            </a:r>
          </a:p>
          <a:p>
            <a:pPr lvl="1"/>
            <a:r>
              <a:rPr lang="es-ES_tradnl" dirty="0">
                <a:solidFill>
                  <a:schemeClr val="tx1"/>
                </a:solidFill>
              </a:rPr>
              <a:t>P</a:t>
            </a:r>
            <a:r>
              <a:rPr lang="es-ES_tradnl" dirty="0" smtClean="0">
                <a:solidFill>
                  <a:schemeClr val="tx1"/>
                </a:solidFill>
              </a:rPr>
              <a:t>rocedimientos técnicos de planeación y control</a:t>
            </a:r>
          </a:p>
          <a:p>
            <a:pPr lvl="1"/>
            <a:r>
              <a:rPr lang="es-ES_tradnl" dirty="0" smtClean="0">
                <a:solidFill>
                  <a:schemeClr val="tx1"/>
                </a:solidFill>
              </a:rPr>
              <a:t>Capacidades y el saber hacer tecnológico y comercial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22071" y="1384300"/>
            <a:ext cx="3121929" cy="2921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“Sistema Débil”:</a:t>
            </a:r>
          </a:p>
          <a:p>
            <a:pPr lvl="1"/>
            <a:r>
              <a:rPr lang="es-ES_tradnl" b="1" dirty="0" smtClean="0">
                <a:solidFill>
                  <a:srgbClr val="000000"/>
                </a:solidFill>
              </a:rPr>
              <a:t>Identidad visual corporativa</a:t>
            </a:r>
          </a:p>
          <a:p>
            <a:pPr lvl="1"/>
            <a:r>
              <a:rPr lang="es-ES_tradnl" b="1" dirty="0">
                <a:solidFill>
                  <a:srgbClr val="000000"/>
                </a:solidFill>
              </a:rPr>
              <a:t>C</a:t>
            </a:r>
            <a:r>
              <a:rPr lang="es-ES_tradnl" b="1" dirty="0" smtClean="0">
                <a:solidFill>
                  <a:srgbClr val="000000"/>
                </a:solidFill>
              </a:rPr>
              <a:t>ultura corporativa</a:t>
            </a:r>
          </a:p>
          <a:p>
            <a:pPr lvl="1"/>
            <a:r>
              <a:rPr lang="es-ES_tradnl" b="1" dirty="0">
                <a:solidFill>
                  <a:srgbClr val="000000"/>
                </a:solidFill>
              </a:rPr>
              <a:t>C</a:t>
            </a:r>
            <a:r>
              <a:rPr lang="es-ES_tradnl" b="1" dirty="0" smtClean="0">
                <a:solidFill>
                  <a:srgbClr val="000000"/>
                </a:solidFill>
              </a:rPr>
              <a:t>omunicación corporativa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726900148"/>
              </p:ext>
            </p:extLst>
          </p:nvPr>
        </p:nvGraphicFramePr>
        <p:xfrm>
          <a:off x="215901" y="4914900"/>
          <a:ext cx="8788399" cy="101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3469371" y="2121515"/>
            <a:ext cx="2552700" cy="2526685"/>
            <a:chOff x="6477000" y="3374581"/>
            <a:chExt cx="2552700" cy="252668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12517" y="3374581"/>
              <a:ext cx="1522900" cy="1557251"/>
            </a:xfrm>
            <a:prstGeom prst="rect">
              <a:avLst/>
            </a:prstGeom>
          </p:spPr>
        </p:pic>
        <p:sp>
          <p:nvSpPr>
            <p:cNvPr id="12" name="Dodecagon 11"/>
            <p:cNvSpPr/>
            <p:nvPr/>
          </p:nvSpPr>
          <p:spPr>
            <a:xfrm>
              <a:off x="6477000" y="4665134"/>
              <a:ext cx="2552700" cy="1236132"/>
            </a:xfrm>
            <a:prstGeom prst="dodecagon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IMAGEN CORPORATIVA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4200081907"/>
              </p:ext>
            </p:extLst>
          </p:nvPr>
        </p:nvGraphicFramePr>
        <p:xfrm>
          <a:off x="228601" y="6083300"/>
          <a:ext cx="8788399" cy="52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067910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C611321-9804-404E-83DA-256267539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7F5FD2-BF8E-194A-AC9A-8BA0BAEE2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A604384-3B27-FE46-8761-91D8349B5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E9E6F5B-B664-D045-BDC5-D9AB72B70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Graphic spid="9" grpId="0">
        <p:bldSub>
          <a:bldDgm bld="one"/>
        </p:bldSub>
      </p:bldGraphic>
      <p:bldGraphic spid="1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2 ideas claves en la aproximaciones </a:t>
            </a:r>
            <a:r>
              <a:rPr lang="es-MX" b="1" dirty="0" smtClean="0"/>
              <a:t>al concepto de reputación </a:t>
            </a:r>
            <a:r>
              <a:rPr lang="es-MX" b="1" dirty="0" smtClean="0"/>
              <a:t>corporativa… 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080" y="2924944"/>
            <a:ext cx="3473696" cy="1939280"/>
          </a:xfrm>
          <a:solidFill>
            <a:srgbClr val="000090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2400" b="1" dirty="0" smtClean="0">
                <a:solidFill>
                  <a:schemeClr val="bg1"/>
                </a:solidFill>
              </a:rPr>
              <a:t>La </a:t>
            </a:r>
            <a:r>
              <a:rPr lang="es-MX" sz="2400" b="1" dirty="0" smtClean="0">
                <a:solidFill>
                  <a:schemeClr val="bg1"/>
                </a:solidFill>
              </a:rPr>
              <a:t>reputación se identifica con un estadio consolidación definitiva de la imagen corporativa de una empresa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2924944"/>
            <a:ext cx="4320480" cy="2016224"/>
          </a:xfrm>
          <a:prstGeom prst="rect">
            <a:avLst/>
          </a:prstGeom>
          <a:solidFill>
            <a:srgbClr val="008000"/>
          </a:solidFill>
        </p:spPr>
        <p:txBody>
          <a:bodyPr vert="horz" lIns="91440" tIns="45720" rIns="91440" bIns="45720" rtlCol="0">
            <a:noAutofit/>
          </a:bodyPr>
          <a:lstStyle/>
          <a:p>
            <a:pPr marL="228600" lvl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</a:pPr>
            <a:r>
              <a:rPr lang="es-MX" sz="2200" b="1" dirty="0">
                <a:solidFill>
                  <a:srgbClr val="FFFFFF"/>
                </a:solidFill>
              </a:rPr>
              <a:t>La reputación es la consecuencia de una relación eficaz y comprometida con los stakeholders de la empresa</a:t>
            </a:r>
          </a:p>
        </p:txBody>
      </p:sp>
    </p:spTree>
    <p:extLst>
      <p:ext uri="{BB962C8B-B14F-4D97-AF65-F5344CB8AC3E}">
        <p14:creationId xmlns:p14="http://schemas.microsoft.com/office/powerpoint/2010/main" val="2755667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6508377" cy="1143000"/>
          </a:xfrm>
        </p:spPr>
        <p:txBody>
          <a:bodyPr>
            <a:normAutofit/>
          </a:bodyPr>
          <a:lstStyle/>
          <a:p>
            <a:r>
              <a:rPr lang="es-MX" sz="2800" b="1" dirty="0" smtClean="0"/>
              <a:t>Aproximaciones al concepto de reputación </a:t>
            </a:r>
            <a:r>
              <a:rPr lang="es-MX" sz="2800" b="1" dirty="0" smtClean="0"/>
              <a:t>corporativa ….</a:t>
            </a:r>
            <a:endParaRPr lang="es-MX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44824"/>
            <a:ext cx="2890665" cy="44644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b="1" dirty="0" smtClean="0"/>
              <a:t>Charles Fombrun</a:t>
            </a:r>
          </a:p>
          <a:p>
            <a:pPr marL="228600" lvl="1" indent="0">
              <a:buNone/>
            </a:pPr>
            <a:r>
              <a:rPr lang="es-MX" dirty="0" smtClean="0"/>
              <a:t>La define como «La representación cognoscitiva de  la habilidad de una compañía para satisfacer las expectativas de sus </a:t>
            </a:r>
            <a:r>
              <a:rPr lang="es-MX" i="1" dirty="0" smtClean="0"/>
              <a:t>stakeholders</a:t>
            </a:r>
            <a:r>
              <a:rPr lang="es-MX" dirty="0" smtClean="0"/>
              <a:t>»</a:t>
            </a:r>
          </a:p>
          <a:p>
            <a:pPr marL="228600" lvl="1" indent="0">
              <a:buNone/>
            </a:pPr>
            <a:endParaRPr lang="es-MX" dirty="0" smtClean="0"/>
          </a:p>
          <a:p>
            <a:pPr marL="228600" lvl="1" indent="0">
              <a:buNone/>
            </a:pPr>
            <a:r>
              <a:rPr lang="es-MX" dirty="0" smtClean="0"/>
              <a:t>Afirma que la reputación es «La unión racional que los </a:t>
            </a:r>
            <a:r>
              <a:rPr lang="es-MX" i="1" dirty="0" smtClean="0"/>
              <a:t>stakeholders </a:t>
            </a:r>
            <a:r>
              <a:rPr lang="es-MX" dirty="0" smtClean="0"/>
              <a:t>tienen con una compañía»</a:t>
            </a:r>
          </a:p>
          <a:p>
            <a:pPr marL="457200" lvl="1" indent="0">
              <a:buNone/>
            </a:pPr>
            <a:endParaRPr lang="es-MX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419872" y="1844824"/>
            <a:ext cx="3610745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b="1" dirty="0" smtClean="0"/>
              <a:t>Van Riel</a:t>
            </a:r>
          </a:p>
          <a:p>
            <a:pPr marL="228600" lvl="1" indent="0">
              <a:buNone/>
            </a:pPr>
            <a:r>
              <a:rPr lang="es-MX" dirty="0" smtClean="0"/>
              <a:t>Asocia la reputación a cinco atributos empresariales: </a:t>
            </a:r>
          </a:p>
          <a:p>
            <a:pPr lvl="2"/>
            <a:r>
              <a:rPr lang="es-MX" dirty="0" smtClean="0"/>
              <a:t>Visibilidad,</a:t>
            </a:r>
          </a:p>
          <a:p>
            <a:pPr lvl="2"/>
            <a:r>
              <a:rPr lang="es-MX" dirty="0" smtClean="0"/>
              <a:t>Diferenciación,</a:t>
            </a:r>
          </a:p>
          <a:p>
            <a:pPr lvl="2"/>
            <a:r>
              <a:rPr lang="es-MX" dirty="0" smtClean="0"/>
              <a:t>Autenticidad,</a:t>
            </a:r>
          </a:p>
          <a:p>
            <a:pPr lvl="2"/>
            <a:r>
              <a:rPr lang="es-MX" dirty="0" smtClean="0"/>
              <a:t>transparencia y</a:t>
            </a:r>
          </a:p>
          <a:p>
            <a:pPr lvl="2"/>
            <a:r>
              <a:rPr lang="es-MX" dirty="0" smtClean="0"/>
              <a:t>fortaleza.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2679414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71400"/>
            <a:ext cx="6508750" cy="1143000"/>
          </a:xfrm>
        </p:spPr>
        <p:txBody>
          <a:bodyPr>
            <a:normAutofit/>
          </a:bodyPr>
          <a:lstStyle/>
          <a:p>
            <a:r>
              <a:rPr lang="es-MX" sz="2800" b="1" dirty="0" smtClean="0"/>
              <a:t>Aproximaciones al concepto de reputación </a:t>
            </a:r>
            <a:r>
              <a:rPr lang="es-MX" sz="2800" b="1" dirty="0" smtClean="0"/>
              <a:t>corporativa ….</a:t>
            </a:r>
            <a:endParaRPr lang="es-MX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0" y="1268760"/>
            <a:ext cx="9144000" cy="5570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/>
              <a:t>Scott Meyer</a:t>
            </a:r>
          </a:p>
          <a:p>
            <a:pPr lvl="1"/>
            <a:r>
              <a:rPr lang="es-MX" sz="2000" dirty="0"/>
              <a:t>La identifica con el </a:t>
            </a:r>
            <a:r>
              <a:rPr lang="es-MX" sz="2000" b="1" dirty="0">
                <a:solidFill>
                  <a:srgbClr val="000090"/>
                </a:solidFill>
              </a:rPr>
              <a:t>reconocimiento del carácter </a:t>
            </a:r>
            <a:r>
              <a:rPr lang="es-MX" sz="2000" dirty="0"/>
              <a:t>de esa corporación por parte de sus públicos.</a:t>
            </a:r>
          </a:p>
          <a:p>
            <a:pPr lvl="1"/>
            <a:endParaRPr lang="es-MX" sz="2000" dirty="0" smtClean="0"/>
          </a:p>
          <a:p>
            <a:pPr lvl="1"/>
            <a:r>
              <a:rPr lang="es-MX" sz="2000" dirty="0" smtClean="0"/>
              <a:t>La </a:t>
            </a:r>
            <a:r>
              <a:rPr lang="es-MX" sz="2000" b="1" i="1" dirty="0"/>
              <a:t>relación entre una empresa y sus stakeholders </a:t>
            </a:r>
            <a:r>
              <a:rPr lang="es-MX" sz="2000" dirty="0"/>
              <a:t>pasa por </a:t>
            </a:r>
            <a:r>
              <a:rPr lang="es-MX" sz="2000" b="1" u="sng" dirty="0"/>
              <a:t>tres estadios</a:t>
            </a:r>
            <a:r>
              <a:rPr lang="es-MX" sz="2000" dirty="0"/>
              <a:t> progresivos de implicación</a:t>
            </a:r>
            <a:r>
              <a:rPr lang="es-MX" sz="2000" dirty="0" smtClean="0"/>
              <a:t>:</a:t>
            </a:r>
          </a:p>
          <a:p>
            <a:pPr lvl="1"/>
            <a:endParaRPr lang="es-MX" sz="2000" dirty="0"/>
          </a:p>
          <a:p>
            <a:pPr marL="1371600" lvl="2" indent="-457200">
              <a:buFont typeface="+mj-lt"/>
              <a:buAutoNum type="arabicPeriod"/>
            </a:pPr>
            <a:r>
              <a:rPr lang="es-MX" sz="1600" dirty="0"/>
              <a:t>El primero se produce a través de </a:t>
            </a:r>
            <a:r>
              <a:rPr lang="es-MX" sz="1600" b="1" dirty="0">
                <a:solidFill>
                  <a:srgbClr val="660066"/>
                </a:solidFill>
              </a:rPr>
              <a:t>la imagen que la gente tiene de la organización,</a:t>
            </a:r>
            <a:r>
              <a:rPr lang="es-MX" sz="1600" dirty="0"/>
              <a:t> su resultado es el reconocimiento del publico</a:t>
            </a:r>
            <a:r>
              <a:rPr lang="es-MX" sz="1600" dirty="0" smtClean="0"/>
              <a:t>.</a:t>
            </a:r>
          </a:p>
          <a:p>
            <a:pPr marL="1371600" lvl="2" indent="-457200">
              <a:buFont typeface="+mj-lt"/>
              <a:buAutoNum type="arabicPeriod"/>
            </a:pPr>
            <a:endParaRPr lang="es-MX" sz="1600" dirty="0"/>
          </a:p>
          <a:p>
            <a:pPr marL="1371600" lvl="2" indent="-457200">
              <a:buFont typeface="+mj-lt"/>
              <a:buAutoNum type="arabicPeriod"/>
            </a:pPr>
            <a:r>
              <a:rPr lang="es-MX" sz="1600" dirty="0"/>
              <a:t>El segundo es fruto de una percepción más honda y estructurada de la realidad corporativa, a partir de la cual, </a:t>
            </a:r>
            <a:r>
              <a:rPr lang="es-MX" sz="1600" b="1" dirty="0">
                <a:solidFill>
                  <a:srgbClr val="008000"/>
                </a:solidFill>
              </a:rPr>
              <a:t>los públicos construyen un sistema de creencias sobre la empresa</a:t>
            </a:r>
            <a:r>
              <a:rPr lang="es-MX" sz="1600" b="1" dirty="0"/>
              <a:t>. </a:t>
            </a:r>
            <a:endParaRPr lang="es-MX" sz="1600" b="1" dirty="0" smtClean="0"/>
          </a:p>
          <a:p>
            <a:pPr marL="1371600" lvl="2" indent="-457200">
              <a:buFont typeface="+mj-lt"/>
              <a:buAutoNum type="arabicPeriod"/>
            </a:pPr>
            <a:endParaRPr lang="es-MX" sz="1600" dirty="0"/>
          </a:p>
          <a:p>
            <a:pPr marL="1371600" lvl="2" indent="-457200">
              <a:buFont typeface="+mj-lt"/>
              <a:buAutoNum type="arabicPeriod"/>
            </a:pPr>
            <a:r>
              <a:rPr lang="es-MX" sz="1600" dirty="0"/>
              <a:t>Finalmente, la relación entre los </a:t>
            </a:r>
            <a:r>
              <a:rPr lang="es-MX" sz="1600" i="1" dirty="0"/>
              <a:t>stakeholders </a:t>
            </a:r>
            <a:r>
              <a:rPr lang="es-MX" sz="1600" dirty="0"/>
              <a:t>y</a:t>
            </a:r>
            <a:r>
              <a:rPr lang="es-MX" sz="1600" i="1" dirty="0"/>
              <a:t> </a:t>
            </a:r>
            <a:r>
              <a:rPr lang="es-MX" sz="1600" dirty="0"/>
              <a:t>la empresa culmina en una experiencia por parte de aquellos basada en el </a:t>
            </a:r>
            <a:r>
              <a:rPr lang="es-MX" sz="1600" b="1" dirty="0">
                <a:solidFill>
                  <a:srgbClr val="FF6600"/>
                </a:solidFill>
              </a:rPr>
              <a:t>reconocimiento de el carácter de ésta. </a:t>
            </a:r>
            <a:endParaRPr lang="es-MX" sz="1600" b="1" dirty="0" smtClean="0">
              <a:solidFill>
                <a:srgbClr val="FF6600"/>
              </a:solidFill>
            </a:endParaRPr>
          </a:p>
          <a:p>
            <a:pPr marL="1371600" lvl="2" indent="-457200">
              <a:buFont typeface="+mj-lt"/>
              <a:buAutoNum type="arabicPeriod"/>
            </a:pPr>
            <a:endParaRPr lang="es-MX" sz="1600" dirty="0"/>
          </a:p>
          <a:p>
            <a:pPr lvl="1"/>
            <a:r>
              <a:rPr lang="es-MX" sz="2000" dirty="0"/>
              <a:t>«La sintieses de un proceso secuencial que integra imagen, percepción, creencias y experiencia respecto a una compañía.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4042802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642392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Aproximaciones al concepto de reputación corporativa</a:t>
            </a:r>
            <a:endParaRPr lang="es-MX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7361249"/>
              </p:ext>
            </p:extLst>
          </p:nvPr>
        </p:nvGraphicFramePr>
        <p:xfrm>
          <a:off x="467544" y="2420888"/>
          <a:ext cx="8435280" cy="391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60"/>
                <a:gridCol w="2811760"/>
                <a:gridCol w="2811760"/>
              </a:tblGrid>
              <a:tr h="969640">
                <a:tc>
                  <a:txBody>
                    <a:bodyPr/>
                    <a:lstStyle/>
                    <a:p>
                      <a:r>
                        <a:rPr lang="es-MX" sz="2800" b="1" dirty="0" smtClean="0"/>
                        <a:t>Fenómeno</a:t>
                      </a:r>
                      <a:endParaRPr lang="es-MX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 smtClean="0"/>
                        <a:t>Naturaleza</a:t>
                      </a:r>
                      <a:endParaRPr lang="es-MX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800" b="1" dirty="0" smtClean="0"/>
                        <a:t>Efecto</a:t>
                      </a:r>
                      <a:endParaRPr lang="es-MX" sz="2800" b="1" dirty="0"/>
                    </a:p>
                  </a:txBody>
                  <a:tcPr/>
                </a:tc>
              </a:tr>
              <a:tr h="969640"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Imagen</a:t>
                      </a:r>
                      <a:endParaRPr lang="es-MX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Apariencia</a:t>
                      </a:r>
                      <a:endParaRPr lang="es-MX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Conocimiento de la empresa</a:t>
                      </a:r>
                      <a:endParaRPr lang="es-MX" sz="2000" dirty="0"/>
                    </a:p>
                  </a:txBody>
                  <a:tcPr/>
                </a:tc>
              </a:tr>
              <a:tr h="969640"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Percepción</a:t>
                      </a:r>
                      <a:endParaRPr lang="es-MX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Creencia</a:t>
                      </a:r>
                      <a:endParaRPr lang="es-MX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Interés</a:t>
                      </a:r>
                      <a:r>
                        <a:rPr lang="es-MX" sz="2000" baseline="0" dirty="0" smtClean="0"/>
                        <a:t> de la empresa</a:t>
                      </a:r>
                      <a:endParaRPr lang="es-MX" sz="2000" dirty="0"/>
                    </a:p>
                  </a:txBody>
                  <a:tcPr/>
                </a:tc>
              </a:tr>
              <a:tr h="969640"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Reputación</a:t>
                      </a:r>
                      <a:endParaRPr lang="es-MX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Experiencia</a:t>
                      </a:r>
                      <a:endParaRPr lang="es-MX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Reconocimiento del carácter de la empresa</a:t>
                      </a:r>
                      <a:endParaRPr lang="es-MX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532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6508377" cy="1143000"/>
          </a:xfrm>
        </p:spPr>
        <p:txBody>
          <a:bodyPr>
            <a:normAutofit/>
          </a:bodyPr>
          <a:lstStyle/>
          <a:p>
            <a:r>
              <a:rPr lang="es-MX" sz="2800" b="1" dirty="0" smtClean="0"/>
              <a:t>Aproximaciones al concepto de reputación </a:t>
            </a:r>
            <a:r>
              <a:rPr lang="es-MX" sz="2800" b="1" dirty="0" smtClean="0"/>
              <a:t>corporativa ….</a:t>
            </a:r>
            <a:endParaRPr lang="es-MX" sz="2800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9512" y="2132857"/>
            <a:ext cx="8291265" cy="1944216"/>
          </a:xfrm>
        </p:spPr>
        <p:txBody>
          <a:bodyPr/>
          <a:lstStyle/>
          <a:p>
            <a:pPr marL="0" indent="0">
              <a:buNone/>
            </a:pPr>
            <a:r>
              <a:rPr lang="es-MX" b="1" dirty="0" smtClean="0"/>
              <a:t>Grahame Dowling</a:t>
            </a:r>
          </a:p>
          <a:p>
            <a:pPr lvl="1"/>
            <a:r>
              <a:rPr lang="es-MX" dirty="0" smtClean="0"/>
              <a:t>La reputación es </a:t>
            </a:r>
            <a:r>
              <a:rPr lang="es-MX" b="1" dirty="0" smtClean="0">
                <a:solidFill>
                  <a:srgbClr val="660066"/>
                </a:solidFill>
              </a:rPr>
              <a:t>el resultado de una imagen positiva de la empresa, cuando ésta encierra valores</a:t>
            </a:r>
            <a:r>
              <a:rPr lang="es-MX" dirty="0" smtClean="0"/>
              <a:t> como la autenticidad, la honestidad, la responsabilidad y la integridad.</a:t>
            </a:r>
          </a:p>
          <a:p>
            <a:pPr lvl="1"/>
            <a:r>
              <a:rPr lang="es-MX" dirty="0" smtClean="0"/>
              <a:t>Integra </a:t>
            </a:r>
            <a:r>
              <a:rPr lang="es-MX" b="1" dirty="0" smtClean="0">
                <a:solidFill>
                  <a:srgbClr val="008000"/>
                </a:solidFill>
              </a:rPr>
              <a:t>valores que apelan al compromiso de la compañía con sus </a:t>
            </a:r>
            <a:r>
              <a:rPr lang="es-MX" b="1" i="1" dirty="0" smtClean="0">
                <a:solidFill>
                  <a:srgbClr val="008000"/>
                </a:solidFill>
              </a:rPr>
              <a:t>stakeholders</a:t>
            </a:r>
            <a:r>
              <a:rPr lang="es-MX" i="1" dirty="0" smtClean="0"/>
              <a:t> </a:t>
            </a:r>
            <a:r>
              <a:rPr lang="es-MX" dirty="0" smtClean="0"/>
              <a:t>y al grado de cumplimiento de dichos compromisos.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1520" y="4293096"/>
            <a:ext cx="8075241" cy="23762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2600" b="1" dirty="0" smtClean="0"/>
              <a:t>Antonio López</a:t>
            </a:r>
          </a:p>
          <a:p>
            <a:pPr lvl="1"/>
            <a:r>
              <a:rPr lang="es-MX" sz="2300" dirty="0" smtClean="0"/>
              <a:t>La reputación depende de la </a:t>
            </a:r>
            <a:r>
              <a:rPr lang="es-MX" sz="2300" b="1" dirty="0" smtClean="0"/>
              <a:t>coherencia y la armonía </a:t>
            </a:r>
            <a:r>
              <a:rPr lang="es-MX" sz="2300" dirty="0" smtClean="0"/>
              <a:t>entre </a:t>
            </a:r>
            <a:r>
              <a:rPr lang="es-MX" sz="2300" b="1" dirty="0" smtClean="0">
                <a:solidFill>
                  <a:srgbClr val="000090"/>
                </a:solidFill>
              </a:rPr>
              <a:t>el ser de la empresa</a:t>
            </a:r>
            <a:r>
              <a:rPr lang="es-MX" sz="2300" dirty="0" smtClean="0"/>
              <a:t>, y </a:t>
            </a:r>
            <a:r>
              <a:rPr lang="es-MX" sz="2300" b="1" dirty="0" smtClean="0">
                <a:solidFill>
                  <a:srgbClr val="660066"/>
                </a:solidFill>
              </a:rPr>
              <a:t>la apariencia</a:t>
            </a:r>
            <a:r>
              <a:rPr lang="es-MX" sz="2300" dirty="0" smtClean="0"/>
              <a:t> de esta: su imagen corporativa.</a:t>
            </a:r>
          </a:p>
          <a:p>
            <a:pPr lvl="1"/>
            <a:r>
              <a:rPr lang="es-MX" sz="2300" dirty="0" smtClean="0"/>
              <a:t>La reputación es el resultado de la </a:t>
            </a:r>
            <a:r>
              <a:rPr lang="es-MX" sz="2300" b="1" dirty="0" smtClean="0"/>
              <a:t>relación armónica </a:t>
            </a:r>
            <a:r>
              <a:rPr lang="es-MX" sz="2300" dirty="0" smtClean="0"/>
              <a:t>entre </a:t>
            </a:r>
            <a:r>
              <a:rPr lang="es-MX" sz="2300" b="1" dirty="0" smtClean="0">
                <a:solidFill>
                  <a:srgbClr val="800000"/>
                </a:solidFill>
              </a:rPr>
              <a:t>identidad e </a:t>
            </a:r>
            <a:r>
              <a:rPr lang="es-MX" sz="2300" b="1" dirty="0" smtClean="0">
                <a:solidFill>
                  <a:srgbClr val="008000"/>
                </a:solidFill>
              </a:rPr>
              <a:t>imagen corporativas</a:t>
            </a:r>
          </a:p>
          <a:p>
            <a:pPr lvl="1"/>
            <a:r>
              <a:rPr lang="es-MX" sz="2300" dirty="0" smtClean="0"/>
              <a:t>Es consecuencia </a:t>
            </a:r>
            <a:r>
              <a:rPr lang="es-MX" sz="2300" b="1" dirty="0" smtClean="0"/>
              <a:t>de la consolidación en el tiempo</a:t>
            </a:r>
            <a:r>
              <a:rPr lang="es-MX" sz="2300" dirty="0" smtClean="0"/>
              <a:t> </a:t>
            </a:r>
            <a:r>
              <a:rPr lang="es-MX" sz="2300" b="1" dirty="0" smtClean="0">
                <a:solidFill>
                  <a:srgbClr val="660066"/>
                </a:solidFill>
              </a:rPr>
              <a:t>de los factores que han hecho posible la proyección social </a:t>
            </a:r>
            <a:r>
              <a:rPr lang="es-MX" sz="2300" dirty="0" smtClean="0">
                <a:solidFill>
                  <a:srgbClr val="660066"/>
                </a:solidFill>
              </a:rPr>
              <a:t>de la identidad </a:t>
            </a:r>
            <a:r>
              <a:rPr lang="es-MX" sz="2300" dirty="0" smtClean="0"/>
              <a:t>a través de la imagen corporativa.</a:t>
            </a:r>
            <a:endParaRPr lang="es-MX" sz="2300" dirty="0"/>
          </a:p>
        </p:txBody>
      </p:sp>
    </p:spTree>
    <p:extLst>
      <p:ext uri="{BB962C8B-B14F-4D97-AF65-F5344CB8AC3E}">
        <p14:creationId xmlns:p14="http://schemas.microsoft.com/office/powerpoint/2010/main" val="2487743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De la imagen corporativa a la reputación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2816"/>
            <a:ext cx="6508377" cy="3916363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La imagen actúa como figura y la reputación constituye el fondo, el </a:t>
            </a:r>
            <a:r>
              <a:rPr lang="es-MX" i="1" dirty="0" smtClean="0"/>
              <a:t>background</a:t>
            </a:r>
            <a:r>
              <a:rPr lang="es-MX" dirty="0" smtClean="0"/>
              <a:t> sobre el que se proyecta la figura. </a:t>
            </a:r>
          </a:p>
          <a:p>
            <a:endParaRPr lang="es-MX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217787"/>
              </p:ext>
            </p:extLst>
          </p:nvPr>
        </p:nvGraphicFramePr>
        <p:xfrm>
          <a:off x="683568" y="2996952"/>
          <a:ext cx="7560840" cy="3620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420046">
                <a:tc>
                  <a:txBody>
                    <a:bodyPr/>
                    <a:lstStyle/>
                    <a:p>
                      <a:r>
                        <a:rPr lang="es-MX" dirty="0" smtClean="0"/>
                        <a:t>Imagen</a:t>
                      </a:r>
                      <a:r>
                        <a:rPr lang="es-MX" baseline="0" dirty="0" smtClean="0"/>
                        <a:t> corporativa (la figura)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Reputación corporativa (el</a:t>
                      </a:r>
                      <a:r>
                        <a:rPr lang="es-MX" baseline="0" dirty="0" smtClean="0"/>
                        <a:t> fondo)</a:t>
                      </a:r>
                      <a:endParaRPr lang="es-MX" dirty="0"/>
                    </a:p>
                  </a:txBody>
                  <a:tcPr/>
                </a:tc>
              </a:tr>
              <a:tr h="420046">
                <a:tc>
                  <a:txBody>
                    <a:bodyPr/>
                    <a:lstStyle/>
                    <a:p>
                      <a:r>
                        <a:rPr lang="es-MX" dirty="0" smtClean="0"/>
                        <a:t>Una figura creada cambiante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Un fondo acumulado, consolidado</a:t>
                      </a:r>
                      <a:endParaRPr lang="es-MX" dirty="0"/>
                    </a:p>
                  </a:txBody>
                  <a:tcPr/>
                </a:tc>
              </a:tr>
              <a:tr h="420046">
                <a:tc>
                  <a:txBody>
                    <a:bodyPr/>
                    <a:lstStyle/>
                    <a:p>
                      <a:r>
                        <a:rPr lang="es-MX" dirty="0" smtClean="0"/>
                        <a:t>Más</a:t>
                      </a:r>
                      <a:r>
                        <a:rPr lang="es-MX" baseline="0" dirty="0" smtClean="0"/>
                        <a:t> coyuntural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Más duradera</a:t>
                      </a:r>
                      <a:endParaRPr lang="es-MX" dirty="0"/>
                    </a:p>
                  </a:txBody>
                  <a:tcPr/>
                </a:tc>
              </a:tr>
              <a:tr h="420046">
                <a:tc>
                  <a:txBody>
                    <a:bodyPr/>
                    <a:lstStyle/>
                    <a:p>
                      <a:r>
                        <a:rPr lang="es-MX" dirty="0" smtClean="0"/>
                        <a:t>Más fácil</a:t>
                      </a:r>
                      <a:r>
                        <a:rPr lang="es-MX" baseline="0" dirty="0" smtClean="0"/>
                        <a:t> de hacer y cambiar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Más difícil de</a:t>
                      </a:r>
                      <a:r>
                        <a:rPr lang="es-MX" baseline="0" dirty="0" smtClean="0"/>
                        <a:t> conseguir y también de cambiar </a:t>
                      </a:r>
                      <a:endParaRPr lang="es-MX" dirty="0"/>
                    </a:p>
                  </a:txBody>
                  <a:tcPr/>
                </a:tc>
              </a:tr>
              <a:tr h="420046">
                <a:tc>
                  <a:txBody>
                    <a:bodyPr/>
                    <a:lstStyle/>
                    <a:p>
                      <a:r>
                        <a:rPr lang="es-MX" dirty="0" smtClean="0"/>
                        <a:t>Más superficial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Más sólida</a:t>
                      </a:r>
                      <a:r>
                        <a:rPr lang="es-MX" baseline="0" dirty="0" smtClean="0"/>
                        <a:t>, basada en comportamientos</a:t>
                      </a:r>
                      <a:endParaRPr lang="es-MX" dirty="0"/>
                    </a:p>
                  </a:txBody>
                  <a:tcPr/>
                </a:tc>
              </a:tr>
              <a:tr h="420046">
                <a:tc>
                  <a:txBody>
                    <a:bodyPr/>
                    <a:lstStyle/>
                    <a:p>
                      <a:r>
                        <a:rPr lang="es-MX" dirty="0" smtClean="0"/>
                        <a:t>Se transmite a través de</a:t>
                      </a:r>
                      <a:r>
                        <a:rPr lang="es-MX" baseline="0" dirty="0" smtClean="0"/>
                        <a:t> la oferta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Se demuestra</a:t>
                      </a:r>
                      <a:r>
                        <a:rPr lang="es-MX" baseline="0" dirty="0" smtClean="0"/>
                        <a:t> a través de la respuesta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869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De la imagen corporativa a la </a:t>
            </a:r>
            <a:r>
              <a:rPr lang="es-MX" b="1" dirty="0" smtClean="0"/>
              <a:t>reputación…</a:t>
            </a:r>
            <a:endParaRPr lang="es-MX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6363928"/>
              </p:ext>
            </p:extLst>
          </p:nvPr>
        </p:nvGraphicFramePr>
        <p:xfrm>
          <a:off x="467544" y="2420888"/>
          <a:ext cx="82296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Imagen</a:t>
                      </a:r>
                      <a:r>
                        <a:rPr lang="es-MX" baseline="0" dirty="0" smtClean="0"/>
                        <a:t> corporativa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Reputación corporativa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Proyecta la personalidad</a:t>
                      </a:r>
                      <a:r>
                        <a:rPr lang="es-MX" baseline="0" dirty="0" smtClean="0"/>
                        <a:t> corporativa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Es fruto</a:t>
                      </a:r>
                      <a:r>
                        <a:rPr lang="es-MX" baseline="0" dirty="0" smtClean="0"/>
                        <a:t> del conocimiento del comportamiento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Carácter coyuntural</a:t>
                      </a:r>
                      <a:r>
                        <a:rPr lang="es-MX" baseline="0" dirty="0" smtClean="0"/>
                        <a:t> y efectos efímeros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Carácter estructural y efectos duraderos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Difícil</a:t>
                      </a:r>
                      <a:r>
                        <a:rPr lang="es-MX" baseline="0" dirty="0" smtClean="0"/>
                        <a:t> de objetivar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Verificable</a:t>
                      </a:r>
                      <a:r>
                        <a:rPr lang="es-MX" baseline="0" dirty="0" smtClean="0"/>
                        <a:t> empíricamente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Genera expectativas asociadas a la oferta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Genera valor consecuencia de la respuesta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Se</a:t>
                      </a:r>
                      <a:r>
                        <a:rPr lang="es-MX" baseline="0" dirty="0" smtClean="0"/>
                        <a:t> construye fuera de la organización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Se genera en el interior de la organización</a:t>
                      </a:r>
                      <a:r>
                        <a:rPr lang="es-MX" baseline="0" dirty="0" smtClean="0"/>
                        <a:t>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662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De la imagen corporativa a la </a:t>
            </a:r>
            <a:r>
              <a:rPr lang="es-MX" b="1" dirty="0" smtClean="0"/>
              <a:t>reputación…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6635081" cy="4531568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La</a:t>
            </a:r>
            <a:r>
              <a:rPr lang="es-MX" b="1" dirty="0"/>
              <a:t> </a:t>
            </a:r>
            <a:r>
              <a:rPr lang="es-MX" b="1" dirty="0">
                <a:solidFill>
                  <a:srgbClr val="800000"/>
                </a:solidFill>
              </a:rPr>
              <a:t>identidad corporativa</a:t>
            </a:r>
            <a:r>
              <a:rPr lang="es-MX" dirty="0"/>
              <a:t>, entendida de una manera dinámica es la </a:t>
            </a:r>
            <a:r>
              <a:rPr lang="es-MX" b="1" dirty="0">
                <a:solidFill>
                  <a:srgbClr val="FF0000"/>
                </a:solidFill>
              </a:rPr>
              <a:t>síntesis</a:t>
            </a:r>
            <a:r>
              <a:rPr lang="es-MX" dirty="0"/>
              <a:t> de la </a:t>
            </a:r>
            <a:r>
              <a:rPr lang="es-MX" b="1" dirty="0"/>
              <a:t>historia</a:t>
            </a:r>
            <a:r>
              <a:rPr lang="es-MX" dirty="0"/>
              <a:t> de la organización, de su </a:t>
            </a:r>
            <a:r>
              <a:rPr lang="es-MX" b="1" dirty="0"/>
              <a:t>estrategia empresarial </a:t>
            </a:r>
            <a:r>
              <a:rPr lang="es-MX" dirty="0"/>
              <a:t>vigente y </a:t>
            </a:r>
            <a:r>
              <a:rPr lang="es-MX" b="1" dirty="0"/>
              <a:t>su cultura corporativa</a:t>
            </a:r>
            <a:r>
              <a:rPr lang="es-MX" dirty="0"/>
              <a:t>. </a:t>
            </a:r>
            <a:endParaRPr lang="es-MX" dirty="0" smtClean="0"/>
          </a:p>
          <a:p>
            <a:r>
              <a:rPr lang="es-MX" dirty="0" smtClean="0"/>
              <a:t>La </a:t>
            </a:r>
            <a:r>
              <a:rPr lang="es-MX" dirty="0" smtClean="0"/>
              <a:t>reputación tiene su origen en la realidad de la empresa y, más concretamente, en su historia, en la credibilidad del proyecto empresarial vigente y en la alineación de su cultura corporativa con ese proyecto. </a:t>
            </a:r>
          </a:p>
          <a:p>
            <a:r>
              <a:rPr lang="es-MX" dirty="0" smtClean="0"/>
              <a:t>La reputación es </a:t>
            </a:r>
            <a:r>
              <a:rPr lang="es-MX" b="1" dirty="0" smtClean="0"/>
              <a:t>la cristalización de </a:t>
            </a:r>
            <a:r>
              <a:rPr lang="es-MX" b="1" dirty="0" smtClean="0"/>
              <a:t>la </a:t>
            </a:r>
            <a:r>
              <a:rPr lang="es-MX" b="1" dirty="0" smtClean="0"/>
              <a:t>imagen corporativa </a:t>
            </a:r>
            <a:r>
              <a:rPr lang="es-MX" dirty="0" smtClean="0"/>
              <a:t>de una entidad cuando esta es el resultado de un </a:t>
            </a:r>
            <a:r>
              <a:rPr lang="es-MX" b="1" dirty="0" smtClean="0">
                <a:solidFill>
                  <a:srgbClr val="000090"/>
                </a:solidFill>
              </a:rPr>
              <a:t>comportamiento corporativo excelente</a:t>
            </a:r>
            <a:r>
              <a:rPr lang="es-MX" dirty="0" smtClean="0"/>
              <a:t>, </a:t>
            </a:r>
            <a:r>
              <a:rPr lang="es-MX" b="1" dirty="0" smtClean="0">
                <a:solidFill>
                  <a:srgbClr val="0000FF"/>
                </a:solidFill>
              </a:rPr>
              <a:t>mantenido a lo largo del tiempo</a:t>
            </a:r>
            <a:r>
              <a:rPr lang="es-MX" dirty="0" smtClean="0"/>
              <a:t>, que le confiere un carácter estructural ante sus </a:t>
            </a:r>
            <a:r>
              <a:rPr lang="es-MX" i="1" dirty="0" smtClean="0"/>
              <a:t>stakeholders</a:t>
            </a:r>
            <a:r>
              <a:rPr lang="es-MX" dirty="0" smtClean="0"/>
              <a:t> estratégicos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12149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Las tres </a:t>
            </a:r>
            <a:r>
              <a:rPr lang="es-MX" b="1" dirty="0" smtClean="0"/>
              <a:t>“</a:t>
            </a:r>
            <a:r>
              <a:rPr lang="es-MX" b="1" i="1" dirty="0" smtClean="0"/>
              <a:t>conditio </a:t>
            </a:r>
            <a:r>
              <a:rPr lang="es-MX" b="1" i="1" dirty="0" smtClean="0"/>
              <a:t>sine qua </a:t>
            </a:r>
            <a:r>
              <a:rPr lang="es-MX" b="1" i="1" dirty="0" smtClean="0"/>
              <a:t>non” </a:t>
            </a:r>
            <a:r>
              <a:rPr lang="es-MX" b="1" dirty="0" smtClean="0"/>
              <a:t>de la </a:t>
            </a:r>
            <a:r>
              <a:rPr lang="es-MX" b="1" dirty="0" smtClean="0"/>
              <a:t>reputación…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3754761" cy="39163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2400" b="1" dirty="0" smtClean="0"/>
              <a:t>Una sólida dimensión axiológica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400" b="1" dirty="0" smtClean="0"/>
              <a:t>Un comportamiento corporativo comprometido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400" b="1" dirty="0" smtClean="0"/>
              <a:t>Proactividad en la gestión reputacional</a:t>
            </a:r>
          </a:p>
          <a:p>
            <a:pPr marL="0" indent="0">
              <a:buNone/>
            </a:pP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2941633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Las tres </a:t>
            </a:r>
            <a:r>
              <a:rPr lang="es-MX" b="1" dirty="0" smtClean="0"/>
              <a:t>“</a:t>
            </a:r>
            <a:r>
              <a:rPr lang="es-MX" b="1" i="1" dirty="0" smtClean="0"/>
              <a:t>conditio </a:t>
            </a:r>
            <a:r>
              <a:rPr lang="es-MX" b="1" i="1" dirty="0"/>
              <a:t>sine qua </a:t>
            </a:r>
            <a:r>
              <a:rPr lang="es-MX" b="1" i="1" dirty="0" smtClean="0"/>
              <a:t>non” </a:t>
            </a:r>
            <a:r>
              <a:rPr lang="es-MX" b="1" dirty="0"/>
              <a:t>de la </a:t>
            </a:r>
            <a:r>
              <a:rPr lang="es-MX" b="1" dirty="0" smtClean="0"/>
              <a:t>reputación …</a:t>
            </a:r>
            <a:endParaRPr lang="es-MX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9343445"/>
              </p:ext>
            </p:extLst>
          </p:nvPr>
        </p:nvGraphicFramePr>
        <p:xfrm>
          <a:off x="457200" y="1600200"/>
          <a:ext cx="8507288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320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Las tres </a:t>
            </a:r>
            <a:r>
              <a:rPr lang="es-MX" b="1" dirty="0" smtClean="0"/>
              <a:t>“</a:t>
            </a:r>
            <a:r>
              <a:rPr lang="es-MX" b="1" i="1" dirty="0" smtClean="0"/>
              <a:t>conditio </a:t>
            </a:r>
            <a:r>
              <a:rPr lang="es-MX" b="1" i="1" dirty="0"/>
              <a:t>sine qua </a:t>
            </a:r>
            <a:r>
              <a:rPr lang="es-MX" b="1" i="1" dirty="0" smtClean="0"/>
              <a:t>non” </a:t>
            </a:r>
            <a:r>
              <a:rPr lang="es-MX" b="1" dirty="0"/>
              <a:t>de la </a:t>
            </a:r>
            <a:r>
              <a:rPr lang="es-MX" b="1" dirty="0" smtClean="0"/>
              <a:t>reputación…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44824"/>
            <a:ext cx="6264695" cy="4608512"/>
          </a:xfrm>
        </p:spPr>
        <p:txBody>
          <a:bodyPr>
            <a:normAutofit/>
          </a:bodyPr>
          <a:lstStyle/>
          <a:p>
            <a:r>
              <a:rPr lang="es-MX" sz="2400" dirty="0" smtClean="0"/>
              <a:t>Demostrar un comportamiento corporativo comprometido. </a:t>
            </a:r>
            <a:r>
              <a:rPr lang="es-MX" sz="2400" u="sng" dirty="0" smtClean="0"/>
              <a:t>Implica dos requisitos:</a:t>
            </a:r>
          </a:p>
          <a:p>
            <a:pPr lvl="1"/>
            <a:r>
              <a:rPr lang="es-MX" sz="2400" dirty="0" smtClean="0"/>
              <a:t>El estándar de ese comportamiento supere la media del sector </a:t>
            </a:r>
          </a:p>
          <a:p>
            <a:pPr lvl="1"/>
            <a:r>
              <a:rPr lang="es-MX" sz="2400" dirty="0" smtClean="0"/>
              <a:t>Que los compromisos sobre los que exista una declaración explícita por parte de la empresa se cumplan siempre y en cualquier circunstancia. </a:t>
            </a:r>
          </a:p>
        </p:txBody>
      </p:sp>
    </p:spTree>
    <p:extLst>
      <p:ext uri="{BB962C8B-B14F-4D97-AF65-F5344CB8AC3E}">
        <p14:creationId xmlns:p14="http://schemas.microsoft.com/office/powerpoint/2010/main" val="2077041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Las tres </a:t>
            </a:r>
            <a:r>
              <a:rPr lang="es-MX" b="1" i="1" dirty="0"/>
              <a:t>conditio sine qua non </a:t>
            </a:r>
            <a:r>
              <a:rPr lang="es-MX" b="1" dirty="0"/>
              <a:t>de la </a:t>
            </a:r>
            <a:r>
              <a:rPr lang="es-MX" b="1" dirty="0" smtClean="0"/>
              <a:t>reputación… 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060848"/>
            <a:ext cx="6840760" cy="4464496"/>
          </a:xfrm>
        </p:spPr>
        <p:txBody>
          <a:bodyPr>
            <a:noAutofit/>
          </a:bodyPr>
          <a:lstStyle/>
          <a:p>
            <a:r>
              <a:rPr lang="es-MX" dirty="0" smtClean="0"/>
              <a:t>La proactividad reputacional se relaciona con la </a:t>
            </a:r>
            <a:r>
              <a:rPr lang="es-MX" b="1" dirty="0" smtClean="0"/>
              <a:t>necesidad de hacer algo más de lo que se está obligado a hacer.</a:t>
            </a:r>
          </a:p>
          <a:p>
            <a:pPr marL="0" indent="0">
              <a:buNone/>
            </a:pPr>
            <a:r>
              <a:rPr lang="es-MX" b="1" dirty="0"/>
              <a:t>Indicadores:</a:t>
            </a:r>
          </a:p>
          <a:p>
            <a:pPr lvl="1"/>
            <a:r>
              <a:rPr lang="es-MX" dirty="0"/>
              <a:t>La existencia de una política formal de reputación corporativa y todo lo que esto conlleva: una estrategia formalizada; la responsabilidad de su </a:t>
            </a:r>
            <a:r>
              <a:rPr lang="es-MX" dirty="0" smtClean="0"/>
              <a:t>ejecución </a:t>
            </a:r>
            <a:r>
              <a:rPr lang="es-MX" dirty="0"/>
              <a:t>identificada con una persona o un equipo; la asignación de los recursos necesarios, etc.</a:t>
            </a:r>
          </a:p>
          <a:p>
            <a:pPr lvl="1"/>
            <a:r>
              <a:rPr lang="es-MX" dirty="0"/>
              <a:t>El establecimiento de objetivos operativos de reputación y los correspondientes planes de mejora.</a:t>
            </a:r>
          </a:p>
          <a:p>
            <a:pPr lvl="1"/>
            <a:r>
              <a:rPr lang="es-MX" dirty="0"/>
              <a:t>La eliminación de los riesgos </a:t>
            </a:r>
            <a:r>
              <a:rPr lang="es-MX" dirty="0" smtClean="0"/>
              <a:t>reputaciones </a:t>
            </a:r>
            <a:r>
              <a:rPr lang="es-MX" dirty="0"/>
              <a:t>identificados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3841922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La reputación y los intangibles empresariales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775257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23528" y="332656"/>
            <a:ext cx="7848872" cy="720080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1. Marcas reputadas y otras especies</a:t>
            </a:r>
            <a:endParaRPr lang="es-ES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251520" y="1196752"/>
            <a:ext cx="7848872" cy="1944216"/>
          </a:xfrm>
        </p:spPr>
        <p:txBody>
          <a:bodyPr>
            <a:normAutofit/>
          </a:bodyPr>
          <a:lstStyle/>
          <a:p>
            <a:r>
              <a:rPr lang="es-ES" dirty="0" smtClean="0"/>
              <a:t>La </a:t>
            </a:r>
            <a:r>
              <a:rPr lang="es-ES" dirty="0" smtClean="0"/>
              <a:t>marca es la </a:t>
            </a:r>
            <a:r>
              <a:rPr lang="es-ES" b="1" dirty="0" smtClean="0"/>
              <a:t>expresión de un compromiso de la empresa</a:t>
            </a:r>
            <a:r>
              <a:rPr lang="es-ES" dirty="0" smtClean="0"/>
              <a:t> con sus </a:t>
            </a:r>
            <a:r>
              <a:rPr lang="es-ES" dirty="0" err="1" smtClean="0"/>
              <a:t>stakeholders</a:t>
            </a:r>
            <a:r>
              <a:rPr lang="es-ES" dirty="0" smtClean="0"/>
              <a:t>, una especie de promesa hacia éstos</a:t>
            </a:r>
            <a:r>
              <a:rPr lang="es-ES" dirty="0" smtClean="0"/>
              <a:t>.</a:t>
            </a:r>
          </a:p>
          <a:p>
            <a:r>
              <a:rPr lang="es-ES" dirty="0"/>
              <a:t>Una </a:t>
            </a:r>
            <a:r>
              <a:rPr lang="es-ES" b="1" dirty="0"/>
              <a:t>marca reputada </a:t>
            </a:r>
            <a:r>
              <a:rPr lang="es-ES" dirty="0"/>
              <a:t>es, fundamentalmente, la </a:t>
            </a:r>
            <a:r>
              <a:rPr lang="es-ES" b="1" dirty="0">
                <a:solidFill>
                  <a:srgbClr val="800000"/>
                </a:solidFill>
              </a:rPr>
              <a:t>expresión de la coherencia </a:t>
            </a:r>
            <a:r>
              <a:rPr lang="es-ES" dirty="0"/>
              <a:t>entre la promesa que esa empresa hace a sus públicos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251520" y="3095005"/>
            <a:ext cx="8229600" cy="170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 smtClean="0"/>
              <a:t>Visión de la marca: </a:t>
            </a:r>
            <a:r>
              <a:rPr lang="es-ES" dirty="0" smtClean="0"/>
              <a:t>promesa que la marca experiencia ofrece a los </a:t>
            </a:r>
            <a:r>
              <a:rPr lang="es-ES" i="1" dirty="0" err="1" smtClean="0"/>
              <a:t>stakeholders</a:t>
            </a:r>
            <a:r>
              <a:rPr lang="es-ES" dirty="0" smtClean="0"/>
              <a:t>.</a:t>
            </a:r>
          </a:p>
          <a:p>
            <a:r>
              <a:rPr lang="es-ES" b="1" dirty="0" smtClean="0"/>
              <a:t>Mensaje </a:t>
            </a:r>
            <a:r>
              <a:rPr lang="es-ES" b="1" dirty="0" err="1" smtClean="0"/>
              <a:t>Identitario</a:t>
            </a:r>
            <a:r>
              <a:rPr lang="es-ES" b="1" dirty="0" smtClean="0"/>
              <a:t>: </a:t>
            </a:r>
            <a:r>
              <a:rPr lang="es-ES" dirty="0" smtClean="0"/>
              <a:t>expresión comunicativa concreta de una marca.</a:t>
            </a:r>
            <a:endParaRPr lang="es-ES" dirty="0" smtClean="0"/>
          </a:p>
        </p:txBody>
      </p:sp>
      <p:graphicFrame>
        <p:nvGraphicFramePr>
          <p:cNvPr id="5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902155"/>
              </p:ext>
            </p:extLst>
          </p:nvPr>
        </p:nvGraphicFramePr>
        <p:xfrm>
          <a:off x="518864" y="4725144"/>
          <a:ext cx="7797552" cy="20162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00242"/>
                <a:gridCol w="2688389"/>
                <a:gridCol w="2708921"/>
              </a:tblGrid>
              <a:tr h="403245">
                <a:tc>
                  <a:txBody>
                    <a:bodyPr/>
                    <a:lstStyle/>
                    <a:p>
                      <a:r>
                        <a:rPr lang="es-ES" dirty="0" smtClean="0"/>
                        <a:t>Marca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Visión de marca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Mensaje </a:t>
                      </a:r>
                      <a:r>
                        <a:rPr lang="es-ES" dirty="0" err="1" smtClean="0"/>
                        <a:t>Identitario</a:t>
                      </a:r>
                      <a:endParaRPr lang="es-ES" dirty="0"/>
                    </a:p>
                  </a:txBody>
                  <a:tcPr/>
                </a:tc>
              </a:tr>
              <a:tr h="403245">
                <a:tc>
                  <a:txBody>
                    <a:bodyPr/>
                    <a:lstStyle/>
                    <a:p>
                      <a:r>
                        <a:rPr lang="es-ES" dirty="0" smtClean="0"/>
                        <a:t>Volvo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Seguridad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Volvo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for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life</a:t>
                      </a:r>
                      <a:endParaRPr lang="es-ES" i="1" dirty="0"/>
                    </a:p>
                  </a:txBody>
                  <a:tcPr/>
                </a:tc>
              </a:tr>
              <a:tr h="403245">
                <a:tc>
                  <a:txBody>
                    <a:bodyPr/>
                    <a:lstStyle/>
                    <a:p>
                      <a:r>
                        <a:rPr lang="es-ES" dirty="0" smtClean="0"/>
                        <a:t>Nike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Superación, esfuerzo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Just</a:t>
                      </a:r>
                      <a:r>
                        <a:rPr lang="es-ES" dirty="0" smtClean="0"/>
                        <a:t> do </a:t>
                      </a:r>
                      <a:r>
                        <a:rPr lang="es-ES" dirty="0" err="1" smtClean="0"/>
                        <a:t>it</a:t>
                      </a:r>
                      <a:endParaRPr lang="es-ES" i="1" dirty="0"/>
                    </a:p>
                  </a:txBody>
                  <a:tcPr/>
                </a:tc>
              </a:tr>
              <a:tr h="403245">
                <a:tc>
                  <a:txBody>
                    <a:bodyPr/>
                    <a:lstStyle/>
                    <a:p>
                      <a:r>
                        <a:rPr lang="es-ES" dirty="0" smtClean="0"/>
                        <a:t>Danone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Salud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Cuerpos Danone</a:t>
                      </a:r>
                      <a:endParaRPr lang="es-ES" i="1" dirty="0" smtClean="0"/>
                    </a:p>
                  </a:txBody>
                  <a:tcPr/>
                </a:tc>
              </a:tr>
              <a:tr h="403245">
                <a:tc>
                  <a:txBody>
                    <a:bodyPr/>
                    <a:lstStyle/>
                    <a:p>
                      <a:r>
                        <a:rPr lang="es-ES" dirty="0" smtClean="0"/>
                        <a:t>Apple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Innovación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Think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Different</a:t>
                      </a:r>
                      <a:endParaRPr lang="es-ES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424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07504" y="332656"/>
            <a:ext cx="8229600" cy="868833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El gap entre la visión de marca y la experiencia que ésta produce </a:t>
            </a:r>
            <a:r>
              <a:rPr lang="es-ES" b="1" dirty="0" smtClean="0"/>
              <a:t>el déficit </a:t>
            </a:r>
            <a:r>
              <a:rPr lang="es-ES" b="1" dirty="0" smtClean="0"/>
              <a:t>de reputación</a:t>
            </a:r>
            <a:r>
              <a:rPr lang="es-ES" dirty="0" smtClean="0"/>
              <a:t>.</a:t>
            </a:r>
            <a:endParaRPr lang="es-ES" dirty="0" smtClean="0"/>
          </a:p>
        </p:txBody>
      </p:sp>
      <p:sp>
        <p:nvSpPr>
          <p:cNvPr id="2" name="Rectangle 1"/>
          <p:cNvSpPr/>
          <p:nvPr/>
        </p:nvSpPr>
        <p:spPr>
          <a:xfrm>
            <a:off x="323528" y="2060848"/>
            <a:ext cx="2286000" cy="3477875"/>
          </a:xfrm>
          <a:prstGeom prst="rect">
            <a:avLst/>
          </a:prstGeom>
          <a:solidFill>
            <a:srgbClr val="008000"/>
          </a:solidFill>
        </p:spPr>
        <p:txBody>
          <a:bodyPr>
            <a:spAutoFit/>
          </a:bodyPr>
          <a:lstStyle/>
          <a:p>
            <a:pPr lvl="0">
              <a:spcBef>
                <a:spcPts val="1800"/>
              </a:spcBef>
              <a:buClr>
                <a:srgbClr val="990000"/>
              </a:buClr>
              <a:buSzPct val="100000"/>
            </a:pPr>
            <a:r>
              <a:rPr lang="es-ES" sz="2000" b="1" dirty="0">
                <a:solidFill>
                  <a:schemeClr val="bg1"/>
                </a:solidFill>
              </a:rPr>
              <a:t>Marcas Planas: </a:t>
            </a:r>
            <a:r>
              <a:rPr lang="es-ES" sz="2000" dirty="0">
                <a:solidFill>
                  <a:schemeClr val="bg1"/>
                </a:solidFill>
              </a:rPr>
              <a:t>Apenas tienen identidad, no producen ningún tipo de experiencia, más allá de la derivada de la satisfacción de una necesidad funcional.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5856" y="2060848"/>
            <a:ext cx="2286000" cy="3785652"/>
          </a:xfrm>
          <a:prstGeom prst="rect">
            <a:avLst/>
          </a:prstGeom>
          <a:solidFill>
            <a:srgbClr val="0000FF"/>
          </a:solidFill>
        </p:spPr>
        <p:txBody>
          <a:bodyPr>
            <a:spAutoFit/>
          </a:bodyPr>
          <a:lstStyle/>
          <a:p>
            <a:pPr lvl="0"/>
            <a:r>
              <a:rPr lang="es-ES" sz="2000" dirty="0">
                <a:solidFill>
                  <a:srgbClr val="FFFFFF"/>
                </a:solidFill>
              </a:rPr>
              <a:t>El déficit de reputación de una </a:t>
            </a:r>
            <a:r>
              <a:rPr lang="es-ES" sz="2000" b="1" dirty="0">
                <a:solidFill>
                  <a:srgbClr val="FFFFFF"/>
                </a:solidFill>
              </a:rPr>
              <a:t>marca cosmética</a:t>
            </a:r>
            <a:r>
              <a:rPr lang="es-ES" sz="2000" dirty="0">
                <a:solidFill>
                  <a:srgbClr val="FFFFFF"/>
                </a:solidFill>
              </a:rPr>
              <a:t>: desequilibrio entre la comunicación de su visión de marca, a veces excesiva para lo que es la marca de verdad.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44208" y="2132856"/>
            <a:ext cx="2286000" cy="3170099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lvl="0"/>
            <a:r>
              <a:rPr lang="es-ES" sz="2000" b="1" dirty="0">
                <a:solidFill>
                  <a:prstClr val="black"/>
                </a:solidFill>
              </a:rPr>
              <a:t>Marcas Mentirosas: </a:t>
            </a:r>
            <a:r>
              <a:rPr lang="es-ES" sz="2000" dirty="0">
                <a:solidFill>
                  <a:prstClr val="black"/>
                </a:solidFill>
              </a:rPr>
              <a:t>Detrás de la promesa, lo que la gente encuentra es una verdad simple y llanamente distinta.</a:t>
            </a:r>
            <a:endParaRPr lang="es-E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628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23528" y="332656"/>
            <a:ext cx="7344816" cy="576064"/>
          </a:xfrm>
        </p:spPr>
        <p:txBody>
          <a:bodyPr/>
          <a:lstStyle/>
          <a:p>
            <a:r>
              <a:rPr lang="es-ES" sz="3200" b="1" dirty="0" smtClean="0"/>
              <a:t>1.1 La reputación de la </a:t>
            </a:r>
            <a:r>
              <a:rPr lang="es-ES" sz="3200" b="1" dirty="0" smtClean="0"/>
              <a:t>marca…</a:t>
            </a:r>
            <a:endParaRPr lang="es-ES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23528" y="1196753"/>
            <a:ext cx="6508750" cy="2088232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La reputación de la marca es </a:t>
            </a:r>
            <a:r>
              <a:rPr lang="es-ES" b="1" dirty="0" smtClean="0"/>
              <a:t>la identificación racional y emocional de un consumidor con una marca cuando reconoce en ésta valores funcionales, sociales y de autoexpresión de su personalidad que le proporcionan una experiencia positiva en su relación con ella.</a:t>
            </a:r>
            <a:endParaRPr lang="es-ES" dirty="0"/>
          </a:p>
        </p:txBody>
      </p:sp>
      <p:grpSp>
        <p:nvGrpSpPr>
          <p:cNvPr id="4" name="Agrupar 12"/>
          <p:cNvGrpSpPr/>
          <p:nvPr/>
        </p:nvGrpSpPr>
        <p:grpSpPr>
          <a:xfrm>
            <a:off x="2483768" y="3573016"/>
            <a:ext cx="3672408" cy="2695550"/>
            <a:chOff x="1478622" y="711656"/>
            <a:chExt cx="5521196" cy="5552242"/>
          </a:xfrm>
        </p:grpSpPr>
        <p:sp>
          <p:nvSpPr>
            <p:cNvPr id="5" name="Elipse 4"/>
            <p:cNvSpPr/>
            <p:nvPr/>
          </p:nvSpPr>
          <p:spPr>
            <a:xfrm>
              <a:off x="2458049" y="2668285"/>
              <a:ext cx="3583494" cy="3595613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/>
            </a:p>
          </p:txBody>
        </p:sp>
        <p:sp>
          <p:nvSpPr>
            <p:cNvPr id="6" name="Elipse 6"/>
            <p:cNvSpPr/>
            <p:nvPr/>
          </p:nvSpPr>
          <p:spPr>
            <a:xfrm>
              <a:off x="1478622" y="711656"/>
              <a:ext cx="3583494" cy="3595613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/>
            </a:p>
          </p:txBody>
        </p:sp>
        <p:sp>
          <p:nvSpPr>
            <p:cNvPr id="7" name="Elipse 7"/>
            <p:cNvSpPr/>
            <p:nvPr/>
          </p:nvSpPr>
          <p:spPr>
            <a:xfrm>
              <a:off x="3416324" y="711657"/>
              <a:ext cx="3583494" cy="3595613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/>
            </a:p>
          </p:txBody>
        </p:sp>
        <p:sp>
          <p:nvSpPr>
            <p:cNvPr id="8" name="CuadroTexto 8"/>
            <p:cNvSpPr txBox="1"/>
            <p:nvPr/>
          </p:nvSpPr>
          <p:spPr>
            <a:xfrm>
              <a:off x="1547515" y="1562107"/>
              <a:ext cx="1783805" cy="1077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b="1" dirty="0" smtClean="0">
                  <a:solidFill>
                    <a:srgbClr val="000090"/>
                  </a:solidFill>
                </a:rPr>
                <a:t>Valores</a:t>
              </a:r>
            </a:p>
            <a:p>
              <a:pPr algn="ctr"/>
              <a:r>
                <a:rPr lang="es-ES" sz="1400" b="1" dirty="0">
                  <a:solidFill>
                    <a:srgbClr val="000090"/>
                  </a:solidFill>
                </a:rPr>
                <a:t>f</a:t>
              </a:r>
              <a:r>
                <a:rPr lang="es-ES" sz="1400" b="1" dirty="0" smtClean="0">
                  <a:solidFill>
                    <a:srgbClr val="000090"/>
                  </a:solidFill>
                </a:rPr>
                <a:t>uncionales </a:t>
              </a:r>
              <a:endParaRPr lang="es-ES" sz="1400" b="1" dirty="0">
                <a:solidFill>
                  <a:srgbClr val="000090"/>
                </a:solidFill>
              </a:endParaRPr>
            </a:p>
          </p:txBody>
        </p:sp>
        <p:sp>
          <p:nvSpPr>
            <p:cNvPr id="9" name="CuadroTexto 9"/>
            <p:cNvSpPr txBox="1"/>
            <p:nvPr/>
          </p:nvSpPr>
          <p:spPr>
            <a:xfrm>
              <a:off x="5241395" y="1453259"/>
              <a:ext cx="1341100" cy="1077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b="1" dirty="0" smtClean="0">
                  <a:solidFill>
                    <a:srgbClr val="FF0000"/>
                  </a:solidFill>
                </a:rPr>
                <a:t>Valores</a:t>
              </a:r>
            </a:p>
            <a:p>
              <a:pPr algn="ctr"/>
              <a:r>
                <a:rPr lang="es-ES" sz="1400" b="1" dirty="0">
                  <a:solidFill>
                    <a:srgbClr val="FF0000"/>
                  </a:solidFill>
                </a:rPr>
                <a:t>s</a:t>
              </a:r>
              <a:r>
                <a:rPr lang="es-ES" sz="1400" b="1" dirty="0" smtClean="0">
                  <a:solidFill>
                    <a:srgbClr val="FF0000"/>
                  </a:solidFill>
                </a:rPr>
                <a:t>ociales 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CuadroTexto 10"/>
            <p:cNvSpPr txBox="1"/>
            <p:nvPr/>
          </p:nvSpPr>
          <p:spPr>
            <a:xfrm>
              <a:off x="3210762" y="4864635"/>
              <a:ext cx="1971615" cy="1077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b="1" dirty="0" smtClean="0">
                  <a:solidFill>
                    <a:srgbClr val="008000"/>
                  </a:solidFill>
                </a:rPr>
                <a:t>Valores</a:t>
              </a:r>
            </a:p>
            <a:p>
              <a:pPr algn="ctr"/>
              <a:r>
                <a:rPr lang="es-ES" sz="1400" b="1" dirty="0" smtClean="0">
                  <a:solidFill>
                    <a:srgbClr val="008000"/>
                  </a:solidFill>
                </a:rPr>
                <a:t>emocionales</a:t>
              </a:r>
              <a:endParaRPr lang="es-ES" sz="1400" b="1" dirty="0">
                <a:solidFill>
                  <a:srgbClr val="008000"/>
                </a:solidFill>
              </a:endParaRPr>
            </a:p>
          </p:txBody>
        </p:sp>
        <p:sp>
          <p:nvSpPr>
            <p:cNvPr id="11" name="CuadroTexto 11"/>
            <p:cNvSpPr txBox="1"/>
            <p:nvPr/>
          </p:nvSpPr>
          <p:spPr>
            <a:xfrm>
              <a:off x="3138898" y="2846114"/>
              <a:ext cx="2205028" cy="1077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b="1" dirty="0" smtClean="0"/>
                <a:t>Reputación de</a:t>
              </a:r>
            </a:p>
            <a:p>
              <a:pPr algn="ctr"/>
              <a:r>
                <a:rPr lang="es-ES" sz="1400" b="1" dirty="0" smtClean="0"/>
                <a:t>marca</a:t>
              </a:r>
              <a:endParaRPr lang="es-E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69470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920070"/>
              </p:ext>
            </p:extLst>
          </p:nvPr>
        </p:nvGraphicFramePr>
        <p:xfrm>
          <a:off x="254042" y="2242458"/>
          <a:ext cx="8512362" cy="338327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56181"/>
                <a:gridCol w="4256181"/>
              </a:tblGrid>
              <a:tr h="342006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Reputación corporativa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Reputación de marca</a:t>
                      </a:r>
                      <a:endParaRPr lang="es-ES" dirty="0"/>
                    </a:p>
                  </a:txBody>
                  <a:tcPr/>
                </a:tc>
              </a:tr>
              <a:tr h="934523">
                <a:tc>
                  <a:txBody>
                    <a:bodyPr/>
                    <a:lstStyle/>
                    <a:p>
                      <a:r>
                        <a:rPr lang="es-ES" dirty="0" smtClean="0"/>
                        <a:t>Es consecuencia del comportamiento corporativo objetivado a partir de los resultados.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Depende del grado de coherencia entre la promesa que la marca expresa (visión de marca) y la experiencia del consumidor.</a:t>
                      </a:r>
                      <a:endParaRPr lang="es-ES" dirty="0"/>
                    </a:p>
                  </a:txBody>
                  <a:tcPr/>
                </a:tc>
              </a:tr>
              <a:tr h="598511">
                <a:tc>
                  <a:txBody>
                    <a:bodyPr/>
                    <a:lstStyle/>
                    <a:p>
                      <a:r>
                        <a:rPr lang="es-ES" dirty="0" smtClean="0"/>
                        <a:t>Concierne fundamentalmente a los </a:t>
                      </a:r>
                      <a:r>
                        <a:rPr lang="es-ES" dirty="0" err="1" smtClean="0"/>
                        <a:t>stakeholders</a:t>
                      </a:r>
                      <a:r>
                        <a:rPr lang="es-ES" dirty="0" smtClean="0"/>
                        <a:t> y a los</a:t>
                      </a:r>
                      <a:r>
                        <a:rPr lang="es-ES" baseline="0" dirty="0" smtClean="0"/>
                        <a:t> públicos informados.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Concierne a los consumidores: clientes y público en general.</a:t>
                      </a:r>
                      <a:endParaRPr lang="es-ES" dirty="0"/>
                    </a:p>
                  </a:txBody>
                  <a:tcPr/>
                </a:tc>
              </a:tr>
              <a:tr h="855016">
                <a:tc>
                  <a:txBody>
                    <a:bodyPr/>
                    <a:lstStyle/>
                    <a:p>
                      <a:r>
                        <a:rPr lang="es-ES" dirty="0" smtClean="0"/>
                        <a:t>Los</a:t>
                      </a:r>
                      <a:r>
                        <a:rPr lang="es-ES" baseline="0" dirty="0" smtClean="0"/>
                        <a:t> valores </a:t>
                      </a:r>
                      <a:r>
                        <a:rPr lang="es-ES" baseline="0" dirty="0" err="1" smtClean="0"/>
                        <a:t>reputacionales</a:t>
                      </a:r>
                      <a:r>
                        <a:rPr lang="es-ES" baseline="0" dirty="0" smtClean="0"/>
                        <a:t> están muy influidos por la alta dirección de la empresa.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Los valores </a:t>
                      </a:r>
                      <a:r>
                        <a:rPr lang="es-ES" dirty="0" err="1" smtClean="0"/>
                        <a:t>reputacionales</a:t>
                      </a:r>
                      <a:r>
                        <a:rPr lang="es-ES" baseline="0" dirty="0" smtClean="0"/>
                        <a:t> tienen relación con las tendencias culturales de la sociedad.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779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6508750" cy="1143000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2. Cultura corporativa: la reputación necesita valores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23528" y="2060848"/>
            <a:ext cx="3097213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smtClean="0">
                <a:solidFill>
                  <a:srgbClr val="000090"/>
                </a:solidFill>
              </a:rPr>
              <a:t>La cultura corporativa, </a:t>
            </a:r>
            <a:r>
              <a:rPr lang="es-ES" dirty="0" smtClean="0"/>
              <a:t>recordémoslo, es </a:t>
            </a:r>
            <a:r>
              <a:rPr lang="es-ES" b="1" dirty="0" smtClean="0"/>
              <a:t>el proceso de socialización que los miembros de una organización hacen de su identidad corporativa a partir de un conjunto de valores y presunciones básicas que regulan sus relaciones internas y externas</a:t>
            </a:r>
            <a:r>
              <a:rPr lang="es-ES" b="1" dirty="0" smtClean="0"/>
              <a:t>.  </a:t>
            </a:r>
            <a:r>
              <a:rPr lang="es-ES" b="1" dirty="0" smtClean="0">
                <a:solidFill>
                  <a:srgbClr val="008000"/>
                </a:solidFill>
              </a:rPr>
              <a:t>(</a:t>
            </a:r>
            <a:r>
              <a:rPr lang="es-ES" b="1" dirty="0" err="1" smtClean="0">
                <a:solidFill>
                  <a:srgbClr val="008000"/>
                </a:solidFill>
              </a:rPr>
              <a:t>Work</a:t>
            </a:r>
            <a:r>
              <a:rPr lang="es-ES" b="1" dirty="0" smtClean="0">
                <a:solidFill>
                  <a:srgbClr val="008000"/>
                </a:solidFill>
              </a:rPr>
              <a:t> </a:t>
            </a:r>
            <a:r>
              <a:rPr lang="es-ES" b="1" dirty="0" err="1" smtClean="0">
                <a:solidFill>
                  <a:srgbClr val="008000"/>
                </a:solidFill>
              </a:rPr>
              <a:t>Values</a:t>
            </a:r>
            <a:r>
              <a:rPr lang="es-ES" b="1" dirty="0" smtClean="0">
                <a:solidFill>
                  <a:srgbClr val="008000"/>
                </a:solidFill>
              </a:rPr>
              <a:t>)</a:t>
            </a:r>
            <a:endParaRPr lang="es-ES" dirty="0">
              <a:solidFill>
                <a:srgbClr val="008000"/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140200"/>
              </p:ext>
            </p:extLst>
          </p:nvPr>
        </p:nvGraphicFramePr>
        <p:xfrm>
          <a:off x="3851920" y="1844824"/>
          <a:ext cx="5040560" cy="4846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0405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Factores axiológicos de la ideología corporativa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–</a:t>
                      </a:r>
                      <a:r>
                        <a:rPr lang="es-ES" baseline="0" dirty="0" smtClean="0"/>
                        <a:t> Formas de pensamiento organizacional y de solución de problemas.</a:t>
                      </a:r>
                    </a:p>
                    <a:p>
                      <a:r>
                        <a:rPr lang="es-ES" baseline="0" dirty="0" smtClean="0"/>
                        <a:t>– Presunciones sobre las relaciones humanas y el poder en la organización.</a:t>
                      </a:r>
                    </a:p>
                    <a:p>
                      <a:r>
                        <a:rPr lang="es-ES" baseline="0" dirty="0" smtClean="0"/>
                        <a:t>– Instrumentos de motivación y recompensa.</a:t>
                      </a:r>
                    </a:p>
                    <a:p>
                      <a:r>
                        <a:rPr lang="es-ES" baseline="0" dirty="0" smtClean="0"/>
                        <a:t>– Formas de influencia y cambio en la organización.</a:t>
                      </a:r>
                    </a:p>
                    <a:p>
                      <a:r>
                        <a:rPr lang="es-ES" baseline="0" dirty="0" smtClean="0"/>
                        <a:t>– Formas idóneas de aprendizaje.</a:t>
                      </a:r>
                    </a:p>
                    <a:p>
                      <a:r>
                        <a:rPr lang="es-ES" baseline="0" dirty="0" smtClean="0"/>
                        <a:t>– Presunciones sobre el entorno.</a:t>
                      </a:r>
                    </a:p>
                    <a:p>
                      <a:r>
                        <a:rPr lang="es-ES" baseline="0" dirty="0" smtClean="0"/>
                        <a:t>– Criterios orientadores de la toma de decisiones.</a:t>
                      </a:r>
                    </a:p>
                    <a:p>
                      <a:r>
                        <a:rPr lang="es-ES" baseline="0" dirty="0" smtClean="0"/>
                        <a:t>– El valor del individuo en la organización.</a:t>
                      </a:r>
                    </a:p>
                    <a:p>
                      <a:r>
                        <a:rPr lang="es-ES" baseline="0" dirty="0" smtClean="0"/>
                        <a:t>– Presunciones sobre la eficacia y el éxito profesional.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466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4906889" cy="1143000"/>
          </a:xfrm>
        </p:spPr>
        <p:txBody>
          <a:bodyPr>
            <a:noAutofit/>
          </a:bodyPr>
          <a:lstStyle/>
          <a:p>
            <a:r>
              <a:rPr lang="es-ES" sz="2800" b="1" dirty="0" smtClean="0"/>
              <a:t>3. Responsabilidad social </a:t>
            </a:r>
            <a:r>
              <a:rPr lang="es-ES" sz="2800" b="1" dirty="0" smtClean="0"/>
              <a:t>corporativa</a:t>
            </a:r>
            <a:endParaRPr lang="es-ES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9512" y="1772817"/>
            <a:ext cx="4402833" cy="266429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s-ES" b="1" dirty="0" smtClean="0"/>
              <a:t>RSC </a:t>
            </a:r>
            <a:r>
              <a:rPr lang="es-ES" dirty="0" smtClean="0"/>
              <a:t>es entendida como el </a:t>
            </a:r>
            <a:r>
              <a:rPr lang="es-ES" b="1" dirty="0" smtClean="0">
                <a:solidFill>
                  <a:srgbClr val="008000"/>
                </a:solidFill>
              </a:rPr>
              <a:t>compromiso</a:t>
            </a:r>
            <a:r>
              <a:rPr lang="es-ES" dirty="0" smtClean="0"/>
              <a:t> de una empresa de </a:t>
            </a:r>
            <a:r>
              <a:rPr lang="es-ES" b="1" dirty="0" smtClean="0">
                <a:solidFill>
                  <a:srgbClr val="000090"/>
                </a:solidFill>
              </a:rPr>
              <a:t>mantener un comportamiento corporativo autoexigente </a:t>
            </a:r>
            <a:r>
              <a:rPr lang="es-ES" b="1" dirty="0" smtClean="0">
                <a:solidFill>
                  <a:srgbClr val="800000"/>
                </a:solidFill>
              </a:rPr>
              <a:t>con todos sus </a:t>
            </a:r>
            <a:r>
              <a:rPr lang="es-ES" b="1" i="1" dirty="0" err="1" smtClean="0">
                <a:solidFill>
                  <a:srgbClr val="800000"/>
                </a:solidFill>
              </a:rPr>
              <a:t>stakeholders</a:t>
            </a:r>
            <a:r>
              <a:rPr lang="es-ES" i="1" dirty="0" smtClean="0"/>
              <a:t> </a:t>
            </a:r>
            <a:r>
              <a:rPr lang="es-ES" dirty="0" smtClean="0"/>
              <a:t>le supondrá a esa empresa u  incremento de su reputación corporativa.</a:t>
            </a:r>
            <a:endParaRPr lang="es-ES" dirty="0"/>
          </a:p>
        </p:txBody>
      </p:sp>
      <p:grpSp>
        <p:nvGrpSpPr>
          <p:cNvPr id="8" name="Group 7"/>
          <p:cNvGrpSpPr/>
          <p:nvPr/>
        </p:nvGrpSpPr>
        <p:grpSpPr>
          <a:xfrm>
            <a:off x="4788024" y="199638"/>
            <a:ext cx="4165888" cy="6469722"/>
            <a:chOff x="4945403" y="0"/>
            <a:chExt cx="4165888" cy="6469722"/>
          </a:xfrm>
        </p:grpSpPr>
        <p:sp>
          <p:nvSpPr>
            <p:cNvPr id="4" name="CuadroTexto 3"/>
            <p:cNvSpPr txBox="1"/>
            <p:nvPr/>
          </p:nvSpPr>
          <p:spPr>
            <a:xfrm>
              <a:off x="4945403" y="0"/>
              <a:ext cx="4165888" cy="20313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/>
                <a:t>Responsabilidad con </a:t>
              </a:r>
              <a:r>
                <a:rPr lang="es-ES" b="1" i="1" dirty="0" err="1" smtClean="0"/>
                <a:t>stakeholders</a:t>
              </a:r>
              <a:endParaRPr lang="es-ES" b="1" i="1" dirty="0" smtClean="0"/>
            </a:p>
            <a:p>
              <a:pPr algn="ctr"/>
              <a:endParaRPr lang="es-ES" b="1" i="1" dirty="0"/>
            </a:p>
            <a:p>
              <a:pPr algn="ctr"/>
              <a:r>
                <a:rPr lang="es-ES" dirty="0" smtClean="0"/>
                <a:t>Comportamiento corporativo comprometido.</a:t>
              </a:r>
            </a:p>
            <a:p>
              <a:pPr algn="ctr"/>
              <a:r>
                <a:rPr lang="es-ES" dirty="0" smtClean="0"/>
                <a:t>Calidad y seguridad con el cliente; contrato psicológico con empleados; sostenibilidad.</a:t>
              </a:r>
              <a:endParaRPr lang="es-ES" dirty="0"/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4945403" y="2037738"/>
              <a:ext cx="4165888" cy="17543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/>
                <a:t>Responsabilidades éticas</a:t>
              </a:r>
            </a:p>
            <a:p>
              <a:pPr algn="ctr"/>
              <a:endParaRPr lang="es-ES" b="1" dirty="0"/>
            </a:p>
            <a:p>
              <a:pPr algn="ctr"/>
              <a:r>
                <a:rPr lang="es-ES" dirty="0" smtClean="0"/>
                <a:t>Ser ético.</a:t>
              </a:r>
            </a:p>
            <a:p>
              <a:pPr algn="ctr"/>
              <a:r>
                <a:rPr lang="es-ES" dirty="0" smtClean="0"/>
                <a:t>Obligación de hacer lo que es correcto, justo y bueno.</a:t>
              </a:r>
            </a:p>
            <a:p>
              <a:pPr algn="ctr"/>
              <a:r>
                <a:rPr lang="es-ES" dirty="0" smtClean="0"/>
                <a:t>Evitar el daño.</a:t>
              </a:r>
              <a:endParaRPr lang="es-ES" dirty="0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4945403" y="3792065"/>
              <a:ext cx="4165888" cy="14773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/>
                <a:t>Responsabilidades legales</a:t>
              </a:r>
            </a:p>
            <a:p>
              <a:pPr algn="ctr"/>
              <a:endParaRPr lang="es-ES" b="1" dirty="0"/>
            </a:p>
            <a:p>
              <a:pPr algn="ctr"/>
              <a:r>
                <a:rPr lang="es-ES" dirty="0" smtClean="0"/>
                <a:t>Obedecer la ley.</a:t>
              </a:r>
            </a:p>
            <a:p>
              <a:pPr algn="ctr"/>
              <a:r>
                <a:rPr lang="es-ES" dirty="0" smtClean="0"/>
                <a:t>La ley es un código de la sociedad del bien y del mal.</a:t>
              </a:r>
              <a:endParaRPr lang="es-ES" dirty="0"/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4945403" y="5269393"/>
              <a:ext cx="4165888" cy="12003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/>
                <a:t>Responsabilidades económicas</a:t>
              </a:r>
            </a:p>
            <a:p>
              <a:pPr algn="ctr"/>
              <a:r>
                <a:rPr lang="es-ES" dirty="0" smtClean="0"/>
                <a:t>Ser </a:t>
              </a:r>
              <a:r>
                <a:rPr lang="es-ES" dirty="0" smtClean="0"/>
                <a:t>rentable.</a:t>
              </a:r>
            </a:p>
            <a:p>
              <a:pPr algn="ctr"/>
              <a:r>
                <a:rPr lang="es-ES" dirty="0" smtClean="0"/>
                <a:t>La base sobre la cual descansa el resto.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3432725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192479"/>
              </p:ext>
            </p:extLst>
          </p:nvPr>
        </p:nvGraphicFramePr>
        <p:xfrm>
          <a:off x="2843808" y="177840"/>
          <a:ext cx="6096000" cy="370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Estándar ético de la empresa reputada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186919"/>
              </p:ext>
            </p:extLst>
          </p:nvPr>
        </p:nvGraphicFramePr>
        <p:xfrm>
          <a:off x="2843808" y="548680"/>
          <a:ext cx="6096000" cy="576071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21431"/>
                <a:gridCol w="457456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Empleados</a:t>
                      </a:r>
                      <a:endParaRPr lang="es-E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dirty="0" smtClean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lang="es-ES" sz="1400" b="0" baseline="0" dirty="0" smtClean="0">
                          <a:solidFill>
                            <a:schemeClr val="tx1"/>
                          </a:solidFill>
                        </a:rPr>
                        <a:t> Remuneración acorde con la responsabilidad.</a:t>
                      </a:r>
                    </a:p>
                    <a:p>
                      <a:r>
                        <a:rPr lang="es-ES" sz="1400" b="0" baseline="0" dirty="0" smtClean="0">
                          <a:solidFill>
                            <a:schemeClr val="tx1"/>
                          </a:solidFill>
                        </a:rPr>
                        <a:t>– Desarrollo profesional.</a:t>
                      </a:r>
                    </a:p>
                    <a:p>
                      <a:r>
                        <a:rPr lang="es-ES" sz="1400" b="0" baseline="0" dirty="0" smtClean="0">
                          <a:solidFill>
                            <a:schemeClr val="tx1"/>
                          </a:solidFill>
                        </a:rPr>
                        <a:t>– Armonía entre la vida profesional y la personal.</a:t>
                      </a:r>
                    </a:p>
                    <a:p>
                      <a:r>
                        <a:rPr lang="es-ES" sz="1400" b="0" baseline="0" dirty="0" smtClean="0">
                          <a:solidFill>
                            <a:schemeClr val="tx1"/>
                          </a:solidFill>
                        </a:rPr>
                        <a:t>– Participación.</a:t>
                      </a:r>
                      <a:endParaRPr lang="es-E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0E0E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1" dirty="0" smtClean="0"/>
                    </a:p>
                    <a:p>
                      <a:pPr algn="ctr"/>
                      <a:endParaRPr lang="es-ES" sz="1400" b="1" dirty="0" smtClean="0"/>
                    </a:p>
                    <a:p>
                      <a:pPr algn="ctr"/>
                      <a:endParaRPr lang="es-ES" sz="1400" b="1" dirty="0" smtClean="0"/>
                    </a:p>
                    <a:p>
                      <a:pPr algn="ctr"/>
                      <a:r>
                        <a:rPr lang="es-ES" sz="1400" b="1" dirty="0" smtClean="0"/>
                        <a:t>Directivos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– Remuneración acorde con las responsabilidad.</a:t>
                      </a:r>
                    </a:p>
                    <a:p>
                      <a:r>
                        <a:rPr lang="es-ES" sz="1400" dirty="0" smtClean="0"/>
                        <a:t>– Relación adecuada entre la autonomía y la responsabilidad.</a:t>
                      </a:r>
                    </a:p>
                    <a:p>
                      <a:r>
                        <a:rPr lang="es-ES" sz="1400" dirty="0" smtClean="0"/>
                        <a:t>– Armonía entre la vida profesional y la personal.</a:t>
                      </a:r>
                    </a:p>
                    <a:p>
                      <a:r>
                        <a:rPr lang="es-ES" sz="1400" dirty="0" smtClean="0"/>
                        <a:t>– Desarrollo profesional.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1" dirty="0" smtClean="0"/>
                    </a:p>
                    <a:p>
                      <a:pPr algn="ctr"/>
                      <a:r>
                        <a:rPr lang="es-ES" sz="1400" b="1" dirty="0" smtClean="0"/>
                        <a:t>Clientes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– Información veraz y completa.</a:t>
                      </a:r>
                    </a:p>
                    <a:p>
                      <a:r>
                        <a:rPr lang="es-ES" sz="1400" dirty="0" smtClean="0"/>
                        <a:t>– Máxima calidad.</a:t>
                      </a:r>
                    </a:p>
                    <a:p>
                      <a:r>
                        <a:rPr lang="es-ES" sz="1400" dirty="0" smtClean="0"/>
                        <a:t>– Atención adecuada de las reclamaciones.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1" dirty="0" smtClean="0"/>
                    </a:p>
                    <a:p>
                      <a:pPr algn="ctr"/>
                      <a:endParaRPr lang="es-ES" sz="1400" b="1" dirty="0" smtClean="0"/>
                    </a:p>
                    <a:p>
                      <a:pPr algn="ctr"/>
                      <a:r>
                        <a:rPr lang="es-ES" sz="1400" b="1" dirty="0" smtClean="0"/>
                        <a:t>Inversores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– Veracidad de la información.</a:t>
                      </a:r>
                    </a:p>
                    <a:p>
                      <a:r>
                        <a:rPr lang="es-ES" sz="1400" dirty="0" smtClean="0"/>
                        <a:t>– Transparencia</a:t>
                      </a:r>
                      <a:r>
                        <a:rPr lang="es-ES" sz="1400" baseline="0" dirty="0" smtClean="0"/>
                        <a:t> en la gestión.</a:t>
                      </a:r>
                      <a:endParaRPr lang="es-ES" sz="1400" dirty="0" smtClean="0"/>
                    </a:p>
                    <a:p>
                      <a:r>
                        <a:rPr lang="es-ES" sz="1400" dirty="0" smtClean="0"/>
                        <a:t>– Independencia de los consejeros.</a:t>
                      </a:r>
                    </a:p>
                    <a:p>
                      <a:r>
                        <a:rPr lang="es-ES" sz="1400" dirty="0" smtClean="0"/>
                        <a:t>– Grado de representación de los accionistas minoritarios.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1" dirty="0" smtClean="0"/>
                    </a:p>
                    <a:p>
                      <a:pPr algn="ctr"/>
                      <a:r>
                        <a:rPr lang="es-ES" sz="1400" b="1" dirty="0" smtClean="0"/>
                        <a:t>Sociedad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– Compromiso social con la empresa.</a:t>
                      </a:r>
                    </a:p>
                    <a:p>
                      <a:r>
                        <a:rPr lang="es-ES" sz="1400" dirty="0" smtClean="0"/>
                        <a:t>– Compromiso medioambiental con la empresa.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1" dirty="0" smtClean="0"/>
                    </a:p>
                    <a:p>
                      <a:pPr algn="ctr"/>
                      <a:r>
                        <a:rPr lang="es-ES" sz="1400" b="1" dirty="0" smtClean="0"/>
                        <a:t>Proveedores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– Rechazo a sobornos.</a:t>
                      </a:r>
                    </a:p>
                    <a:p>
                      <a:r>
                        <a:rPr lang="es-ES" sz="1400" dirty="0" smtClean="0"/>
                        <a:t>– Política de precios justa.</a:t>
                      </a:r>
                    </a:p>
                    <a:p>
                      <a:r>
                        <a:rPr lang="es-ES" sz="1400" dirty="0" smtClean="0"/>
                        <a:t>– Política de compras</a:t>
                      </a:r>
                      <a:r>
                        <a:rPr lang="es-ES" sz="1400" baseline="0" dirty="0" smtClean="0"/>
                        <a:t> a proveedores.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Competidores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– Evitar la publicidad engañosa.</a:t>
                      </a:r>
                    </a:p>
                    <a:p>
                      <a:r>
                        <a:rPr lang="es-ES" sz="1400" dirty="0" smtClean="0"/>
                        <a:t>– Favorecer la libre competencia.</a:t>
                      </a:r>
                      <a:endParaRPr lang="es-E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07505" y="260648"/>
            <a:ext cx="2520280" cy="1796752"/>
          </a:xfrm>
        </p:spPr>
        <p:txBody>
          <a:bodyPr>
            <a:noAutofit/>
          </a:bodyPr>
          <a:lstStyle/>
          <a:p>
            <a:r>
              <a:rPr lang="es-ES" sz="2800" b="1" dirty="0" smtClean="0"/>
              <a:t>4. Ética empresarial: la nueva legitimidad</a:t>
            </a:r>
            <a:endParaRPr lang="es-ES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251520" y="2132856"/>
            <a:ext cx="2123728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Visión armónica de la empresa, </a:t>
            </a:r>
            <a:r>
              <a:rPr lang="es-ES" dirty="0"/>
              <a:t>que encuentra su razón de ser no sólo en la </a:t>
            </a:r>
            <a:r>
              <a:rPr lang="es-ES" b="1" dirty="0">
                <a:solidFill>
                  <a:srgbClr val="008000"/>
                </a:solidFill>
              </a:rPr>
              <a:t>lógica de los resultados </a:t>
            </a:r>
            <a:r>
              <a:rPr lang="es-ES" dirty="0"/>
              <a:t>sino también en el </a:t>
            </a:r>
            <a:r>
              <a:rPr lang="es-ES" b="1" dirty="0">
                <a:solidFill>
                  <a:srgbClr val="660066"/>
                </a:solidFill>
              </a:rPr>
              <a:t>comportamiento consecuente con sus </a:t>
            </a:r>
            <a:r>
              <a:rPr lang="es-ES" b="1" i="1" dirty="0" err="1">
                <a:solidFill>
                  <a:srgbClr val="660066"/>
                </a:solidFill>
              </a:rPr>
              <a:t>stakeholders</a:t>
            </a:r>
            <a:r>
              <a:rPr lang="es-ES" i="1" dirty="0"/>
              <a:t>, </a:t>
            </a:r>
            <a:r>
              <a:rPr lang="es-ES" dirty="0"/>
              <a:t>la ética constituye una nueva fuente de legitimidad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28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83768" y="836712"/>
            <a:ext cx="4966446" cy="1398494"/>
          </a:xfrm>
        </p:spPr>
        <p:txBody>
          <a:bodyPr/>
          <a:lstStyle/>
          <a:p>
            <a:r>
              <a:rPr lang="es-MX" b="1" dirty="0" smtClean="0"/>
              <a:t>El valor de la reputación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889264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508377" cy="864096"/>
          </a:xfrm>
        </p:spPr>
        <p:txBody>
          <a:bodyPr/>
          <a:lstStyle/>
          <a:p>
            <a:r>
              <a:rPr lang="es-MX" b="1" dirty="0" smtClean="0"/>
              <a:t>¿cu</a:t>
            </a:r>
            <a:r>
              <a:rPr lang="es-MX" b="1" dirty="0" smtClean="0"/>
              <a:t>ál es el 70-30?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13384"/>
            <a:ext cx="7064341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400" b="1" dirty="0" smtClean="0"/>
              <a:t>El capital reputacional</a:t>
            </a:r>
            <a:r>
              <a:rPr lang="es-MX" sz="2400" dirty="0" smtClean="0"/>
              <a:t> es el </a:t>
            </a:r>
            <a:r>
              <a:rPr lang="es-MX" sz="2400" b="1" dirty="0" smtClean="0">
                <a:solidFill>
                  <a:srgbClr val="000090"/>
                </a:solidFill>
              </a:rPr>
              <a:t>valor que tiene la reputación cooperativa </a:t>
            </a:r>
            <a:r>
              <a:rPr lang="es-MX" sz="2400" dirty="0" smtClean="0"/>
              <a:t>para sus </a:t>
            </a:r>
            <a:r>
              <a:rPr lang="es-MX" sz="2400" i="1" dirty="0" smtClean="0"/>
              <a:t>stakeholders</a:t>
            </a:r>
            <a:r>
              <a:rPr lang="es-MX" sz="2400" dirty="0" smtClean="0"/>
              <a:t>  y su formación exige la satisfacción de algunas condiciones básicas</a:t>
            </a:r>
            <a:r>
              <a:rPr lang="es-MX" sz="2400" dirty="0" smtClean="0"/>
              <a:t>:</a:t>
            </a:r>
            <a:endParaRPr lang="es-MX" sz="2400" dirty="0" smtClean="0"/>
          </a:p>
          <a:p>
            <a:pPr lvl="1"/>
            <a:r>
              <a:rPr lang="es-MX" sz="2000" b="1" dirty="0" smtClean="0"/>
              <a:t>Sensibilidad corporativa respecto a la reputación: </a:t>
            </a:r>
            <a:r>
              <a:rPr lang="es-MX" sz="2000" dirty="0" smtClean="0"/>
              <a:t>estableciendo objetivos de reputación y el miniando los riesgos reputaciones</a:t>
            </a:r>
          </a:p>
          <a:p>
            <a:pPr lvl="1"/>
            <a:r>
              <a:rPr lang="es-MX" sz="2000" b="1" dirty="0" smtClean="0"/>
              <a:t>Gestionar la reputación: </a:t>
            </a:r>
            <a:r>
              <a:rPr lang="es-MX" sz="2000" dirty="0" smtClean="0"/>
              <a:t>transversalizando </a:t>
            </a:r>
            <a:r>
              <a:rPr lang="es-MX" sz="2000" dirty="0" smtClean="0"/>
              <a:t>esta gestión e introduciendo la reputación en el </a:t>
            </a:r>
            <a:r>
              <a:rPr lang="es-MX" sz="2000" i="1" dirty="0" smtClean="0"/>
              <a:t>managment</a:t>
            </a:r>
            <a:r>
              <a:rPr lang="es-MX" sz="2000" dirty="0" smtClean="0"/>
              <a:t> de la compañía e implantando una estrategia global</a:t>
            </a:r>
          </a:p>
          <a:p>
            <a:pPr lvl="1"/>
            <a:r>
              <a:rPr lang="es-MX" sz="2000" b="1" dirty="0" smtClean="0"/>
              <a:t>Adoptar un comportamiento corporativo comprometido</a:t>
            </a:r>
            <a:r>
              <a:rPr lang="es-MX" sz="2000" dirty="0" smtClean="0"/>
              <a:t>: fijando estándares de comportamiento con los principales </a:t>
            </a:r>
            <a:r>
              <a:rPr lang="es-MX" sz="2000" i="1" dirty="0" smtClean="0"/>
              <a:t>stakeholders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862925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6508377" cy="3916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800" b="1" dirty="0" smtClean="0"/>
              <a:t>Aumenta </a:t>
            </a:r>
            <a:r>
              <a:rPr lang="es-MX" sz="2800" b="1" dirty="0" smtClean="0"/>
              <a:t>el valor de las empresas porque:</a:t>
            </a:r>
          </a:p>
          <a:p>
            <a:pPr lvl="1"/>
            <a:r>
              <a:rPr lang="es-MX" sz="2400" dirty="0" smtClean="0"/>
              <a:t>Eleva el valor bursátil y atrae inversiones</a:t>
            </a:r>
          </a:p>
          <a:p>
            <a:pPr lvl="1"/>
            <a:r>
              <a:rPr lang="es-MX" sz="2400" dirty="0" smtClean="0"/>
              <a:t>Mejora la oferta comercial de las empresas  </a:t>
            </a:r>
          </a:p>
          <a:p>
            <a:pPr lvl="1"/>
            <a:r>
              <a:rPr lang="es-MX" sz="2400" dirty="0" smtClean="0"/>
              <a:t>Atrae y retiene el talento de las organizaciones</a:t>
            </a:r>
          </a:p>
          <a:p>
            <a:pPr lvl="1"/>
            <a:r>
              <a:rPr lang="es-MX" sz="2400" dirty="0" smtClean="0"/>
              <a:t>Supone un eficaz escudo contra las crisis</a:t>
            </a:r>
          </a:p>
          <a:p>
            <a:pPr lvl="1"/>
            <a:r>
              <a:rPr lang="es-MX" sz="2400" dirty="0" smtClean="0"/>
              <a:t>Constituye un factor clave de liderazgo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512" y="332656"/>
            <a:ext cx="6508377" cy="648072"/>
          </a:xfrm>
        </p:spPr>
        <p:txBody>
          <a:bodyPr/>
          <a:lstStyle/>
          <a:p>
            <a:r>
              <a:rPr lang="en-US" b="1" dirty="0" smtClean="0"/>
              <a:t>La </a:t>
            </a:r>
            <a:r>
              <a:rPr lang="en-US" b="1" dirty="0" err="1" smtClean="0"/>
              <a:t>reputaci</a:t>
            </a:r>
            <a:r>
              <a:rPr lang="en-US" b="1" dirty="0" err="1" smtClean="0"/>
              <a:t>ón</a:t>
            </a:r>
            <a:r>
              <a:rPr lang="en-US" b="1" dirty="0" smtClean="0"/>
              <a:t> </a:t>
            </a:r>
            <a:r>
              <a:rPr lang="en-US" b="1" dirty="0" err="1" smtClean="0"/>
              <a:t>como</a:t>
            </a:r>
            <a:r>
              <a:rPr lang="en-US" b="1" dirty="0" smtClean="0"/>
              <a:t> valor…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65700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3" y="980729"/>
            <a:ext cx="8964488" cy="1728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800" b="1" dirty="0"/>
              <a:t>Su mejor argumento de venta</a:t>
            </a:r>
            <a:r>
              <a:rPr lang="es-MX" sz="2800" b="1" dirty="0" smtClean="0"/>
              <a:t>:</a:t>
            </a:r>
            <a:endParaRPr lang="es-MX" sz="2800" b="1" dirty="0" smtClean="0"/>
          </a:p>
          <a:p>
            <a:r>
              <a:rPr lang="es-MX" dirty="0"/>
              <a:t>Diferencia los productos</a:t>
            </a:r>
          </a:p>
          <a:p>
            <a:r>
              <a:rPr lang="es-MX" dirty="0"/>
              <a:t>Promueve la identificación </a:t>
            </a:r>
            <a:r>
              <a:rPr lang="es-MX" dirty="0" smtClean="0"/>
              <a:t>emocional</a:t>
            </a:r>
          </a:p>
          <a:p>
            <a:pPr marL="0" indent="0">
              <a:buNone/>
            </a:pPr>
            <a:endParaRPr lang="es-MX" b="1" dirty="0"/>
          </a:p>
          <a:p>
            <a:pPr lvl="1"/>
            <a:endParaRPr lang="es-MX" sz="2600" b="1" dirty="0"/>
          </a:p>
          <a:p>
            <a:pPr marL="514350" indent="-514350">
              <a:buFont typeface="+mj-lt"/>
              <a:buAutoNum type="arabicPeriod" startAt="3"/>
            </a:pPr>
            <a:endParaRPr lang="es-MX" sz="2800" b="1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6508750" cy="647700"/>
          </a:xfrm>
        </p:spPr>
        <p:txBody>
          <a:bodyPr/>
          <a:lstStyle/>
          <a:p>
            <a:r>
              <a:rPr lang="en-US" b="1" dirty="0" smtClean="0"/>
              <a:t>La </a:t>
            </a:r>
            <a:r>
              <a:rPr lang="en-US" b="1" dirty="0" err="1" smtClean="0"/>
              <a:t>reputaci</a:t>
            </a:r>
            <a:r>
              <a:rPr lang="en-US" b="1" dirty="0" err="1" smtClean="0"/>
              <a:t>ón</a:t>
            </a:r>
            <a:r>
              <a:rPr lang="en-US" b="1" dirty="0" smtClean="0"/>
              <a:t> </a:t>
            </a:r>
            <a:r>
              <a:rPr lang="en-US" b="1" dirty="0" err="1" smtClean="0"/>
              <a:t>como</a:t>
            </a:r>
            <a:r>
              <a:rPr lang="en-US" b="1" dirty="0" smtClean="0"/>
              <a:t> valor…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251520" y="2749183"/>
            <a:ext cx="8424936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800"/>
              </a:spcBef>
              <a:buClr>
                <a:srgbClr val="990000"/>
              </a:buClr>
              <a:buSzPct val="100000"/>
            </a:pPr>
            <a:r>
              <a:rPr lang="es-MX" sz="2800" b="1" dirty="0">
                <a:solidFill>
                  <a:srgbClr val="333333"/>
                </a:solidFill>
              </a:rPr>
              <a:t>Las crisis con reputación son menos  (Estabilidad)</a:t>
            </a:r>
          </a:p>
          <a:p>
            <a:pPr marL="228600" lvl="0" indent="-228600">
              <a:spcBef>
                <a:spcPts val="1800"/>
              </a:spcBef>
              <a:buClr>
                <a:srgbClr val="990000"/>
              </a:buClr>
              <a:buSzPct val="100000"/>
              <a:buFont typeface="Wingdings 2" pitchFamily="18" charset="2"/>
              <a:buChar char="¡"/>
            </a:pPr>
            <a:r>
              <a:rPr lang="es-MX" sz="2000" dirty="0">
                <a:solidFill>
                  <a:srgbClr val="333333"/>
                </a:solidFill>
              </a:rPr>
              <a:t>Hace a la empresa menos vulnerable a las turbulencias informativas que toda crisis provoca</a:t>
            </a:r>
          </a:p>
          <a:p>
            <a:pPr marL="228600" lvl="0" indent="-228600">
              <a:spcBef>
                <a:spcPts val="1800"/>
              </a:spcBef>
              <a:buClr>
                <a:srgbClr val="990000"/>
              </a:buClr>
              <a:buSzPct val="100000"/>
              <a:buFont typeface="Wingdings 2" pitchFamily="18" charset="2"/>
              <a:buChar char="¡"/>
            </a:pPr>
            <a:r>
              <a:rPr lang="es-MX" sz="2000" dirty="0">
                <a:solidFill>
                  <a:srgbClr val="333333"/>
                </a:solidFill>
              </a:rPr>
              <a:t>Constituye un auténtico escudo anticrisis porque supone una reserva de confianza con los stakeholders estratégicos de la empresa</a:t>
            </a:r>
          </a:p>
          <a:p>
            <a:pPr marL="228600" lvl="0" indent="-228600">
              <a:spcBef>
                <a:spcPts val="1800"/>
              </a:spcBef>
              <a:buClr>
                <a:srgbClr val="990000"/>
              </a:buClr>
              <a:buSzPct val="100000"/>
              <a:buFont typeface="Wingdings 2" pitchFamily="18" charset="2"/>
              <a:buChar char="¡"/>
            </a:pPr>
            <a:r>
              <a:rPr lang="es-MX" sz="2000" dirty="0">
                <a:solidFill>
                  <a:srgbClr val="333333"/>
                </a:solidFill>
              </a:rPr>
              <a:t>De la misma forma que la reputación exige más tiempo para formarse, también es menos volátil que la imagen corporativa</a:t>
            </a:r>
            <a:endParaRPr lang="es-MX" sz="20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607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3" y="980728"/>
            <a:ext cx="7200799" cy="41044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800" b="1" dirty="0" smtClean="0"/>
              <a:t>Liderazgo</a:t>
            </a:r>
            <a:r>
              <a:rPr lang="es-MX" sz="2800" b="1" dirty="0" smtClean="0"/>
              <a:t>:</a:t>
            </a:r>
            <a:endParaRPr lang="es-MX" sz="2800" b="1" dirty="0" smtClean="0"/>
          </a:p>
          <a:p>
            <a:pPr marL="0" indent="0">
              <a:buNone/>
            </a:pPr>
            <a:r>
              <a:rPr lang="es-MX" sz="2400" dirty="0"/>
              <a:t>El liderazgo reputacional es la atracción racional y emocional que hace que una empresa sea la opción preferida para trabajar, comprar, invertir y compartir vecindad  en un mismo territorio y que, además posea la suficiente masa crítica en cuanto  a tamaño y valor</a:t>
            </a:r>
          </a:p>
          <a:p>
            <a:pPr marL="457200" indent="-457200">
              <a:buFont typeface="+mj-lt"/>
              <a:buAutoNum type="arabicPeriod" startAt="4"/>
            </a:pPr>
            <a:endParaRPr lang="es-MX" b="1" dirty="0"/>
          </a:p>
          <a:p>
            <a:pPr marL="742950" lvl="1" indent="-514350">
              <a:buFont typeface="+mj-lt"/>
              <a:buAutoNum type="arabicPeriod" startAt="4"/>
            </a:pPr>
            <a:endParaRPr lang="es-MX" sz="2600" b="1" dirty="0"/>
          </a:p>
          <a:p>
            <a:pPr marL="514350" indent="-514350">
              <a:buFont typeface="+mj-lt"/>
              <a:buAutoNum type="arabicPeriod" startAt="4"/>
            </a:pPr>
            <a:endParaRPr lang="es-MX" sz="2800" b="1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79512" y="188640"/>
            <a:ext cx="6508750" cy="647700"/>
          </a:xfrm>
        </p:spPr>
        <p:txBody>
          <a:bodyPr/>
          <a:lstStyle/>
          <a:p>
            <a:r>
              <a:rPr lang="en-US" b="1" dirty="0" smtClean="0"/>
              <a:t>La </a:t>
            </a:r>
            <a:r>
              <a:rPr lang="en-US" b="1" dirty="0" err="1" smtClean="0"/>
              <a:t>reputaci</a:t>
            </a:r>
            <a:r>
              <a:rPr lang="en-US" b="1" dirty="0" err="1" smtClean="0"/>
              <a:t>ón</a:t>
            </a:r>
            <a:r>
              <a:rPr lang="en-US" b="1" dirty="0" smtClean="0"/>
              <a:t> </a:t>
            </a:r>
            <a:r>
              <a:rPr lang="en-US" b="1" dirty="0" err="1" smtClean="0"/>
              <a:t>como</a:t>
            </a:r>
            <a:r>
              <a:rPr lang="en-US" b="1" dirty="0" smtClean="0"/>
              <a:t> valor…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64170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79512" y="188640"/>
            <a:ext cx="6508750" cy="647700"/>
          </a:xfrm>
        </p:spPr>
        <p:txBody>
          <a:bodyPr/>
          <a:lstStyle/>
          <a:p>
            <a:r>
              <a:rPr lang="en-US" b="1" dirty="0" smtClean="0"/>
              <a:t>La </a:t>
            </a:r>
            <a:r>
              <a:rPr lang="en-US" b="1" dirty="0" err="1" smtClean="0"/>
              <a:t>reputaci</a:t>
            </a:r>
            <a:r>
              <a:rPr lang="en-US" b="1" dirty="0" err="1" smtClean="0"/>
              <a:t>ón</a:t>
            </a:r>
            <a:r>
              <a:rPr lang="en-US" b="1" dirty="0" smtClean="0"/>
              <a:t> </a:t>
            </a:r>
            <a:r>
              <a:rPr lang="en-US" b="1" dirty="0" err="1" smtClean="0"/>
              <a:t>como</a:t>
            </a:r>
            <a:r>
              <a:rPr lang="en-US" b="1" dirty="0" smtClean="0"/>
              <a:t> valor…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179512" y="1412776"/>
            <a:ext cx="8424936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800"/>
              </a:spcBef>
              <a:buClr>
                <a:srgbClr val="990000"/>
              </a:buClr>
              <a:buSzPct val="100000"/>
            </a:pPr>
            <a:r>
              <a:rPr lang="es-MX" sz="2800" b="1" dirty="0">
                <a:solidFill>
                  <a:srgbClr val="333333"/>
                </a:solidFill>
              </a:rPr>
              <a:t>Las crisis con reputación son menos  (Estabilidad)</a:t>
            </a:r>
          </a:p>
          <a:p>
            <a:pPr marL="228600" lvl="0" indent="-228600">
              <a:spcBef>
                <a:spcPts val="1800"/>
              </a:spcBef>
              <a:buClr>
                <a:srgbClr val="990000"/>
              </a:buClr>
              <a:buSzPct val="100000"/>
              <a:buFont typeface="Wingdings 2" pitchFamily="18" charset="2"/>
              <a:buChar char="¡"/>
            </a:pPr>
            <a:r>
              <a:rPr lang="es-MX" sz="2000" dirty="0">
                <a:solidFill>
                  <a:srgbClr val="333333"/>
                </a:solidFill>
              </a:rPr>
              <a:t>Hace a la empresa menos vulnerable a las turbulencias informativas que toda crisis provoca</a:t>
            </a:r>
          </a:p>
          <a:p>
            <a:pPr marL="228600" lvl="0" indent="-228600">
              <a:spcBef>
                <a:spcPts val="1800"/>
              </a:spcBef>
              <a:buClr>
                <a:srgbClr val="990000"/>
              </a:buClr>
              <a:buSzPct val="100000"/>
              <a:buFont typeface="Wingdings 2" pitchFamily="18" charset="2"/>
              <a:buChar char="¡"/>
            </a:pPr>
            <a:r>
              <a:rPr lang="es-MX" sz="2000" dirty="0">
                <a:solidFill>
                  <a:srgbClr val="333333"/>
                </a:solidFill>
              </a:rPr>
              <a:t>Constituye un auténtico escudo anticrisis porque supone una reserva de confianza con los stakeholders estratégicos de la empresa</a:t>
            </a:r>
          </a:p>
          <a:p>
            <a:pPr marL="228600" lvl="0" indent="-228600">
              <a:spcBef>
                <a:spcPts val="1800"/>
              </a:spcBef>
              <a:buClr>
                <a:srgbClr val="990000"/>
              </a:buClr>
              <a:buSzPct val="100000"/>
              <a:buFont typeface="Wingdings 2" pitchFamily="18" charset="2"/>
              <a:buChar char="¡"/>
            </a:pPr>
            <a:r>
              <a:rPr lang="es-MX" sz="2000" dirty="0">
                <a:solidFill>
                  <a:srgbClr val="333333"/>
                </a:solidFill>
              </a:rPr>
              <a:t>De la misma forma que la reputación exige más tiempo para formarse, también es menos volátil que la imagen corporativa</a:t>
            </a:r>
            <a:endParaRPr lang="es-MX" sz="20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72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83768" y="836712"/>
            <a:ext cx="4966446" cy="1398494"/>
          </a:xfrm>
        </p:spPr>
        <p:txBody>
          <a:bodyPr/>
          <a:lstStyle/>
          <a:p>
            <a:r>
              <a:rPr lang="es-MX" b="1" dirty="0" smtClean="0"/>
              <a:t>La evaluaci</a:t>
            </a:r>
            <a:r>
              <a:rPr lang="es-MX" b="1" dirty="0" smtClean="0"/>
              <a:t>ón </a:t>
            </a:r>
            <a:r>
              <a:rPr lang="es-MX" b="1" dirty="0" smtClean="0"/>
              <a:t>de </a:t>
            </a:r>
            <a:r>
              <a:rPr lang="es-MX" b="1" dirty="0" smtClean="0"/>
              <a:t>la reputación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58006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6632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800"/>
              </a:spcBef>
              <a:buClr>
                <a:srgbClr val="990000"/>
              </a:buClr>
              <a:buSzPct val="100000"/>
            </a:pPr>
            <a:r>
              <a:rPr lang="es-ES" sz="2800" b="1" dirty="0">
                <a:solidFill>
                  <a:srgbClr val="800000"/>
                </a:solidFill>
              </a:rPr>
              <a:t>Dos formas de evaluar la reputación de una empresa: 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268760"/>
            <a:ext cx="2286000" cy="707886"/>
          </a:xfrm>
          <a:prstGeom prst="rect">
            <a:avLst/>
          </a:prstGeom>
          <a:solidFill>
            <a:srgbClr val="000090"/>
          </a:solidFill>
        </p:spPr>
        <p:txBody>
          <a:bodyPr>
            <a:spAutoFit/>
          </a:bodyPr>
          <a:lstStyle/>
          <a:p>
            <a:pPr lvl="0" algn="ctr">
              <a:spcBef>
                <a:spcPts val="1800"/>
              </a:spcBef>
              <a:buClr>
                <a:srgbClr val="990000"/>
              </a:buClr>
              <a:buSzPct val="100000"/>
            </a:pPr>
            <a:r>
              <a:rPr lang="es-ES" sz="2000" b="1" dirty="0">
                <a:solidFill>
                  <a:schemeClr val="bg1"/>
                </a:solidFill>
              </a:rPr>
              <a:t>Auditoría de reputación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36096" y="1196752"/>
            <a:ext cx="2286000" cy="707886"/>
          </a:xfrm>
          <a:prstGeom prst="rect">
            <a:avLst/>
          </a:prstGeom>
          <a:solidFill>
            <a:srgbClr val="008000"/>
          </a:solidFill>
        </p:spPr>
        <p:txBody>
          <a:bodyPr>
            <a:spAutoFit/>
          </a:bodyPr>
          <a:lstStyle/>
          <a:p>
            <a:pPr lvl="0" algn="ctr">
              <a:spcBef>
                <a:spcPts val="1800"/>
              </a:spcBef>
              <a:buClr>
                <a:srgbClr val="990000"/>
              </a:buClr>
              <a:buSzPct val="100000"/>
            </a:pPr>
            <a:r>
              <a:rPr lang="es-ES" sz="2000" b="1" dirty="0">
                <a:solidFill>
                  <a:srgbClr val="FFFFFF"/>
                </a:solidFill>
              </a:rPr>
              <a:t>Monitores </a:t>
            </a:r>
            <a:r>
              <a:rPr lang="es-ES" sz="2000" b="1" dirty="0" err="1">
                <a:solidFill>
                  <a:srgbClr val="FFFFFF"/>
                </a:solidFill>
              </a:rPr>
              <a:t>reputacionales</a:t>
            </a:r>
            <a:r>
              <a:rPr lang="es-ES" sz="2000" b="1" dirty="0">
                <a:solidFill>
                  <a:srgbClr val="FFFFFF"/>
                </a:solidFill>
              </a:rPr>
              <a:t>.</a:t>
            </a:r>
            <a:endParaRPr lang="es-ES" sz="2000" b="1" dirty="0">
              <a:solidFill>
                <a:srgbClr val="FFFFFF"/>
              </a:solidFill>
            </a:endParaRPr>
          </a:p>
        </p:txBody>
      </p:sp>
      <p:graphicFrame>
        <p:nvGraphicFramePr>
          <p:cNvPr id="7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078506"/>
              </p:ext>
            </p:extLst>
          </p:nvPr>
        </p:nvGraphicFramePr>
        <p:xfrm>
          <a:off x="467544" y="2236296"/>
          <a:ext cx="8208912" cy="4577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2089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Variables de evaluaciones de la reputación corporativa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Económico-financieras/</a:t>
                      </a:r>
                      <a:r>
                        <a:rPr lang="es-ES" b="1" dirty="0" smtClean="0"/>
                        <a:t>Inversores</a:t>
                      </a:r>
                      <a:endParaRPr lang="es-ES" dirty="0" smtClean="0"/>
                    </a:p>
                    <a:p>
                      <a:r>
                        <a:rPr lang="es-ES" dirty="0" smtClean="0"/>
                        <a:t>–</a:t>
                      </a:r>
                      <a:r>
                        <a:rPr lang="es-ES" baseline="0" dirty="0" smtClean="0"/>
                        <a:t> Resultados económico-financieros.</a:t>
                      </a:r>
                    </a:p>
                    <a:p>
                      <a:r>
                        <a:rPr lang="es-ES" baseline="0" dirty="0" smtClean="0"/>
                        <a:t>– Gobierno corporativo.</a:t>
                      </a:r>
                    </a:p>
                    <a:p>
                      <a:endParaRPr lang="es-ES" dirty="0" smtClean="0"/>
                    </a:p>
                    <a:p>
                      <a:r>
                        <a:rPr lang="es-ES" b="1" dirty="0" smtClean="0"/>
                        <a:t>Marketing/</a:t>
                      </a:r>
                      <a:r>
                        <a:rPr lang="es-ES" b="1" dirty="0" smtClean="0"/>
                        <a:t>Clientes</a:t>
                      </a:r>
                      <a:endParaRPr lang="es-ES" b="1" dirty="0" smtClean="0"/>
                    </a:p>
                    <a:p>
                      <a:r>
                        <a:rPr lang="es-ES" dirty="0" smtClean="0"/>
                        <a:t>– Calidad de la oferta comercial (producto o servicio).</a:t>
                      </a:r>
                    </a:p>
                    <a:p>
                      <a:r>
                        <a:rPr lang="es-ES" dirty="0" smtClean="0"/>
                        <a:t>– Innovación.</a:t>
                      </a:r>
                    </a:p>
                    <a:p>
                      <a:endParaRPr lang="es-ES" b="1" dirty="0" smtClean="0"/>
                    </a:p>
                    <a:p>
                      <a:r>
                        <a:rPr lang="es-ES" b="1" dirty="0" smtClean="0"/>
                        <a:t>Prácticas laborales/</a:t>
                      </a:r>
                      <a:r>
                        <a:rPr lang="es-ES" b="1" dirty="0" smtClean="0"/>
                        <a:t>Empleados</a:t>
                      </a:r>
                      <a:endParaRPr lang="es-ES" dirty="0" smtClean="0"/>
                    </a:p>
                    <a:p>
                      <a:r>
                        <a:rPr lang="es-ES" dirty="0" smtClean="0"/>
                        <a:t>– Calidad laboral</a:t>
                      </a:r>
                    </a:p>
                    <a:p>
                      <a:r>
                        <a:rPr lang="es-ES" dirty="0" smtClean="0"/>
                        <a:t>– Atractivo emocional</a:t>
                      </a:r>
                    </a:p>
                    <a:p>
                      <a:endParaRPr lang="es-ES" dirty="0" smtClean="0"/>
                    </a:p>
                    <a:p>
                      <a:r>
                        <a:rPr lang="es-ES" b="1" dirty="0" smtClean="0"/>
                        <a:t>Ética y responsabilidad social corporativa/</a:t>
                      </a:r>
                      <a:r>
                        <a:rPr lang="es-ES" b="1" dirty="0" smtClean="0"/>
                        <a:t>Sociedad</a:t>
                      </a:r>
                      <a:endParaRPr lang="es-ES" dirty="0" smtClean="0"/>
                    </a:p>
                    <a:p>
                      <a:r>
                        <a:rPr lang="es-ES" dirty="0" smtClean="0"/>
                        <a:t>–</a:t>
                      </a:r>
                      <a:r>
                        <a:rPr lang="es-ES" baseline="0" dirty="0" smtClean="0"/>
                        <a:t> Comportamiento social</a:t>
                      </a:r>
                    </a:p>
                    <a:p>
                      <a:r>
                        <a:rPr lang="es-ES" baseline="0" dirty="0" smtClean="0"/>
                        <a:t>– Comportamiento medioambiental</a:t>
                      </a:r>
                      <a:endParaRPr lang="es-ES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4940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6508750" cy="647700"/>
          </a:xfrm>
        </p:spPr>
        <p:txBody>
          <a:bodyPr/>
          <a:lstStyle/>
          <a:p>
            <a:r>
              <a:rPr lang="es-ES_tradnl" b="1" dirty="0" smtClean="0"/>
              <a:t>Conceptos relacionados…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95536" y="1484784"/>
            <a:ext cx="4043363" cy="1800200"/>
          </a:xfrm>
          <a:solidFill>
            <a:srgbClr val="0000FF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400" b="1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Capital </a:t>
            </a:r>
            <a:r>
              <a:rPr lang="es-ES_tradnl" sz="2400" b="1" dirty="0" err="1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reputacional</a:t>
            </a:r>
            <a:r>
              <a:rPr lang="es-ES_tradnl" sz="2400" b="1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.</a:t>
            </a:r>
            <a:r>
              <a:rPr lang="es-ES_tradnl" sz="2400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 Es el valor de la reputación corporativa de una empresa para sus </a:t>
            </a:r>
            <a:r>
              <a:rPr lang="es-ES_tradnl" sz="2400" i="1" dirty="0" err="1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stakeholders</a:t>
            </a:r>
            <a:endParaRPr lang="es-ES_tradnl" sz="2400" dirty="0">
              <a:solidFill>
                <a:srgbClr val="FFFFFF"/>
              </a:solidFill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813175" y="1556792"/>
            <a:ext cx="4007297" cy="3600400"/>
          </a:xfrm>
          <a:prstGeom prst="rect">
            <a:avLst/>
          </a:prstGeom>
          <a:solidFill>
            <a:srgbClr val="00800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2400" b="1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Visión </a:t>
            </a:r>
            <a:r>
              <a:rPr lang="es-ES_tradnl" sz="2400" b="1" dirty="0" err="1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reputacional</a:t>
            </a:r>
            <a:r>
              <a:rPr lang="es-ES_tradnl" sz="2400" b="1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.</a:t>
            </a:r>
            <a:r>
              <a:rPr lang="es-ES_tradnl" sz="2400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 </a:t>
            </a:r>
          </a:p>
          <a:p>
            <a:pPr marL="0" indent="0">
              <a:buNone/>
            </a:pPr>
            <a:r>
              <a:rPr lang="es-ES_tradnl" sz="2400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Es la imagen compartida por los miembros de la alta dirección de una empresa sobre los valores </a:t>
            </a:r>
            <a:r>
              <a:rPr lang="es-ES_tradnl" sz="2400" dirty="0" err="1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reputacional</a:t>
            </a:r>
            <a:r>
              <a:rPr lang="es-ES_tradnl" sz="2400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 que ésta busca consolidar en la relación con sus </a:t>
            </a:r>
            <a:r>
              <a:rPr lang="es-ES_tradnl" sz="2400" i="1" dirty="0" err="1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stakeholders</a:t>
            </a:r>
            <a:r>
              <a:rPr lang="es-ES_tradnl" sz="2400" i="1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 </a:t>
            </a:r>
            <a:r>
              <a:rPr lang="es-ES_tradnl" sz="2400" dirty="0" smtClean="0">
                <a:solidFill>
                  <a:srgbClr val="FFFFFF"/>
                </a:solidFill>
                <a:latin typeface="Arial"/>
                <a:ea typeface="Arial Unicode MS"/>
                <a:cs typeface="Arial"/>
              </a:rPr>
              <a:t>estratégicos para alcanzar el liderazgo en reputación. </a:t>
            </a:r>
            <a:endParaRPr lang="es-ES_tradnl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210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6508377" cy="930424"/>
          </a:xfrm>
        </p:spPr>
        <p:txBody>
          <a:bodyPr/>
          <a:lstStyle/>
          <a:p>
            <a:r>
              <a:rPr lang="es-ES" b="1" dirty="0" smtClean="0"/>
              <a:t>Tipos de monitores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7504" y="1628800"/>
            <a:ext cx="8568952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i="1" dirty="0" smtClean="0"/>
              <a:t>Monitores de reputación </a:t>
            </a:r>
            <a:r>
              <a:rPr lang="es-ES" sz="2400" b="1" i="1" dirty="0" smtClean="0"/>
              <a:t>corporativa</a:t>
            </a:r>
            <a:endParaRPr lang="es-ES" sz="2400" b="1" i="1" dirty="0" smtClean="0"/>
          </a:p>
          <a:p>
            <a:pPr marL="457200" indent="-457200">
              <a:buAutoNum type="arabicPeriod"/>
            </a:pPr>
            <a:r>
              <a:rPr lang="es-ES" sz="2400" dirty="0" smtClean="0"/>
              <a:t>Global </a:t>
            </a:r>
            <a:r>
              <a:rPr lang="es-ES" sz="2400" dirty="0" err="1" smtClean="0"/>
              <a:t>Most</a:t>
            </a:r>
            <a:r>
              <a:rPr lang="es-ES" sz="2400" dirty="0" smtClean="0"/>
              <a:t> </a:t>
            </a:r>
            <a:r>
              <a:rPr lang="es-ES" sz="2400" dirty="0" err="1" smtClean="0"/>
              <a:t>Admired</a:t>
            </a:r>
            <a:r>
              <a:rPr lang="es-ES" sz="2400" dirty="0" smtClean="0"/>
              <a:t> </a:t>
            </a:r>
            <a:r>
              <a:rPr lang="es-ES" sz="2400" dirty="0" err="1" smtClean="0"/>
              <a:t>Companies</a:t>
            </a:r>
            <a:r>
              <a:rPr lang="es-ES" sz="2400" dirty="0" smtClean="0"/>
              <a:t> (</a:t>
            </a:r>
            <a:r>
              <a:rPr lang="es-ES" sz="2400" i="1" dirty="0" err="1" smtClean="0"/>
              <a:t>Fortune</a:t>
            </a:r>
            <a:r>
              <a:rPr lang="es-ES" sz="2400" dirty="0" smtClean="0"/>
              <a:t>).</a:t>
            </a:r>
          </a:p>
          <a:p>
            <a:pPr marL="457200" indent="-457200">
              <a:buAutoNum type="arabicPeriod"/>
            </a:pPr>
            <a:r>
              <a:rPr lang="es-ES" sz="2400" dirty="0" err="1" smtClean="0"/>
              <a:t>Review</a:t>
            </a:r>
            <a:r>
              <a:rPr lang="es-ES" sz="2400" dirty="0" smtClean="0"/>
              <a:t> </a:t>
            </a:r>
            <a:r>
              <a:rPr lang="es-ES" sz="2400" dirty="0" smtClean="0"/>
              <a:t>200 (</a:t>
            </a:r>
            <a:r>
              <a:rPr lang="es-ES" sz="2400" i="1" dirty="0" err="1" smtClean="0"/>
              <a:t>Far</a:t>
            </a:r>
            <a:r>
              <a:rPr lang="es-ES" sz="2400" i="1" dirty="0" smtClean="0"/>
              <a:t> Eastern </a:t>
            </a:r>
            <a:r>
              <a:rPr lang="es-ES" sz="2400" i="1" dirty="0" err="1" smtClean="0"/>
              <a:t>Economic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Review</a:t>
            </a:r>
            <a:r>
              <a:rPr lang="es-ES" sz="2400" dirty="0" smtClean="0"/>
              <a:t>).</a:t>
            </a:r>
          </a:p>
          <a:p>
            <a:pPr marL="0" indent="0">
              <a:buNone/>
            </a:pPr>
            <a:r>
              <a:rPr lang="es-ES" sz="2400" dirty="0" smtClean="0"/>
              <a:t>3</a:t>
            </a:r>
            <a:r>
              <a:rPr lang="es-ES" sz="2400" dirty="0" smtClean="0"/>
              <a:t>. </a:t>
            </a:r>
            <a:r>
              <a:rPr lang="es-ES" sz="2400" dirty="0" err="1" smtClean="0"/>
              <a:t>Britain´s</a:t>
            </a:r>
            <a:r>
              <a:rPr lang="es-ES" sz="2400" dirty="0" smtClean="0"/>
              <a:t> </a:t>
            </a:r>
            <a:r>
              <a:rPr lang="es-ES" sz="2400" dirty="0" err="1" smtClean="0"/>
              <a:t>Most</a:t>
            </a:r>
            <a:r>
              <a:rPr lang="es-ES" sz="2400" dirty="0" smtClean="0"/>
              <a:t> </a:t>
            </a:r>
            <a:r>
              <a:rPr lang="es-ES" sz="2400" dirty="0" err="1" smtClean="0"/>
              <a:t>Admired</a:t>
            </a:r>
            <a:r>
              <a:rPr lang="es-ES" sz="2400" dirty="0" smtClean="0"/>
              <a:t> </a:t>
            </a:r>
            <a:r>
              <a:rPr lang="es-ES" sz="2400" dirty="0" err="1" smtClean="0"/>
              <a:t>Companies</a:t>
            </a:r>
            <a:r>
              <a:rPr lang="es-ES" sz="2400" dirty="0"/>
              <a:t> </a:t>
            </a:r>
            <a:r>
              <a:rPr lang="es-ES" sz="2400" dirty="0" smtClean="0"/>
              <a:t>(</a:t>
            </a:r>
            <a:r>
              <a:rPr lang="es-ES" sz="2400" i="1" dirty="0" smtClean="0"/>
              <a:t>Management </a:t>
            </a:r>
            <a:r>
              <a:rPr lang="es-ES" sz="2400" i="1" dirty="0" err="1" smtClean="0"/>
              <a:t>Today</a:t>
            </a:r>
            <a:r>
              <a:rPr lang="es-ES" sz="2400" dirty="0" smtClean="0"/>
              <a:t>).</a:t>
            </a:r>
          </a:p>
          <a:p>
            <a:pPr marL="0" indent="0">
              <a:buNone/>
            </a:pPr>
            <a:r>
              <a:rPr lang="es-ES" sz="2400" dirty="0" smtClean="0"/>
              <a:t>4</a:t>
            </a:r>
            <a:r>
              <a:rPr lang="es-ES" sz="2400" dirty="0" smtClean="0"/>
              <a:t>. </a:t>
            </a:r>
            <a:r>
              <a:rPr lang="es-ES" sz="2400" dirty="0" err="1" smtClean="0"/>
              <a:t>Reputation</a:t>
            </a:r>
            <a:r>
              <a:rPr lang="es-ES" sz="2400" dirty="0" smtClean="0"/>
              <a:t> </a:t>
            </a:r>
            <a:r>
              <a:rPr lang="es-ES" sz="2400" dirty="0" err="1" smtClean="0"/>
              <a:t>Quotient</a:t>
            </a:r>
            <a:r>
              <a:rPr lang="es-ES" sz="2400" dirty="0" smtClean="0"/>
              <a:t> (</a:t>
            </a:r>
            <a:r>
              <a:rPr lang="es-ES" sz="2400" i="1" dirty="0" err="1" smtClean="0"/>
              <a:t>The</a:t>
            </a:r>
            <a:r>
              <a:rPr lang="es-ES" sz="2400" i="1" dirty="0" smtClean="0"/>
              <a:t> Wall Street </a:t>
            </a:r>
            <a:r>
              <a:rPr lang="es-ES" sz="2400" i="1" dirty="0" err="1" smtClean="0"/>
              <a:t>Journal</a:t>
            </a:r>
            <a:r>
              <a:rPr lang="es-ES" sz="2400" dirty="0" smtClean="0"/>
              <a:t>)</a:t>
            </a:r>
            <a:r>
              <a:rPr lang="es-ES" sz="2400" dirty="0" smtClean="0"/>
              <a:t>.</a:t>
            </a:r>
          </a:p>
          <a:p>
            <a:pPr marL="0" indent="0">
              <a:buNone/>
            </a:pPr>
            <a:r>
              <a:rPr lang="es-ES" sz="2400" dirty="0"/>
              <a:t>5. </a:t>
            </a:r>
            <a:r>
              <a:rPr lang="es-ES" sz="2400" dirty="0" err="1"/>
              <a:t>World´s</a:t>
            </a:r>
            <a:r>
              <a:rPr lang="es-ES" sz="2400" dirty="0"/>
              <a:t> </a:t>
            </a:r>
            <a:r>
              <a:rPr lang="es-ES" sz="2400" dirty="0" err="1"/>
              <a:t>Most</a:t>
            </a:r>
            <a:r>
              <a:rPr lang="es-ES" sz="2400" dirty="0"/>
              <a:t> </a:t>
            </a:r>
            <a:r>
              <a:rPr lang="es-ES" sz="2400" dirty="0" err="1"/>
              <a:t>Respected</a:t>
            </a:r>
            <a:r>
              <a:rPr lang="es-ES" sz="2400" dirty="0"/>
              <a:t> </a:t>
            </a:r>
            <a:r>
              <a:rPr lang="es-ES" sz="2400" dirty="0" err="1" smtClean="0"/>
              <a:t>Companies</a:t>
            </a:r>
            <a:r>
              <a:rPr lang="es-ES" sz="2400" dirty="0" smtClean="0"/>
              <a:t> (</a:t>
            </a:r>
            <a:r>
              <a:rPr lang="es-ES" sz="2400" i="1" dirty="0" err="1"/>
              <a:t>Financial</a:t>
            </a:r>
            <a:r>
              <a:rPr lang="es-ES" sz="2400" i="1" dirty="0"/>
              <a:t> Times</a:t>
            </a:r>
            <a:r>
              <a:rPr lang="es-ES" sz="2400" dirty="0"/>
              <a:t>). </a:t>
            </a:r>
          </a:p>
          <a:p>
            <a:pPr marL="0" indent="0">
              <a:buNone/>
            </a:pPr>
            <a:r>
              <a:rPr lang="es-ES" sz="2400" dirty="0" smtClean="0"/>
              <a:t>6</a:t>
            </a:r>
            <a:r>
              <a:rPr lang="es-ES" sz="2400" dirty="0"/>
              <a:t>. </a:t>
            </a:r>
            <a:r>
              <a:rPr lang="es-ES" sz="2400" dirty="0" smtClean="0"/>
              <a:t>Merco.</a:t>
            </a:r>
            <a:endParaRPr lang="es-ES" sz="2400" dirty="0"/>
          </a:p>
          <a:p>
            <a:pPr marL="0" indent="0">
              <a:buNone/>
            </a:pP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504837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79512" y="332656"/>
            <a:ext cx="6508750" cy="930275"/>
          </a:xfrm>
        </p:spPr>
        <p:txBody>
          <a:bodyPr/>
          <a:lstStyle/>
          <a:p>
            <a:r>
              <a:rPr lang="es-ES" b="1" dirty="0" smtClean="0"/>
              <a:t>Tipos de monitores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251520" y="1628775"/>
            <a:ext cx="8316218" cy="25203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b="1" i="1" dirty="0" smtClean="0"/>
              <a:t>Monitores </a:t>
            </a:r>
            <a:r>
              <a:rPr lang="es-ES" b="1" i="1" dirty="0"/>
              <a:t>prescriptores de inversión </a:t>
            </a:r>
            <a:r>
              <a:rPr lang="es-ES" b="1" i="1" dirty="0" smtClean="0"/>
              <a:t>responsable</a:t>
            </a:r>
            <a:endParaRPr lang="es-ES" b="1" i="1" dirty="0"/>
          </a:p>
          <a:p>
            <a:pPr marL="0" indent="0">
              <a:buNone/>
            </a:pPr>
            <a:r>
              <a:rPr lang="es-ES" dirty="0" smtClean="0"/>
              <a:t>7</a:t>
            </a:r>
            <a:r>
              <a:rPr lang="es-ES" dirty="0"/>
              <a:t>. Dow Jones </a:t>
            </a:r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Index</a:t>
            </a:r>
            <a:r>
              <a:rPr lang="es-ES" dirty="0"/>
              <a:t> (</a:t>
            </a:r>
            <a:r>
              <a:rPr lang="es-ES" i="1" dirty="0"/>
              <a:t>Dow </a:t>
            </a:r>
            <a:r>
              <a:rPr lang="es-ES" i="1" dirty="0" smtClean="0"/>
              <a:t>Jones</a:t>
            </a:r>
            <a:r>
              <a:rPr lang="es-ES" i="1" dirty="0"/>
              <a:t>).</a:t>
            </a:r>
          </a:p>
          <a:p>
            <a:pPr marL="0" indent="0">
              <a:buNone/>
            </a:pPr>
            <a:r>
              <a:rPr lang="es-ES" dirty="0" smtClean="0"/>
              <a:t>8</a:t>
            </a:r>
            <a:r>
              <a:rPr lang="es-ES" dirty="0"/>
              <a:t>. FTSE4Good (</a:t>
            </a:r>
            <a:r>
              <a:rPr lang="es-ES" i="1" dirty="0" err="1"/>
              <a:t>Financial</a:t>
            </a:r>
            <a:r>
              <a:rPr lang="es-ES" i="1" dirty="0"/>
              <a:t> Times</a:t>
            </a:r>
            <a:r>
              <a:rPr lang="es-ES" dirty="0"/>
              <a:t>)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r>
              <a:rPr lang="es-ES" dirty="0"/>
              <a:t>9. </a:t>
            </a:r>
            <a:r>
              <a:rPr lang="es-ES" dirty="0" err="1"/>
              <a:t>Domini</a:t>
            </a:r>
            <a:r>
              <a:rPr lang="es-ES" dirty="0"/>
              <a:t> 400 Social </a:t>
            </a:r>
            <a:r>
              <a:rPr lang="es-ES" dirty="0" err="1"/>
              <a:t>Index</a:t>
            </a:r>
            <a:r>
              <a:rPr lang="es-ES" dirty="0"/>
              <a:t> (</a:t>
            </a:r>
            <a:r>
              <a:rPr lang="es-ES" i="1" dirty="0"/>
              <a:t>Standard &amp; </a:t>
            </a:r>
            <a:r>
              <a:rPr lang="es-ES" i="1" dirty="0" err="1" smtClean="0"/>
              <a:t>Poor´</a:t>
            </a:r>
            <a:r>
              <a:rPr lang="es-ES" i="1" dirty="0" err="1"/>
              <a:t>s</a:t>
            </a:r>
            <a:r>
              <a:rPr lang="es-ES" dirty="0"/>
              <a:t>).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</p:txBody>
      </p:sp>
      <p:sp>
        <p:nvSpPr>
          <p:cNvPr id="4" name="Rectangle 3"/>
          <p:cNvSpPr/>
          <p:nvPr/>
        </p:nvSpPr>
        <p:spPr>
          <a:xfrm>
            <a:off x="323528" y="4149080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i="1" dirty="0" smtClean="0"/>
              <a:t>Monitores </a:t>
            </a:r>
            <a:r>
              <a:rPr lang="es-ES" sz="2000" b="1" i="1" dirty="0"/>
              <a:t>especializados</a:t>
            </a:r>
            <a:endParaRPr lang="es-ES" sz="2000" dirty="0"/>
          </a:p>
          <a:p>
            <a:endParaRPr lang="es-ES" sz="2000" b="1" dirty="0">
              <a:solidFill>
                <a:srgbClr val="FF0000"/>
              </a:solidFill>
            </a:endParaRPr>
          </a:p>
          <a:p>
            <a:r>
              <a:rPr lang="es-ES" sz="2000" b="1" i="1" dirty="0" smtClean="0">
                <a:solidFill>
                  <a:srgbClr val="FF0000"/>
                </a:solidFill>
              </a:rPr>
              <a:t>Rankings </a:t>
            </a:r>
            <a:r>
              <a:rPr lang="es-ES" sz="2000" b="1" i="1" dirty="0">
                <a:solidFill>
                  <a:srgbClr val="FF0000"/>
                </a:solidFill>
              </a:rPr>
              <a:t>financieros</a:t>
            </a:r>
          </a:p>
          <a:p>
            <a:endParaRPr lang="es-ES" sz="2000" i="1" dirty="0"/>
          </a:p>
          <a:p>
            <a:r>
              <a:rPr lang="es-ES" sz="2000" dirty="0" smtClean="0"/>
              <a:t>10</a:t>
            </a:r>
            <a:r>
              <a:rPr lang="es-ES" sz="2000" dirty="0"/>
              <a:t>. Standard &amp; </a:t>
            </a:r>
            <a:r>
              <a:rPr lang="es-ES" sz="2000" dirty="0" err="1"/>
              <a:t>Poor´s</a:t>
            </a:r>
            <a:r>
              <a:rPr lang="es-ES" sz="2000" dirty="0"/>
              <a:t> 100 (</a:t>
            </a:r>
            <a:r>
              <a:rPr lang="es-ES" sz="2000" i="1" dirty="0"/>
              <a:t>Standard &amp; </a:t>
            </a:r>
            <a:r>
              <a:rPr lang="es-ES" sz="2000" i="1" dirty="0" err="1"/>
              <a:t>Poor´s</a:t>
            </a:r>
            <a:r>
              <a:rPr lang="es-ES" sz="2000" dirty="0"/>
              <a:t>).</a:t>
            </a:r>
          </a:p>
          <a:p>
            <a:endParaRPr lang="es-ES" sz="2000" dirty="0" smtClean="0"/>
          </a:p>
          <a:p>
            <a:r>
              <a:rPr lang="es-ES" sz="2000" dirty="0" smtClean="0"/>
              <a:t>11</a:t>
            </a:r>
            <a:r>
              <a:rPr lang="es-ES" sz="2000" dirty="0"/>
              <a:t>. Dow Jones </a:t>
            </a:r>
            <a:r>
              <a:rPr lang="es-ES" sz="2000" dirty="0" err="1"/>
              <a:t>Stoxx</a:t>
            </a:r>
            <a:r>
              <a:rPr lang="es-ES" sz="2000" dirty="0"/>
              <a:t> (</a:t>
            </a:r>
            <a:r>
              <a:rPr lang="es-ES" sz="2000" i="1" dirty="0"/>
              <a:t>Dow Jones</a:t>
            </a:r>
            <a:r>
              <a:rPr lang="es-ES" sz="2000" dirty="0"/>
              <a:t>).</a:t>
            </a:r>
            <a:endParaRPr lang="es-ES" sz="2000" i="1" dirty="0"/>
          </a:p>
        </p:txBody>
      </p:sp>
    </p:spTree>
    <p:extLst>
      <p:ext uri="{BB962C8B-B14F-4D97-AF65-F5344CB8AC3E}">
        <p14:creationId xmlns:p14="http://schemas.microsoft.com/office/powerpoint/2010/main" val="4289799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79512" y="332656"/>
            <a:ext cx="6508750" cy="930275"/>
          </a:xfrm>
        </p:spPr>
        <p:txBody>
          <a:bodyPr/>
          <a:lstStyle/>
          <a:p>
            <a:r>
              <a:rPr lang="es-ES" b="1" dirty="0" smtClean="0"/>
              <a:t>Tipos de monitores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251520" y="1628775"/>
            <a:ext cx="8316218" cy="31683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b="1" i="1" dirty="0" smtClean="0">
                <a:solidFill>
                  <a:srgbClr val="FF0000"/>
                </a:solidFill>
              </a:rPr>
              <a:t>Monitores </a:t>
            </a:r>
            <a:r>
              <a:rPr lang="es-ES" b="1" i="1" dirty="0">
                <a:solidFill>
                  <a:srgbClr val="FF0000"/>
                </a:solidFill>
              </a:rPr>
              <a:t>de </a:t>
            </a:r>
            <a:r>
              <a:rPr lang="es-ES" b="1" i="1" dirty="0" smtClean="0">
                <a:solidFill>
                  <a:srgbClr val="FF0000"/>
                </a:solidFill>
              </a:rPr>
              <a:t>empleo</a:t>
            </a:r>
            <a:endParaRPr lang="es-ES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ES" dirty="0" smtClean="0"/>
              <a:t>12</a:t>
            </a:r>
            <a:r>
              <a:rPr lang="es-ES" dirty="0"/>
              <a:t>. </a:t>
            </a:r>
            <a:r>
              <a:rPr lang="es-ES" dirty="0" err="1"/>
              <a:t>The</a:t>
            </a:r>
            <a:r>
              <a:rPr lang="es-ES" dirty="0"/>
              <a:t> Great Place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Work</a:t>
            </a:r>
            <a:r>
              <a:rPr lang="es-ES" dirty="0"/>
              <a:t> (</a:t>
            </a:r>
            <a:r>
              <a:rPr lang="es-ES" i="1" dirty="0"/>
              <a:t>TGPW </a:t>
            </a:r>
            <a:r>
              <a:rPr lang="es-ES" i="1" dirty="0" err="1"/>
              <a:t>Institute</a:t>
            </a:r>
            <a:r>
              <a:rPr lang="es-ES" i="1" dirty="0"/>
              <a:t>).</a:t>
            </a:r>
          </a:p>
          <a:p>
            <a:pPr marL="0" indent="0">
              <a:buNone/>
            </a:pPr>
            <a:r>
              <a:rPr lang="es-ES" dirty="0" smtClean="0"/>
              <a:t>13</a:t>
            </a:r>
            <a:r>
              <a:rPr lang="es-ES" dirty="0"/>
              <a:t>.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best</a:t>
            </a:r>
            <a:r>
              <a:rPr lang="es-ES" dirty="0"/>
              <a:t> </a:t>
            </a:r>
            <a:r>
              <a:rPr lang="es-ES" dirty="0" err="1"/>
              <a:t>companies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working</a:t>
            </a:r>
            <a:r>
              <a:rPr lang="es-ES" dirty="0"/>
              <a:t> </a:t>
            </a:r>
            <a:r>
              <a:rPr lang="es-ES" dirty="0" err="1"/>
              <a:t>mothers</a:t>
            </a:r>
            <a:r>
              <a:rPr lang="es-ES" dirty="0"/>
              <a:t> 	(</a:t>
            </a:r>
            <a:r>
              <a:rPr lang="es-ES" i="1" dirty="0" err="1"/>
              <a:t>Working</a:t>
            </a:r>
            <a:r>
              <a:rPr lang="es-ES" i="1" dirty="0"/>
              <a:t> </a:t>
            </a:r>
            <a:r>
              <a:rPr lang="es-ES" i="1" dirty="0" err="1"/>
              <a:t>Mothers</a:t>
            </a:r>
            <a:r>
              <a:rPr lang="es-ES" i="1" dirty="0"/>
              <a:t> </a:t>
            </a:r>
            <a:r>
              <a:rPr lang="es-ES" i="1" dirty="0" err="1"/>
              <a:t>Magazine´s</a:t>
            </a:r>
            <a:r>
              <a:rPr lang="es-ES" dirty="0"/>
              <a:t>).</a:t>
            </a:r>
          </a:p>
          <a:p>
            <a:pPr marL="0" indent="0">
              <a:buNone/>
            </a:pPr>
            <a:r>
              <a:rPr lang="es-ES" dirty="0" smtClean="0"/>
              <a:t>14</a:t>
            </a:r>
            <a:r>
              <a:rPr lang="es-ES" dirty="0"/>
              <a:t>.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best</a:t>
            </a:r>
            <a:r>
              <a:rPr lang="es-ES" dirty="0"/>
              <a:t> </a:t>
            </a:r>
            <a:r>
              <a:rPr lang="es-ES" dirty="0" err="1"/>
              <a:t>companies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minorities</a:t>
            </a:r>
            <a:r>
              <a:rPr lang="es-ES" dirty="0"/>
              <a:t> (</a:t>
            </a:r>
            <a:r>
              <a:rPr lang="es-ES" i="1" dirty="0"/>
              <a:t>CEP y 	</a:t>
            </a:r>
            <a:r>
              <a:rPr lang="es-ES" i="1" dirty="0" err="1"/>
              <a:t>Fortune</a:t>
            </a:r>
            <a:r>
              <a:rPr lang="es-ES" dirty="0"/>
              <a:t>).</a:t>
            </a:r>
          </a:p>
          <a:p>
            <a:pPr marL="0" indent="0">
              <a:buNone/>
            </a:pPr>
            <a:r>
              <a:rPr lang="es-ES" dirty="0" smtClean="0"/>
              <a:t>15</a:t>
            </a:r>
            <a:r>
              <a:rPr lang="es-ES" dirty="0"/>
              <a:t>. Empresas flexibles (</a:t>
            </a:r>
            <a:r>
              <a:rPr lang="es-ES" i="1" dirty="0"/>
              <a:t>IESE</a:t>
            </a:r>
            <a:r>
              <a:rPr lang="es-ES" dirty="0"/>
              <a:t>).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625772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79512" y="-27384"/>
            <a:ext cx="6508750" cy="930275"/>
          </a:xfrm>
        </p:spPr>
        <p:txBody>
          <a:bodyPr/>
          <a:lstStyle/>
          <a:p>
            <a:r>
              <a:rPr lang="es-ES" b="1" dirty="0" smtClean="0"/>
              <a:t>Tipos de monitores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79512" y="1124744"/>
            <a:ext cx="8316218" cy="31683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i="1" dirty="0" smtClean="0">
                <a:solidFill>
                  <a:srgbClr val="FF0000"/>
                </a:solidFill>
              </a:rPr>
              <a:t>Monitores </a:t>
            </a:r>
            <a:r>
              <a:rPr lang="es-ES" sz="2400" b="1" i="1" dirty="0">
                <a:solidFill>
                  <a:srgbClr val="FF0000"/>
                </a:solidFill>
              </a:rPr>
              <a:t>de RSC y acción social</a:t>
            </a:r>
          </a:p>
          <a:p>
            <a:pPr marL="0" indent="0">
              <a:buNone/>
            </a:pPr>
            <a:r>
              <a:rPr lang="es-ES" dirty="0" smtClean="0"/>
              <a:t>16</a:t>
            </a:r>
            <a:r>
              <a:rPr lang="es-ES" dirty="0"/>
              <a:t>. Empresas y sociedad (AS) (</a:t>
            </a:r>
            <a:r>
              <a:rPr lang="es-ES" i="1" dirty="0"/>
              <a:t>Fundación </a:t>
            </a:r>
            <a:r>
              <a:rPr lang="es-ES" i="1" dirty="0" smtClean="0"/>
              <a:t>Empresas </a:t>
            </a:r>
            <a:r>
              <a:rPr lang="es-ES" i="1" dirty="0"/>
              <a:t>y Sociedad</a:t>
            </a:r>
            <a:r>
              <a:rPr lang="es-ES" dirty="0"/>
              <a:t>).</a:t>
            </a:r>
          </a:p>
          <a:p>
            <a:pPr marL="0" indent="0">
              <a:buNone/>
            </a:pPr>
            <a:r>
              <a:rPr lang="es-ES" dirty="0" smtClean="0"/>
              <a:t>17</a:t>
            </a:r>
            <a:r>
              <a:rPr lang="es-ES" dirty="0"/>
              <a:t>. Evaluación del comportamiento 	socialmente responsable de la empresa </a:t>
            </a:r>
            <a:r>
              <a:rPr lang="es-ES" dirty="0" smtClean="0"/>
              <a:t>española </a:t>
            </a:r>
            <a:r>
              <a:rPr lang="es-ES" dirty="0"/>
              <a:t>(RSC) (</a:t>
            </a:r>
            <a:r>
              <a:rPr lang="es-ES" i="1" dirty="0"/>
              <a:t>Economistas sin fronteras</a:t>
            </a:r>
            <a:r>
              <a:rPr lang="es-ES" dirty="0"/>
              <a:t>)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158824" y="3212976"/>
            <a:ext cx="8229600" cy="556468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es-ES" sz="2400" b="1" i="1" dirty="0" smtClean="0">
                <a:solidFill>
                  <a:srgbClr val="FF0000"/>
                </a:solidFill>
              </a:rPr>
              <a:t>Certificaciones de sostenibilidad y criterios de </a:t>
            </a:r>
            <a:r>
              <a:rPr lang="es-ES" sz="2400" b="1" i="1" dirty="0" err="1" smtClean="0">
                <a:solidFill>
                  <a:srgbClr val="FF0000"/>
                </a:solidFill>
              </a:rPr>
              <a:t>reporting</a:t>
            </a:r>
            <a:r>
              <a:rPr lang="es-ES" sz="2400" b="1" i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es-ES" dirty="0" smtClean="0"/>
              <a:t>18. ISO 14001 (</a:t>
            </a:r>
            <a:r>
              <a:rPr lang="es-ES" i="1" dirty="0" err="1" smtClean="0"/>
              <a:t>Aenor</a:t>
            </a:r>
            <a:r>
              <a:rPr lang="es-ES" dirty="0" smtClean="0"/>
              <a:t>).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es-ES" dirty="0" smtClean="0"/>
              <a:t>19. EMAS (Eco Management </a:t>
            </a:r>
            <a:r>
              <a:rPr lang="es-ES" dirty="0" err="1" smtClean="0"/>
              <a:t>Audit</a:t>
            </a:r>
            <a:r>
              <a:rPr lang="es-ES" dirty="0" smtClean="0"/>
              <a:t> </a:t>
            </a:r>
            <a:r>
              <a:rPr lang="es-ES" dirty="0" err="1" smtClean="0"/>
              <a:t>Scheme</a:t>
            </a:r>
            <a:r>
              <a:rPr lang="es-ES" dirty="0" smtClean="0"/>
              <a:t>) (</a:t>
            </a:r>
            <a:r>
              <a:rPr lang="es-ES" i="1" dirty="0" smtClean="0"/>
              <a:t>Unión Europea</a:t>
            </a:r>
            <a:r>
              <a:rPr lang="es-ES" dirty="0" smtClean="0"/>
              <a:t>).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es-ES" dirty="0" smtClean="0"/>
              <a:t>20. Social </a:t>
            </a:r>
            <a:r>
              <a:rPr lang="es-ES" dirty="0" err="1" smtClean="0"/>
              <a:t>Accountability</a:t>
            </a:r>
            <a:r>
              <a:rPr lang="es-ES" dirty="0" smtClean="0"/>
              <a:t> 8000 (</a:t>
            </a:r>
            <a:r>
              <a:rPr lang="es-ES" i="1" dirty="0" smtClean="0"/>
              <a:t>Social </a:t>
            </a:r>
            <a:r>
              <a:rPr lang="es-ES" i="1" dirty="0" err="1" smtClean="0"/>
              <a:t>Accountability</a:t>
            </a:r>
            <a:r>
              <a:rPr lang="es-ES" i="1" dirty="0" smtClean="0"/>
              <a:t> International</a:t>
            </a:r>
            <a:r>
              <a:rPr lang="es-ES" dirty="0" smtClean="0"/>
              <a:t>). </a:t>
            </a:r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es-ES" dirty="0" smtClean="0"/>
              <a:t>21. </a:t>
            </a:r>
            <a:r>
              <a:rPr lang="es-ES" dirty="0" err="1" smtClean="0"/>
              <a:t>Accountability</a:t>
            </a:r>
            <a:r>
              <a:rPr lang="es-ES" dirty="0" smtClean="0"/>
              <a:t> 1000 (</a:t>
            </a:r>
            <a:r>
              <a:rPr lang="es-ES" i="1" dirty="0" err="1" smtClean="0"/>
              <a:t>AccountAbility</a:t>
            </a:r>
            <a:r>
              <a:rPr lang="es-ES" dirty="0" smtClean="0"/>
              <a:t>).</a:t>
            </a:r>
            <a:endParaRPr lang="es-ES" i="1" dirty="0" smtClean="0"/>
          </a:p>
          <a:p>
            <a:pPr marL="0" indent="0">
              <a:lnSpc>
                <a:spcPct val="90000"/>
              </a:lnSpc>
              <a:buFont typeface="Wingdings 2" pitchFamily="18" charset="2"/>
              <a:buNone/>
            </a:pPr>
            <a:r>
              <a:rPr lang="es-ES" dirty="0" smtClean="0"/>
              <a:t>22. GRI (Global </a:t>
            </a:r>
            <a:r>
              <a:rPr lang="es-ES" dirty="0" err="1" smtClean="0"/>
              <a:t>Reporting</a:t>
            </a:r>
            <a:r>
              <a:rPr lang="es-ES" dirty="0" smtClean="0"/>
              <a:t> </a:t>
            </a:r>
            <a:r>
              <a:rPr lang="es-ES" dirty="0" err="1" smtClean="0"/>
              <a:t>Initiative</a:t>
            </a:r>
            <a:r>
              <a:rPr lang="es-ES" dirty="0" smtClean="0"/>
              <a:t>) (</a:t>
            </a:r>
            <a:r>
              <a:rPr lang="es-ES" i="1" dirty="0" smtClean="0"/>
              <a:t>CERES y ONU</a:t>
            </a:r>
            <a:r>
              <a:rPr lang="es-ES" dirty="0" smtClean="0"/>
              <a:t>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0796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79512" y="-27384"/>
            <a:ext cx="6508750" cy="930275"/>
          </a:xfrm>
        </p:spPr>
        <p:txBody>
          <a:bodyPr/>
          <a:lstStyle/>
          <a:p>
            <a:r>
              <a:rPr lang="es-ES" b="1" dirty="0" smtClean="0"/>
              <a:t>Tipos de monitores</a:t>
            </a:r>
            <a:endParaRPr lang="es-ES" b="1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251520" y="1124744"/>
            <a:ext cx="8229600" cy="556468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b="1" i="1" dirty="0" smtClean="0">
                <a:solidFill>
                  <a:srgbClr val="FF0000"/>
                </a:solidFill>
              </a:rPr>
              <a:t>Principios </a:t>
            </a:r>
            <a:r>
              <a:rPr lang="es-ES" sz="2400" b="1" i="1" dirty="0">
                <a:solidFill>
                  <a:srgbClr val="FF0000"/>
                </a:solidFill>
              </a:rPr>
              <a:t>de sostenibilidad prescritos por organismos internacionales</a:t>
            </a:r>
            <a:endParaRPr lang="es-E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ES" sz="2400" dirty="0" smtClean="0"/>
              <a:t>23</a:t>
            </a:r>
            <a:r>
              <a:rPr lang="es-ES" sz="2400" dirty="0"/>
              <a:t>. Global Compact (</a:t>
            </a:r>
            <a:r>
              <a:rPr lang="es-ES" sz="2400" i="1" dirty="0"/>
              <a:t>ONU</a:t>
            </a:r>
            <a:r>
              <a:rPr lang="es-ES" sz="2400" dirty="0"/>
              <a:t>).</a:t>
            </a:r>
          </a:p>
          <a:p>
            <a:pPr marL="0" indent="0">
              <a:buNone/>
            </a:pPr>
            <a:r>
              <a:rPr lang="es-ES" sz="2400" dirty="0" smtClean="0"/>
              <a:t>24</a:t>
            </a:r>
            <a:r>
              <a:rPr lang="es-ES" sz="2400" dirty="0"/>
              <a:t>. Principios de sostenibilidad (</a:t>
            </a:r>
            <a:r>
              <a:rPr lang="es-ES" sz="2400" i="1" dirty="0" err="1"/>
              <a:t>World</a:t>
            </a:r>
            <a:r>
              <a:rPr lang="es-ES" sz="2400" i="1" dirty="0"/>
              <a:t> </a:t>
            </a:r>
            <a:r>
              <a:rPr lang="es-ES" sz="2400" i="1" dirty="0" smtClean="0"/>
              <a:t>Business </a:t>
            </a:r>
            <a:r>
              <a:rPr lang="es-ES" sz="2400" i="1" dirty="0"/>
              <a:t>Council </a:t>
            </a:r>
            <a:r>
              <a:rPr lang="es-ES" sz="2400" i="1" dirty="0" err="1"/>
              <a:t>for</a:t>
            </a:r>
            <a:r>
              <a:rPr lang="es-ES" sz="2400" i="1" dirty="0"/>
              <a:t> </a:t>
            </a:r>
            <a:r>
              <a:rPr lang="es-ES" sz="2400" i="1" dirty="0" err="1"/>
              <a:t>Sustainable</a:t>
            </a:r>
            <a:r>
              <a:rPr lang="es-ES" sz="2400" i="1" dirty="0"/>
              <a:t> </a:t>
            </a:r>
            <a:r>
              <a:rPr lang="es-ES" sz="2400" i="1" dirty="0" err="1" smtClean="0"/>
              <a:t>Development</a:t>
            </a:r>
            <a:r>
              <a:rPr lang="es-ES" sz="2400" dirty="0"/>
              <a:t>).</a:t>
            </a:r>
          </a:p>
          <a:p>
            <a:pPr marL="0" indent="0">
              <a:buNone/>
            </a:pPr>
            <a:r>
              <a:rPr lang="es-ES" sz="2400" dirty="0" smtClean="0"/>
              <a:t>25</a:t>
            </a:r>
            <a:r>
              <a:rPr lang="es-ES" sz="2400" dirty="0"/>
              <a:t>. Libro Verde (</a:t>
            </a:r>
            <a:r>
              <a:rPr lang="es-ES" sz="2400" i="1" dirty="0"/>
              <a:t>Unión Europea</a:t>
            </a:r>
            <a:r>
              <a:rPr lang="es-ES" sz="2400" dirty="0"/>
              <a:t>). </a:t>
            </a:r>
          </a:p>
          <a:p>
            <a:pPr marL="0" indent="0">
              <a:buNone/>
            </a:pPr>
            <a:r>
              <a:rPr lang="es-ES" sz="2400" dirty="0" smtClean="0"/>
              <a:t>26</a:t>
            </a:r>
            <a:r>
              <a:rPr lang="es-ES" sz="2400" dirty="0"/>
              <a:t>. Principios para multinacionales (</a:t>
            </a:r>
            <a:r>
              <a:rPr lang="es-ES" sz="2400" i="1" dirty="0"/>
              <a:t>OCDE</a:t>
            </a:r>
            <a:r>
              <a:rPr lang="es-ES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460382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749935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 </a:t>
            </a:r>
            <a:r>
              <a:rPr lang="es-ES" b="1" dirty="0" smtClean="0"/>
              <a:t>Análisis de los principales monitores de reputación corporativa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95536" y="1700808"/>
            <a:ext cx="6508750" cy="39163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400" b="1" dirty="0" smtClean="0"/>
              <a:t>Global </a:t>
            </a:r>
            <a:r>
              <a:rPr lang="es-ES" sz="2400" b="1" dirty="0" err="1" smtClean="0"/>
              <a:t>Most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Admired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Companies</a:t>
            </a:r>
            <a:r>
              <a:rPr lang="es-ES" sz="2400" b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b="1" dirty="0" err="1" smtClean="0"/>
              <a:t>Review</a:t>
            </a:r>
            <a:r>
              <a:rPr lang="es-ES" sz="2400" b="1" dirty="0" smtClean="0"/>
              <a:t> </a:t>
            </a:r>
            <a:r>
              <a:rPr lang="es-ES" sz="2400" b="1" dirty="0" smtClean="0"/>
              <a:t>200.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b="1" dirty="0" err="1" smtClean="0"/>
              <a:t>Britain</a:t>
            </a:r>
            <a:r>
              <a:rPr lang="es-ES" sz="2400" b="1" dirty="0" err="1" smtClean="0"/>
              <a:t>´s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Most</a:t>
            </a:r>
            <a:r>
              <a:rPr lang="es-ES" sz="2400" b="1" dirty="0" smtClean="0"/>
              <a:t> Admires </a:t>
            </a:r>
            <a:r>
              <a:rPr lang="es-ES" sz="2400" b="1" dirty="0" err="1" smtClean="0"/>
              <a:t>Companies</a:t>
            </a:r>
            <a:r>
              <a:rPr lang="es-ES" sz="2400" b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b="1" dirty="0" err="1" smtClean="0"/>
              <a:t>Reputation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Quotient</a:t>
            </a:r>
            <a:r>
              <a:rPr lang="es-ES" sz="2400" b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b="1" dirty="0" err="1" smtClean="0"/>
              <a:t>World</a:t>
            </a:r>
            <a:r>
              <a:rPr lang="es-ES" sz="2400" b="1" dirty="0" err="1" smtClean="0"/>
              <a:t>´s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Most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Respected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Companies</a:t>
            </a:r>
            <a:r>
              <a:rPr lang="es-ES" sz="2400" b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b="1" dirty="0" smtClean="0"/>
              <a:t>Merco</a:t>
            </a:r>
            <a:r>
              <a:rPr lang="es-ES" sz="2400" b="1" dirty="0" smtClean="0"/>
              <a:t>.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764905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6508377" cy="1143000"/>
          </a:xfrm>
        </p:spPr>
        <p:txBody>
          <a:bodyPr/>
          <a:lstStyle/>
          <a:p>
            <a:r>
              <a:rPr lang="es-ES_tradnl" b="1" dirty="0" smtClean="0"/>
              <a:t>Gesti</a:t>
            </a:r>
            <a:r>
              <a:rPr lang="es-ES_tradnl" b="1" dirty="0" smtClean="0"/>
              <a:t>ón de la Reputación Corporativa…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2132856"/>
            <a:ext cx="7787209" cy="3916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800" b="1" dirty="0" smtClean="0">
                <a:solidFill>
                  <a:srgbClr val="000090"/>
                </a:solidFill>
                <a:latin typeface="Arial"/>
                <a:cs typeface="Arial"/>
              </a:rPr>
              <a:t>1. Definición de la visión </a:t>
            </a:r>
            <a:r>
              <a:rPr lang="es-ES_tradnl" sz="2800" b="1" dirty="0" err="1" smtClean="0">
                <a:solidFill>
                  <a:srgbClr val="000090"/>
                </a:solidFill>
                <a:latin typeface="Arial"/>
                <a:cs typeface="Arial"/>
              </a:rPr>
              <a:t>reputacional</a:t>
            </a:r>
            <a:r>
              <a:rPr lang="es-ES_tradnl" sz="2800" b="1" dirty="0" smtClean="0">
                <a:solidFill>
                  <a:srgbClr val="000090"/>
                </a:solidFill>
                <a:latin typeface="Arial"/>
                <a:cs typeface="Arial"/>
              </a:rPr>
              <a:t> de la compañía</a:t>
            </a:r>
            <a:r>
              <a:rPr lang="es-ES_tradnl" sz="2800" b="1" dirty="0" smtClean="0">
                <a:solidFill>
                  <a:srgbClr val="000090"/>
                </a:solidFill>
                <a:latin typeface="Arial"/>
                <a:cs typeface="Arial"/>
              </a:rPr>
              <a:t>.</a:t>
            </a:r>
            <a:endParaRPr lang="es-ES_tradnl" sz="2800" b="1" dirty="0" smtClean="0">
              <a:solidFill>
                <a:srgbClr val="00009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_tradnl" sz="2800" b="1" dirty="0" smtClean="0">
                <a:solidFill>
                  <a:srgbClr val="008000"/>
                </a:solidFill>
                <a:latin typeface="Arial"/>
                <a:cs typeface="Arial"/>
              </a:rPr>
              <a:t>2. Diagnóstico </a:t>
            </a:r>
            <a:r>
              <a:rPr lang="es-ES_tradnl" sz="2800" b="1" dirty="0" err="1" smtClean="0">
                <a:solidFill>
                  <a:srgbClr val="008000"/>
                </a:solidFill>
                <a:latin typeface="Arial"/>
                <a:cs typeface="Arial"/>
              </a:rPr>
              <a:t>reputacional</a:t>
            </a:r>
            <a:r>
              <a:rPr lang="es-ES_tradnl" sz="2800" b="1" dirty="0" smtClean="0">
                <a:solidFill>
                  <a:srgbClr val="008000"/>
                </a:solidFill>
                <a:latin typeface="Arial"/>
                <a:cs typeface="Arial"/>
              </a:rPr>
              <a:t> de la compañía y </a:t>
            </a:r>
            <a:r>
              <a:rPr lang="es-ES_tradnl" sz="2800" b="1" i="1" dirty="0" smtClean="0">
                <a:solidFill>
                  <a:srgbClr val="008000"/>
                </a:solidFill>
                <a:latin typeface="Arial"/>
                <a:cs typeface="Arial"/>
              </a:rPr>
              <a:t>benchmarking </a:t>
            </a:r>
            <a:r>
              <a:rPr lang="es-ES_tradnl" sz="2800" b="1" dirty="0" smtClean="0">
                <a:solidFill>
                  <a:srgbClr val="008000"/>
                </a:solidFill>
                <a:latin typeface="Arial"/>
                <a:cs typeface="Arial"/>
              </a:rPr>
              <a:t>de la competencia</a:t>
            </a:r>
            <a:r>
              <a:rPr lang="es-ES_tradnl" sz="2800" b="1" i="1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endParaRPr lang="es-ES_tradnl" sz="2800" b="1" dirty="0" smtClean="0">
              <a:solidFill>
                <a:srgbClr val="008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_tradnl" sz="2800" b="1" dirty="0" smtClean="0">
                <a:solidFill>
                  <a:srgbClr val="FF0000"/>
                </a:solidFill>
                <a:latin typeface="Arial"/>
                <a:cs typeface="Arial"/>
              </a:rPr>
              <a:t>3. Ejecución del Plan director de reputación corporativa</a:t>
            </a:r>
            <a:r>
              <a:rPr lang="es-ES_tradnl" sz="2800" b="1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es-ES_tradnl" sz="2800" b="1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_tradnl" sz="2800" b="1" dirty="0" smtClean="0">
                <a:solidFill>
                  <a:srgbClr val="660066"/>
                </a:solidFill>
                <a:latin typeface="Arial"/>
                <a:cs typeface="Arial"/>
              </a:rPr>
              <a:t>4. La comunicación de la reputación.</a:t>
            </a:r>
          </a:p>
          <a:p>
            <a:pPr marL="0" indent="0">
              <a:buNone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1248327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708</TotalTime>
  <Words>2885</Words>
  <Application>Microsoft Macintosh PowerPoint</Application>
  <PresentationFormat>On-screen Show (4:3)</PresentationFormat>
  <Paragraphs>368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Plaza</vt:lpstr>
      <vt:lpstr>LA BUENA REPUTACIÓN</vt:lpstr>
      <vt:lpstr>En Torno al Concepto de Reputación</vt:lpstr>
      <vt:lpstr>Reputación corporativa…</vt:lpstr>
      <vt:lpstr>La reputación en el contexto actual…</vt:lpstr>
      <vt:lpstr>Dimensión estratégica de la Imagen corporativa… </vt:lpstr>
      <vt:lpstr>2 ideas claves en la aproximaciones al concepto de reputación corporativa… </vt:lpstr>
      <vt:lpstr>Aproximaciones al concepto de reputación corporativa ….</vt:lpstr>
      <vt:lpstr>Aproximaciones al concepto de reputación corporativa ….</vt:lpstr>
      <vt:lpstr>Aproximaciones al concepto de reputación corporativa</vt:lpstr>
      <vt:lpstr>Aproximaciones al concepto de reputación corporativa ….</vt:lpstr>
      <vt:lpstr>De la imagen corporativa a la reputación</vt:lpstr>
      <vt:lpstr>De la imagen corporativa a la reputación…</vt:lpstr>
      <vt:lpstr>De la imagen corporativa a la reputación…</vt:lpstr>
      <vt:lpstr>Las tres “conditio sine qua non” de la reputación…</vt:lpstr>
      <vt:lpstr>Las tres “conditio sine qua non” de la reputación …</vt:lpstr>
      <vt:lpstr>Las tres “conditio sine qua non” de la reputación…</vt:lpstr>
      <vt:lpstr>Las tres conditio sine qua non de la reputación… </vt:lpstr>
      <vt:lpstr>La reputación y los intangibles empresariales</vt:lpstr>
      <vt:lpstr>1. Marcas reputadas y otras especies</vt:lpstr>
      <vt:lpstr>PowerPoint Presentation</vt:lpstr>
      <vt:lpstr>1.1 La reputación de la marca…</vt:lpstr>
      <vt:lpstr>PowerPoint Presentation</vt:lpstr>
      <vt:lpstr>2. Cultura corporativa: la reputación necesita valores</vt:lpstr>
      <vt:lpstr>3. Responsabilidad social corporativa</vt:lpstr>
      <vt:lpstr>4. Ética empresarial: la nueva legitimidad</vt:lpstr>
      <vt:lpstr>El valor de la reputación</vt:lpstr>
      <vt:lpstr>¿cuál es el 70-30?</vt:lpstr>
      <vt:lpstr>La reputación como valor…</vt:lpstr>
      <vt:lpstr>La reputación como valor…</vt:lpstr>
      <vt:lpstr>La reputación como valor…</vt:lpstr>
      <vt:lpstr>La reputación como valor…</vt:lpstr>
      <vt:lpstr>La evaluación de la reputación</vt:lpstr>
      <vt:lpstr>PowerPoint Presentation</vt:lpstr>
      <vt:lpstr>Conceptos relacionados…</vt:lpstr>
      <vt:lpstr>Tipos de monitores</vt:lpstr>
      <vt:lpstr>Tipos de monitores</vt:lpstr>
      <vt:lpstr>Tipos de monitores</vt:lpstr>
      <vt:lpstr>Tipos de monitores</vt:lpstr>
      <vt:lpstr>Tipos de monitores</vt:lpstr>
      <vt:lpstr> Análisis de los principales monitores de reputación corporativa</vt:lpstr>
      <vt:lpstr>Gestión de la Reputación Corporativa…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Buena Reputación</dc:title>
  <dc:creator>Sergio</dc:creator>
  <cp:lastModifiedBy>ITESM</cp:lastModifiedBy>
  <cp:revision>31</cp:revision>
  <dcterms:created xsi:type="dcterms:W3CDTF">2013-10-19T17:52:48Z</dcterms:created>
  <dcterms:modified xsi:type="dcterms:W3CDTF">2013-10-22T03:08:56Z</dcterms:modified>
</cp:coreProperties>
</file>