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3F0E"/>
    <a:srgbClr val="D15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5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A0F5AB-F032-4890-86E9-B5A9B88BA2BD}" type="datetimeFigureOut">
              <a:rPr lang="es-MX" smtClean="0"/>
              <a:t>26/10/11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67D90AE-04B2-479D-A924-CD62DD4DC6E1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3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La imagen de marca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Octavio Islas</a:t>
            </a:r>
          </a:p>
          <a:p>
            <a:r>
              <a:rPr lang="es-ES" dirty="0" smtClean="0"/>
              <a:t>Libro de Joan Costa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9282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Pistas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908720"/>
            <a:ext cx="7543800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conocimiento racional por sí mismo no genera acción en el ser humano. Se necesita de impulso de las emociones para decidirnos a dar un paso. (Costa, 2004; 13</a:t>
            </a:r>
            <a:r>
              <a:rPr lang="es-E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endParaRPr lang="es-E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000" dirty="0" smtClean="0"/>
              <a:t>Ciencia de la </a:t>
            </a:r>
            <a:r>
              <a:rPr lang="es-ES" sz="2000" b="1" dirty="0" err="1" smtClean="0"/>
              <a:t>Micropsicología</a:t>
            </a:r>
            <a:endParaRPr lang="es-ES" sz="2000" b="1" dirty="0" smtClean="0"/>
          </a:p>
          <a:p>
            <a:r>
              <a:rPr lang="es-ES" sz="2000" dirty="0" smtClean="0"/>
              <a:t>No hay </a:t>
            </a:r>
            <a:r>
              <a:rPr lang="es-ES" sz="2000" b="1" dirty="0" smtClean="0"/>
              <a:t>razón</a:t>
            </a:r>
            <a:r>
              <a:rPr lang="es-ES" sz="2000" dirty="0" smtClean="0"/>
              <a:t> que no se alimente de una dosis de </a:t>
            </a:r>
            <a:r>
              <a:rPr lang="es-ES" sz="2000" b="1" dirty="0" smtClean="0"/>
              <a:t>emoción</a:t>
            </a:r>
            <a:r>
              <a:rPr lang="es-ES" sz="2000" dirty="0" smtClean="0"/>
              <a:t>, ni emoción que excluya toda chispa de razón.</a:t>
            </a:r>
          </a:p>
          <a:p>
            <a:r>
              <a:rPr lang="es-ES" sz="2000" dirty="0" smtClean="0"/>
              <a:t>En el </a:t>
            </a:r>
            <a:r>
              <a:rPr lang="es-ES" sz="2000" b="1" dirty="0" smtClean="0"/>
              <a:t>tercer mundo </a:t>
            </a:r>
            <a:r>
              <a:rPr lang="es-ES" sz="2000" dirty="0" smtClean="0"/>
              <a:t>no hay sitio para las marcas</a:t>
            </a:r>
          </a:p>
          <a:p>
            <a:r>
              <a:rPr lang="es-ES" sz="2000" dirty="0" smtClean="0"/>
              <a:t>La marca es investida de su discurso simbólico que la transforma en </a:t>
            </a:r>
            <a:r>
              <a:rPr lang="es-ES" sz="2000" b="1" dirty="0" smtClean="0">
                <a:solidFill>
                  <a:srgbClr val="FF0000"/>
                </a:solidFill>
              </a:rPr>
              <a:t>VALOR.</a:t>
            </a:r>
          </a:p>
          <a:p>
            <a:r>
              <a:rPr lang="es-ES" sz="2000" u="sng" dirty="0" smtClean="0"/>
              <a:t>Gestionar intangibles </a:t>
            </a:r>
            <a:r>
              <a:rPr lang="es-ES" sz="2000" dirty="0" smtClean="0"/>
              <a:t>NO es manejar cosas.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298878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Qué es una 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dirty="0" smtClean="0"/>
              <a:t>LA PALABRA Y LA COSA</a:t>
            </a:r>
          </a:p>
          <a:p>
            <a:r>
              <a:rPr lang="es-ES" i="1" dirty="0" smtClean="0"/>
              <a:t>Imagen y marca</a:t>
            </a:r>
            <a:r>
              <a:rPr lang="es-MX" i="1" dirty="0" smtClean="0"/>
              <a:t> </a:t>
            </a:r>
            <a:r>
              <a:rPr lang="es-MX" dirty="0" smtClean="0"/>
              <a:t>¿cuál precede a cuál?</a:t>
            </a:r>
          </a:p>
          <a:p>
            <a:r>
              <a:rPr lang="es-ES" dirty="0" smtClean="0"/>
              <a:t>Cuantas más partes se adhieren al todo (la marca) mayor es su </a:t>
            </a:r>
            <a:r>
              <a:rPr lang="es-ES" b="1" dirty="0" smtClean="0"/>
              <a:t>complejidad.</a:t>
            </a:r>
          </a:p>
          <a:p>
            <a:r>
              <a:rPr lang="es-ES" dirty="0" smtClean="0"/>
              <a:t>Desde la revolución francesa, la </a:t>
            </a:r>
            <a:r>
              <a:rPr lang="es-E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marca = fenómeno.</a:t>
            </a:r>
          </a:p>
          <a:p>
            <a:r>
              <a:rPr lang="es-ES" b="1" dirty="0" smtClean="0">
                <a:solidFill>
                  <a:srgbClr val="7030A0"/>
                </a:solidFill>
              </a:rPr>
              <a:t>Imagen = tantas definiciones y categorías como disciplinas y personas</a:t>
            </a:r>
            <a:r>
              <a:rPr lang="es-ES" dirty="0" smtClean="0"/>
              <a:t>. Ej. Imágenes retinianas, imágenes poéticas, imágenes plásticas, entre otras.</a:t>
            </a:r>
          </a:p>
        </p:txBody>
      </p:sp>
    </p:spTree>
    <p:extLst>
      <p:ext uri="{BB962C8B-B14F-4D97-AF65-F5344CB8AC3E}">
        <p14:creationId xmlns:p14="http://schemas.microsoft.com/office/powerpoint/2010/main" val="3947068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b="1" dirty="0" smtClean="0"/>
              <a:t>Siempre a</a:t>
            </a:r>
            <a:r>
              <a:rPr lang="es-ES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</a:t>
            </a:r>
            <a:r>
              <a:rPr lang="es-ES" b="1" dirty="0" smtClean="0"/>
              <a:t>bivalente</a:t>
            </a:r>
          </a:p>
          <a:p>
            <a:r>
              <a:rPr lang="es-ES" dirty="0" smtClean="0"/>
              <a:t>Signo sensible</a:t>
            </a:r>
            <a:r>
              <a:rPr lang="es-MX" dirty="0"/>
              <a:t> </a:t>
            </a:r>
            <a:r>
              <a:rPr lang="es-MX" dirty="0" smtClean="0"/>
              <a:t>(verbal y visual).</a:t>
            </a:r>
          </a:p>
          <a:p>
            <a:r>
              <a:rPr lang="es-ES" dirty="0" smtClean="0"/>
              <a:t>Valor de cambio e intercambio.</a:t>
            </a:r>
            <a:endParaRPr lang="es-MX" dirty="0" smtClean="0"/>
          </a:p>
          <a:p>
            <a:r>
              <a:rPr lang="es-ES" dirty="0" smtClean="0"/>
              <a:t>Signo lingüístico.</a:t>
            </a:r>
          </a:p>
          <a:p>
            <a:r>
              <a:rPr lang="es-ES" dirty="0" smtClean="0"/>
              <a:t>El nombre necesita ser visto (la memoria visual es fuerte).</a:t>
            </a:r>
          </a:p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Logo = nombre diseñado </a:t>
            </a:r>
            <a:r>
              <a:rPr lang="es-ES" dirty="0" smtClean="0"/>
              <a:t>(símbolo y color representan nombre por sustitución).</a:t>
            </a:r>
          </a:p>
          <a:p>
            <a:r>
              <a:rPr lang="es-ES" dirty="0" smtClean="0"/>
              <a:t>Su función es </a:t>
            </a:r>
            <a:r>
              <a:rPr lang="es-ES" sz="4000" dirty="0" smtClean="0"/>
              <a:t>significar</a:t>
            </a:r>
          </a:p>
        </p:txBody>
      </p:sp>
    </p:spTree>
    <p:extLst>
      <p:ext uri="{BB962C8B-B14F-4D97-AF65-F5344CB8AC3E}">
        <p14:creationId xmlns:p14="http://schemas.microsoft.com/office/powerpoint/2010/main" val="1834736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Marca, signo, señal…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4400" b="1" dirty="0" smtClean="0">
                <a:solidFill>
                  <a:srgbClr val="7030A0"/>
                </a:solidFill>
              </a:rPr>
              <a:t>M</a:t>
            </a:r>
            <a:r>
              <a:rPr lang="es-ES" dirty="0" smtClean="0"/>
              <a:t>arca = señal que deja el acto de marcar, es </a:t>
            </a:r>
            <a:r>
              <a:rPr lang="es-ES" b="1" dirty="0" smtClean="0">
                <a:solidFill>
                  <a:srgbClr val="7030A0"/>
                </a:solidFill>
              </a:rPr>
              <a:t>marcaje</a:t>
            </a:r>
            <a:r>
              <a:rPr lang="es-ES" dirty="0" smtClean="0"/>
              <a:t> intencional.</a:t>
            </a:r>
          </a:p>
          <a:p>
            <a:r>
              <a:rPr lang="es-ES" dirty="0" smtClean="0"/>
              <a:t>Walter </a:t>
            </a:r>
            <a:r>
              <a:rPr lang="es-ES" dirty="0" err="1" smtClean="0"/>
              <a:t>Benjamin</a:t>
            </a:r>
            <a:r>
              <a:rPr lang="es-ES" dirty="0" smtClean="0"/>
              <a:t> y las </a:t>
            </a:r>
            <a:r>
              <a:rPr lang="es-ES" b="1" dirty="0" smtClean="0"/>
              <a:t>“marcas señal”</a:t>
            </a:r>
          </a:p>
          <a:p>
            <a:pPr marL="457200" indent="-457200">
              <a:buAutoNum type="alphaLcPeriod"/>
            </a:pPr>
            <a:r>
              <a:rPr lang="es-ES" sz="2000" dirty="0" smtClean="0"/>
              <a:t>Síntomas, índices, indicios e indicativos; como los síntomas para el médico.</a:t>
            </a:r>
          </a:p>
          <a:p>
            <a:pPr marL="0" indent="0">
              <a:buNone/>
            </a:pPr>
            <a:endParaRPr lang="es-ES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9715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Sistema semiótico de la 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943000"/>
          </a:xfrm>
        </p:spPr>
        <p:txBody>
          <a:bodyPr/>
          <a:lstStyle/>
          <a:p>
            <a:r>
              <a:rPr lang="es-ES" dirty="0" smtClean="0"/>
              <a:t>Marca (como) signo (de) designación (y de) identidad.</a:t>
            </a:r>
          </a:p>
          <a:p>
            <a:endParaRPr lang="es-MX" dirty="0"/>
          </a:p>
        </p:txBody>
      </p:sp>
      <p:sp>
        <p:nvSpPr>
          <p:cNvPr id="4" name="3 Elipse"/>
          <p:cNvSpPr/>
          <p:nvPr/>
        </p:nvSpPr>
        <p:spPr>
          <a:xfrm>
            <a:off x="539552" y="1772816"/>
            <a:ext cx="1224136" cy="1224136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Marcaje: acción de marcar</a:t>
            </a:r>
            <a:endParaRPr lang="es-MX" sz="1200" b="1" dirty="0"/>
          </a:p>
        </p:txBody>
      </p:sp>
      <p:sp>
        <p:nvSpPr>
          <p:cNvPr id="5" name="4 Rectángulo"/>
          <p:cNvSpPr/>
          <p:nvPr/>
        </p:nvSpPr>
        <p:spPr>
          <a:xfrm>
            <a:off x="539552" y="3429000"/>
            <a:ext cx="1224136" cy="50405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MARCA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2051720" y="3429000"/>
            <a:ext cx="1224136" cy="50405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SIGNO</a:t>
            </a:r>
            <a:endParaRPr lang="es-MX" dirty="0"/>
          </a:p>
        </p:txBody>
      </p:sp>
      <p:sp>
        <p:nvSpPr>
          <p:cNvPr id="7" name="6 Rectángulo"/>
          <p:cNvSpPr/>
          <p:nvPr/>
        </p:nvSpPr>
        <p:spPr>
          <a:xfrm>
            <a:off x="4139952" y="1340768"/>
            <a:ext cx="1512168" cy="43204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Linguístico</a:t>
            </a:r>
            <a:endParaRPr lang="es-MX" dirty="0"/>
          </a:p>
        </p:txBody>
      </p:sp>
      <p:sp>
        <p:nvSpPr>
          <p:cNvPr id="8" name="7 Rectángulo"/>
          <p:cNvSpPr/>
          <p:nvPr/>
        </p:nvSpPr>
        <p:spPr>
          <a:xfrm>
            <a:off x="4139952" y="2132856"/>
            <a:ext cx="1512168" cy="43204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Escritural</a:t>
            </a:r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4139952" y="2852936"/>
            <a:ext cx="1512168" cy="43204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Icónico	</a:t>
            </a:r>
            <a:endParaRPr lang="es-MX" dirty="0"/>
          </a:p>
        </p:txBody>
      </p:sp>
      <p:sp>
        <p:nvSpPr>
          <p:cNvPr id="10" name="9 Rectángulo"/>
          <p:cNvSpPr/>
          <p:nvPr/>
        </p:nvSpPr>
        <p:spPr>
          <a:xfrm>
            <a:off x="4139952" y="3645024"/>
            <a:ext cx="1512168" cy="43204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Cromático</a:t>
            </a:r>
            <a:endParaRPr lang="es-MX" dirty="0"/>
          </a:p>
        </p:txBody>
      </p:sp>
      <p:cxnSp>
        <p:nvCxnSpPr>
          <p:cNvPr id="12" name="11 Conector recto de flecha"/>
          <p:cNvCxnSpPr>
            <a:stCxn id="4" idx="4"/>
            <a:endCxn id="5" idx="0"/>
          </p:cNvCxnSpPr>
          <p:nvPr/>
        </p:nvCxnSpPr>
        <p:spPr>
          <a:xfrm>
            <a:off x="1151620" y="299695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stCxn id="5" idx="3"/>
            <a:endCxn id="6" idx="1"/>
          </p:cNvCxnSpPr>
          <p:nvPr/>
        </p:nvCxnSpPr>
        <p:spPr>
          <a:xfrm>
            <a:off x="1763688" y="368102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3563888" y="1556792"/>
            <a:ext cx="0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>
            <a:endCxn id="7" idx="1"/>
          </p:cNvCxnSpPr>
          <p:nvPr/>
        </p:nvCxnSpPr>
        <p:spPr>
          <a:xfrm>
            <a:off x="3563888" y="155679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3563888" y="238167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3563888" y="3933056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3563888" y="306765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>
            <a:stCxn id="6" idx="3"/>
          </p:cNvCxnSpPr>
          <p:nvPr/>
        </p:nvCxnSpPr>
        <p:spPr>
          <a:xfrm>
            <a:off x="3275856" y="368102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5868144" y="134076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Nombre, denominación, designación.</a:t>
            </a:r>
            <a:endParaRPr lang="es-MX" sz="1400" dirty="0"/>
          </a:p>
        </p:txBody>
      </p:sp>
      <p:sp>
        <p:nvSpPr>
          <p:cNvPr id="31" name="30 CuadroTexto"/>
          <p:cNvSpPr txBox="1"/>
          <p:nvPr/>
        </p:nvSpPr>
        <p:spPr>
          <a:xfrm>
            <a:off x="5868144" y="2185119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Trazo alfabético</a:t>
            </a:r>
            <a:endParaRPr lang="es-MX" sz="1400" dirty="0"/>
          </a:p>
        </p:txBody>
      </p:sp>
      <p:sp>
        <p:nvSpPr>
          <p:cNvPr id="32" name="31 CuadroTexto"/>
          <p:cNvSpPr txBox="1"/>
          <p:nvPr/>
        </p:nvSpPr>
        <p:spPr>
          <a:xfrm>
            <a:off x="5868144" y="2708920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Símbolo, ícono, imagen, representación, representante.</a:t>
            </a:r>
            <a:endParaRPr lang="es-MX" sz="1400" dirty="0"/>
          </a:p>
        </p:txBody>
      </p:sp>
      <p:sp>
        <p:nvSpPr>
          <p:cNvPr id="33" name="32 CuadroTexto"/>
          <p:cNvSpPr txBox="1"/>
          <p:nvPr/>
        </p:nvSpPr>
        <p:spPr>
          <a:xfrm>
            <a:off x="5868144" y="3717032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Señal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031366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signo/marca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799"/>
            <a:ext cx="7543800" cy="4549793"/>
          </a:xfrm>
        </p:spPr>
        <p:txBody>
          <a:bodyPr/>
          <a:lstStyle/>
          <a:p>
            <a:r>
              <a:rPr lang="es-ES" dirty="0" smtClean="0"/>
              <a:t>Marcar es un </a:t>
            </a:r>
            <a:r>
              <a:rPr lang="es-ES" i="1" dirty="0" smtClean="0"/>
              <a:t>acto de bautismo.</a:t>
            </a:r>
          </a:p>
          <a:p>
            <a:r>
              <a:rPr lang="es-ES" dirty="0" smtClean="0"/>
              <a:t>La marca empieza por el </a:t>
            </a:r>
            <a:r>
              <a:rPr lang="es-ES" b="1" dirty="0" smtClean="0"/>
              <a:t>nombre</a:t>
            </a:r>
            <a:r>
              <a:rPr lang="es-ES" dirty="0" smtClean="0"/>
              <a:t>, que se transforma por medio del diseño en logotipo.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Logo = firma comercial.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Lo que no tiene nombre no existe.</a:t>
            </a:r>
          </a:p>
          <a:p>
            <a:r>
              <a:rPr lang="es-ES" i="1" dirty="0" smtClean="0">
                <a:solidFill>
                  <a:srgbClr val="0070C0"/>
                </a:solidFill>
              </a:rPr>
              <a:t>Ojos que no ven… marca que no funciona.</a:t>
            </a:r>
            <a:endParaRPr lang="es-MX" i="1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473" y="4252136"/>
            <a:ext cx="2007395" cy="98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8" y="1052736"/>
            <a:ext cx="364840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Prehistoria de la marca comercial y el marcaje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4410068" cy="3823320"/>
          </a:xfrm>
        </p:spPr>
        <p:txBody>
          <a:bodyPr>
            <a:normAutofit fontScale="92500"/>
          </a:bodyPr>
          <a:lstStyle/>
          <a:p>
            <a:r>
              <a:rPr lang="es-ES" b="1" dirty="0" smtClean="0"/>
              <a:t>Runas</a:t>
            </a:r>
            <a:r>
              <a:rPr lang="es-ES" dirty="0" smtClean="0"/>
              <a:t> = sistema de signos y símbolos en la Alta Edad Media.</a:t>
            </a:r>
          </a:p>
          <a:p>
            <a:r>
              <a:rPr lang="es-ES" dirty="0" smtClean="0"/>
              <a:t>Tradición de los canteros de la antigüedad (cada taller tenía sus símbolos, figuras y signos propios.</a:t>
            </a:r>
          </a:p>
          <a:p>
            <a:r>
              <a:rPr lang="es-ES" b="1" dirty="0" err="1" smtClean="0"/>
              <a:t>Maçon</a:t>
            </a:r>
            <a:r>
              <a:rPr lang="es-ES" dirty="0" smtClean="0"/>
              <a:t> (en francés) significa “albañil o constructor”.</a:t>
            </a:r>
          </a:p>
          <a:p>
            <a:r>
              <a:rPr lang="es-ES" u="sng" dirty="0" smtClean="0"/>
              <a:t>Gran Bretaña </a:t>
            </a:r>
            <a:r>
              <a:rPr lang="es-ES" dirty="0" smtClean="0"/>
              <a:t>tenía sus albañiles (</a:t>
            </a:r>
            <a:r>
              <a:rPr lang="es-ES" dirty="0" err="1" smtClean="0"/>
              <a:t>freemasons</a:t>
            </a:r>
            <a:r>
              <a:rPr lang="es-ES" dirty="0" smtClean="0"/>
              <a:t>).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2843808" y="6237312"/>
            <a:ext cx="37444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B0F0"/>
                </a:solidFill>
              </a:rPr>
              <a:t>Nacimiento de las marcas</a:t>
            </a:r>
            <a:endParaRPr lang="es-MX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44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invención de la moneda y el comercio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err="1" smtClean="0">
                <a:latin typeface="Bodoni MT Black" pitchFamily="18" charset="0"/>
              </a:rPr>
              <a:t>Giges</a:t>
            </a:r>
            <a:r>
              <a:rPr lang="es-ES" dirty="0" smtClean="0"/>
              <a:t>, rey de Lidia entre 687 y 650 a.C. está considerado como el </a:t>
            </a:r>
            <a:r>
              <a:rPr lang="es-ES" i="1" dirty="0" smtClean="0">
                <a:latin typeface="Californian FB" pitchFamily="18" charset="0"/>
              </a:rPr>
              <a:t>inventor de la moneda en occidente</a:t>
            </a:r>
            <a:r>
              <a:rPr lang="es-ES" dirty="0" smtClean="0"/>
              <a:t>.</a:t>
            </a:r>
          </a:p>
          <a:p>
            <a:r>
              <a:rPr lang="es-ES" dirty="0" smtClean="0"/>
              <a:t>Las monedas surgen del concepto de </a:t>
            </a:r>
            <a:r>
              <a:rPr lang="es-ES" b="1" dirty="0" smtClean="0">
                <a:solidFill>
                  <a:srgbClr val="00B050"/>
                </a:solidFill>
              </a:rPr>
              <a:t>&lt;</a:t>
            </a:r>
            <a:r>
              <a:rPr lang="es-ES" b="1" dirty="0" err="1" smtClean="0">
                <a:solidFill>
                  <a:srgbClr val="00B050"/>
                </a:solidFill>
              </a:rPr>
              <a:t>tuptein</a:t>
            </a:r>
            <a:r>
              <a:rPr lang="es-ES" b="1" dirty="0" smtClean="0">
                <a:solidFill>
                  <a:srgbClr val="00B050"/>
                </a:solidFill>
              </a:rPr>
              <a:t>&gt;</a:t>
            </a:r>
            <a:r>
              <a:rPr lang="es-ES" dirty="0" smtClean="0"/>
              <a:t>, término griego que significa marcar, grabar, estampar.</a:t>
            </a:r>
          </a:p>
          <a:p>
            <a:r>
              <a:rPr lang="es-ES" dirty="0" smtClean="0"/>
              <a:t>Gutenberg y los primeros tipógrafos = </a:t>
            </a:r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orfebres con buriles de grabar.</a:t>
            </a:r>
            <a:endParaRPr lang="es-MX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265256"/>
            <a:ext cx="1835274" cy="1900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4497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Marcas comerciales y falsificadores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38600" y="685800"/>
            <a:ext cx="4021832" cy="3886200"/>
          </a:xfrm>
        </p:spPr>
        <p:txBody>
          <a:bodyPr>
            <a:normAutofit lnSpcReduction="10000"/>
          </a:bodyPr>
          <a:lstStyle/>
          <a:p>
            <a:r>
              <a:rPr lang="es-E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ÁNFORAS</a:t>
            </a:r>
            <a:r>
              <a:rPr lang="es-ES" dirty="0" smtClean="0"/>
              <a:t> = primeras marcas comerciales.</a:t>
            </a:r>
          </a:p>
          <a:p>
            <a:pPr marL="457200" indent="-457200">
              <a:buAutoNum type="alphaLcPeriod"/>
            </a:pPr>
            <a:r>
              <a:rPr lang="es-ES" dirty="0" smtClean="0"/>
              <a:t>Regularmente marcadas por sellos, o se caracterizaban por su forma y color.</a:t>
            </a:r>
          </a:p>
          <a:p>
            <a:r>
              <a:rPr lang="es-ES" dirty="0" smtClean="0"/>
              <a:t>Primera parte del siglo I a.C., </a:t>
            </a:r>
            <a:r>
              <a:rPr lang="es-ES" b="1" dirty="0" smtClean="0"/>
              <a:t>Bélgica</a:t>
            </a:r>
            <a:r>
              <a:rPr lang="es-ES" dirty="0" smtClean="0"/>
              <a:t> era el feudo de las falsificaciones de alfarería romana.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75" y="1628800"/>
            <a:ext cx="3372937" cy="23120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13083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Democratización de los códigos heráldicos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4314056" cy="3886200"/>
          </a:xfrm>
        </p:spPr>
        <p:txBody>
          <a:bodyPr/>
          <a:lstStyle/>
          <a:p>
            <a:r>
              <a:rPr lang="es-ES" b="1" dirty="0" smtClean="0">
                <a:solidFill>
                  <a:srgbClr val="00B050"/>
                </a:solidFill>
                <a:latin typeface="Copperplate Gothic Bold" pitchFamily="34" charset="0"/>
              </a:rPr>
              <a:t>Códigos Heráldicos </a:t>
            </a:r>
            <a:r>
              <a:rPr lang="es-ES" dirty="0" smtClean="0"/>
              <a:t>= marcas militares de reconocimiento, que al perder su importancia se convirtieron en símbolos del nombre propio del poseedor y de su situación genealógica.</a:t>
            </a:r>
          </a:p>
          <a:p>
            <a:r>
              <a:rPr lang="es-ES" dirty="0" smtClean="0"/>
              <a:t>La mayoría de la </a:t>
            </a:r>
            <a:r>
              <a:rPr lang="es-ES" b="1" dirty="0" smtClean="0"/>
              <a:t>población era analfabeta.</a:t>
            </a:r>
            <a:endParaRPr lang="es-MX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578" y="1250758"/>
            <a:ext cx="2950830" cy="3098372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843808" y="6237312"/>
            <a:ext cx="37444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B0F0"/>
                </a:solidFill>
              </a:rPr>
              <a:t>Segundo nacimiento de las marcas</a:t>
            </a:r>
            <a:endParaRPr lang="es-MX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75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 smtClean="0"/>
              <a:t>El corporativismo en la organización sociopolítica y económica medieval.</a:t>
            </a:r>
            <a:endParaRPr lang="es-MX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95936" y="910952"/>
            <a:ext cx="4320480" cy="3886200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Eccentric Std" pitchFamily="82" charset="0"/>
              </a:rPr>
              <a:t>Corporativismo</a:t>
            </a:r>
            <a:r>
              <a:rPr lang="es-ES" sz="3200" dirty="0" smtClean="0"/>
              <a:t> </a:t>
            </a:r>
            <a:r>
              <a:rPr lang="es-ES" dirty="0" smtClean="0"/>
              <a:t>= derecho de propiedad.</a:t>
            </a:r>
          </a:p>
          <a:p>
            <a:r>
              <a:rPr lang="es-ES" dirty="0" smtClean="0"/>
              <a:t>Derecho a ser propietarios = </a:t>
            </a:r>
            <a:r>
              <a:rPr lang="es-ES" i="1" dirty="0" smtClean="0"/>
              <a:t>determinante de la organización social.</a:t>
            </a:r>
          </a:p>
          <a:p>
            <a:r>
              <a:rPr lang="es-ES" dirty="0" smtClean="0"/>
              <a:t>La propiedad se extiende con la industrialización artesanal.</a:t>
            </a:r>
          </a:p>
          <a:p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24744"/>
            <a:ext cx="2057400" cy="3102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1641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 marcaje industrial y sus normas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Artesanos</a:t>
            </a:r>
            <a:r>
              <a:rPr lang="es-ES" dirty="0" smtClean="0"/>
              <a:t>: su marcaje, además de una distinción, era un </a:t>
            </a:r>
            <a:r>
              <a:rPr lang="es-ES" u="sng" dirty="0" smtClean="0"/>
              <a:t>sello de garantía</a:t>
            </a:r>
            <a:r>
              <a:rPr lang="es-ES" dirty="0" smtClean="0"/>
              <a:t> en caso de reclamación de la pieza.</a:t>
            </a:r>
          </a:p>
          <a:p>
            <a:r>
              <a:rPr lang="es-ES" dirty="0" smtClean="0"/>
              <a:t>En una pieza de tela se encontraban, en tanto que sellos de garantía, hasta cuatro marcas diferentes: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Obrero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Tintorero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Autoridades de la fábrica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Maestro tejedor</a:t>
            </a:r>
          </a:p>
          <a:p>
            <a:r>
              <a:rPr lang="es-ES" dirty="0" smtClean="0"/>
              <a:t>En los 8 siglos que duró el sistema corporativo, </a:t>
            </a:r>
            <a:r>
              <a:rPr lang="es-ES" u="sng" dirty="0" smtClean="0"/>
              <a:t>la marca fue un instrumento de la policía económica.</a:t>
            </a:r>
          </a:p>
        </p:txBody>
      </p:sp>
    </p:spTree>
    <p:extLst>
      <p:ext uri="{BB962C8B-B14F-4D97-AF65-F5344CB8AC3E}">
        <p14:creationId xmlns:p14="http://schemas.microsoft.com/office/powerpoint/2010/main" val="4013011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Estructura comunicativa de las formas heráldicas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b="1" dirty="0" smtClean="0"/>
              <a:t>Heráldica</a:t>
            </a:r>
            <a:r>
              <a:rPr lang="es-ES" dirty="0" smtClean="0"/>
              <a:t> = ciencia auxiliar de la historia</a:t>
            </a:r>
          </a:p>
          <a:p>
            <a:r>
              <a:rPr lang="es-ES" b="1" dirty="0" smtClean="0">
                <a:solidFill>
                  <a:srgbClr val="C00000"/>
                </a:solidFill>
              </a:rPr>
              <a:t>Heráldica</a:t>
            </a:r>
            <a:r>
              <a:rPr lang="es-ES" dirty="0" smtClean="0"/>
              <a:t> = término emparentado con la palabra &lt;heraldo&gt;, que significa mensajero.</a:t>
            </a:r>
          </a:p>
          <a:p>
            <a:r>
              <a:rPr lang="es-ES" i="1" dirty="0" smtClean="0">
                <a:solidFill>
                  <a:srgbClr val="7030A0"/>
                </a:solidFill>
              </a:rPr>
              <a:t>Marca de identidad en heráldica</a:t>
            </a:r>
            <a:r>
              <a:rPr lang="es-ES" dirty="0" smtClean="0">
                <a:solidFill>
                  <a:srgbClr val="7030A0"/>
                </a:solidFill>
              </a:rPr>
              <a:t> </a:t>
            </a:r>
            <a:r>
              <a:rPr lang="es-ES" dirty="0" smtClean="0"/>
              <a:t>= equivalente a nombre propio.</a:t>
            </a:r>
          </a:p>
          <a:p>
            <a:r>
              <a:rPr lang="es-ES" i="1" dirty="0" smtClean="0">
                <a:solidFill>
                  <a:srgbClr val="0070C0"/>
                </a:solidFill>
              </a:rPr>
              <a:t>Marca de propiedad </a:t>
            </a:r>
            <a:r>
              <a:rPr lang="es-ES" dirty="0" smtClean="0"/>
              <a:t>= usado por blasones feudales y nobiliarios.</a:t>
            </a:r>
            <a:endParaRPr lang="es-MX" dirty="0" smtClean="0"/>
          </a:p>
          <a:p>
            <a:r>
              <a:rPr lang="es-ES" i="1" dirty="0" smtClean="0">
                <a:solidFill>
                  <a:srgbClr val="7030A0"/>
                </a:solidFill>
              </a:rPr>
              <a:t>Marca de pertenencia </a:t>
            </a:r>
            <a:r>
              <a:rPr lang="es-ES" dirty="0" smtClean="0"/>
              <a:t>= guerreros.</a:t>
            </a:r>
          </a:p>
          <a:p>
            <a:r>
              <a:rPr lang="es-ES" i="1" dirty="0" smtClean="0">
                <a:solidFill>
                  <a:srgbClr val="0070C0"/>
                </a:solidFill>
              </a:rPr>
              <a:t>Marca de reconocimiento </a:t>
            </a:r>
            <a:r>
              <a:rPr lang="es-ES" dirty="0" smtClean="0"/>
              <a:t>= función de las marcas de pertenencia.</a:t>
            </a:r>
          </a:p>
          <a:p>
            <a:r>
              <a:rPr lang="es-ES" i="1" dirty="0" smtClean="0">
                <a:solidFill>
                  <a:srgbClr val="7030A0"/>
                </a:solidFill>
              </a:rPr>
              <a:t>Marca jerárquica </a:t>
            </a:r>
            <a:r>
              <a:rPr lang="es-ES" dirty="0" smtClean="0"/>
              <a:t>= uniformes, insignias, grados, etc.</a:t>
            </a:r>
          </a:p>
          <a:p>
            <a:r>
              <a:rPr lang="es-ES" i="1" dirty="0" smtClean="0">
                <a:solidFill>
                  <a:srgbClr val="0070C0"/>
                </a:solidFill>
              </a:rPr>
              <a:t>Marca corporativa </a:t>
            </a:r>
            <a:r>
              <a:rPr lang="es-ES" dirty="0" smtClean="0"/>
              <a:t>= gremio u oficios.</a:t>
            </a:r>
          </a:p>
        </p:txBody>
      </p:sp>
    </p:spTree>
    <p:extLst>
      <p:ext uri="{BB962C8B-B14F-4D97-AF65-F5344CB8AC3E}">
        <p14:creationId xmlns:p14="http://schemas.microsoft.com/office/powerpoint/2010/main" val="156738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Estructura comunicativa de las formas heráldicas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Todas las marcas </a:t>
            </a:r>
            <a:r>
              <a:rPr lang="es-ES" sz="2800" b="1" dirty="0" smtClean="0"/>
              <a:t>identifican, expresan propiedad y origen.</a:t>
            </a:r>
            <a:endParaRPr lang="es-ES" b="1" dirty="0" smtClean="0"/>
          </a:p>
          <a:p>
            <a:r>
              <a:rPr lang="es-ES" dirty="0" smtClean="0"/>
              <a:t>Siguen cumpliendo las funciones de la antigüedad. </a:t>
            </a:r>
          </a:p>
          <a:p>
            <a:r>
              <a:rPr lang="es-ES" dirty="0" smtClean="0"/>
              <a:t>Estructura significante de la heráldica:</a:t>
            </a:r>
          </a:p>
          <a:p>
            <a:pPr marL="457200" indent="-457200">
              <a:buAutoNum type="arabicPeriod"/>
            </a:pPr>
            <a:r>
              <a:rPr lang="es-ES" sz="1600" dirty="0" smtClean="0"/>
              <a:t>La forma del escudo</a:t>
            </a:r>
          </a:p>
          <a:p>
            <a:pPr marL="457200" indent="-457200">
              <a:buAutoNum type="arabicPeriod"/>
            </a:pPr>
            <a:r>
              <a:rPr lang="es-ES" sz="1600" dirty="0" smtClean="0"/>
              <a:t>Divisiones geométricas de su superficie</a:t>
            </a:r>
          </a:p>
          <a:p>
            <a:pPr marL="457200" indent="-457200">
              <a:buAutoNum type="arabicPeriod"/>
            </a:pPr>
            <a:r>
              <a:rPr lang="es-ES" sz="1600" dirty="0" smtClean="0"/>
              <a:t>Figuras (círculo = prohibición; triángulo = atención; cuadrado = información).</a:t>
            </a:r>
          </a:p>
          <a:p>
            <a:pPr marL="457200" indent="-457200">
              <a:buAutoNum type="arabicPeriod"/>
            </a:pPr>
            <a:r>
              <a:rPr lang="es-ES" sz="1600" dirty="0" smtClean="0"/>
              <a:t>Colores (esmaltes)</a:t>
            </a:r>
          </a:p>
          <a:p>
            <a:r>
              <a:rPr lang="es-ES" dirty="0" smtClean="0"/>
              <a:t>Banderas nacionales = heráldica moderna.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658813"/>
            <a:ext cx="1464116" cy="1457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9910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Liberalismo económico y derecho de las marcas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Siglo XVII – surge el </a:t>
            </a:r>
            <a:r>
              <a:rPr lang="es-ES" b="1" dirty="0" smtClean="0">
                <a:solidFill>
                  <a:srgbClr val="D15B19"/>
                </a:solidFill>
                <a:latin typeface="Comic Sans MS" pitchFamily="66" charset="0"/>
              </a:rPr>
              <a:t>liberalismo económico</a:t>
            </a:r>
            <a:r>
              <a:rPr lang="es-ES" dirty="0" smtClean="0"/>
              <a:t>. Se desmantelan los signos distintivos y las marcas obligatorias instauradas en la Edad Media.</a:t>
            </a:r>
          </a:p>
          <a:p>
            <a:r>
              <a:rPr lang="es-ES" dirty="0" smtClean="0"/>
              <a:t>Aparece el </a:t>
            </a:r>
            <a:r>
              <a:rPr lang="es-ES" b="1" dirty="0" smtClean="0">
                <a:solidFill>
                  <a:srgbClr val="D15B19"/>
                </a:solidFill>
              </a:rPr>
              <a:t>derecho de las marcas </a:t>
            </a:r>
            <a:r>
              <a:rPr lang="es-ES" dirty="0" smtClean="0"/>
              <a:t>como un complemento de la legislación sobre los fraudes.</a:t>
            </a:r>
          </a:p>
          <a:p>
            <a:r>
              <a:rPr lang="es-ES" dirty="0" smtClean="0"/>
              <a:t>Ahora, la </a:t>
            </a:r>
            <a:r>
              <a:rPr lang="es-ES" b="1" dirty="0" smtClean="0">
                <a:solidFill>
                  <a:srgbClr val="C00000"/>
                </a:solidFill>
              </a:rPr>
              <a:t>marca = activo que permite atraer y conservar clientela.</a:t>
            </a:r>
          </a:p>
          <a:p>
            <a:r>
              <a:rPr lang="es-ES" sz="1800" dirty="0" smtClean="0"/>
              <a:t>Nada le impide a un fabricante vender bajo la misma marca productos de calidades diferentes sin comprometer su responsabilidad.</a:t>
            </a:r>
            <a:endParaRPr lang="es-MX" sz="1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843808" y="6237312"/>
            <a:ext cx="37444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B0F0"/>
                </a:solidFill>
              </a:rPr>
              <a:t>Tercer nacimiento de las marcas</a:t>
            </a:r>
            <a:endParaRPr lang="es-MX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969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Nace la marca moderna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5394176" cy="4543400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Principio industrial</a:t>
            </a:r>
          </a:p>
          <a:p>
            <a:r>
              <a:rPr lang="es-ES" dirty="0" smtClean="0"/>
              <a:t>1825– Encendedor </a:t>
            </a:r>
            <a:r>
              <a:rPr lang="es-ES" dirty="0" err="1" smtClean="0"/>
              <a:t>Phénix</a:t>
            </a:r>
            <a:r>
              <a:rPr lang="es-ES" dirty="0" smtClean="0"/>
              <a:t> se anuncia en Francia por medio de carteles.</a:t>
            </a:r>
          </a:p>
          <a:p>
            <a:r>
              <a:rPr lang="es-ES" dirty="0" smtClean="0"/>
              <a:t>Primer anuncio (José Luis Moreno) – </a:t>
            </a:r>
            <a:r>
              <a:rPr lang="es-ES" dirty="0" err="1" smtClean="0"/>
              <a:t>Nabisco</a:t>
            </a:r>
            <a:r>
              <a:rPr lang="es-ES" dirty="0" smtClean="0"/>
              <a:t>.</a:t>
            </a:r>
          </a:p>
          <a:p>
            <a:r>
              <a:rPr lang="es-ES" dirty="0" smtClean="0"/>
              <a:t>La publicidad fue evolucionando: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Cartel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Correo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Cartelones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Anuncios luminosos de neón</a:t>
            </a:r>
          </a:p>
          <a:p>
            <a:pPr marL="457200" indent="-457200">
              <a:buAutoNum type="arabicPeriod"/>
            </a:pPr>
            <a:r>
              <a:rPr lang="es-ES" sz="1800" dirty="0" smtClean="0"/>
              <a:t>Medios de comunicación masiva.</a:t>
            </a:r>
          </a:p>
          <a:p>
            <a:pPr marL="457200" indent="-457200">
              <a:buAutoNum type="arabicPeriod"/>
            </a:pPr>
            <a:r>
              <a:rPr lang="es-ES" sz="2100" dirty="0" smtClean="0">
                <a:solidFill>
                  <a:srgbClr val="C00000"/>
                </a:solidFill>
                <a:latin typeface="Jokerman" pitchFamily="82" charset="0"/>
              </a:rPr>
              <a:t>Marketing</a:t>
            </a:r>
            <a:r>
              <a:rPr lang="es-ES" sz="1800" dirty="0" smtClean="0"/>
              <a:t> (aportación más importante del siglo XX a la historia del comercio)</a:t>
            </a:r>
          </a:p>
          <a:p>
            <a:r>
              <a:rPr lang="es-ES" dirty="0" smtClean="0"/>
              <a:t>La promoción de las marcas (no de los productos) se inició entre 1880 y 1900. Época de William </a:t>
            </a:r>
            <a:r>
              <a:rPr lang="es-ES" dirty="0" err="1" smtClean="0"/>
              <a:t>Hesketh</a:t>
            </a:r>
            <a:r>
              <a:rPr lang="es-ES" dirty="0" smtClean="0"/>
              <a:t>, genio comercial que fundó </a:t>
            </a:r>
            <a:r>
              <a:rPr lang="es-ES" dirty="0" err="1" smtClean="0"/>
              <a:t>Lever</a:t>
            </a:r>
            <a:r>
              <a:rPr lang="es-ES" dirty="0" smtClean="0"/>
              <a:t>.</a:t>
            </a:r>
          </a:p>
          <a:p>
            <a:pPr marL="457200" indent="-457200">
              <a:buAutoNum type="arabicPeriod"/>
            </a:pP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505" y="1988840"/>
            <a:ext cx="2661796" cy="1950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5202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Época dorada de la publicidad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51920" y="685800"/>
            <a:ext cx="4453880" cy="3886200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1920 – </a:t>
            </a:r>
            <a:r>
              <a:rPr lang="es-ES" sz="2800" b="1" dirty="0" smtClean="0">
                <a:solidFill>
                  <a:srgbClr val="C00000"/>
                </a:solidFill>
              </a:rPr>
              <a:t>la publicidad es sobrevalorada</a:t>
            </a:r>
            <a:endParaRPr lang="es-ES" b="1" dirty="0" smtClean="0">
              <a:solidFill>
                <a:srgbClr val="C00000"/>
              </a:solidFill>
            </a:endParaRPr>
          </a:p>
          <a:p>
            <a:r>
              <a:rPr lang="es-ES" dirty="0" smtClean="0"/>
              <a:t>DODGE vendida en 1974 por 74 millones de dólares.</a:t>
            </a:r>
          </a:p>
          <a:p>
            <a:r>
              <a:rPr lang="es-ES" u="sng" dirty="0" smtClean="0"/>
              <a:t>J. O. </a:t>
            </a:r>
            <a:r>
              <a:rPr lang="es-ES" u="sng" dirty="0" err="1" smtClean="0"/>
              <a:t>Peckman</a:t>
            </a:r>
            <a:r>
              <a:rPr lang="es-ES" u="sng" dirty="0" smtClean="0"/>
              <a:t> </a:t>
            </a:r>
            <a:r>
              <a:rPr lang="es-ES" dirty="0" smtClean="0"/>
              <a:t>recomendaba a las empresas.</a:t>
            </a:r>
          </a:p>
          <a:p>
            <a:pPr marL="0" indent="0" algn="ctr">
              <a:buNone/>
            </a:pPr>
            <a:r>
              <a:rPr lang="es-ES" sz="2800" i="1" dirty="0" smtClean="0"/>
              <a:t>“…cuando las ventas bajan hay que aumentar la publicidad”</a:t>
            </a:r>
          </a:p>
          <a:p>
            <a:r>
              <a:rPr lang="es-ES" dirty="0" smtClean="0"/>
              <a:t>La publicidad comienza a crear necesidades para estimular consumo.</a:t>
            </a:r>
          </a:p>
          <a:p>
            <a:r>
              <a:rPr lang="es-ES" dirty="0" smtClean="0"/>
              <a:t>La palabra NUEVO, era el anzuelo.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2526260" cy="365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64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 la marca a la identidad corporativa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1908 – división entre trabajo y montaje en cadena. (Henry Ford).</a:t>
            </a:r>
          </a:p>
          <a:p>
            <a:r>
              <a:rPr lang="es-ES" dirty="0" smtClean="0"/>
              <a:t>AEG (empresa alemana) – espíritu del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“corporativo”</a:t>
            </a:r>
            <a:r>
              <a:rPr lang="es-ES" dirty="0" smtClean="0"/>
              <a:t>. Paradigma de la dirección de arte.</a:t>
            </a:r>
          </a:p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 de empresa</a:t>
            </a:r>
            <a:r>
              <a:rPr lang="es-ES" dirty="0" smtClean="0"/>
              <a:t>, actualmente forma parte de la imagen pública de la marca.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37580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escuela de la Bauhaus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>
            <a:normAutofit/>
          </a:bodyPr>
          <a:lstStyle/>
          <a:p>
            <a:r>
              <a:rPr lang="es-ES" b="1" dirty="0" smtClean="0"/>
              <a:t>1919 – explosión de la Bauhaus.</a:t>
            </a:r>
          </a:p>
          <a:p>
            <a:r>
              <a:rPr lang="es-ES" dirty="0" smtClean="0">
                <a:latin typeface="Bauhaus 93" pitchFamily="82" charset="0"/>
              </a:rPr>
              <a:t>Funcionalismo – Racionalismo </a:t>
            </a:r>
            <a:r>
              <a:rPr lang="es-ES" dirty="0" smtClean="0"/>
              <a:t>= eliminación de todo elemento superfluo. Cualquier cosa que no tuviera una función.</a:t>
            </a:r>
          </a:p>
          <a:p>
            <a:r>
              <a:rPr lang="es-ES" dirty="0" smtClean="0"/>
              <a:t>Constituyó el </a:t>
            </a:r>
            <a:r>
              <a:rPr lang="es-ES" u="sng" dirty="0" smtClean="0"/>
              <a:t>segundo nacimiento del diseño</a:t>
            </a:r>
            <a:r>
              <a:rPr lang="es-ES" dirty="0" smtClean="0"/>
              <a:t>, un efecto inducido por el industrialismo.</a:t>
            </a:r>
          </a:p>
          <a:p>
            <a:r>
              <a:rPr lang="es-ES" dirty="0" smtClean="0"/>
              <a:t>La publicidad tomó los roles de </a:t>
            </a:r>
            <a:r>
              <a:rPr lang="es-ES" u="sng" dirty="0" smtClean="0">
                <a:solidFill>
                  <a:srgbClr val="0070C0"/>
                </a:solidFill>
              </a:rPr>
              <a:t>argumentar, motivar y persuadir. </a:t>
            </a:r>
            <a:r>
              <a:rPr lang="es-ES" dirty="0" smtClean="0"/>
              <a:t>La marca fue su apoyo constante.</a:t>
            </a:r>
          </a:p>
          <a:p>
            <a:r>
              <a:rPr lang="es-ES" b="1" dirty="0" smtClean="0">
                <a:solidFill>
                  <a:srgbClr val="7030A0"/>
                </a:solidFill>
              </a:rPr>
              <a:t>Identidad corporativa = </a:t>
            </a:r>
            <a:r>
              <a:rPr lang="es-ES" dirty="0" smtClean="0"/>
              <a:t>aplicación de los signos marcarios y dictación de normativa para la presentación de la marca.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67052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era de la información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4386064" cy="4255368"/>
          </a:xfrm>
        </p:spPr>
        <p:txBody>
          <a:bodyPr/>
          <a:lstStyle/>
          <a:p>
            <a:r>
              <a:rPr lang="es-ES" sz="2800" u="sng" dirty="0" smtClean="0"/>
              <a:t>Ciclos económicos y procesos tecnológicos </a:t>
            </a:r>
            <a:r>
              <a:rPr lang="es-ES" dirty="0" smtClean="0"/>
              <a:t>afectan el manejo de las marcas.</a:t>
            </a:r>
          </a:p>
          <a:p>
            <a:r>
              <a:rPr lang="es-ES" dirty="0" smtClean="0">
                <a:solidFill>
                  <a:srgbClr val="00B050"/>
                </a:solidFill>
                <a:latin typeface="Lucida Sans Typewriter" pitchFamily="49" charset="0"/>
              </a:rPr>
              <a:t>Nueva economía </a:t>
            </a:r>
            <a:r>
              <a:rPr lang="es-ES" dirty="0" smtClean="0"/>
              <a:t>= la economía de la información (que sustituyó a la economía de la producción).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2843808" y="6237312"/>
            <a:ext cx="37444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B0F0"/>
                </a:solidFill>
              </a:rPr>
              <a:t>Cuarta generación de la marca</a:t>
            </a:r>
            <a:endParaRPr lang="es-MX" b="1" dirty="0">
              <a:solidFill>
                <a:srgbClr val="00B0F0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16458"/>
            <a:ext cx="3085075" cy="2313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85621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marca y su imagen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910952"/>
            <a:ext cx="7543800" cy="3886200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La imagen de marca es un asunto de </a:t>
            </a:r>
            <a:r>
              <a:rPr lang="es-ES" sz="2800" i="1" dirty="0" smtClean="0"/>
              <a:t>psicología social </a:t>
            </a:r>
            <a:r>
              <a:rPr lang="es-ES" dirty="0" smtClean="0"/>
              <a:t>antes que un asunto de diseño.</a:t>
            </a:r>
          </a:p>
          <a:p>
            <a:r>
              <a:rPr lang="es-ES" b="1" dirty="0" smtClean="0"/>
              <a:t>Ahondar en la imagen de la marca </a:t>
            </a:r>
            <a:r>
              <a:rPr lang="es-ES" dirty="0" smtClean="0"/>
              <a:t>= penetrar en el imaginario social, la psicología cotidiana, el mundo personal de las aspiraciones, las emociones y los valores.</a:t>
            </a:r>
          </a:p>
          <a:p>
            <a:r>
              <a:rPr lang="es-ES" b="1" dirty="0" smtClean="0">
                <a:solidFill>
                  <a:srgbClr val="FF0000"/>
                </a:solidFill>
              </a:rPr>
              <a:t>Fetichismo = la marca es uno de esos.</a:t>
            </a:r>
          </a:p>
          <a:p>
            <a:r>
              <a:rPr lang="es-ES" i="1" dirty="0" smtClean="0">
                <a:solidFill>
                  <a:schemeClr val="tx1"/>
                </a:solidFill>
              </a:rPr>
              <a:t>Imágenes mentales </a:t>
            </a:r>
            <a:r>
              <a:rPr lang="es-ES" dirty="0" smtClean="0">
                <a:solidFill>
                  <a:schemeClr val="tx1"/>
                </a:solidFill>
              </a:rPr>
              <a:t>(determinan conductas y opiniones).</a:t>
            </a:r>
          </a:p>
          <a:p>
            <a:r>
              <a:rPr lang="es-ES" i="1" dirty="0" smtClean="0">
                <a:solidFill>
                  <a:schemeClr val="tx1"/>
                </a:solidFill>
              </a:rPr>
              <a:t>Efecto espejo </a:t>
            </a:r>
            <a:r>
              <a:rPr lang="es-ES" dirty="0" smtClean="0">
                <a:solidFill>
                  <a:schemeClr val="tx1"/>
                </a:solidFill>
              </a:rPr>
              <a:t>(por razones subjetivas descalificamos una marca)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IMAGEN</a:t>
            </a:r>
          </a:p>
          <a:p>
            <a:pPr marL="457200" indent="-457200">
              <a:buAutoNum type="arabicPeriod"/>
            </a:pPr>
            <a:r>
              <a:rPr lang="es-ES" dirty="0" smtClean="0">
                <a:solidFill>
                  <a:schemeClr val="tx1"/>
                </a:solidFill>
              </a:rPr>
              <a:t>Representación física</a:t>
            </a:r>
          </a:p>
          <a:p>
            <a:pPr marL="457200" indent="-457200">
              <a:buAutoNum type="arabicPeriod"/>
            </a:pPr>
            <a:r>
              <a:rPr lang="es-ES" dirty="0" smtClean="0">
                <a:solidFill>
                  <a:schemeClr val="tx1"/>
                </a:solidFill>
              </a:rPr>
              <a:t>Representación mental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71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Fenomenología de la imagen de 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0952"/>
          </a:xfrm>
        </p:spPr>
        <p:txBody>
          <a:bodyPr/>
          <a:lstStyle/>
          <a:p>
            <a:r>
              <a:rPr lang="es-ES" dirty="0" smtClean="0"/>
              <a:t>La palabra imagen pone dos mundos en interacción.</a:t>
            </a:r>
            <a:endParaRPr lang="es-MX" dirty="0" smtClean="0"/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4" name="3 Elipse"/>
          <p:cNvSpPr/>
          <p:nvPr/>
        </p:nvSpPr>
        <p:spPr>
          <a:xfrm>
            <a:off x="611560" y="1628800"/>
            <a:ext cx="3096344" cy="2664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Elipse"/>
          <p:cNvSpPr/>
          <p:nvPr/>
        </p:nvSpPr>
        <p:spPr>
          <a:xfrm>
            <a:off x="5148064" y="1556792"/>
            <a:ext cx="3096344" cy="2664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1403648" y="206084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Cosas reales A1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1403648" y="335699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Símbolos A2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5292080" y="2707179"/>
            <a:ext cx="1404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Percepciones B1</a:t>
            </a:r>
            <a:endParaRPr lang="es-MX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804248" y="2700209"/>
            <a:ext cx="1400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Experiencias B2</a:t>
            </a:r>
            <a:endParaRPr lang="es-MX" sz="1600" dirty="0"/>
          </a:p>
        </p:txBody>
      </p:sp>
      <p:cxnSp>
        <p:nvCxnSpPr>
          <p:cNvPr id="11" name="10 Conector recto"/>
          <p:cNvCxnSpPr>
            <a:stCxn id="4" idx="2"/>
            <a:endCxn id="4" idx="6"/>
          </p:cNvCxnSpPr>
          <p:nvPr/>
        </p:nvCxnSpPr>
        <p:spPr>
          <a:xfrm>
            <a:off x="611560" y="2960948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>
            <a:stCxn id="5" idx="4"/>
            <a:endCxn id="5" idx="0"/>
          </p:cNvCxnSpPr>
          <p:nvPr/>
        </p:nvCxnSpPr>
        <p:spPr>
          <a:xfrm flipV="1">
            <a:off x="6696236" y="1556792"/>
            <a:ext cx="0" cy="26642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1475656" y="97201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Entorno</a:t>
            </a:r>
          </a:p>
          <a:p>
            <a:pPr algn="ctr"/>
            <a:r>
              <a:rPr lang="es-ES" sz="1600" dirty="0" smtClean="0"/>
              <a:t>Mundo A</a:t>
            </a:r>
            <a:endParaRPr lang="es-MX" sz="16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084168" y="920239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Individuo</a:t>
            </a:r>
          </a:p>
          <a:p>
            <a:pPr algn="ctr"/>
            <a:r>
              <a:rPr lang="es-ES" sz="1600" dirty="0" smtClean="0"/>
              <a:t>Mundo B</a:t>
            </a:r>
            <a:endParaRPr lang="es-MX" sz="16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899592" y="436510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Mundo Físico de las marcas</a:t>
            </a:r>
            <a:endParaRPr lang="es-MX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292080" y="4365104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Mundo mental de las marcas (imago)</a:t>
            </a:r>
            <a:endParaRPr lang="es-MX" dirty="0"/>
          </a:p>
        </p:txBody>
      </p:sp>
      <p:sp>
        <p:nvSpPr>
          <p:cNvPr id="20" name="19 Flecha izquierda y derecha"/>
          <p:cNvSpPr/>
          <p:nvPr/>
        </p:nvSpPr>
        <p:spPr>
          <a:xfrm>
            <a:off x="3851920" y="2779187"/>
            <a:ext cx="1224136" cy="36178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4276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Metamorfosis de la 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Primero fue un signo.</a:t>
            </a:r>
          </a:p>
          <a:p>
            <a:r>
              <a:rPr lang="es-ES" dirty="0" smtClean="0"/>
              <a:t>Luego un sistema memorístico (economía industrial).</a:t>
            </a:r>
          </a:p>
          <a:p>
            <a:r>
              <a:rPr lang="es-ES" dirty="0" smtClean="0"/>
              <a:t>Hoy, la marca es un Fenómeno Complejo.</a:t>
            </a:r>
          </a:p>
          <a:p>
            <a:pPr marL="0" indent="0" algn="ctr">
              <a:buNone/>
            </a:pPr>
            <a:r>
              <a:rPr lang="es-ES" sz="1800" dirty="0" smtClean="0">
                <a:solidFill>
                  <a:srgbClr val="C00000"/>
                </a:solidFill>
              </a:rPr>
              <a:t>Signos, Discursos, Fetiches, </a:t>
            </a:r>
            <a:r>
              <a:rPr lang="es-ES" sz="1800" dirty="0">
                <a:solidFill>
                  <a:srgbClr val="C00000"/>
                </a:solidFill>
              </a:rPr>
              <a:t>E</a:t>
            </a:r>
            <a:r>
              <a:rPr lang="es-ES" sz="1800" dirty="0" smtClean="0">
                <a:solidFill>
                  <a:srgbClr val="C00000"/>
                </a:solidFill>
              </a:rPr>
              <a:t>spejos idealizados y Sistemas de memoria.</a:t>
            </a:r>
          </a:p>
          <a:p>
            <a:pPr marL="0" indent="0" algn="ctr">
              <a:buNone/>
            </a:pPr>
            <a:r>
              <a:rPr lang="es-ES" sz="1800" b="1" dirty="0" smtClean="0">
                <a:solidFill>
                  <a:srgbClr val="D15B19"/>
                </a:solidFill>
              </a:rPr>
              <a:t>LA IMAGEN DE MARCA ES MI PROPIA IMAGEN</a:t>
            </a:r>
          </a:p>
          <a:p>
            <a:pPr algn="just"/>
            <a:r>
              <a:rPr lang="es-ES" dirty="0" err="1" smtClean="0">
                <a:solidFill>
                  <a:schemeClr val="tx1"/>
                </a:solidFill>
              </a:rPr>
              <a:t>nO</a:t>
            </a:r>
            <a:r>
              <a:rPr lang="es-ES" dirty="0" smtClean="0">
                <a:solidFill>
                  <a:schemeClr val="tx1"/>
                </a:solidFill>
              </a:rPr>
              <a:t> te fijas en la marca, sino en las personas que la anuncian y su conducta. Ej. Harley – </a:t>
            </a:r>
            <a:r>
              <a:rPr lang="es-ES" dirty="0" err="1" smtClean="0">
                <a:solidFill>
                  <a:schemeClr val="tx1"/>
                </a:solidFill>
              </a:rPr>
              <a:t>Davidson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ES" dirty="0" smtClean="0">
                <a:solidFill>
                  <a:schemeClr val="tx1"/>
                </a:solidFill>
              </a:rPr>
              <a:t>Gratificaciones:</a:t>
            </a:r>
          </a:p>
          <a:p>
            <a:pPr marL="457200" indent="-457200" algn="just">
              <a:buAutoNum type="alphaLcPeriod"/>
            </a:pPr>
            <a:r>
              <a:rPr lang="es-ES" dirty="0" smtClean="0">
                <a:solidFill>
                  <a:schemeClr val="tx1"/>
                </a:solidFill>
              </a:rPr>
              <a:t>Funcional</a:t>
            </a:r>
          </a:p>
          <a:p>
            <a:pPr marL="457200" indent="-457200" algn="just">
              <a:buAutoNum type="alphaLcPeriod"/>
            </a:pPr>
            <a:r>
              <a:rPr lang="es-ES" dirty="0" smtClean="0">
                <a:solidFill>
                  <a:schemeClr val="tx1"/>
                </a:solidFill>
              </a:rPr>
              <a:t>Intelectual o racional</a:t>
            </a:r>
          </a:p>
          <a:p>
            <a:pPr marL="457200" indent="-457200" algn="just">
              <a:buAutoNum type="alphaLcPeriod"/>
            </a:pPr>
            <a:r>
              <a:rPr lang="es-ES" dirty="0" smtClean="0">
                <a:solidFill>
                  <a:schemeClr val="tx1"/>
                </a:solidFill>
              </a:rPr>
              <a:t>Emocional </a:t>
            </a:r>
          </a:p>
          <a:p>
            <a:pPr algn="just"/>
            <a:r>
              <a:rPr lang="es-ES" dirty="0" smtClean="0">
                <a:solidFill>
                  <a:schemeClr val="tx1"/>
                </a:solidFill>
              </a:rPr>
              <a:t>Las marcas nacieron como productos.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2160" y="3140968"/>
            <a:ext cx="2459766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5988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marca es un sistema vivo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sz="3200" dirty="0" smtClean="0"/>
              <a:t>¿Qué es un sistema?</a:t>
            </a:r>
          </a:p>
          <a:p>
            <a:pPr marL="457200" indent="-457200">
              <a:buAutoNum type="arabicPeriod"/>
            </a:pPr>
            <a:r>
              <a:rPr lang="es-ES" dirty="0" smtClean="0"/>
              <a:t>Es una totalidad funcional.</a:t>
            </a:r>
          </a:p>
          <a:p>
            <a:pPr marL="457200" indent="-457200">
              <a:buAutoNum type="alphaLcPeriod"/>
            </a:pPr>
            <a:r>
              <a:rPr lang="es-ES" dirty="0" smtClean="0"/>
              <a:t>Sistemas cerrados y abiertos.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s-ES" dirty="0" smtClean="0"/>
              <a:t>Elementos del sistema organizados de acuerdo a la eficacia.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s-ES" dirty="0" smtClean="0"/>
              <a:t>Cada parte del sistema desarrolla sus propias funciones.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s-ES" dirty="0" smtClean="0"/>
              <a:t>Todas las partes funcionan con </a:t>
            </a:r>
            <a:r>
              <a:rPr lang="es-ES" dirty="0" err="1" smtClean="0"/>
              <a:t>interdependecia</a:t>
            </a:r>
            <a:r>
              <a:rPr lang="es-ES" dirty="0" smtClean="0"/>
              <a:t>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s-ES" dirty="0" smtClean="0"/>
              <a:t>La misión del sistema es la eficiencia, su estabilidad y adaptabilidad para evolucionar.</a:t>
            </a:r>
          </a:p>
          <a:p>
            <a:pPr marL="0" indent="0">
              <a:buNone/>
            </a:pPr>
            <a:r>
              <a:rPr lang="es-ES" dirty="0" smtClean="0"/>
              <a:t>CAMPO MEDIÁTICO = UNA RED.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42261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 idea de recepción en diversidad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70C0"/>
                </a:solidFill>
              </a:rPr>
              <a:t>Recepción en diversidad </a:t>
            </a:r>
            <a:r>
              <a:rPr lang="es-ES" b="1" dirty="0" smtClean="0"/>
              <a:t>= </a:t>
            </a:r>
            <a:r>
              <a:rPr lang="es-ES" i="1" dirty="0" smtClean="0"/>
              <a:t>expresión técnica de la teoría de la comunicación que significa la posibilidad de usar varios canales físicos simultáneamente, siendo afectados por una notable probabilidad de perturbación.</a:t>
            </a:r>
          </a:p>
          <a:p>
            <a:r>
              <a:rPr lang="es-ES" u="sng" dirty="0" smtClean="0"/>
              <a:t>Rol pasivo </a:t>
            </a:r>
            <a:r>
              <a:rPr lang="es-ES" dirty="0" smtClean="0"/>
              <a:t>por parte del individuo.</a:t>
            </a:r>
          </a:p>
          <a:p>
            <a:r>
              <a:rPr lang="es-ES" dirty="0" smtClean="0"/>
              <a:t>Romper el mito reduccionista = </a:t>
            </a:r>
            <a:r>
              <a:rPr lang="es-ES" b="1" dirty="0" smtClean="0"/>
              <a:t>“la imagen es el producto de la comunicación”</a:t>
            </a:r>
            <a:r>
              <a:rPr lang="es-ES" dirty="0" smtClean="0"/>
              <a:t>. La marca no nace en abstracto.</a:t>
            </a:r>
          </a:p>
          <a:p>
            <a:r>
              <a:rPr lang="es-ES" dirty="0" smtClean="0"/>
              <a:t>Las emociones son del orden de la experiencia.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653136"/>
            <a:ext cx="1541224" cy="143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8221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114256" cy="1600200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Mass</a:t>
            </a:r>
            <a:r>
              <a:rPr lang="es-ES" dirty="0" smtClean="0"/>
              <a:t> media, micro media, inter media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&lt;Lo Micro&gt; parte de la estrategia empresarial.</a:t>
            </a:r>
          </a:p>
          <a:p>
            <a:r>
              <a:rPr lang="es-ES" dirty="0" smtClean="0"/>
              <a:t>&lt;Pensar globalmente, actuar localmente&gt;</a:t>
            </a:r>
          </a:p>
          <a:p>
            <a:r>
              <a:rPr lang="es-ES" dirty="0" smtClean="0"/>
              <a:t>TV – es el media más expresivo de la vida cotidiana.</a:t>
            </a:r>
          </a:p>
          <a:p>
            <a:pPr marL="457200" indent="-457200">
              <a:buAutoNum type="arabicPeriod"/>
            </a:pPr>
            <a:r>
              <a:rPr lang="es-ES" sz="1600" dirty="0" err="1" smtClean="0"/>
              <a:t>Megatelevisión</a:t>
            </a:r>
            <a:r>
              <a:rPr lang="es-ES" sz="1600" dirty="0" smtClean="0"/>
              <a:t> (satélites)</a:t>
            </a:r>
          </a:p>
          <a:p>
            <a:pPr marL="457200" indent="-457200">
              <a:buAutoNum type="arabicPeriod"/>
            </a:pPr>
            <a:r>
              <a:rPr lang="es-ES" sz="1600" dirty="0" err="1" smtClean="0"/>
              <a:t>Macrotelevisión</a:t>
            </a:r>
            <a:r>
              <a:rPr lang="es-ES" sz="1600" dirty="0" smtClean="0"/>
              <a:t> (cubre territorio nacional)</a:t>
            </a:r>
          </a:p>
          <a:p>
            <a:pPr marL="457200" indent="-457200">
              <a:buAutoNum type="arabicPeriod"/>
            </a:pPr>
            <a:r>
              <a:rPr lang="es-ES" sz="1600" dirty="0" err="1" smtClean="0"/>
              <a:t>Mesotelevisión</a:t>
            </a:r>
            <a:r>
              <a:rPr lang="es-ES" sz="1600" dirty="0" smtClean="0"/>
              <a:t> (comunitaria)</a:t>
            </a:r>
          </a:p>
          <a:p>
            <a:pPr marL="457200" indent="-457200">
              <a:buAutoNum type="arabicPeriod"/>
            </a:pPr>
            <a:r>
              <a:rPr lang="es-ES" sz="1600" dirty="0" err="1" smtClean="0"/>
              <a:t>Microtelevisión</a:t>
            </a:r>
            <a:r>
              <a:rPr lang="es-ES" sz="1600" dirty="0" smtClean="0"/>
              <a:t> (vídeo)</a:t>
            </a:r>
          </a:p>
          <a:p>
            <a:r>
              <a:rPr lang="es-ES" dirty="0" smtClean="0"/>
              <a:t>Kitsch = el arte del mal gusto (</a:t>
            </a:r>
            <a:r>
              <a:rPr lang="es-ES" dirty="0" err="1" smtClean="0"/>
              <a:t>Dorfles</a:t>
            </a:r>
            <a:r>
              <a:rPr lang="es-ES" dirty="0" smtClean="0"/>
              <a:t>). O, el arte de la mediocridad (Moles).</a:t>
            </a:r>
          </a:p>
          <a:p>
            <a:r>
              <a:rPr lang="es-ES" dirty="0" smtClean="0"/>
              <a:t>Kitsch Tecnológico.</a:t>
            </a:r>
          </a:p>
          <a:p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245978"/>
            <a:ext cx="1872208" cy="180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0874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sistema inter media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Imagen de la marca como fenómeno sociocultural complejo = combinatoria de mediadores diversos de funciones, experiencias y significados.</a:t>
            </a:r>
          </a:p>
          <a:p>
            <a:r>
              <a:rPr lang="es-ES" dirty="0" smtClean="0"/>
              <a:t>Cuatro grandes polos:</a:t>
            </a:r>
          </a:p>
          <a:p>
            <a:pPr marL="457200" indent="-457200">
              <a:buAutoNum type="arabicPeriod"/>
            </a:pPr>
            <a:r>
              <a:rPr lang="es-ES" dirty="0" smtClean="0"/>
              <a:t>Polo material de la realidad</a:t>
            </a:r>
          </a:p>
          <a:p>
            <a:pPr marL="457200" indent="-457200">
              <a:buAutoNum type="arabicPeriod"/>
            </a:pPr>
            <a:r>
              <a:rPr lang="es-ES" dirty="0" smtClean="0"/>
              <a:t>Polo simbólico de los mensajes</a:t>
            </a:r>
          </a:p>
          <a:p>
            <a:pPr marL="457200" indent="-457200">
              <a:buAutoNum type="arabicPeriod"/>
            </a:pPr>
            <a:r>
              <a:rPr lang="es-ES" dirty="0" smtClean="0"/>
              <a:t>Polo comunicacional</a:t>
            </a:r>
          </a:p>
          <a:p>
            <a:pPr marL="457200" indent="-457200">
              <a:buAutoNum type="arabicPeriod"/>
            </a:pPr>
            <a:r>
              <a:rPr lang="es-ES" dirty="0" smtClean="0"/>
              <a:t>Polo experiencial</a:t>
            </a:r>
            <a:endParaRPr lang="es-MX" dirty="0"/>
          </a:p>
        </p:txBody>
      </p:sp>
      <p:sp>
        <p:nvSpPr>
          <p:cNvPr id="4" name="3 Triángulo isósceles"/>
          <p:cNvSpPr/>
          <p:nvPr/>
        </p:nvSpPr>
        <p:spPr>
          <a:xfrm>
            <a:off x="5796136" y="2708920"/>
            <a:ext cx="1944216" cy="20882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6228184" y="2348880"/>
            <a:ext cx="1107996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Estrategia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7668344" y="4797152"/>
            <a:ext cx="1107997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Semiótica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4617609" y="4797152"/>
            <a:ext cx="124906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Sistemática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251520" y="4437112"/>
            <a:ext cx="3744416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i="1" dirty="0" smtClean="0"/>
              <a:t>La marca es el mensaje. Su imagen es el símbolo.</a:t>
            </a:r>
            <a:endParaRPr lang="es-MX" b="1" i="1" dirty="0"/>
          </a:p>
        </p:txBody>
      </p:sp>
    </p:spTree>
    <p:extLst>
      <p:ext uri="{BB962C8B-B14F-4D97-AF65-F5344CB8AC3E}">
        <p14:creationId xmlns:p14="http://schemas.microsoft.com/office/powerpoint/2010/main" val="1944781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Productos/servicios</a:t>
            </a:r>
            <a:br>
              <a:rPr lang="es-ES" dirty="0" smtClean="0"/>
            </a:br>
            <a:r>
              <a:rPr lang="es-ES" dirty="0" smtClean="0"/>
              <a:t>Personas/entornos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Intangibles y valores.</a:t>
            </a:r>
          </a:p>
          <a:p>
            <a:r>
              <a:rPr lang="es-ES" b="1" dirty="0" smtClean="0">
                <a:solidFill>
                  <a:srgbClr val="C00000"/>
                </a:solidFill>
              </a:rPr>
              <a:t>Productos tienen consumidores.</a:t>
            </a:r>
          </a:p>
          <a:p>
            <a:r>
              <a:rPr lang="es-ES" b="1" dirty="0" smtClean="0">
                <a:solidFill>
                  <a:srgbClr val="C00000"/>
                </a:solidFill>
              </a:rPr>
              <a:t>Servicios tienen clientes</a:t>
            </a:r>
            <a:r>
              <a:rPr lang="es-ES" dirty="0" smtClean="0">
                <a:solidFill>
                  <a:srgbClr val="C00000"/>
                </a:solidFill>
              </a:rPr>
              <a:t>. </a:t>
            </a:r>
            <a:r>
              <a:rPr lang="es-ES" dirty="0" smtClean="0"/>
              <a:t>Los servicios </a:t>
            </a:r>
            <a:r>
              <a:rPr lang="es-ES" i="1" dirty="0" smtClean="0"/>
              <a:t>son</a:t>
            </a:r>
            <a:r>
              <a:rPr lang="es-ES" dirty="0" smtClean="0"/>
              <a:t> las personas.</a:t>
            </a:r>
          </a:p>
          <a:p>
            <a:r>
              <a:rPr lang="es-ES" dirty="0" smtClean="0"/>
              <a:t>Compartir un </a:t>
            </a:r>
            <a:r>
              <a:rPr lang="es-ES" i="1" dirty="0" smtClean="0"/>
              <a:t>estilo de empresa.</a:t>
            </a:r>
          </a:p>
          <a:p>
            <a:r>
              <a:rPr lang="es-ES" dirty="0" smtClean="0"/>
              <a:t>La relación emocional óptima se produce en el </a:t>
            </a:r>
            <a:r>
              <a:rPr lang="es-ES" i="1" dirty="0" smtClean="0"/>
              <a:t>lugar de la marca.</a:t>
            </a:r>
          </a:p>
          <a:p>
            <a:r>
              <a:rPr lang="es-ES" dirty="0" smtClean="0"/>
              <a:t>Para que haya emociones memorables tiene que haber el </a:t>
            </a:r>
            <a:r>
              <a:rPr lang="es-ES" i="1" dirty="0" smtClean="0"/>
              <a:t>lugar.</a:t>
            </a:r>
          </a:p>
        </p:txBody>
      </p:sp>
    </p:spTree>
    <p:extLst>
      <p:ext uri="{BB962C8B-B14F-4D97-AF65-F5344CB8AC3E}">
        <p14:creationId xmlns:p14="http://schemas.microsoft.com/office/powerpoint/2010/main" val="1695314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186264" cy="1600200"/>
          </a:xfrm>
        </p:spPr>
        <p:txBody>
          <a:bodyPr>
            <a:noAutofit/>
          </a:bodyPr>
          <a:lstStyle/>
          <a:p>
            <a:r>
              <a:rPr lang="es-ES" sz="4400" dirty="0" smtClean="0"/>
              <a:t>Detrás de una gran marca hay una gran empresa</a:t>
            </a:r>
            <a:endParaRPr lang="es-MX" sz="4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¿Qué sería la marca – símbolo de Mercedes Benz sin una gran empresa que la ostenta como su escudo de identidad?</a:t>
            </a:r>
          </a:p>
          <a:p>
            <a:r>
              <a:rPr lang="es-ES" dirty="0" smtClean="0"/>
              <a:t>Sin misión y ambición no significa nada.</a:t>
            </a:r>
          </a:p>
          <a:p>
            <a:r>
              <a:rPr lang="es-ES" dirty="0" smtClean="0"/>
              <a:t>La marca se funda en indicadores </a:t>
            </a:r>
            <a:r>
              <a:rPr lang="es-ES" dirty="0" err="1" smtClean="0"/>
              <a:t>identitarios</a:t>
            </a:r>
            <a:r>
              <a:rPr lang="es-ES" dirty="0" smtClean="0"/>
              <a:t> del producto.</a:t>
            </a:r>
          </a:p>
          <a:p>
            <a:r>
              <a:rPr lang="es-ES" dirty="0" smtClean="0"/>
              <a:t>La marca se convierte es un auténtico estereotipo cultural.</a:t>
            </a:r>
          </a:p>
          <a:p>
            <a:r>
              <a:rPr lang="es-ES" dirty="0" smtClean="0"/>
              <a:t>Disciplina del </a:t>
            </a:r>
            <a:r>
              <a:rPr lang="es-ES" sz="2800" i="1" dirty="0" err="1" smtClean="0"/>
              <a:t>naming</a:t>
            </a:r>
            <a:r>
              <a:rPr lang="es-ES" dirty="0" smtClean="0"/>
              <a:t> (crear una nueva marca es cada vez más difícil)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1835696" y="6237312"/>
            <a:ext cx="568863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B0F0"/>
                </a:solidFill>
              </a:rPr>
              <a:t>La construcción de la imagen y la gestión de tangibles</a:t>
            </a:r>
            <a:endParaRPr lang="es-MX" b="1" dirty="0">
              <a:solidFill>
                <a:srgbClr val="00B0F0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94" y="4725144"/>
            <a:ext cx="1368067" cy="1346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0134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Un sobrevuelo a las causas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ESTRUCTURALES (la marca es un fenómeno, doble sentido).</a:t>
            </a:r>
          </a:p>
          <a:p>
            <a:r>
              <a:rPr lang="es-ES" dirty="0" smtClean="0"/>
              <a:t>FUNCIONALES (relacionado a consumidores).</a:t>
            </a:r>
          </a:p>
          <a:p>
            <a:r>
              <a:rPr lang="es-ES" dirty="0" smtClean="0"/>
              <a:t>ECONÓMICAS (financiación, inversores y mundialización).</a:t>
            </a:r>
          </a:p>
          <a:p>
            <a:r>
              <a:rPr lang="es-ES" dirty="0" smtClean="0"/>
              <a:t>TECNOLÓGICAS (informática, internet e interactividad).</a:t>
            </a:r>
          </a:p>
          <a:p>
            <a:r>
              <a:rPr lang="es-ES" dirty="0" smtClean="0"/>
              <a:t>MERCADOLÓGICAS (bases de datos, concentración de la distribución, consumidores, </a:t>
            </a:r>
            <a:r>
              <a:rPr lang="es-ES" dirty="0" err="1" smtClean="0"/>
              <a:t>megastores</a:t>
            </a:r>
            <a:r>
              <a:rPr lang="es-ES" dirty="0" smtClean="0"/>
              <a:t> especializados y mercados).</a:t>
            </a:r>
          </a:p>
          <a:p>
            <a:r>
              <a:rPr lang="es-ES" dirty="0" smtClean="0"/>
              <a:t>MEDIÁTICAS (ascenso de medios no convencionales).</a:t>
            </a:r>
          </a:p>
          <a:p>
            <a:r>
              <a:rPr lang="es-ES" dirty="0" smtClean="0"/>
              <a:t>SOCIOLÓGICAS (ciudadanos, acción social y revolución de los servicios).</a:t>
            </a:r>
          </a:p>
          <a:p>
            <a:r>
              <a:rPr lang="es-ES" dirty="0" smtClean="0"/>
              <a:t>PSICOLÓGICAS (experiencia, interpersonales y distribución conceptual).</a:t>
            </a:r>
          </a:p>
          <a:p>
            <a:r>
              <a:rPr lang="es-ES" dirty="0" smtClean="0"/>
              <a:t>JURÍDICAS (leyes y códigos).</a:t>
            </a:r>
          </a:p>
          <a:p>
            <a:r>
              <a:rPr lang="es-ES" dirty="0" smtClean="0"/>
              <a:t>INSTITUCIONALES (empresa, imagen global y simbiosis entre empresa – marca – productos – servicios).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1958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caso </a:t>
            </a:r>
            <a:r>
              <a:rPr lang="es-ES" dirty="0" err="1" smtClean="0"/>
              <a:t>Pirelli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3710136"/>
            <a:ext cx="7543800" cy="1591072"/>
          </a:xfrm>
        </p:spPr>
        <p:txBody>
          <a:bodyPr/>
          <a:lstStyle/>
          <a:p>
            <a:r>
              <a:rPr lang="es-ES" dirty="0" smtClean="0"/>
              <a:t>1877 – Giovanni </a:t>
            </a:r>
            <a:r>
              <a:rPr lang="es-ES" dirty="0" err="1" smtClean="0"/>
              <a:t>Battista</a:t>
            </a:r>
            <a:r>
              <a:rPr lang="es-ES" dirty="0" smtClean="0"/>
              <a:t> </a:t>
            </a:r>
            <a:r>
              <a:rPr lang="es-ES" dirty="0" err="1" smtClean="0"/>
              <a:t>Pirelli</a:t>
            </a:r>
            <a:r>
              <a:rPr lang="es-ES" dirty="0" smtClean="0"/>
              <a:t>, emprende la producción de artículos sanitarios y para mercería.</a:t>
            </a:r>
          </a:p>
          <a:p>
            <a:pPr marL="0" indent="0" algn="ctr">
              <a:buNone/>
            </a:pPr>
            <a:r>
              <a:rPr lang="es-ES" b="1" i="1" dirty="0" smtClean="0">
                <a:solidFill>
                  <a:srgbClr val="523F0E"/>
                </a:solidFill>
              </a:rPr>
              <a:t>“neumáticos de altísimas prestaciones”</a:t>
            </a:r>
          </a:p>
          <a:p>
            <a:pPr marL="0" indent="0" algn="just">
              <a:buNone/>
            </a:pP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764704"/>
            <a:ext cx="2424162" cy="24024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9904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Concepción y proceso de la imagen de 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4530080" cy="3607296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Visión / Misión de la marca.</a:t>
            </a:r>
          </a:p>
          <a:p>
            <a:r>
              <a:rPr lang="es-ES" dirty="0" smtClean="0"/>
              <a:t>Concepción o idea central del proyecto.</a:t>
            </a:r>
          </a:p>
          <a:p>
            <a:r>
              <a:rPr lang="es-ES" dirty="0" smtClean="0"/>
              <a:t>Creación de la marca (material y simbólica).</a:t>
            </a:r>
          </a:p>
          <a:p>
            <a:r>
              <a:rPr lang="es-ES" dirty="0" smtClean="0"/>
              <a:t>Estrategias y realización.</a:t>
            </a:r>
          </a:p>
          <a:p>
            <a:r>
              <a:rPr lang="es-ES" dirty="0" smtClean="0"/>
              <a:t>Gestión de la marca.</a:t>
            </a:r>
            <a:endParaRPr lang="es-MX" dirty="0"/>
          </a:p>
        </p:txBody>
      </p:sp>
      <p:sp>
        <p:nvSpPr>
          <p:cNvPr id="4" name="3 Abrir llave"/>
          <p:cNvSpPr/>
          <p:nvPr/>
        </p:nvSpPr>
        <p:spPr>
          <a:xfrm flipH="1">
            <a:off x="5508104" y="764704"/>
            <a:ext cx="1296144" cy="352839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6948264" y="2012647"/>
            <a:ext cx="1512168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Diseñar la imagen antes que el producto.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929365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Visión y misión de la 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692696"/>
            <a:ext cx="4032448" cy="388620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Misión = quién es la empresa. Ligada a la cultura de la organización en su totalidad. </a:t>
            </a:r>
          </a:p>
          <a:p>
            <a:r>
              <a:rPr lang="es-ES" dirty="0" smtClean="0"/>
              <a:t>Visión = </a:t>
            </a:r>
            <a:r>
              <a:rPr lang="es-ES" dirty="0"/>
              <a:t>Es la idea – motor de </a:t>
            </a:r>
            <a:r>
              <a:rPr lang="es-ES" dirty="0" smtClean="0"/>
              <a:t>aspiraciones </a:t>
            </a:r>
            <a:r>
              <a:rPr lang="es-ES" dirty="0"/>
              <a:t>trascendentes y de logros progresivos con una buena gestión</a:t>
            </a:r>
            <a:r>
              <a:rPr lang="es-ES" dirty="0" smtClean="0"/>
              <a:t>.</a:t>
            </a:r>
          </a:p>
          <a:p>
            <a:r>
              <a:rPr lang="es-ES" dirty="0" smtClean="0"/>
              <a:t>Fase creativa llamada </a:t>
            </a:r>
            <a:r>
              <a:rPr lang="es-ES" b="1" dirty="0" smtClean="0"/>
              <a:t>“iluminación”.</a:t>
            </a:r>
            <a:endParaRPr lang="es-ES" b="1" dirty="0"/>
          </a:p>
          <a:p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6228184" y="692696"/>
            <a:ext cx="18002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El éxito es proporcional al riesgo</a:t>
            </a:r>
            <a:endParaRPr lang="es-MX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6228184" y="1768426"/>
            <a:ext cx="1800200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Los servicios, los valores y la imagen son inmunes a la piratería.</a:t>
            </a:r>
            <a:endParaRPr lang="es-MX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508104" y="3277253"/>
            <a:ext cx="3384376" cy="1200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Una marca es una signo que diferencia a los productos de sus competidores y que certifica su origen.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04890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Visualización de la 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7842448" cy="1159024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dirty="0" smtClean="0">
                <a:latin typeface="Arial Rounded MT Bold" pitchFamily="34" charset="0"/>
                <a:ea typeface="Adobe Heiti Std R" pitchFamily="34" charset="-128"/>
              </a:rPr>
              <a:t>Cuando las marcas de una empresa son líderes no es suerte.</a:t>
            </a:r>
          </a:p>
          <a:p>
            <a:pPr marL="0" indent="0" algn="ctr">
              <a:buNone/>
            </a:pPr>
            <a:r>
              <a:rPr lang="es-MX" sz="3600" dirty="0" smtClean="0">
                <a:latin typeface="Arial Rounded MT Bold" pitchFamily="34" charset="0"/>
                <a:ea typeface="Adobe Heiti Std R" pitchFamily="34" charset="-128"/>
              </a:rPr>
              <a:t> Es calidad.</a:t>
            </a:r>
            <a:endParaRPr lang="es-ES" sz="3600" dirty="0" smtClean="0">
              <a:latin typeface="Arial Rounded MT Bold" pitchFamily="34" charset="0"/>
              <a:ea typeface="Adobe Heiti Std R" pitchFamily="34" charset="-128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060848"/>
            <a:ext cx="3168352" cy="3168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5881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57333"/>
            <a:ext cx="4608512" cy="6512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6432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229</TotalTime>
  <Words>2191</Words>
  <Application>Microsoft Macintosh PowerPoint</Application>
  <PresentationFormat>Presentación en pantalla (4:3)</PresentationFormat>
  <Paragraphs>248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NewsPrint</vt:lpstr>
      <vt:lpstr>La imagen de marca</vt:lpstr>
      <vt:lpstr>Pistas</vt:lpstr>
      <vt:lpstr>Qué es una marca</vt:lpstr>
      <vt:lpstr>Marca</vt:lpstr>
      <vt:lpstr>Marca, signo, señal…</vt:lpstr>
      <vt:lpstr>Sistema semiótico de la marca</vt:lpstr>
      <vt:lpstr>El signo/marca</vt:lpstr>
      <vt:lpstr>Prehistoria de la marca comercial y el marcaje</vt:lpstr>
      <vt:lpstr>La invención de la moneda y el comercio</vt:lpstr>
      <vt:lpstr>Marcas comerciales y falsificadores</vt:lpstr>
      <vt:lpstr>Democratización de los códigos heráldicos</vt:lpstr>
      <vt:lpstr>El corporativismo en la organización sociopolítica y económica medieval.</vt:lpstr>
      <vt:lpstr>El marcaje industrial y sus normas</vt:lpstr>
      <vt:lpstr>Estructura comunicativa de las formas heráldicas</vt:lpstr>
      <vt:lpstr>Estructura comunicativa de las formas heráldicas</vt:lpstr>
      <vt:lpstr>Liberalismo económico y derecho de las marcas</vt:lpstr>
      <vt:lpstr>Nace la marca moderna</vt:lpstr>
      <vt:lpstr>Época dorada de la publicidad</vt:lpstr>
      <vt:lpstr>De la marca a la identidad corporativa</vt:lpstr>
      <vt:lpstr>La escuela de la Bauhaus</vt:lpstr>
      <vt:lpstr>La era de la información</vt:lpstr>
      <vt:lpstr>La marca y su imagen</vt:lpstr>
      <vt:lpstr>Fenomenología de la imagen de marca</vt:lpstr>
      <vt:lpstr>Metamorfosis de la marca</vt:lpstr>
      <vt:lpstr>La marca es un sistema vivo</vt:lpstr>
      <vt:lpstr>La idea de recepción en diversidad</vt:lpstr>
      <vt:lpstr>Mass media, micro media, inter media</vt:lpstr>
      <vt:lpstr>El sistema inter media</vt:lpstr>
      <vt:lpstr>Productos/servicios Personas/entornos</vt:lpstr>
      <vt:lpstr>Detrás de una gran marca hay una gran empresa</vt:lpstr>
      <vt:lpstr>Un sobrevuelo a las causas</vt:lpstr>
      <vt:lpstr>El caso Pirelli</vt:lpstr>
      <vt:lpstr>Concepción y proceso de la imagen de marca</vt:lpstr>
      <vt:lpstr>Visión y misión de la marca</vt:lpstr>
      <vt:lpstr>Visualización de la marca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imagen de marca</dc:title>
  <dc:creator>Sindy Miko</dc:creator>
  <cp:lastModifiedBy>Octavio Islas</cp:lastModifiedBy>
  <cp:revision>268</cp:revision>
  <dcterms:created xsi:type="dcterms:W3CDTF">2011-10-19T02:15:09Z</dcterms:created>
  <dcterms:modified xsi:type="dcterms:W3CDTF">2011-10-26T21:07:25Z</dcterms:modified>
</cp:coreProperties>
</file>