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1" r:id="rId3"/>
    <p:sldId id="262" r:id="rId4"/>
    <p:sldId id="263" r:id="rId5"/>
    <p:sldId id="258" r:id="rId6"/>
    <p:sldId id="260" r:id="rId7"/>
    <p:sldId id="259" r:id="rId8"/>
    <p:sldId id="25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6F82609-400B-9A45-83C9-22972189ED72}" type="datetimeFigureOut">
              <a:rPr lang="en-US" smtClean="0"/>
              <a:t>8/19/2013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13358498-AE85-844C-B246-50AFE4264F5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Marcelo </a:t>
            </a:r>
            <a:r>
              <a:rPr lang="en-US" dirty="0" err="1" smtClean="0"/>
              <a:t>Manucci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70601" y="587829"/>
            <a:ext cx="44997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bg1"/>
                </a:solidFill>
              </a:rPr>
              <a:t>Comunicación corporativa estratégica:</a:t>
            </a:r>
          </a:p>
          <a:p>
            <a:r>
              <a:rPr lang="es-MX" sz="2800" dirty="0" smtClean="0">
                <a:solidFill>
                  <a:schemeClr val="bg1"/>
                </a:solidFill>
              </a:rPr>
              <a:t>De la persuasión a la construcción de realidades compartidas</a:t>
            </a:r>
            <a:endParaRPr lang="es-MX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02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4949" y="2063931"/>
            <a:ext cx="8281851" cy="43107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s-MX" dirty="0" smtClean="0"/>
              <a:t>Capítulo 1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49" y="2287351"/>
            <a:ext cx="8229600" cy="38391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 err="1" smtClean="0"/>
              <a:t>Cees</a:t>
            </a:r>
            <a:r>
              <a:rPr lang="es-MX" dirty="0" smtClean="0"/>
              <a:t> Van Riel:  “La comunicación corporativa es un ‘instrumento de gestión’ que tiene como objetivo esencial ‘crear una base favorable para las relaciones con los públicos de la cual la organización depende”.</a:t>
            </a:r>
          </a:p>
          <a:p>
            <a:pPr marL="0" indent="0">
              <a:buNone/>
            </a:pPr>
            <a:r>
              <a:rPr lang="es-MX" dirty="0" smtClean="0"/>
              <a:t>Costa: “Gestionar la imagen de la organización es gestionar la realidad de la organización”.</a:t>
            </a:r>
          </a:p>
          <a:p>
            <a:pPr marL="0" indent="0">
              <a:buNone/>
            </a:pPr>
            <a:r>
              <a:rPr lang="es-MX" dirty="0" smtClean="0"/>
              <a:t>Espacios físico y simbólico; productos, ideas, servicios; red de significados entre organización y públicos.</a:t>
            </a:r>
          </a:p>
          <a:p>
            <a:pPr marL="0" indent="0">
              <a:buNone/>
            </a:pP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679792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6336704"/>
          </a:xfrm>
        </p:spPr>
        <p:txBody>
          <a:bodyPr>
            <a:normAutofit/>
          </a:bodyPr>
          <a:lstStyle/>
          <a:p>
            <a:r>
              <a:rPr lang="es-MX" dirty="0" smtClean="0"/>
              <a:t>Incertidumbre: reloj de Newton</a:t>
            </a:r>
          </a:p>
          <a:p>
            <a:r>
              <a:rPr lang="es-MX" dirty="0" smtClean="0"/>
              <a:t>Teoría cuántica: significado surge de la relación: </a:t>
            </a:r>
          </a:p>
          <a:p>
            <a:pPr marL="0" indent="0">
              <a:buNone/>
            </a:pPr>
            <a:r>
              <a:rPr lang="es-MX" dirty="0" smtClean="0"/>
              <a:t>“</a:t>
            </a:r>
            <a:r>
              <a:rPr lang="es-MX" i="1" dirty="0" smtClean="0"/>
              <a:t>Las </a:t>
            </a:r>
            <a:r>
              <a:rPr lang="es-MX" i="1" dirty="0"/>
              <a:t>cosas pesan más si se las </a:t>
            </a:r>
            <a:r>
              <a:rPr lang="es-MX" i="1" dirty="0" smtClean="0"/>
              <a:t>mira, </a:t>
            </a:r>
            <a:r>
              <a:rPr lang="es-MX" i="1" dirty="0"/>
              <a:t>ocho y ocho </a:t>
            </a:r>
            <a:r>
              <a:rPr lang="es-MX" i="1" dirty="0" smtClean="0"/>
              <a:t>son         </a:t>
            </a:r>
            <a:r>
              <a:rPr lang="es-MX" i="1" dirty="0"/>
              <a:t>dieciséis y el </a:t>
            </a:r>
            <a:r>
              <a:rPr lang="es-MX" i="1" dirty="0" smtClean="0"/>
              <a:t>que cuenta” Cortázar.</a:t>
            </a:r>
          </a:p>
          <a:p>
            <a:r>
              <a:rPr lang="es-MX" i="1" dirty="0" smtClean="0"/>
              <a:t>Complejidad es una propiedad de la dinámica de los sistemas y sus relaciones.</a:t>
            </a:r>
          </a:p>
          <a:p>
            <a:r>
              <a:rPr lang="es-MX" i="1" dirty="0" smtClean="0"/>
              <a:t>Incertidumbre: posición del observador; predicción; cambia la dinámica al observar.</a:t>
            </a:r>
          </a:p>
          <a:p>
            <a:r>
              <a:rPr lang="es-MX" i="1" dirty="0" smtClean="0"/>
              <a:t>Futuro vs. Devenir; visión vs. Calendario; comunicación estratégica es un puente entre el devenir y el futuro.</a:t>
            </a:r>
          </a:p>
          <a:p>
            <a:r>
              <a:rPr lang="es-MX" i="1" dirty="0" smtClean="0"/>
              <a:t>La comunicación no funciona como acercamiento a la realidad; constituye en sí misma una realidad.</a:t>
            </a:r>
          </a:p>
          <a:p>
            <a:r>
              <a:rPr lang="es-MX" i="1" dirty="0" smtClean="0"/>
              <a:t>Los seres humanos no intercambian información, sino sentido. Intercambio de subjetividades: diseño colectivo de significados.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8432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/>
          <p:cNvSpPr/>
          <p:nvPr/>
        </p:nvSpPr>
        <p:spPr>
          <a:xfrm>
            <a:off x="251520" y="2924944"/>
            <a:ext cx="4680520" cy="2160240"/>
          </a:xfrm>
          <a:prstGeom prst="ellipse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04665"/>
            <a:ext cx="6658407" cy="2448272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Realidad vs. percepción: al ver se relaciona y se construye.</a:t>
            </a:r>
          </a:p>
          <a:p>
            <a:pPr marL="0" indent="0">
              <a:buNone/>
            </a:pPr>
            <a:r>
              <a:rPr lang="es-MX" dirty="0" smtClean="0"/>
              <a:t>Modelos simulan y prevén; ilusión de equilibrio; rompimiento de la red de significados.</a:t>
            </a:r>
          </a:p>
          <a:p>
            <a:pPr marL="0" indent="0">
              <a:buNone/>
            </a:pPr>
            <a:endParaRPr lang="es-MX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916288" y="3861048"/>
            <a:ext cx="3240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56248" y="3429000"/>
            <a:ext cx="1265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Experiencia</a:t>
            </a:r>
            <a:endParaRPr lang="es-MX" dirty="0"/>
          </a:p>
        </p:txBody>
      </p:sp>
      <p:sp>
        <p:nvSpPr>
          <p:cNvPr id="7" name="TextBox 6"/>
          <p:cNvSpPr txBox="1"/>
          <p:nvPr/>
        </p:nvSpPr>
        <p:spPr>
          <a:xfrm>
            <a:off x="2107032" y="3429000"/>
            <a:ext cx="969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Vivencia</a:t>
            </a:r>
            <a:endParaRPr lang="es-MX" dirty="0"/>
          </a:p>
        </p:txBody>
      </p:sp>
      <p:sp>
        <p:nvSpPr>
          <p:cNvPr id="8" name="TextBox 7"/>
          <p:cNvSpPr txBox="1"/>
          <p:nvPr/>
        </p:nvSpPr>
        <p:spPr>
          <a:xfrm>
            <a:off x="3315784" y="3429000"/>
            <a:ext cx="1344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Expectativas</a:t>
            </a:r>
            <a:endParaRPr lang="es-MX" dirty="0"/>
          </a:p>
        </p:txBody>
      </p:sp>
      <p:sp>
        <p:nvSpPr>
          <p:cNvPr id="9" name="TextBox 8"/>
          <p:cNvSpPr txBox="1"/>
          <p:nvPr/>
        </p:nvSpPr>
        <p:spPr>
          <a:xfrm>
            <a:off x="772272" y="3995772"/>
            <a:ext cx="85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Pasado</a:t>
            </a:r>
            <a:endParaRPr lang="es-MX" dirty="0"/>
          </a:p>
        </p:txBody>
      </p:sp>
      <p:sp>
        <p:nvSpPr>
          <p:cNvPr id="10" name="TextBox 9"/>
          <p:cNvSpPr txBox="1"/>
          <p:nvPr/>
        </p:nvSpPr>
        <p:spPr>
          <a:xfrm>
            <a:off x="1924400" y="4005064"/>
            <a:ext cx="1010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Presente</a:t>
            </a:r>
            <a:endParaRPr lang="es-MX" dirty="0"/>
          </a:p>
        </p:txBody>
      </p:sp>
      <p:sp>
        <p:nvSpPr>
          <p:cNvPr id="11" name="TextBox 10"/>
          <p:cNvSpPr txBox="1"/>
          <p:nvPr/>
        </p:nvSpPr>
        <p:spPr>
          <a:xfrm>
            <a:off x="3331168" y="3995772"/>
            <a:ext cx="809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Futuro</a:t>
            </a:r>
            <a:endParaRPr lang="es-MX" dirty="0"/>
          </a:p>
        </p:txBody>
      </p:sp>
      <p:sp>
        <p:nvSpPr>
          <p:cNvPr id="12" name="Arc 11"/>
          <p:cNvSpPr/>
          <p:nvPr/>
        </p:nvSpPr>
        <p:spPr>
          <a:xfrm flipH="1">
            <a:off x="1204320" y="3212976"/>
            <a:ext cx="2736304" cy="549775"/>
          </a:xfrm>
          <a:prstGeom prst="arc">
            <a:avLst>
              <a:gd name="adj1" fmla="val 10876780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Arc 12"/>
          <p:cNvSpPr/>
          <p:nvPr/>
        </p:nvSpPr>
        <p:spPr>
          <a:xfrm rot="10800000">
            <a:off x="1204321" y="4293096"/>
            <a:ext cx="1426613" cy="230746"/>
          </a:xfrm>
          <a:prstGeom prst="arc">
            <a:avLst>
              <a:gd name="adj1" fmla="val 10778065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5" name="Straight Arrow Connector 14"/>
          <p:cNvCxnSpPr>
            <a:stCxn id="13" idx="2"/>
            <a:endCxn id="9" idx="2"/>
          </p:cNvCxnSpPr>
          <p:nvPr/>
        </p:nvCxnSpPr>
        <p:spPr>
          <a:xfrm flipH="1" flipV="1">
            <a:off x="1198767" y="4365104"/>
            <a:ext cx="5554" cy="433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0"/>
          </p:cNvCxnSpPr>
          <p:nvPr/>
        </p:nvCxnSpPr>
        <p:spPr>
          <a:xfrm>
            <a:off x="3932246" y="3457489"/>
            <a:ext cx="55998" cy="303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1492352" y="2996952"/>
            <a:ext cx="2016000" cy="198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096397" y="6093296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/>
          <p:nvPr/>
        </p:nvCxnSpPr>
        <p:spPr>
          <a:xfrm flipV="1">
            <a:off x="5916141" y="5805264"/>
            <a:ext cx="808784" cy="28803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960493" y="6093296"/>
            <a:ext cx="6647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>
            <a:off x="5960493" y="6093296"/>
            <a:ext cx="720080" cy="28803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625261" y="5805264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608565" y="6093296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608565" y="6381328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904709" y="5569495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Situación 1</a:t>
            </a:r>
            <a:endParaRPr lang="es-MX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7904709" y="5929535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Situación 2</a:t>
            </a:r>
            <a:endParaRPr lang="es-MX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7904709" y="6289575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Situación 3</a:t>
            </a:r>
            <a:endParaRPr lang="es-MX" sz="1400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5672461" y="5445224"/>
            <a:ext cx="50405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930522" y="5137447"/>
            <a:ext cx="1369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err="1" smtClean="0"/>
              <a:t>Pto</a:t>
            </a:r>
            <a:r>
              <a:rPr lang="es-MX" sz="1400" dirty="0" smtClean="0"/>
              <a:t>. </a:t>
            </a:r>
            <a:r>
              <a:rPr lang="es-MX" sz="1400" dirty="0"/>
              <a:t>d</a:t>
            </a:r>
            <a:r>
              <a:rPr lang="es-MX" sz="1400" dirty="0" smtClean="0"/>
              <a:t>e inflexión</a:t>
            </a:r>
            <a:endParaRPr lang="es-MX" sz="1400" dirty="0"/>
          </a:p>
        </p:txBody>
      </p:sp>
      <p:sp>
        <p:nvSpPr>
          <p:cNvPr id="46" name="Oval 45"/>
          <p:cNvSpPr/>
          <p:nvPr/>
        </p:nvSpPr>
        <p:spPr>
          <a:xfrm>
            <a:off x="4664349" y="5949280"/>
            <a:ext cx="360040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7" name="TextBox 46"/>
          <p:cNvSpPr txBox="1"/>
          <p:nvPr/>
        </p:nvSpPr>
        <p:spPr>
          <a:xfrm>
            <a:off x="4186411" y="6289575"/>
            <a:ext cx="13420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Situación actual</a:t>
            </a:r>
            <a:endParaRPr lang="es-MX" sz="1400" dirty="0"/>
          </a:p>
        </p:txBody>
      </p:sp>
      <p:sp>
        <p:nvSpPr>
          <p:cNvPr id="48" name="Oval 47"/>
          <p:cNvSpPr/>
          <p:nvPr/>
        </p:nvSpPr>
        <p:spPr>
          <a:xfrm>
            <a:off x="7544669" y="5589240"/>
            <a:ext cx="360040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9" name="Oval 48"/>
          <p:cNvSpPr/>
          <p:nvPr/>
        </p:nvSpPr>
        <p:spPr>
          <a:xfrm>
            <a:off x="7544669" y="5949280"/>
            <a:ext cx="360040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Oval 49"/>
          <p:cNvSpPr/>
          <p:nvPr/>
        </p:nvSpPr>
        <p:spPr>
          <a:xfrm>
            <a:off x="7544669" y="6309320"/>
            <a:ext cx="360040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070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6"/>
          <p:cNvSpPr txBox="1">
            <a:spLocks/>
          </p:cNvSpPr>
          <p:nvPr/>
        </p:nvSpPr>
        <p:spPr>
          <a:xfrm>
            <a:off x="228096" y="6041714"/>
            <a:ext cx="8528055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+mj-lt"/>
              <a:buAutoNum type="arabicPeriod"/>
            </a:lvl1pPr>
          </a:lstStyle>
          <a:p>
            <a:pPr>
              <a:buFont typeface="+mj-lt"/>
              <a:buAutoNum type="arabicPeriod" startAt="6"/>
            </a:pPr>
            <a:r>
              <a:rPr lang="es-ES_tradnl" dirty="0"/>
              <a:t>La CO debe de estar </a:t>
            </a:r>
            <a:r>
              <a:rPr lang="es-ES_tradnl" b="1" dirty="0" smtClean="0"/>
              <a:t>ORIENTADA</a:t>
            </a:r>
            <a:r>
              <a:rPr lang="es-ES_tradnl" dirty="0" smtClean="0"/>
              <a:t> al </a:t>
            </a:r>
            <a:r>
              <a:rPr lang="es-ES_tradnl" b="1" u="sng" dirty="0">
                <a:solidFill>
                  <a:srgbClr val="0000FF"/>
                </a:solidFill>
              </a:rPr>
              <a:t>desarrollo de </a:t>
            </a:r>
            <a:r>
              <a:rPr lang="es-ES_tradnl" b="1" u="sng" dirty="0" smtClean="0">
                <a:solidFill>
                  <a:srgbClr val="0000FF"/>
                </a:solidFill>
              </a:rPr>
              <a:t>VÍNCULOS</a:t>
            </a:r>
          </a:p>
          <a:p>
            <a:pPr>
              <a:buFont typeface="+mj-lt"/>
              <a:buAutoNum type="arabicPeriod" startAt="6"/>
            </a:pPr>
            <a:r>
              <a:rPr lang="es-ES_tradnl" dirty="0" smtClean="0"/>
              <a:t>Toda </a:t>
            </a:r>
            <a:r>
              <a:rPr lang="es-ES_tradnl" dirty="0"/>
              <a:t>acción afecta al vínculo y por lo tanto a los costos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125933" y="209890"/>
            <a:ext cx="7999032" cy="59926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b="1" dirty="0" smtClean="0"/>
              <a:t>Capítulo 2: De la persuasión al Diseño de Significados</a:t>
            </a:r>
            <a:endParaRPr lang="es-ES_tradnl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2277" y="836139"/>
            <a:ext cx="8643874" cy="17543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Es imposible </a:t>
            </a:r>
            <a:r>
              <a:rPr lang="es-ES_tradnl" b="1" dirty="0" smtClean="0"/>
              <a:t>NO COMUNICAR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b="1" dirty="0" smtClean="0"/>
              <a:t>TODO</a:t>
            </a:r>
            <a:r>
              <a:rPr lang="es-ES_tradnl" dirty="0" smtClean="0"/>
              <a:t> lo que una Organización </a:t>
            </a:r>
            <a:r>
              <a:rPr lang="es-ES_tradnl" b="1" dirty="0" smtClean="0"/>
              <a:t>COMUNICA</a:t>
            </a:r>
            <a:r>
              <a:rPr lang="es-ES_tradnl" dirty="0" smtClean="0"/>
              <a:t>  tiene un </a:t>
            </a:r>
            <a:r>
              <a:rPr lang="es-ES_tradnl" b="1" dirty="0" smtClean="0"/>
              <a:t>COSTO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Comunicación Organizacional (CO) es un </a:t>
            </a:r>
            <a:r>
              <a:rPr lang="es-ES_tradnl" b="1" dirty="0" smtClean="0">
                <a:solidFill>
                  <a:srgbClr val="800000"/>
                </a:solidFill>
              </a:rPr>
              <a:t>CONJUNTO DE MENSAJES</a:t>
            </a:r>
            <a:r>
              <a:rPr lang="es-ES_tradnl" dirty="0" smtClean="0"/>
              <a:t> sobre: </a:t>
            </a:r>
            <a:r>
              <a:rPr lang="es-ES_tradnl" b="1" u="sng" dirty="0" smtClean="0">
                <a:solidFill>
                  <a:srgbClr val="000090"/>
                </a:solidFill>
              </a:rPr>
              <a:t>Producto, Servicio, Idea, Concepto o Proceso.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Va más allá de la comunicación oficial es en realidad una </a:t>
            </a:r>
            <a:r>
              <a:rPr lang="es-ES_tradnl" b="1" dirty="0" smtClean="0">
                <a:solidFill>
                  <a:srgbClr val="008000"/>
                </a:solidFill>
              </a:rPr>
              <a:t>MATRIZ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dirty="0" smtClean="0"/>
              <a:t>La CO se desarrolla en un territorio de </a:t>
            </a:r>
            <a:r>
              <a:rPr lang="es-ES_tradnl" u="sng" dirty="0" smtClean="0">
                <a:latin typeface="Arial Black"/>
                <a:cs typeface="Arial Black"/>
              </a:rPr>
              <a:t>DINÁMICA DE SIGNIFICADOS</a:t>
            </a:r>
            <a:endParaRPr lang="es-ES_tradnl" u="sng" dirty="0">
              <a:latin typeface="Arial Black"/>
              <a:cs typeface="Arial Black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338435" y="3413639"/>
            <a:ext cx="3673303" cy="1406419"/>
            <a:chOff x="1980034" y="3413639"/>
            <a:chExt cx="2787893" cy="914855"/>
          </a:xfrm>
        </p:grpSpPr>
        <p:sp>
          <p:nvSpPr>
            <p:cNvPr id="6" name="Oval 5"/>
            <p:cNvSpPr/>
            <p:nvPr/>
          </p:nvSpPr>
          <p:spPr>
            <a:xfrm>
              <a:off x="1980034" y="3413639"/>
              <a:ext cx="1665959" cy="914855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3101968" y="3413639"/>
              <a:ext cx="1665959" cy="914855"/>
            </a:xfrm>
            <a:prstGeom prst="ellipse">
              <a:avLst/>
            </a:prstGeom>
            <a:noFill/>
            <a:ln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472503" y="4003422"/>
            <a:ext cx="1500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 smtClean="0">
                <a:solidFill>
                  <a:srgbClr val="800000"/>
                </a:solidFill>
              </a:rPr>
              <a:t>Realidad </a:t>
            </a:r>
          </a:p>
          <a:p>
            <a:r>
              <a:rPr lang="es-ES_tradnl" b="1" dirty="0" smtClean="0">
                <a:solidFill>
                  <a:srgbClr val="800000"/>
                </a:solidFill>
              </a:rPr>
              <a:t>corporativa</a:t>
            </a:r>
            <a:endParaRPr lang="es-ES_tradnl" b="1" dirty="0">
              <a:solidFill>
                <a:srgbClr val="8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33488" y="3957891"/>
            <a:ext cx="1186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 smtClean="0">
                <a:solidFill>
                  <a:srgbClr val="000090"/>
                </a:solidFill>
              </a:rPr>
              <a:t>Realidad </a:t>
            </a:r>
          </a:p>
          <a:p>
            <a:r>
              <a:rPr lang="es-ES_tradnl" b="1" dirty="0" smtClean="0">
                <a:solidFill>
                  <a:srgbClr val="000090"/>
                </a:solidFill>
              </a:rPr>
              <a:t>subjetiva</a:t>
            </a:r>
            <a:endParaRPr lang="es-ES_tradnl" b="1" dirty="0">
              <a:solidFill>
                <a:srgbClr val="000090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4164898" y="4132810"/>
            <a:ext cx="0" cy="933030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540023" y="5099916"/>
            <a:ext cx="1398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b="1" dirty="0" smtClean="0">
                <a:solidFill>
                  <a:srgbClr val="008000"/>
                </a:solidFill>
              </a:rPr>
              <a:t>Realidad </a:t>
            </a:r>
          </a:p>
          <a:p>
            <a:pPr algn="ctr"/>
            <a:r>
              <a:rPr lang="es-ES_tradnl" b="1" dirty="0" smtClean="0">
                <a:solidFill>
                  <a:srgbClr val="008000"/>
                </a:solidFill>
              </a:rPr>
              <a:t>Emergente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380124" y="3588559"/>
            <a:ext cx="1569548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 algn="ctr"/>
            <a:r>
              <a:rPr lang="es-ES_tradnl" b="1" dirty="0">
                <a:solidFill>
                  <a:schemeClr val="bg1"/>
                </a:solidFill>
              </a:rPr>
              <a:t>(vínculo) = $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85898" y="2990348"/>
            <a:ext cx="2840324" cy="25853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OBJETIVO DE LA CO </a:t>
            </a:r>
          </a:p>
          <a:p>
            <a:r>
              <a:rPr lang="es-ES_tradnl" dirty="0" smtClean="0"/>
              <a:t>Desarrollar un campo de significación que permita a la Organización mantener relaciones fluidas que generen VALOR, CONFIANZA Y CREDIBILIDAD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952735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6"/>
          <p:cNvSpPr txBox="1">
            <a:spLocks/>
          </p:cNvSpPr>
          <p:nvPr/>
        </p:nvSpPr>
        <p:spPr>
          <a:xfrm>
            <a:off x="115743" y="4648950"/>
            <a:ext cx="8528055" cy="20313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+mj-lt"/>
              <a:buAutoNum type="arabicPeriod"/>
            </a:lvl1pPr>
          </a:lstStyle>
          <a:p>
            <a:pPr marL="0" indent="0">
              <a:buNone/>
            </a:pPr>
            <a:r>
              <a:rPr lang="es-ES_tradnl" dirty="0" smtClean="0">
                <a:latin typeface="Arial Black"/>
                <a:cs typeface="Arial Black"/>
              </a:rPr>
              <a:t>ESTO IMPLICA:</a:t>
            </a:r>
          </a:p>
          <a:p>
            <a:r>
              <a:rPr lang="es-ES_tradnl" dirty="0" smtClean="0"/>
              <a:t>Diseñar </a:t>
            </a:r>
            <a:r>
              <a:rPr lang="es-ES_tradnl" b="1" dirty="0" smtClean="0"/>
              <a:t>SIGNIFICADOS</a:t>
            </a:r>
            <a:r>
              <a:rPr lang="es-ES_tradnl" dirty="0" smtClean="0"/>
              <a:t> a partir de </a:t>
            </a:r>
            <a:r>
              <a:rPr lang="es-ES_tradnl" b="1" dirty="0" smtClean="0">
                <a:solidFill>
                  <a:srgbClr val="008000"/>
                </a:solidFill>
              </a:rPr>
              <a:t>UNIDADES DE SIGNIFICACIÓN </a:t>
            </a:r>
            <a:r>
              <a:rPr lang="es-ES_tradnl" dirty="0" smtClean="0"/>
              <a:t>(US): </a:t>
            </a:r>
            <a:r>
              <a:rPr lang="es-ES_tradnl" b="1" dirty="0" smtClean="0">
                <a:solidFill>
                  <a:srgbClr val="000090"/>
                </a:solidFill>
              </a:rPr>
              <a:t>Dimensión Física </a:t>
            </a:r>
            <a:r>
              <a:rPr lang="es-ES_tradnl" dirty="0" smtClean="0"/>
              <a:t>/ </a:t>
            </a:r>
            <a:r>
              <a:rPr lang="es-ES_tradnl" b="1" dirty="0" smtClean="0">
                <a:solidFill>
                  <a:srgbClr val="800000"/>
                </a:solidFill>
              </a:rPr>
              <a:t>Dimensión simbólica </a:t>
            </a:r>
            <a:r>
              <a:rPr lang="es-ES_tradnl" dirty="0" smtClean="0"/>
              <a:t>y los </a:t>
            </a:r>
            <a:r>
              <a:rPr lang="es-ES_tradnl" b="1" dirty="0" smtClean="0">
                <a:solidFill>
                  <a:srgbClr val="008000"/>
                </a:solidFill>
              </a:rPr>
              <a:t>OBJETIVOS CORPORATIVOS</a:t>
            </a:r>
          </a:p>
          <a:p>
            <a:r>
              <a:rPr lang="es-ES_tradnl" dirty="0" smtClean="0"/>
              <a:t>Gestionar los resultados de la realidad emergente</a:t>
            </a:r>
          </a:p>
          <a:p>
            <a:r>
              <a:rPr lang="es-ES_tradnl" dirty="0" smtClean="0"/>
              <a:t>Enriquecer los procesos internos en el marco de la dinámica de la </a:t>
            </a:r>
            <a:r>
              <a:rPr lang="es-ES_tradnl" b="1" dirty="0" smtClean="0">
                <a:solidFill>
                  <a:srgbClr val="660066"/>
                </a:solidFill>
              </a:rPr>
              <a:t>COMPETENCIA</a:t>
            </a:r>
          </a:p>
          <a:p>
            <a:endParaRPr lang="es-ES_tradnl" dirty="0" smtClean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125933" y="209890"/>
            <a:ext cx="7999032" cy="59926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b="1" dirty="0" smtClean="0"/>
              <a:t>Capítulo 2: De la persuasión al Diseño de Significados</a:t>
            </a:r>
            <a:endParaRPr lang="es-ES_tradnl" sz="2400" b="1" dirty="0"/>
          </a:p>
        </p:txBody>
      </p:sp>
      <p:sp>
        <p:nvSpPr>
          <p:cNvPr id="6" name="Oval 5"/>
          <p:cNvSpPr/>
          <p:nvPr/>
        </p:nvSpPr>
        <p:spPr>
          <a:xfrm>
            <a:off x="635851" y="1438625"/>
            <a:ext cx="2195053" cy="1406419"/>
          </a:xfrm>
          <a:prstGeom prst="ellipse">
            <a:avLst/>
          </a:prstGeom>
          <a:noFill/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114101" y="1438625"/>
            <a:ext cx="2195053" cy="1406419"/>
          </a:xfrm>
          <a:prstGeom prst="ellipse">
            <a:avLst/>
          </a:prstGeom>
          <a:noFill/>
          <a:ln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769919" y="2028408"/>
            <a:ext cx="1500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 smtClean="0">
                <a:solidFill>
                  <a:srgbClr val="800000"/>
                </a:solidFill>
              </a:rPr>
              <a:t>Realidad </a:t>
            </a:r>
          </a:p>
          <a:p>
            <a:r>
              <a:rPr lang="es-ES_tradnl" b="1" dirty="0" smtClean="0">
                <a:solidFill>
                  <a:srgbClr val="800000"/>
                </a:solidFill>
              </a:rPr>
              <a:t>corporativa</a:t>
            </a:r>
            <a:endParaRPr lang="es-ES_tradnl" b="1" dirty="0">
              <a:solidFill>
                <a:srgbClr val="8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453934" y="1982877"/>
            <a:ext cx="1186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 smtClean="0">
                <a:solidFill>
                  <a:srgbClr val="000090"/>
                </a:solidFill>
              </a:rPr>
              <a:t>Realidad </a:t>
            </a:r>
          </a:p>
          <a:p>
            <a:r>
              <a:rPr lang="es-ES_tradnl" b="1" dirty="0" smtClean="0">
                <a:solidFill>
                  <a:srgbClr val="000090"/>
                </a:solidFill>
              </a:rPr>
              <a:t>subjetiva</a:t>
            </a:r>
            <a:endParaRPr lang="es-ES_tradnl" b="1" dirty="0">
              <a:solidFill>
                <a:srgbClr val="000090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466660" y="2186142"/>
            <a:ext cx="0" cy="1585090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767208" y="3771232"/>
            <a:ext cx="1398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b="1" dirty="0" smtClean="0">
                <a:solidFill>
                  <a:srgbClr val="008000"/>
                </a:solidFill>
              </a:rPr>
              <a:t>Realidad </a:t>
            </a:r>
          </a:p>
          <a:p>
            <a:pPr algn="ctr"/>
            <a:r>
              <a:rPr lang="es-ES_tradnl" b="1" dirty="0" smtClean="0">
                <a:solidFill>
                  <a:srgbClr val="008000"/>
                </a:solidFill>
              </a:rPr>
              <a:t>Emergente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15827" y="1445170"/>
            <a:ext cx="2840324" cy="17543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/>
              <a:t>Una estrategia es una INTERFAZ que busca poner en sincronía las percepciones los significados y por ende las REALIDADES</a:t>
            </a:r>
            <a:endParaRPr lang="es-ES_tradnl" dirty="0"/>
          </a:p>
        </p:txBody>
      </p:sp>
      <p:sp>
        <p:nvSpPr>
          <p:cNvPr id="14" name="Oval 13"/>
          <p:cNvSpPr/>
          <p:nvPr/>
        </p:nvSpPr>
        <p:spPr>
          <a:xfrm rot="2735983">
            <a:off x="1941302" y="1791861"/>
            <a:ext cx="2195053" cy="1406419"/>
          </a:xfrm>
          <a:prstGeom prst="ellipse">
            <a:avLst/>
          </a:prstGeom>
          <a:noFill/>
          <a:ln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 rot="20135862">
            <a:off x="2066401" y="1193316"/>
            <a:ext cx="2195053" cy="1406419"/>
          </a:xfrm>
          <a:prstGeom prst="ellipse">
            <a:avLst/>
          </a:prstGeom>
          <a:noFill/>
          <a:ln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730408" y="1816810"/>
            <a:ext cx="1472503" cy="369332"/>
          </a:xfrm>
          <a:prstGeom prst="rect">
            <a:avLst/>
          </a:prstGeom>
          <a:solidFill>
            <a:srgbClr val="008000"/>
          </a:solidFill>
        </p:spPr>
        <p:txBody>
          <a:bodyPr wrap="none" rtlCol="0">
            <a:spAutoFit/>
          </a:bodyPr>
          <a:lstStyle/>
          <a:p>
            <a:r>
              <a:rPr lang="es-ES_tradnl" b="1" dirty="0" smtClean="0">
                <a:solidFill>
                  <a:schemeClr val="bg1"/>
                </a:solidFill>
              </a:rPr>
              <a:t>ESTRATEGIA</a:t>
            </a:r>
            <a:endParaRPr lang="es-ES_tradn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987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5933" y="3421573"/>
            <a:ext cx="7999032" cy="599264"/>
          </a:xfrm>
        </p:spPr>
        <p:txBody>
          <a:bodyPr/>
          <a:lstStyle/>
          <a:p>
            <a:r>
              <a:rPr lang="es-ES_tradnl" sz="2400" b="1" dirty="0" smtClean="0"/>
              <a:t>Fases en la creación de una estrategia de C.O</a:t>
            </a:r>
            <a:endParaRPr lang="es-ES_tradnl" sz="2400" b="1" dirty="0"/>
          </a:p>
        </p:txBody>
      </p:sp>
      <p:sp>
        <p:nvSpPr>
          <p:cNvPr id="29" name="Content Placeholder 6"/>
          <p:cNvSpPr txBox="1">
            <a:spLocks/>
          </p:cNvSpPr>
          <p:nvPr/>
        </p:nvSpPr>
        <p:spPr>
          <a:xfrm>
            <a:off x="361617" y="4130077"/>
            <a:ext cx="8528055" cy="258796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s-ES_tradnl" sz="1800" b="1" dirty="0" smtClean="0"/>
              <a:t>Definición de la propuesta = </a:t>
            </a:r>
            <a:r>
              <a:rPr lang="es-ES_tradnl" sz="1800" b="1" dirty="0" smtClean="0">
                <a:solidFill>
                  <a:srgbClr val="008000"/>
                </a:solidFill>
              </a:rPr>
              <a:t>Concepto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1800" b="1" dirty="0" smtClean="0"/>
              <a:t>Definición de las categorías = </a:t>
            </a:r>
            <a:r>
              <a:rPr lang="es-ES_tradnl" sz="1800" b="1" dirty="0" smtClean="0">
                <a:solidFill>
                  <a:srgbClr val="000090"/>
                </a:solidFill>
              </a:rPr>
              <a:t>Atributos</a:t>
            </a:r>
            <a:r>
              <a:rPr lang="es-ES_tradnl" sz="1800" b="1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1800" b="1" dirty="0" smtClean="0"/>
              <a:t>Definición de los indicadores perceptivos = </a:t>
            </a:r>
            <a:r>
              <a:rPr lang="es-ES_tradnl" sz="1800" b="1" dirty="0" smtClean="0">
                <a:solidFill>
                  <a:srgbClr val="FF0000"/>
                </a:solidFill>
              </a:rPr>
              <a:t>Programas operativos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1800" b="1" dirty="0" smtClean="0"/>
              <a:t>Definición de las acciones = </a:t>
            </a:r>
            <a:r>
              <a:rPr lang="es-ES_tradnl" sz="1800" b="1" dirty="0">
                <a:solidFill>
                  <a:srgbClr val="660066"/>
                </a:solidFill>
              </a:rPr>
              <a:t>A</a:t>
            </a:r>
            <a:r>
              <a:rPr lang="es-ES_tradnl" sz="1800" b="1" dirty="0" smtClean="0">
                <a:solidFill>
                  <a:srgbClr val="660066"/>
                </a:solidFill>
              </a:rPr>
              <a:t>cciones de comunicación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1800" b="1" dirty="0" smtClean="0"/>
              <a:t>Definición de los procesos de evaluación = </a:t>
            </a:r>
            <a:r>
              <a:rPr lang="es-ES_tradnl" sz="1800" b="1" dirty="0" smtClean="0">
                <a:solidFill>
                  <a:srgbClr val="0000FF"/>
                </a:solidFill>
              </a:rPr>
              <a:t>Indicadores de gestión</a:t>
            </a:r>
            <a:endParaRPr lang="es-ES_tradnl" sz="1800" b="1" dirty="0">
              <a:solidFill>
                <a:srgbClr val="0000FF"/>
              </a:solidFill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125933" y="146677"/>
            <a:ext cx="7999032" cy="59926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b="1" dirty="0" smtClean="0"/>
              <a:t>Capítulo 3: Gestionar significados en la realidad emergente</a:t>
            </a:r>
            <a:endParaRPr lang="es-ES_tradnl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07" y="974209"/>
            <a:ext cx="1791348" cy="11652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25832" y="1078710"/>
            <a:ext cx="887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ELIGE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372886" y="777986"/>
            <a:ext cx="3127088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mtClean="0"/>
              <a:t>No sólo por </a:t>
            </a:r>
            <a:r>
              <a:rPr lang="es-ES_tradnl" b="1" smtClean="0"/>
              <a:t>cualidades </a:t>
            </a:r>
            <a:r>
              <a:rPr lang="es-ES_tradnl" smtClean="0"/>
              <a:t>sino por su</a:t>
            </a:r>
          </a:p>
          <a:p>
            <a:pPr algn="ctr"/>
            <a:r>
              <a:rPr lang="es-ES_tradnl" smtClean="0"/>
              <a:t> </a:t>
            </a:r>
            <a:r>
              <a:rPr lang="es-ES_tradnl" b="1" smtClean="0"/>
              <a:t>percepción global</a:t>
            </a:r>
            <a:endParaRPr lang="es-ES_tradnl" b="1"/>
          </a:p>
        </p:txBody>
      </p:sp>
      <p:sp>
        <p:nvSpPr>
          <p:cNvPr id="30" name="TextBox 29"/>
          <p:cNvSpPr txBox="1"/>
          <p:nvPr/>
        </p:nvSpPr>
        <p:spPr>
          <a:xfrm>
            <a:off x="3700615" y="1770171"/>
            <a:ext cx="247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90"/>
                </a:solidFill>
              </a:rPr>
              <a:t>POR LO TANTO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92437" y="2344322"/>
            <a:ext cx="7797235" cy="923330"/>
          </a:xfrm>
          <a:prstGeom prst="rect">
            <a:avLst/>
          </a:prstGeom>
          <a:solidFill>
            <a:srgbClr val="99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dirty="0" smtClean="0"/>
              <a:t>La organización debe de visualizar su comunicación en fuerzas de percepciones y diseñar las estrategias de C.O buscando gestionar significados a partir de </a:t>
            </a:r>
            <a:r>
              <a:rPr lang="es-ES_tradnl" b="1" dirty="0" smtClean="0"/>
              <a:t>UNIDADES DE SIGNIFICACIÓN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4286996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5933" y="220010"/>
            <a:ext cx="7999032" cy="599264"/>
          </a:xfrm>
        </p:spPr>
        <p:txBody>
          <a:bodyPr/>
          <a:lstStyle/>
          <a:p>
            <a:r>
              <a:rPr lang="es-ES_tradnl" sz="2400" b="1" dirty="0" smtClean="0"/>
              <a:t>Método de diseño matricial de estrategias de comunicación organizacional</a:t>
            </a:r>
            <a:endParaRPr lang="es-ES_tradnl" sz="24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382340" y="1618740"/>
            <a:ext cx="1974850" cy="649288"/>
          </a:xfrm>
          <a:ln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s-ES_tradnl" b="1" dirty="0" smtClean="0"/>
              <a:t>Concepto  1</a:t>
            </a:r>
          </a:p>
          <a:p>
            <a:pPr marL="0" indent="0" algn="ctr">
              <a:buNone/>
            </a:pPr>
            <a:r>
              <a:rPr lang="es-ES_tradnl" dirty="0" smtClean="0"/>
              <a:t>Propuesta básica</a:t>
            </a:r>
            <a:endParaRPr lang="es-ES_tradnl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375269" y="2270326"/>
            <a:ext cx="1975555" cy="6491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 4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ES_tradnl" dirty="0" smtClean="0"/>
              <a:t>Propuesta diferencial</a:t>
            </a:r>
            <a:endParaRPr lang="es-ES_tradnl" dirty="0"/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2350824" y="1621210"/>
            <a:ext cx="1975555" cy="6491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 2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ES_tradnl" dirty="0" smtClean="0"/>
              <a:t>Promesa / Solución</a:t>
            </a:r>
            <a:endParaRPr lang="es-ES_tradnl" dirty="0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2350824" y="2270326"/>
            <a:ext cx="1975555" cy="6491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 3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ES_tradnl" dirty="0" smtClean="0"/>
              <a:t>Atributos diferenciales</a:t>
            </a:r>
            <a:endParaRPr lang="es-ES_tradnl" dirty="0"/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375269" y="1299477"/>
            <a:ext cx="3951110" cy="3143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i="1" dirty="0" smtClean="0">
                <a:solidFill>
                  <a:schemeClr val="bg1"/>
                </a:solidFill>
              </a:rPr>
              <a:t>1. Matriz de propuesta diferencial</a:t>
            </a:r>
            <a:endParaRPr lang="es-ES_tradnl" i="1" dirty="0">
              <a:solidFill>
                <a:schemeClr val="bg1"/>
              </a:solidFill>
            </a:endParaRPr>
          </a:p>
        </p:txBody>
      </p:sp>
      <p:sp>
        <p:nvSpPr>
          <p:cNvPr id="13" name="Content Placeholder 6"/>
          <p:cNvSpPr txBox="1">
            <a:spLocks/>
          </p:cNvSpPr>
          <p:nvPr/>
        </p:nvSpPr>
        <p:spPr>
          <a:xfrm>
            <a:off x="4648114" y="1618386"/>
            <a:ext cx="1975555" cy="6491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 5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ES_tradnl" dirty="0" smtClean="0"/>
              <a:t>Perfil de uso y función</a:t>
            </a:r>
            <a:endParaRPr lang="es-ES_tradnl" dirty="0"/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648114" y="2270326"/>
            <a:ext cx="1975555" cy="6491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 8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ES_tradnl" dirty="0" smtClean="0"/>
              <a:t>Indicadores operativos</a:t>
            </a:r>
            <a:endParaRPr lang="es-ES_tradnl" dirty="0"/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6623669" y="1621210"/>
            <a:ext cx="1975555" cy="6491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 6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ES_tradnl" dirty="0" smtClean="0"/>
              <a:t>Niveles de satisfacción</a:t>
            </a:r>
            <a:endParaRPr lang="es-ES_tradnl" dirty="0"/>
          </a:p>
        </p:txBody>
      </p:sp>
      <p:sp>
        <p:nvSpPr>
          <p:cNvPr id="16" name="Content Placeholder 6"/>
          <p:cNvSpPr txBox="1">
            <a:spLocks/>
          </p:cNvSpPr>
          <p:nvPr/>
        </p:nvSpPr>
        <p:spPr>
          <a:xfrm>
            <a:off x="6623669" y="2270326"/>
            <a:ext cx="1975555" cy="6491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 7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ES_tradnl" dirty="0" smtClean="0"/>
              <a:t>Categorías diferenciales</a:t>
            </a:r>
            <a:endParaRPr lang="es-ES_tradnl" dirty="0"/>
          </a:p>
        </p:txBody>
      </p:sp>
      <p:sp>
        <p:nvSpPr>
          <p:cNvPr id="17" name="Content Placeholder 6"/>
          <p:cNvSpPr txBox="1">
            <a:spLocks/>
          </p:cNvSpPr>
          <p:nvPr/>
        </p:nvSpPr>
        <p:spPr>
          <a:xfrm>
            <a:off x="4648114" y="1299477"/>
            <a:ext cx="3951110" cy="3143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i="1" dirty="0">
                <a:solidFill>
                  <a:schemeClr val="bg1"/>
                </a:solidFill>
              </a:rPr>
              <a:t>2</a:t>
            </a:r>
            <a:r>
              <a:rPr lang="es-ES_tradnl" i="1" dirty="0" smtClean="0">
                <a:solidFill>
                  <a:schemeClr val="bg1"/>
                </a:solidFill>
              </a:rPr>
              <a:t>. Matriz funcional de públicos</a:t>
            </a:r>
            <a:endParaRPr lang="es-ES_tradnl" i="1" dirty="0">
              <a:solidFill>
                <a:schemeClr val="bg1"/>
              </a:solidFill>
            </a:endParaRPr>
          </a:p>
        </p:txBody>
      </p:sp>
      <p:sp>
        <p:nvSpPr>
          <p:cNvPr id="18" name="Content Placeholder 6"/>
          <p:cNvSpPr txBox="1">
            <a:spLocks/>
          </p:cNvSpPr>
          <p:nvPr/>
        </p:nvSpPr>
        <p:spPr>
          <a:xfrm>
            <a:off x="386559" y="3885587"/>
            <a:ext cx="1975555" cy="6491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 13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ES_tradnl" dirty="0" smtClean="0"/>
              <a:t>Dinámica propuesta</a:t>
            </a:r>
            <a:endParaRPr lang="es-ES_tradnl" dirty="0"/>
          </a:p>
        </p:txBody>
      </p:sp>
      <p:sp>
        <p:nvSpPr>
          <p:cNvPr id="19" name="Content Placeholder 6"/>
          <p:cNvSpPr txBox="1">
            <a:spLocks/>
          </p:cNvSpPr>
          <p:nvPr/>
        </p:nvSpPr>
        <p:spPr>
          <a:xfrm>
            <a:off x="386559" y="4537527"/>
            <a:ext cx="1975555" cy="6491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 16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ES_tradnl" dirty="0" smtClean="0"/>
              <a:t>Dinámica de procesos</a:t>
            </a:r>
            <a:endParaRPr lang="es-ES_tradnl" dirty="0"/>
          </a:p>
        </p:txBody>
      </p:sp>
      <p:sp>
        <p:nvSpPr>
          <p:cNvPr id="20" name="Content Placeholder 6"/>
          <p:cNvSpPr txBox="1">
            <a:spLocks/>
          </p:cNvSpPr>
          <p:nvPr/>
        </p:nvSpPr>
        <p:spPr>
          <a:xfrm>
            <a:off x="2362114" y="3888411"/>
            <a:ext cx="1975555" cy="6491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14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ES_tradnl" dirty="0" smtClean="0"/>
              <a:t>Dinámica de públicos</a:t>
            </a:r>
            <a:endParaRPr lang="es-ES_tradnl" dirty="0"/>
          </a:p>
        </p:txBody>
      </p:sp>
      <p:sp>
        <p:nvSpPr>
          <p:cNvPr id="21" name="Content Placeholder 6"/>
          <p:cNvSpPr txBox="1">
            <a:spLocks/>
          </p:cNvSpPr>
          <p:nvPr/>
        </p:nvSpPr>
        <p:spPr>
          <a:xfrm>
            <a:off x="2362114" y="4537527"/>
            <a:ext cx="1975555" cy="6491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 15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ES_tradnl" dirty="0" smtClean="0"/>
              <a:t>Dinámica de acciones</a:t>
            </a:r>
            <a:endParaRPr lang="es-ES_tradnl" dirty="0"/>
          </a:p>
        </p:txBody>
      </p:sp>
      <p:sp>
        <p:nvSpPr>
          <p:cNvPr id="22" name="Content Placeholder 6"/>
          <p:cNvSpPr txBox="1">
            <a:spLocks/>
          </p:cNvSpPr>
          <p:nvPr/>
        </p:nvSpPr>
        <p:spPr>
          <a:xfrm>
            <a:off x="386559" y="3566678"/>
            <a:ext cx="3951110" cy="3143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i="1" dirty="0" smtClean="0">
                <a:solidFill>
                  <a:schemeClr val="bg1"/>
                </a:solidFill>
              </a:rPr>
              <a:t>4. Matriz de evaluación</a:t>
            </a:r>
            <a:endParaRPr lang="es-ES_tradnl" i="1" dirty="0">
              <a:solidFill>
                <a:schemeClr val="bg1"/>
              </a:solidFill>
            </a:endParaRPr>
          </a:p>
        </p:txBody>
      </p:sp>
      <p:sp>
        <p:nvSpPr>
          <p:cNvPr id="23" name="Content Placeholder 6"/>
          <p:cNvSpPr txBox="1">
            <a:spLocks/>
          </p:cNvSpPr>
          <p:nvPr/>
        </p:nvSpPr>
        <p:spPr>
          <a:xfrm>
            <a:off x="4659404" y="3885587"/>
            <a:ext cx="1975555" cy="6491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 9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ES_tradnl" dirty="0" smtClean="0"/>
              <a:t>Lineamientos básicos</a:t>
            </a:r>
          </a:p>
        </p:txBody>
      </p:sp>
      <p:sp>
        <p:nvSpPr>
          <p:cNvPr id="24" name="Content Placeholder 6"/>
          <p:cNvSpPr txBox="1">
            <a:spLocks/>
          </p:cNvSpPr>
          <p:nvPr/>
        </p:nvSpPr>
        <p:spPr>
          <a:xfrm>
            <a:off x="4659404" y="4537527"/>
            <a:ext cx="1975555" cy="6491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 12</a:t>
            </a:r>
          </a:p>
          <a:p>
            <a:pPr marL="0" indent="0" algn="ctr">
              <a:buNone/>
            </a:pPr>
            <a:r>
              <a:rPr lang="es-ES_tradnl" dirty="0" smtClean="0"/>
              <a:t>Estructura </a:t>
            </a:r>
            <a:r>
              <a:rPr lang="es-ES_tradnl" dirty="0"/>
              <a:t>de difusión</a:t>
            </a:r>
          </a:p>
          <a:p>
            <a:pPr marL="0" indent="0" algn="ctr">
              <a:buFont typeface="Wingdings 2" pitchFamily="18" charset="2"/>
              <a:buNone/>
            </a:pPr>
            <a:endParaRPr lang="es-ES_tradnl" dirty="0"/>
          </a:p>
        </p:txBody>
      </p:sp>
      <p:sp>
        <p:nvSpPr>
          <p:cNvPr id="25" name="Content Placeholder 6"/>
          <p:cNvSpPr txBox="1">
            <a:spLocks/>
          </p:cNvSpPr>
          <p:nvPr/>
        </p:nvSpPr>
        <p:spPr>
          <a:xfrm>
            <a:off x="6634959" y="3888411"/>
            <a:ext cx="1975555" cy="6491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 10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ES_tradnl" dirty="0" smtClean="0"/>
              <a:t>Criterios discursivos</a:t>
            </a:r>
            <a:endParaRPr lang="es-ES_tradnl" dirty="0"/>
          </a:p>
        </p:txBody>
      </p:sp>
      <p:sp>
        <p:nvSpPr>
          <p:cNvPr id="26" name="Content Placeholder 6"/>
          <p:cNvSpPr txBox="1">
            <a:spLocks/>
          </p:cNvSpPr>
          <p:nvPr/>
        </p:nvSpPr>
        <p:spPr>
          <a:xfrm>
            <a:off x="6634959" y="4537527"/>
            <a:ext cx="1975555" cy="6491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b="1" dirty="0" smtClean="0"/>
              <a:t>Concepto  11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ES_tradnl" dirty="0" smtClean="0"/>
              <a:t>Asignación de recursos</a:t>
            </a:r>
            <a:endParaRPr lang="es-ES_tradnl" dirty="0"/>
          </a:p>
        </p:txBody>
      </p:sp>
      <p:sp>
        <p:nvSpPr>
          <p:cNvPr id="27" name="Content Placeholder 6"/>
          <p:cNvSpPr txBox="1">
            <a:spLocks/>
          </p:cNvSpPr>
          <p:nvPr/>
        </p:nvSpPr>
        <p:spPr>
          <a:xfrm>
            <a:off x="4659404" y="3566678"/>
            <a:ext cx="3951110" cy="3143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s-ES_tradnl" i="1" dirty="0" smtClean="0">
                <a:solidFill>
                  <a:schemeClr val="bg1"/>
                </a:solidFill>
              </a:rPr>
              <a:t>3. Matriz de acciones estratégicas</a:t>
            </a:r>
            <a:endParaRPr lang="es-ES_tradnl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456696"/>
      </p:ext>
    </p:extLst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663</TotalTime>
  <Words>666</Words>
  <Application>Microsoft Office PowerPoint</Application>
  <PresentationFormat>On-screen Show (4:3)</PresentationFormat>
  <Paragraphs>107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Plaza</vt:lpstr>
      <vt:lpstr>Marcelo Manucci</vt:lpstr>
      <vt:lpstr>Capítulo 1</vt:lpstr>
      <vt:lpstr>PowerPoint Presentation</vt:lpstr>
      <vt:lpstr>PowerPoint Presentation</vt:lpstr>
      <vt:lpstr>PowerPoint Presentation</vt:lpstr>
      <vt:lpstr>PowerPoint Presentation</vt:lpstr>
      <vt:lpstr>Fases en la creación de una estrategia de C.O</vt:lpstr>
      <vt:lpstr>Método de diseño matricial de estrategias de comunicación organizacional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ITESM</dc:creator>
  <cp:lastModifiedBy>DINF</cp:lastModifiedBy>
  <cp:revision>17</cp:revision>
  <dcterms:created xsi:type="dcterms:W3CDTF">2013-08-19T14:39:12Z</dcterms:created>
  <dcterms:modified xsi:type="dcterms:W3CDTF">2013-08-20T01:47:36Z</dcterms:modified>
</cp:coreProperties>
</file>