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3" r:id="rId1"/>
  </p:sldMasterIdLst>
  <p:notesMasterIdLst>
    <p:notesMasterId r:id="rId59"/>
  </p:notesMasterIdLst>
  <p:sldIdLst>
    <p:sldId id="256" r:id="rId2"/>
    <p:sldId id="257" r:id="rId3"/>
    <p:sldId id="259" r:id="rId4"/>
    <p:sldId id="266" r:id="rId5"/>
    <p:sldId id="260" r:id="rId6"/>
    <p:sldId id="261" r:id="rId7"/>
    <p:sldId id="262" r:id="rId8"/>
    <p:sldId id="263" r:id="rId9"/>
    <p:sldId id="264" r:id="rId10"/>
    <p:sldId id="265" r:id="rId11"/>
    <p:sldId id="267" r:id="rId12"/>
    <p:sldId id="268" r:id="rId13"/>
    <p:sldId id="319" r:id="rId14"/>
    <p:sldId id="320" r:id="rId15"/>
    <p:sldId id="271" r:id="rId16"/>
    <p:sldId id="272" r:id="rId17"/>
    <p:sldId id="273" r:id="rId18"/>
    <p:sldId id="274"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301"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65" autoAdjust="0"/>
    <p:restoredTop sz="94660"/>
  </p:normalViewPr>
  <p:slideViewPr>
    <p:cSldViewPr snapToGrid="0" snapToObjects="1">
      <p:cViewPr>
        <p:scale>
          <a:sx n="81" d="100"/>
          <a:sy n="81" d="100"/>
        </p:scale>
        <p:origin x="-103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8355FB-7980-164F-986F-857DD7DA8DC2}" type="doc">
      <dgm:prSet loTypeId="urn:microsoft.com/office/officeart/2005/8/layout/pyramid1" loCatId="pyramid" qsTypeId="urn:microsoft.com/office/officeart/2005/8/quickstyle/simple4" qsCatId="simple" csTypeId="urn:microsoft.com/office/officeart/2005/8/colors/accent1_2" csCatId="accent1" phldr="1"/>
      <dgm:spPr/>
    </dgm:pt>
    <dgm:pt modelId="{FF3B6763-FD5E-4B4F-A9A8-51388F94172B}">
      <dgm:prSet phldrT="[Texto]" custT="1"/>
      <dgm:spPr/>
      <dgm:t>
        <a:bodyPr/>
        <a:lstStyle/>
        <a:p>
          <a:r>
            <a:rPr lang="es-ES_tradnl" sz="1400" dirty="0" smtClean="0"/>
            <a:t>Resonancia</a:t>
          </a:r>
          <a:br>
            <a:rPr lang="es-ES_tradnl" sz="1400" dirty="0" smtClean="0"/>
          </a:br>
          <a:r>
            <a:rPr lang="es-ES_tradnl" sz="1400" dirty="0" smtClean="0"/>
            <a:t>Consumidor- Marca</a:t>
          </a:r>
          <a:endParaRPr lang="es-ES_tradnl" sz="1400" dirty="0"/>
        </a:p>
      </dgm:t>
    </dgm:pt>
    <dgm:pt modelId="{3873FFB7-3EC7-1A43-AE7A-7A35C9D25B78}" type="parTrans" cxnId="{57B23949-B410-C048-A201-A0E6F21D694A}">
      <dgm:prSet/>
      <dgm:spPr/>
      <dgm:t>
        <a:bodyPr/>
        <a:lstStyle/>
        <a:p>
          <a:endParaRPr lang="es-ES_tradnl"/>
        </a:p>
      </dgm:t>
    </dgm:pt>
    <dgm:pt modelId="{093F0C13-A42B-764B-951E-A4D05532C7FA}" type="sibTrans" cxnId="{57B23949-B410-C048-A201-A0E6F21D694A}">
      <dgm:prSet/>
      <dgm:spPr/>
      <dgm:t>
        <a:bodyPr/>
        <a:lstStyle/>
        <a:p>
          <a:endParaRPr lang="es-ES_tradnl"/>
        </a:p>
      </dgm:t>
    </dgm:pt>
    <dgm:pt modelId="{AB086E53-2E04-8341-8C7D-9CD35BC6FC97}">
      <dgm:prSet phldrT="[Texto]" custT="1"/>
      <dgm:spPr/>
      <dgm:t>
        <a:bodyPr/>
        <a:lstStyle/>
        <a:p>
          <a:r>
            <a:rPr lang="es-ES_tradnl" sz="1200" dirty="0" smtClean="0"/>
            <a:t>Juicios del     Sentimientos</a:t>
          </a:r>
        </a:p>
        <a:p>
          <a:r>
            <a:rPr lang="es-ES_tradnl" sz="1200" dirty="0" smtClean="0"/>
            <a:t>Consumidor     del consumidor</a:t>
          </a:r>
          <a:endParaRPr lang="es-ES_tradnl" sz="1200" dirty="0"/>
        </a:p>
      </dgm:t>
    </dgm:pt>
    <dgm:pt modelId="{5D0DC6C1-27B4-3F4F-AD7C-C18C5E30807F}" type="parTrans" cxnId="{5F5A80AB-0394-ED45-A36B-77E17F2A7ECD}">
      <dgm:prSet/>
      <dgm:spPr/>
      <dgm:t>
        <a:bodyPr/>
        <a:lstStyle/>
        <a:p>
          <a:endParaRPr lang="es-ES_tradnl"/>
        </a:p>
      </dgm:t>
    </dgm:pt>
    <dgm:pt modelId="{236B9C16-BF05-A449-B758-064BF4554128}" type="sibTrans" cxnId="{5F5A80AB-0394-ED45-A36B-77E17F2A7ECD}">
      <dgm:prSet/>
      <dgm:spPr/>
      <dgm:t>
        <a:bodyPr/>
        <a:lstStyle/>
        <a:p>
          <a:endParaRPr lang="es-ES_tradnl"/>
        </a:p>
      </dgm:t>
    </dgm:pt>
    <dgm:pt modelId="{1975E7A1-81CF-4147-A434-8474DEEE2BF9}">
      <dgm:prSet phldrT="[Texto]" custT="1"/>
      <dgm:spPr/>
      <dgm:t>
        <a:bodyPr/>
        <a:lstStyle/>
        <a:p>
          <a:r>
            <a:rPr lang="es-ES_tradnl" sz="1600" dirty="0" smtClean="0"/>
            <a:t>Rendimiento de             Imagen de   </a:t>
          </a:r>
          <a:br>
            <a:rPr lang="es-ES_tradnl" sz="1600" dirty="0" smtClean="0"/>
          </a:br>
          <a:r>
            <a:rPr lang="es-ES_tradnl" sz="1600" dirty="0" smtClean="0"/>
            <a:t>la marca               la marca </a:t>
          </a:r>
          <a:endParaRPr lang="es-ES_tradnl" sz="1600" dirty="0"/>
        </a:p>
      </dgm:t>
    </dgm:pt>
    <dgm:pt modelId="{E4821259-864B-C748-8690-573DD56684D5}" type="parTrans" cxnId="{7B568893-555D-0E4E-84FE-3F2C8544CC0C}">
      <dgm:prSet/>
      <dgm:spPr/>
      <dgm:t>
        <a:bodyPr/>
        <a:lstStyle/>
        <a:p>
          <a:endParaRPr lang="es-ES_tradnl"/>
        </a:p>
      </dgm:t>
    </dgm:pt>
    <dgm:pt modelId="{35E821AD-ED6F-4B45-BD32-D0B73A79E0EF}" type="sibTrans" cxnId="{7B568893-555D-0E4E-84FE-3F2C8544CC0C}">
      <dgm:prSet/>
      <dgm:spPr/>
      <dgm:t>
        <a:bodyPr/>
        <a:lstStyle/>
        <a:p>
          <a:endParaRPr lang="es-ES_tradnl"/>
        </a:p>
      </dgm:t>
    </dgm:pt>
    <dgm:pt modelId="{5FC15884-21B4-714C-8509-47C7DC0A9E32}">
      <dgm:prSet custT="1"/>
      <dgm:spPr/>
      <dgm:t>
        <a:bodyPr/>
        <a:lstStyle/>
        <a:p>
          <a:r>
            <a:rPr lang="es-ES_tradnl" sz="3300" dirty="0" smtClean="0"/>
            <a:t>Notoriedad</a:t>
          </a:r>
          <a:endParaRPr lang="es-ES_tradnl" sz="3300" dirty="0"/>
        </a:p>
      </dgm:t>
    </dgm:pt>
    <dgm:pt modelId="{1D9291DF-B009-4D4A-8678-855987318A0A}" type="parTrans" cxnId="{E2AF2DB2-2532-C141-B3BE-EB40FA3A3B86}">
      <dgm:prSet/>
      <dgm:spPr/>
      <dgm:t>
        <a:bodyPr/>
        <a:lstStyle/>
        <a:p>
          <a:endParaRPr lang="es-ES_tradnl"/>
        </a:p>
      </dgm:t>
    </dgm:pt>
    <dgm:pt modelId="{7066ED31-6DB4-6447-8D02-8AB156B2748C}" type="sibTrans" cxnId="{E2AF2DB2-2532-C141-B3BE-EB40FA3A3B86}">
      <dgm:prSet/>
      <dgm:spPr/>
      <dgm:t>
        <a:bodyPr/>
        <a:lstStyle/>
        <a:p>
          <a:endParaRPr lang="es-ES_tradnl"/>
        </a:p>
      </dgm:t>
    </dgm:pt>
    <dgm:pt modelId="{72B41903-8C96-094B-939A-1641EBBE4162}" type="pres">
      <dgm:prSet presAssocID="{AA8355FB-7980-164F-986F-857DD7DA8DC2}" presName="Name0" presStyleCnt="0">
        <dgm:presLayoutVars>
          <dgm:dir/>
          <dgm:animLvl val="lvl"/>
          <dgm:resizeHandles val="exact"/>
        </dgm:presLayoutVars>
      </dgm:prSet>
      <dgm:spPr/>
    </dgm:pt>
    <dgm:pt modelId="{3128B1EF-6609-804B-A63E-976C69D7D210}" type="pres">
      <dgm:prSet presAssocID="{FF3B6763-FD5E-4B4F-A9A8-51388F94172B}" presName="Name8" presStyleCnt="0"/>
      <dgm:spPr/>
    </dgm:pt>
    <dgm:pt modelId="{B47E3B7F-8875-0343-BF28-F2A5F5C687D7}" type="pres">
      <dgm:prSet presAssocID="{FF3B6763-FD5E-4B4F-A9A8-51388F94172B}" presName="level" presStyleLbl="node1" presStyleIdx="0" presStyleCnt="4">
        <dgm:presLayoutVars>
          <dgm:chMax val="1"/>
          <dgm:bulletEnabled val="1"/>
        </dgm:presLayoutVars>
      </dgm:prSet>
      <dgm:spPr/>
      <dgm:t>
        <a:bodyPr/>
        <a:lstStyle/>
        <a:p>
          <a:endParaRPr lang="es-ES_tradnl"/>
        </a:p>
      </dgm:t>
    </dgm:pt>
    <dgm:pt modelId="{AEBF2855-6776-D146-A80B-4E4CA7803BF2}" type="pres">
      <dgm:prSet presAssocID="{FF3B6763-FD5E-4B4F-A9A8-51388F94172B}" presName="levelTx" presStyleLbl="revTx" presStyleIdx="0" presStyleCnt="0">
        <dgm:presLayoutVars>
          <dgm:chMax val="1"/>
          <dgm:bulletEnabled val="1"/>
        </dgm:presLayoutVars>
      </dgm:prSet>
      <dgm:spPr/>
      <dgm:t>
        <a:bodyPr/>
        <a:lstStyle/>
        <a:p>
          <a:endParaRPr lang="es-ES_tradnl"/>
        </a:p>
      </dgm:t>
    </dgm:pt>
    <dgm:pt modelId="{56C928D2-C914-2242-93FC-F38FCE793495}" type="pres">
      <dgm:prSet presAssocID="{AB086E53-2E04-8341-8C7D-9CD35BC6FC97}" presName="Name8" presStyleCnt="0"/>
      <dgm:spPr/>
    </dgm:pt>
    <dgm:pt modelId="{8E9352E4-38E5-E948-9D50-F5849C0C9B3F}" type="pres">
      <dgm:prSet presAssocID="{AB086E53-2E04-8341-8C7D-9CD35BC6FC97}" presName="level" presStyleLbl="node1" presStyleIdx="1" presStyleCnt="4">
        <dgm:presLayoutVars>
          <dgm:chMax val="1"/>
          <dgm:bulletEnabled val="1"/>
        </dgm:presLayoutVars>
      </dgm:prSet>
      <dgm:spPr/>
      <dgm:t>
        <a:bodyPr/>
        <a:lstStyle/>
        <a:p>
          <a:endParaRPr lang="es-ES_tradnl"/>
        </a:p>
      </dgm:t>
    </dgm:pt>
    <dgm:pt modelId="{DD24078E-134B-BA40-954A-68AB08ADAD90}" type="pres">
      <dgm:prSet presAssocID="{AB086E53-2E04-8341-8C7D-9CD35BC6FC97}" presName="levelTx" presStyleLbl="revTx" presStyleIdx="0" presStyleCnt="0">
        <dgm:presLayoutVars>
          <dgm:chMax val="1"/>
          <dgm:bulletEnabled val="1"/>
        </dgm:presLayoutVars>
      </dgm:prSet>
      <dgm:spPr/>
      <dgm:t>
        <a:bodyPr/>
        <a:lstStyle/>
        <a:p>
          <a:endParaRPr lang="es-ES_tradnl"/>
        </a:p>
      </dgm:t>
    </dgm:pt>
    <dgm:pt modelId="{631E8EAB-2D9D-F04F-BF2B-6A5534C88A84}" type="pres">
      <dgm:prSet presAssocID="{1975E7A1-81CF-4147-A434-8474DEEE2BF9}" presName="Name8" presStyleCnt="0"/>
      <dgm:spPr/>
    </dgm:pt>
    <dgm:pt modelId="{80EF016F-333F-1C44-9CBC-81C6E59D6BA3}" type="pres">
      <dgm:prSet presAssocID="{1975E7A1-81CF-4147-A434-8474DEEE2BF9}" presName="level" presStyleLbl="node1" presStyleIdx="2" presStyleCnt="4" custLinFactNeighborX="0">
        <dgm:presLayoutVars>
          <dgm:chMax val="1"/>
          <dgm:bulletEnabled val="1"/>
        </dgm:presLayoutVars>
      </dgm:prSet>
      <dgm:spPr/>
      <dgm:t>
        <a:bodyPr/>
        <a:lstStyle/>
        <a:p>
          <a:endParaRPr lang="es-ES_tradnl"/>
        </a:p>
      </dgm:t>
    </dgm:pt>
    <dgm:pt modelId="{A4CB6DC7-58DF-8446-9421-9A5DCA402729}" type="pres">
      <dgm:prSet presAssocID="{1975E7A1-81CF-4147-A434-8474DEEE2BF9}" presName="levelTx" presStyleLbl="revTx" presStyleIdx="0" presStyleCnt="0">
        <dgm:presLayoutVars>
          <dgm:chMax val="1"/>
          <dgm:bulletEnabled val="1"/>
        </dgm:presLayoutVars>
      </dgm:prSet>
      <dgm:spPr/>
      <dgm:t>
        <a:bodyPr/>
        <a:lstStyle/>
        <a:p>
          <a:endParaRPr lang="es-ES_tradnl"/>
        </a:p>
      </dgm:t>
    </dgm:pt>
    <dgm:pt modelId="{B3E35FF1-9F7C-1D41-BC0B-7D37A1852451}" type="pres">
      <dgm:prSet presAssocID="{5FC15884-21B4-714C-8509-47C7DC0A9E32}" presName="Name8" presStyleCnt="0"/>
      <dgm:spPr/>
    </dgm:pt>
    <dgm:pt modelId="{3B3D508A-1DBE-6E4C-838E-B32457E05434}" type="pres">
      <dgm:prSet presAssocID="{5FC15884-21B4-714C-8509-47C7DC0A9E32}" presName="level" presStyleLbl="node1" presStyleIdx="3" presStyleCnt="4" custLinFactNeighborX="0">
        <dgm:presLayoutVars>
          <dgm:chMax val="1"/>
          <dgm:bulletEnabled val="1"/>
        </dgm:presLayoutVars>
      </dgm:prSet>
      <dgm:spPr/>
      <dgm:t>
        <a:bodyPr/>
        <a:lstStyle/>
        <a:p>
          <a:endParaRPr lang="es-ES_tradnl"/>
        </a:p>
      </dgm:t>
    </dgm:pt>
    <dgm:pt modelId="{9172A98B-81F5-8C4F-9DF9-A4AD74D7E696}" type="pres">
      <dgm:prSet presAssocID="{5FC15884-21B4-714C-8509-47C7DC0A9E32}" presName="levelTx" presStyleLbl="revTx" presStyleIdx="0" presStyleCnt="0">
        <dgm:presLayoutVars>
          <dgm:chMax val="1"/>
          <dgm:bulletEnabled val="1"/>
        </dgm:presLayoutVars>
      </dgm:prSet>
      <dgm:spPr/>
      <dgm:t>
        <a:bodyPr/>
        <a:lstStyle/>
        <a:p>
          <a:endParaRPr lang="es-ES_tradnl"/>
        </a:p>
      </dgm:t>
    </dgm:pt>
  </dgm:ptLst>
  <dgm:cxnLst>
    <dgm:cxn modelId="{C70D842A-8804-5D48-99E3-C0793DDCD4D5}" type="presOf" srcId="{1975E7A1-81CF-4147-A434-8474DEEE2BF9}" destId="{A4CB6DC7-58DF-8446-9421-9A5DCA402729}" srcOrd="1" destOrd="0" presId="urn:microsoft.com/office/officeart/2005/8/layout/pyramid1"/>
    <dgm:cxn modelId="{7B568893-555D-0E4E-84FE-3F2C8544CC0C}" srcId="{AA8355FB-7980-164F-986F-857DD7DA8DC2}" destId="{1975E7A1-81CF-4147-A434-8474DEEE2BF9}" srcOrd="2" destOrd="0" parTransId="{E4821259-864B-C748-8690-573DD56684D5}" sibTransId="{35E821AD-ED6F-4B45-BD32-D0B73A79E0EF}"/>
    <dgm:cxn modelId="{45471B75-617D-BE4A-8D5F-41789DEA0111}" type="presOf" srcId="{5FC15884-21B4-714C-8509-47C7DC0A9E32}" destId="{3B3D508A-1DBE-6E4C-838E-B32457E05434}" srcOrd="0" destOrd="0" presId="urn:microsoft.com/office/officeart/2005/8/layout/pyramid1"/>
    <dgm:cxn modelId="{93A06945-BD4E-A246-BF6D-880051F5F9FF}" type="presOf" srcId="{FF3B6763-FD5E-4B4F-A9A8-51388F94172B}" destId="{AEBF2855-6776-D146-A80B-4E4CA7803BF2}" srcOrd="1" destOrd="0" presId="urn:microsoft.com/office/officeart/2005/8/layout/pyramid1"/>
    <dgm:cxn modelId="{E2AF2DB2-2532-C141-B3BE-EB40FA3A3B86}" srcId="{AA8355FB-7980-164F-986F-857DD7DA8DC2}" destId="{5FC15884-21B4-714C-8509-47C7DC0A9E32}" srcOrd="3" destOrd="0" parTransId="{1D9291DF-B009-4D4A-8678-855987318A0A}" sibTransId="{7066ED31-6DB4-6447-8D02-8AB156B2748C}"/>
    <dgm:cxn modelId="{F9B4B769-3267-BA4C-A427-182E97695034}" type="presOf" srcId="{1975E7A1-81CF-4147-A434-8474DEEE2BF9}" destId="{80EF016F-333F-1C44-9CBC-81C6E59D6BA3}" srcOrd="0" destOrd="0" presId="urn:microsoft.com/office/officeart/2005/8/layout/pyramid1"/>
    <dgm:cxn modelId="{57B23949-B410-C048-A201-A0E6F21D694A}" srcId="{AA8355FB-7980-164F-986F-857DD7DA8DC2}" destId="{FF3B6763-FD5E-4B4F-A9A8-51388F94172B}" srcOrd="0" destOrd="0" parTransId="{3873FFB7-3EC7-1A43-AE7A-7A35C9D25B78}" sibTransId="{093F0C13-A42B-764B-951E-A4D05532C7FA}"/>
    <dgm:cxn modelId="{4F616C08-22F5-D74B-9B9F-A190F5BB8695}" type="presOf" srcId="{5FC15884-21B4-714C-8509-47C7DC0A9E32}" destId="{9172A98B-81F5-8C4F-9DF9-A4AD74D7E696}" srcOrd="1" destOrd="0" presId="urn:microsoft.com/office/officeart/2005/8/layout/pyramid1"/>
    <dgm:cxn modelId="{C96BCF49-2212-5241-8FA4-26A983A1FFF8}" type="presOf" srcId="{AA8355FB-7980-164F-986F-857DD7DA8DC2}" destId="{72B41903-8C96-094B-939A-1641EBBE4162}" srcOrd="0" destOrd="0" presId="urn:microsoft.com/office/officeart/2005/8/layout/pyramid1"/>
    <dgm:cxn modelId="{DFBA43D7-59CD-9E4D-AAA4-596BF3F5231D}" type="presOf" srcId="{FF3B6763-FD5E-4B4F-A9A8-51388F94172B}" destId="{B47E3B7F-8875-0343-BF28-F2A5F5C687D7}" srcOrd="0" destOrd="0" presId="urn:microsoft.com/office/officeart/2005/8/layout/pyramid1"/>
    <dgm:cxn modelId="{5F5A80AB-0394-ED45-A36B-77E17F2A7ECD}" srcId="{AA8355FB-7980-164F-986F-857DD7DA8DC2}" destId="{AB086E53-2E04-8341-8C7D-9CD35BC6FC97}" srcOrd="1" destOrd="0" parTransId="{5D0DC6C1-27B4-3F4F-AD7C-C18C5E30807F}" sibTransId="{236B9C16-BF05-A449-B758-064BF4554128}"/>
    <dgm:cxn modelId="{D3843637-1D5B-624E-8BBF-79D935019661}" type="presOf" srcId="{AB086E53-2E04-8341-8C7D-9CD35BC6FC97}" destId="{8E9352E4-38E5-E948-9D50-F5849C0C9B3F}" srcOrd="0" destOrd="0" presId="urn:microsoft.com/office/officeart/2005/8/layout/pyramid1"/>
    <dgm:cxn modelId="{B92BBAD7-F36C-364C-9B52-F2B44DAFF6D7}" type="presOf" srcId="{AB086E53-2E04-8341-8C7D-9CD35BC6FC97}" destId="{DD24078E-134B-BA40-954A-68AB08ADAD90}" srcOrd="1" destOrd="0" presId="urn:microsoft.com/office/officeart/2005/8/layout/pyramid1"/>
    <dgm:cxn modelId="{A477EC5B-84AE-214E-84AD-F740FE7702C2}" type="presParOf" srcId="{72B41903-8C96-094B-939A-1641EBBE4162}" destId="{3128B1EF-6609-804B-A63E-976C69D7D210}" srcOrd="0" destOrd="0" presId="urn:microsoft.com/office/officeart/2005/8/layout/pyramid1"/>
    <dgm:cxn modelId="{F5C82C4F-DEBD-DC41-B378-8C783142D4BD}" type="presParOf" srcId="{3128B1EF-6609-804B-A63E-976C69D7D210}" destId="{B47E3B7F-8875-0343-BF28-F2A5F5C687D7}" srcOrd="0" destOrd="0" presId="urn:microsoft.com/office/officeart/2005/8/layout/pyramid1"/>
    <dgm:cxn modelId="{77B13A0B-58FC-3F46-A24D-C7C3AFBC9FA1}" type="presParOf" srcId="{3128B1EF-6609-804B-A63E-976C69D7D210}" destId="{AEBF2855-6776-D146-A80B-4E4CA7803BF2}" srcOrd="1" destOrd="0" presId="urn:microsoft.com/office/officeart/2005/8/layout/pyramid1"/>
    <dgm:cxn modelId="{E6BAF1DE-6B10-9941-9D1B-23901826EFAA}" type="presParOf" srcId="{72B41903-8C96-094B-939A-1641EBBE4162}" destId="{56C928D2-C914-2242-93FC-F38FCE793495}" srcOrd="1" destOrd="0" presId="urn:microsoft.com/office/officeart/2005/8/layout/pyramid1"/>
    <dgm:cxn modelId="{D47C4490-3120-F640-AA4E-39C3FC2DA861}" type="presParOf" srcId="{56C928D2-C914-2242-93FC-F38FCE793495}" destId="{8E9352E4-38E5-E948-9D50-F5849C0C9B3F}" srcOrd="0" destOrd="0" presId="urn:microsoft.com/office/officeart/2005/8/layout/pyramid1"/>
    <dgm:cxn modelId="{31B06C98-9B04-C446-ABB0-C703E9069CF5}" type="presParOf" srcId="{56C928D2-C914-2242-93FC-F38FCE793495}" destId="{DD24078E-134B-BA40-954A-68AB08ADAD90}" srcOrd="1" destOrd="0" presId="urn:microsoft.com/office/officeart/2005/8/layout/pyramid1"/>
    <dgm:cxn modelId="{2943D96D-649E-514F-B41B-DD8D200650B7}" type="presParOf" srcId="{72B41903-8C96-094B-939A-1641EBBE4162}" destId="{631E8EAB-2D9D-F04F-BF2B-6A5534C88A84}" srcOrd="2" destOrd="0" presId="urn:microsoft.com/office/officeart/2005/8/layout/pyramid1"/>
    <dgm:cxn modelId="{34118BC3-47C2-774D-9485-1B588B3FADAD}" type="presParOf" srcId="{631E8EAB-2D9D-F04F-BF2B-6A5534C88A84}" destId="{80EF016F-333F-1C44-9CBC-81C6E59D6BA3}" srcOrd="0" destOrd="0" presId="urn:microsoft.com/office/officeart/2005/8/layout/pyramid1"/>
    <dgm:cxn modelId="{2D35E096-2624-084B-963C-6B21D8A20DD3}" type="presParOf" srcId="{631E8EAB-2D9D-F04F-BF2B-6A5534C88A84}" destId="{A4CB6DC7-58DF-8446-9421-9A5DCA402729}" srcOrd="1" destOrd="0" presId="urn:microsoft.com/office/officeart/2005/8/layout/pyramid1"/>
    <dgm:cxn modelId="{4049C07E-1D82-F644-B14D-4219EA3BEB6A}" type="presParOf" srcId="{72B41903-8C96-094B-939A-1641EBBE4162}" destId="{B3E35FF1-9F7C-1D41-BC0B-7D37A1852451}" srcOrd="3" destOrd="0" presId="urn:microsoft.com/office/officeart/2005/8/layout/pyramid1"/>
    <dgm:cxn modelId="{B1101E3C-7599-F241-ABCD-57777F5377A4}" type="presParOf" srcId="{B3E35FF1-9F7C-1D41-BC0B-7D37A1852451}" destId="{3B3D508A-1DBE-6E4C-838E-B32457E05434}" srcOrd="0" destOrd="0" presId="urn:microsoft.com/office/officeart/2005/8/layout/pyramid1"/>
    <dgm:cxn modelId="{5DAB8AD2-8DD5-7F48-AE75-AA8B09A00010}" type="presParOf" srcId="{B3E35FF1-9F7C-1D41-BC0B-7D37A1852451}" destId="{9172A98B-81F5-8C4F-9DF9-A4AD74D7E69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455574-3BB3-754F-A8E0-825CC9047B35}"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s-ES_tradnl"/>
        </a:p>
      </dgm:t>
    </dgm:pt>
    <dgm:pt modelId="{E1851D07-7C27-654E-B80A-FC36A815DA46}">
      <dgm:prSet phldrT="[Texto]"/>
      <dgm:spPr/>
      <dgm:t>
        <a:bodyPr/>
        <a:lstStyle/>
        <a:p>
          <a:r>
            <a:rPr lang="es-ES_tradnl" dirty="0" smtClean="0"/>
            <a:t>Lealtad intensa y activa</a:t>
          </a:r>
          <a:endParaRPr lang="es-ES_tradnl" dirty="0"/>
        </a:p>
      </dgm:t>
    </dgm:pt>
    <dgm:pt modelId="{9D433AE1-FF3D-F047-BB40-4391CE60C663}" type="parTrans" cxnId="{6976E4F5-E3E9-C542-A317-4F29D96382C0}">
      <dgm:prSet/>
      <dgm:spPr/>
      <dgm:t>
        <a:bodyPr/>
        <a:lstStyle/>
        <a:p>
          <a:endParaRPr lang="es-ES_tradnl"/>
        </a:p>
      </dgm:t>
    </dgm:pt>
    <dgm:pt modelId="{C2FAE3FF-42DE-F144-B01B-323DC23375FE}" type="sibTrans" cxnId="{6976E4F5-E3E9-C542-A317-4F29D96382C0}">
      <dgm:prSet/>
      <dgm:spPr/>
      <dgm:t>
        <a:bodyPr/>
        <a:lstStyle/>
        <a:p>
          <a:endParaRPr lang="es-ES_tradnl"/>
        </a:p>
      </dgm:t>
    </dgm:pt>
    <dgm:pt modelId="{9EAFFD3E-897F-D44B-A4A8-BB98654CD4CE}">
      <dgm:prSet phldrT="[Texto]"/>
      <dgm:spPr/>
      <dgm:t>
        <a:bodyPr/>
        <a:lstStyle/>
        <a:p>
          <a:r>
            <a:rPr lang="es-ES_tradnl" dirty="0" smtClean="0"/>
            <a:t>Reacciones positivas y asequibles </a:t>
          </a:r>
          <a:endParaRPr lang="es-ES_tradnl" dirty="0"/>
        </a:p>
      </dgm:t>
    </dgm:pt>
    <dgm:pt modelId="{293193E1-78A9-7047-A017-8C882CDAB6F3}" type="parTrans" cxnId="{57C363BC-3581-7A43-B1B6-DE4F7E53F963}">
      <dgm:prSet/>
      <dgm:spPr/>
      <dgm:t>
        <a:bodyPr/>
        <a:lstStyle/>
        <a:p>
          <a:endParaRPr lang="es-ES_tradnl"/>
        </a:p>
      </dgm:t>
    </dgm:pt>
    <dgm:pt modelId="{241DDD3F-FBCA-7642-9891-0029154F6741}" type="sibTrans" cxnId="{57C363BC-3581-7A43-B1B6-DE4F7E53F963}">
      <dgm:prSet/>
      <dgm:spPr/>
      <dgm:t>
        <a:bodyPr/>
        <a:lstStyle/>
        <a:p>
          <a:endParaRPr lang="es-ES_tradnl"/>
        </a:p>
      </dgm:t>
    </dgm:pt>
    <dgm:pt modelId="{4155F0B5-DEB6-BC41-8027-A02D79589FDC}">
      <dgm:prSet/>
      <dgm:spPr/>
      <dgm:t>
        <a:bodyPr/>
        <a:lstStyle/>
        <a:p>
          <a:r>
            <a:rPr lang="es-ES_tradnl" dirty="0" smtClean="0"/>
            <a:t>Asociaciones con la marca sólidas, favorables y únicas</a:t>
          </a:r>
          <a:endParaRPr lang="es-ES_tradnl" dirty="0"/>
        </a:p>
      </dgm:t>
    </dgm:pt>
    <dgm:pt modelId="{DBFCC817-000A-714D-AD93-EA455B2AF305}" type="parTrans" cxnId="{4FF2A701-D92B-3243-B6B4-4298134B4057}">
      <dgm:prSet/>
      <dgm:spPr/>
      <dgm:t>
        <a:bodyPr/>
        <a:lstStyle/>
        <a:p>
          <a:endParaRPr lang="es-ES_tradnl"/>
        </a:p>
      </dgm:t>
    </dgm:pt>
    <dgm:pt modelId="{FE0FF358-8A92-7545-A48F-1235600766FF}" type="sibTrans" cxnId="{4FF2A701-D92B-3243-B6B4-4298134B4057}">
      <dgm:prSet/>
      <dgm:spPr/>
      <dgm:t>
        <a:bodyPr/>
        <a:lstStyle/>
        <a:p>
          <a:endParaRPr lang="es-ES_tradnl"/>
        </a:p>
      </dgm:t>
    </dgm:pt>
    <dgm:pt modelId="{4AC20FFD-E1D7-1848-BCD3-F5E8C2305CB4}">
      <dgm:prSet/>
      <dgm:spPr/>
      <dgm:t>
        <a:bodyPr/>
        <a:lstStyle/>
        <a:p>
          <a:r>
            <a:rPr lang="es-ES_tradnl" dirty="0" smtClean="0"/>
            <a:t>Conciencia de marca profunda y amplia</a:t>
          </a:r>
          <a:endParaRPr lang="es-ES_tradnl" dirty="0"/>
        </a:p>
      </dgm:t>
    </dgm:pt>
    <dgm:pt modelId="{E5ED019E-F4A2-0644-B218-2FA7AF750A4E}" type="parTrans" cxnId="{B0BEC3DA-C691-734F-AA64-B905DDABD56E}">
      <dgm:prSet/>
      <dgm:spPr/>
      <dgm:t>
        <a:bodyPr/>
        <a:lstStyle/>
        <a:p>
          <a:endParaRPr lang="es-ES_tradnl"/>
        </a:p>
      </dgm:t>
    </dgm:pt>
    <dgm:pt modelId="{BEF950C1-5E86-C140-8FA5-0A8850CBEE36}" type="sibTrans" cxnId="{B0BEC3DA-C691-734F-AA64-B905DDABD56E}">
      <dgm:prSet/>
      <dgm:spPr/>
      <dgm:t>
        <a:bodyPr/>
        <a:lstStyle/>
        <a:p>
          <a:endParaRPr lang="es-ES_tradnl"/>
        </a:p>
      </dgm:t>
    </dgm:pt>
    <dgm:pt modelId="{128F9243-5504-E74E-B2D5-6A6A71145DC0}" type="pres">
      <dgm:prSet presAssocID="{21455574-3BB3-754F-A8E0-825CC9047B35}" presName="hierChild1" presStyleCnt="0">
        <dgm:presLayoutVars>
          <dgm:chPref val="1"/>
          <dgm:dir/>
          <dgm:animOne val="branch"/>
          <dgm:animLvl val="lvl"/>
          <dgm:resizeHandles/>
        </dgm:presLayoutVars>
      </dgm:prSet>
      <dgm:spPr/>
      <dgm:t>
        <a:bodyPr/>
        <a:lstStyle/>
        <a:p>
          <a:endParaRPr lang="es-ES_tradnl"/>
        </a:p>
      </dgm:t>
    </dgm:pt>
    <dgm:pt modelId="{85D1DF92-2EB0-1749-AB4E-FD37A546C1A0}" type="pres">
      <dgm:prSet presAssocID="{E1851D07-7C27-654E-B80A-FC36A815DA46}" presName="hierRoot1" presStyleCnt="0"/>
      <dgm:spPr/>
    </dgm:pt>
    <dgm:pt modelId="{B92927D2-A3D3-2940-81BA-8990FE8337B2}" type="pres">
      <dgm:prSet presAssocID="{E1851D07-7C27-654E-B80A-FC36A815DA46}" presName="composite" presStyleCnt="0"/>
      <dgm:spPr/>
    </dgm:pt>
    <dgm:pt modelId="{AE56A522-D247-9344-80AD-6E6FBBF27BF9}" type="pres">
      <dgm:prSet presAssocID="{E1851D07-7C27-654E-B80A-FC36A815DA46}" presName="background" presStyleLbl="node0" presStyleIdx="0" presStyleCnt="1"/>
      <dgm:spPr/>
    </dgm:pt>
    <dgm:pt modelId="{FDCA452A-A4AB-9245-A4EE-F2A603DBBF4E}" type="pres">
      <dgm:prSet presAssocID="{E1851D07-7C27-654E-B80A-FC36A815DA46}" presName="text" presStyleLbl="fgAcc0" presStyleIdx="0" presStyleCnt="1">
        <dgm:presLayoutVars>
          <dgm:chPref val="3"/>
        </dgm:presLayoutVars>
      </dgm:prSet>
      <dgm:spPr/>
      <dgm:t>
        <a:bodyPr/>
        <a:lstStyle/>
        <a:p>
          <a:endParaRPr lang="es-ES_tradnl"/>
        </a:p>
      </dgm:t>
    </dgm:pt>
    <dgm:pt modelId="{54BA3BBE-0A0E-A940-AF45-A1441E323C68}" type="pres">
      <dgm:prSet presAssocID="{E1851D07-7C27-654E-B80A-FC36A815DA46}" presName="hierChild2" presStyleCnt="0"/>
      <dgm:spPr/>
    </dgm:pt>
    <dgm:pt modelId="{97C986BF-9BA0-144A-8D22-708FD916B45C}" type="pres">
      <dgm:prSet presAssocID="{293193E1-78A9-7047-A017-8C882CDAB6F3}" presName="Name10" presStyleLbl="parChTrans1D2" presStyleIdx="0" presStyleCnt="1"/>
      <dgm:spPr/>
      <dgm:t>
        <a:bodyPr/>
        <a:lstStyle/>
        <a:p>
          <a:endParaRPr lang="es-ES_tradnl"/>
        </a:p>
      </dgm:t>
    </dgm:pt>
    <dgm:pt modelId="{BDE16FE9-3FE2-3B44-B333-89686D0F1498}" type="pres">
      <dgm:prSet presAssocID="{9EAFFD3E-897F-D44B-A4A8-BB98654CD4CE}" presName="hierRoot2" presStyleCnt="0"/>
      <dgm:spPr/>
    </dgm:pt>
    <dgm:pt modelId="{972C76C0-6E38-2C43-945F-3B11BF3D03AA}" type="pres">
      <dgm:prSet presAssocID="{9EAFFD3E-897F-D44B-A4A8-BB98654CD4CE}" presName="composite2" presStyleCnt="0"/>
      <dgm:spPr/>
    </dgm:pt>
    <dgm:pt modelId="{BABFD61F-5A73-F74A-9E05-163B128D5454}" type="pres">
      <dgm:prSet presAssocID="{9EAFFD3E-897F-D44B-A4A8-BB98654CD4CE}" presName="background2" presStyleLbl="node2" presStyleIdx="0" presStyleCnt="1"/>
      <dgm:spPr/>
    </dgm:pt>
    <dgm:pt modelId="{4D585805-57C6-1441-B8AB-CB3A2726EB0F}" type="pres">
      <dgm:prSet presAssocID="{9EAFFD3E-897F-D44B-A4A8-BB98654CD4CE}" presName="text2" presStyleLbl="fgAcc2" presStyleIdx="0" presStyleCnt="1">
        <dgm:presLayoutVars>
          <dgm:chPref val="3"/>
        </dgm:presLayoutVars>
      </dgm:prSet>
      <dgm:spPr/>
      <dgm:t>
        <a:bodyPr/>
        <a:lstStyle/>
        <a:p>
          <a:endParaRPr lang="es-ES_tradnl"/>
        </a:p>
      </dgm:t>
    </dgm:pt>
    <dgm:pt modelId="{1A1AC286-0F26-1F46-9690-44514E7CFB11}" type="pres">
      <dgm:prSet presAssocID="{9EAFFD3E-897F-D44B-A4A8-BB98654CD4CE}" presName="hierChild3" presStyleCnt="0"/>
      <dgm:spPr/>
    </dgm:pt>
    <dgm:pt modelId="{5081E01E-799F-234E-99EB-DCFC544C166E}" type="pres">
      <dgm:prSet presAssocID="{DBFCC817-000A-714D-AD93-EA455B2AF305}" presName="Name17" presStyleLbl="parChTrans1D3" presStyleIdx="0" presStyleCnt="1"/>
      <dgm:spPr/>
      <dgm:t>
        <a:bodyPr/>
        <a:lstStyle/>
        <a:p>
          <a:endParaRPr lang="es-ES_tradnl"/>
        </a:p>
      </dgm:t>
    </dgm:pt>
    <dgm:pt modelId="{ED207BD3-0851-2945-B32F-562FEC53B8DF}" type="pres">
      <dgm:prSet presAssocID="{4155F0B5-DEB6-BC41-8027-A02D79589FDC}" presName="hierRoot3" presStyleCnt="0"/>
      <dgm:spPr/>
    </dgm:pt>
    <dgm:pt modelId="{5E2BC26D-DD0A-7F4F-B9A4-930DDA00EBA3}" type="pres">
      <dgm:prSet presAssocID="{4155F0B5-DEB6-BC41-8027-A02D79589FDC}" presName="composite3" presStyleCnt="0"/>
      <dgm:spPr/>
    </dgm:pt>
    <dgm:pt modelId="{E8079432-AC5C-8840-97BB-1BFBD036D0F4}" type="pres">
      <dgm:prSet presAssocID="{4155F0B5-DEB6-BC41-8027-A02D79589FDC}" presName="background3" presStyleLbl="node3" presStyleIdx="0" presStyleCnt="1"/>
      <dgm:spPr/>
    </dgm:pt>
    <dgm:pt modelId="{495ED5EC-445B-174B-8EF8-85F628735897}" type="pres">
      <dgm:prSet presAssocID="{4155F0B5-DEB6-BC41-8027-A02D79589FDC}" presName="text3" presStyleLbl="fgAcc3" presStyleIdx="0" presStyleCnt="1">
        <dgm:presLayoutVars>
          <dgm:chPref val="3"/>
        </dgm:presLayoutVars>
      </dgm:prSet>
      <dgm:spPr/>
      <dgm:t>
        <a:bodyPr/>
        <a:lstStyle/>
        <a:p>
          <a:endParaRPr lang="es-ES_tradnl"/>
        </a:p>
      </dgm:t>
    </dgm:pt>
    <dgm:pt modelId="{7623C1AF-9201-D341-8FD2-DA84C24AB674}" type="pres">
      <dgm:prSet presAssocID="{4155F0B5-DEB6-BC41-8027-A02D79589FDC}" presName="hierChild4" presStyleCnt="0"/>
      <dgm:spPr/>
    </dgm:pt>
    <dgm:pt modelId="{5576EC07-883B-1749-9A4C-34D01B30D0D1}" type="pres">
      <dgm:prSet presAssocID="{E5ED019E-F4A2-0644-B218-2FA7AF750A4E}" presName="Name23" presStyleLbl="parChTrans1D4" presStyleIdx="0" presStyleCnt="1"/>
      <dgm:spPr/>
      <dgm:t>
        <a:bodyPr/>
        <a:lstStyle/>
        <a:p>
          <a:endParaRPr lang="es-ES_tradnl"/>
        </a:p>
      </dgm:t>
    </dgm:pt>
    <dgm:pt modelId="{CB881F42-7435-F140-A0A9-010AA1B2DCFE}" type="pres">
      <dgm:prSet presAssocID="{4AC20FFD-E1D7-1848-BCD3-F5E8C2305CB4}" presName="hierRoot4" presStyleCnt="0"/>
      <dgm:spPr/>
    </dgm:pt>
    <dgm:pt modelId="{AA7DA9D9-5EE8-B94B-9330-F1E8274A3830}" type="pres">
      <dgm:prSet presAssocID="{4AC20FFD-E1D7-1848-BCD3-F5E8C2305CB4}" presName="composite4" presStyleCnt="0"/>
      <dgm:spPr/>
    </dgm:pt>
    <dgm:pt modelId="{FB5ED47B-D3AF-0B46-BACB-6112A1A55476}" type="pres">
      <dgm:prSet presAssocID="{4AC20FFD-E1D7-1848-BCD3-F5E8C2305CB4}" presName="background4" presStyleLbl="node4" presStyleIdx="0" presStyleCnt="1"/>
      <dgm:spPr/>
    </dgm:pt>
    <dgm:pt modelId="{55C94D2A-B380-0148-ACE9-431E7BE621DD}" type="pres">
      <dgm:prSet presAssocID="{4AC20FFD-E1D7-1848-BCD3-F5E8C2305CB4}" presName="text4" presStyleLbl="fgAcc4" presStyleIdx="0" presStyleCnt="1">
        <dgm:presLayoutVars>
          <dgm:chPref val="3"/>
        </dgm:presLayoutVars>
      </dgm:prSet>
      <dgm:spPr/>
      <dgm:t>
        <a:bodyPr/>
        <a:lstStyle/>
        <a:p>
          <a:endParaRPr lang="es-ES_tradnl"/>
        </a:p>
      </dgm:t>
    </dgm:pt>
    <dgm:pt modelId="{8B01C174-C7AE-3944-9C4C-2FF8AEC5D61C}" type="pres">
      <dgm:prSet presAssocID="{4AC20FFD-E1D7-1848-BCD3-F5E8C2305CB4}" presName="hierChild5" presStyleCnt="0"/>
      <dgm:spPr/>
    </dgm:pt>
  </dgm:ptLst>
  <dgm:cxnLst>
    <dgm:cxn modelId="{4FF2A701-D92B-3243-B6B4-4298134B4057}" srcId="{9EAFFD3E-897F-D44B-A4A8-BB98654CD4CE}" destId="{4155F0B5-DEB6-BC41-8027-A02D79589FDC}" srcOrd="0" destOrd="0" parTransId="{DBFCC817-000A-714D-AD93-EA455B2AF305}" sibTransId="{FE0FF358-8A92-7545-A48F-1235600766FF}"/>
    <dgm:cxn modelId="{4401A1B3-61B3-0345-A43D-D70B80B182EB}" type="presOf" srcId="{293193E1-78A9-7047-A017-8C882CDAB6F3}" destId="{97C986BF-9BA0-144A-8D22-708FD916B45C}" srcOrd="0" destOrd="0" presId="urn:microsoft.com/office/officeart/2005/8/layout/hierarchy1"/>
    <dgm:cxn modelId="{E848B180-13DA-1946-9F23-B2F3F1690346}" type="presOf" srcId="{DBFCC817-000A-714D-AD93-EA455B2AF305}" destId="{5081E01E-799F-234E-99EB-DCFC544C166E}" srcOrd="0" destOrd="0" presId="urn:microsoft.com/office/officeart/2005/8/layout/hierarchy1"/>
    <dgm:cxn modelId="{0FD25F2A-20E2-BB4D-8499-AEECFA6D2E0A}" type="presOf" srcId="{9EAFFD3E-897F-D44B-A4A8-BB98654CD4CE}" destId="{4D585805-57C6-1441-B8AB-CB3A2726EB0F}" srcOrd="0" destOrd="0" presId="urn:microsoft.com/office/officeart/2005/8/layout/hierarchy1"/>
    <dgm:cxn modelId="{E4D57EA6-5FE9-DA44-B66D-40416F99516B}" type="presOf" srcId="{E1851D07-7C27-654E-B80A-FC36A815DA46}" destId="{FDCA452A-A4AB-9245-A4EE-F2A603DBBF4E}" srcOrd="0" destOrd="0" presId="urn:microsoft.com/office/officeart/2005/8/layout/hierarchy1"/>
    <dgm:cxn modelId="{D30118F5-D0DC-D041-96A0-CBA04371BF4A}" type="presOf" srcId="{21455574-3BB3-754F-A8E0-825CC9047B35}" destId="{128F9243-5504-E74E-B2D5-6A6A71145DC0}" srcOrd="0" destOrd="0" presId="urn:microsoft.com/office/officeart/2005/8/layout/hierarchy1"/>
    <dgm:cxn modelId="{B951E988-28D7-6B46-96EF-DB558A33FB27}" type="presOf" srcId="{4AC20FFD-E1D7-1848-BCD3-F5E8C2305CB4}" destId="{55C94D2A-B380-0148-ACE9-431E7BE621DD}" srcOrd="0" destOrd="0" presId="urn:microsoft.com/office/officeart/2005/8/layout/hierarchy1"/>
    <dgm:cxn modelId="{6976E4F5-E3E9-C542-A317-4F29D96382C0}" srcId="{21455574-3BB3-754F-A8E0-825CC9047B35}" destId="{E1851D07-7C27-654E-B80A-FC36A815DA46}" srcOrd="0" destOrd="0" parTransId="{9D433AE1-FF3D-F047-BB40-4391CE60C663}" sibTransId="{C2FAE3FF-42DE-F144-B01B-323DC23375FE}"/>
    <dgm:cxn modelId="{A7D0C5EE-19B2-4741-A2CE-11F3083868D6}" type="presOf" srcId="{E5ED019E-F4A2-0644-B218-2FA7AF750A4E}" destId="{5576EC07-883B-1749-9A4C-34D01B30D0D1}" srcOrd="0" destOrd="0" presId="urn:microsoft.com/office/officeart/2005/8/layout/hierarchy1"/>
    <dgm:cxn modelId="{57C363BC-3581-7A43-B1B6-DE4F7E53F963}" srcId="{E1851D07-7C27-654E-B80A-FC36A815DA46}" destId="{9EAFFD3E-897F-D44B-A4A8-BB98654CD4CE}" srcOrd="0" destOrd="0" parTransId="{293193E1-78A9-7047-A017-8C882CDAB6F3}" sibTransId="{241DDD3F-FBCA-7642-9891-0029154F6741}"/>
    <dgm:cxn modelId="{B0BEC3DA-C691-734F-AA64-B905DDABD56E}" srcId="{4155F0B5-DEB6-BC41-8027-A02D79589FDC}" destId="{4AC20FFD-E1D7-1848-BCD3-F5E8C2305CB4}" srcOrd="0" destOrd="0" parTransId="{E5ED019E-F4A2-0644-B218-2FA7AF750A4E}" sibTransId="{BEF950C1-5E86-C140-8FA5-0A8850CBEE36}"/>
    <dgm:cxn modelId="{8E317969-F875-1347-96D1-B30374F2BD84}" type="presOf" srcId="{4155F0B5-DEB6-BC41-8027-A02D79589FDC}" destId="{495ED5EC-445B-174B-8EF8-85F628735897}" srcOrd="0" destOrd="0" presId="urn:microsoft.com/office/officeart/2005/8/layout/hierarchy1"/>
    <dgm:cxn modelId="{839514A6-C330-B44A-9D9C-333C7F8E9DC9}" type="presParOf" srcId="{128F9243-5504-E74E-B2D5-6A6A71145DC0}" destId="{85D1DF92-2EB0-1749-AB4E-FD37A546C1A0}" srcOrd="0" destOrd="0" presId="urn:microsoft.com/office/officeart/2005/8/layout/hierarchy1"/>
    <dgm:cxn modelId="{C85D4F65-23CB-0241-AA0A-C9338FC9D2AA}" type="presParOf" srcId="{85D1DF92-2EB0-1749-AB4E-FD37A546C1A0}" destId="{B92927D2-A3D3-2940-81BA-8990FE8337B2}" srcOrd="0" destOrd="0" presId="urn:microsoft.com/office/officeart/2005/8/layout/hierarchy1"/>
    <dgm:cxn modelId="{C0BAB93E-9EC9-FA45-9CB3-29CB6A61C607}" type="presParOf" srcId="{B92927D2-A3D3-2940-81BA-8990FE8337B2}" destId="{AE56A522-D247-9344-80AD-6E6FBBF27BF9}" srcOrd="0" destOrd="0" presId="urn:microsoft.com/office/officeart/2005/8/layout/hierarchy1"/>
    <dgm:cxn modelId="{34FD402A-0926-5E4D-A6C4-82B15C60C08E}" type="presParOf" srcId="{B92927D2-A3D3-2940-81BA-8990FE8337B2}" destId="{FDCA452A-A4AB-9245-A4EE-F2A603DBBF4E}" srcOrd="1" destOrd="0" presId="urn:microsoft.com/office/officeart/2005/8/layout/hierarchy1"/>
    <dgm:cxn modelId="{6CB9DD4B-BEC1-9D46-B165-953F33EB07CB}" type="presParOf" srcId="{85D1DF92-2EB0-1749-AB4E-FD37A546C1A0}" destId="{54BA3BBE-0A0E-A940-AF45-A1441E323C68}" srcOrd="1" destOrd="0" presId="urn:microsoft.com/office/officeart/2005/8/layout/hierarchy1"/>
    <dgm:cxn modelId="{5F939873-9A81-5548-AB79-10D60B45202D}" type="presParOf" srcId="{54BA3BBE-0A0E-A940-AF45-A1441E323C68}" destId="{97C986BF-9BA0-144A-8D22-708FD916B45C}" srcOrd="0" destOrd="0" presId="urn:microsoft.com/office/officeart/2005/8/layout/hierarchy1"/>
    <dgm:cxn modelId="{A2C99538-6556-A642-90FD-7611039E1357}" type="presParOf" srcId="{54BA3BBE-0A0E-A940-AF45-A1441E323C68}" destId="{BDE16FE9-3FE2-3B44-B333-89686D0F1498}" srcOrd="1" destOrd="0" presId="urn:microsoft.com/office/officeart/2005/8/layout/hierarchy1"/>
    <dgm:cxn modelId="{8C2A7F0B-16C2-064F-A036-487654FB8EC5}" type="presParOf" srcId="{BDE16FE9-3FE2-3B44-B333-89686D0F1498}" destId="{972C76C0-6E38-2C43-945F-3B11BF3D03AA}" srcOrd="0" destOrd="0" presId="urn:microsoft.com/office/officeart/2005/8/layout/hierarchy1"/>
    <dgm:cxn modelId="{1A3EFDAE-4E37-1942-82AE-0EFAD4172374}" type="presParOf" srcId="{972C76C0-6E38-2C43-945F-3B11BF3D03AA}" destId="{BABFD61F-5A73-F74A-9E05-163B128D5454}" srcOrd="0" destOrd="0" presId="urn:microsoft.com/office/officeart/2005/8/layout/hierarchy1"/>
    <dgm:cxn modelId="{3BA1760B-12F8-904F-B007-08565CCCAA84}" type="presParOf" srcId="{972C76C0-6E38-2C43-945F-3B11BF3D03AA}" destId="{4D585805-57C6-1441-B8AB-CB3A2726EB0F}" srcOrd="1" destOrd="0" presId="urn:microsoft.com/office/officeart/2005/8/layout/hierarchy1"/>
    <dgm:cxn modelId="{A4F1571B-7B5A-2C47-9105-48C32BAC1B62}" type="presParOf" srcId="{BDE16FE9-3FE2-3B44-B333-89686D0F1498}" destId="{1A1AC286-0F26-1F46-9690-44514E7CFB11}" srcOrd="1" destOrd="0" presId="urn:microsoft.com/office/officeart/2005/8/layout/hierarchy1"/>
    <dgm:cxn modelId="{4C9046BC-8B39-0943-A1CD-F42CDEAE5070}" type="presParOf" srcId="{1A1AC286-0F26-1F46-9690-44514E7CFB11}" destId="{5081E01E-799F-234E-99EB-DCFC544C166E}" srcOrd="0" destOrd="0" presId="urn:microsoft.com/office/officeart/2005/8/layout/hierarchy1"/>
    <dgm:cxn modelId="{2D37BA0A-6A52-F740-81C0-1C0D09EF9A7F}" type="presParOf" srcId="{1A1AC286-0F26-1F46-9690-44514E7CFB11}" destId="{ED207BD3-0851-2945-B32F-562FEC53B8DF}" srcOrd="1" destOrd="0" presId="urn:microsoft.com/office/officeart/2005/8/layout/hierarchy1"/>
    <dgm:cxn modelId="{0E76374F-93B3-314F-BD53-2F6A5A847FAF}" type="presParOf" srcId="{ED207BD3-0851-2945-B32F-562FEC53B8DF}" destId="{5E2BC26D-DD0A-7F4F-B9A4-930DDA00EBA3}" srcOrd="0" destOrd="0" presId="urn:microsoft.com/office/officeart/2005/8/layout/hierarchy1"/>
    <dgm:cxn modelId="{C042B87E-0565-B240-AD44-29AA3482C62E}" type="presParOf" srcId="{5E2BC26D-DD0A-7F4F-B9A4-930DDA00EBA3}" destId="{E8079432-AC5C-8840-97BB-1BFBD036D0F4}" srcOrd="0" destOrd="0" presId="urn:microsoft.com/office/officeart/2005/8/layout/hierarchy1"/>
    <dgm:cxn modelId="{FDAC0E3C-5B09-0649-B717-98F41A466FB3}" type="presParOf" srcId="{5E2BC26D-DD0A-7F4F-B9A4-930DDA00EBA3}" destId="{495ED5EC-445B-174B-8EF8-85F628735897}" srcOrd="1" destOrd="0" presId="urn:microsoft.com/office/officeart/2005/8/layout/hierarchy1"/>
    <dgm:cxn modelId="{2E8A48BE-7837-2F46-8CB6-003E7622F8FE}" type="presParOf" srcId="{ED207BD3-0851-2945-B32F-562FEC53B8DF}" destId="{7623C1AF-9201-D341-8FD2-DA84C24AB674}" srcOrd="1" destOrd="0" presId="urn:microsoft.com/office/officeart/2005/8/layout/hierarchy1"/>
    <dgm:cxn modelId="{982BE312-44FD-6E4E-879A-FA569C701E6A}" type="presParOf" srcId="{7623C1AF-9201-D341-8FD2-DA84C24AB674}" destId="{5576EC07-883B-1749-9A4C-34D01B30D0D1}" srcOrd="0" destOrd="0" presId="urn:microsoft.com/office/officeart/2005/8/layout/hierarchy1"/>
    <dgm:cxn modelId="{19E7AA6F-62E0-1C4D-B003-0B95D69E4A7E}" type="presParOf" srcId="{7623C1AF-9201-D341-8FD2-DA84C24AB674}" destId="{CB881F42-7435-F140-A0A9-010AA1B2DCFE}" srcOrd="1" destOrd="0" presId="urn:microsoft.com/office/officeart/2005/8/layout/hierarchy1"/>
    <dgm:cxn modelId="{9E0D8DBD-3C9B-E149-BE10-A3998870F17B}" type="presParOf" srcId="{CB881F42-7435-F140-A0A9-010AA1B2DCFE}" destId="{AA7DA9D9-5EE8-B94B-9330-F1E8274A3830}" srcOrd="0" destOrd="0" presId="urn:microsoft.com/office/officeart/2005/8/layout/hierarchy1"/>
    <dgm:cxn modelId="{F94C1221-0DE8-CD46-94D1-5195B4A06729}" type="presParOf" srcId="{AA7DA9D9-5EE8-B94B-9330-F1E8274A3830}" destId="{FB5ED47B-D3AF-0B46-BACB-6112A1A55476}" srcOrd="0" destOrd="0" presId="urn:microsoft.com/office/officeart/2005/8/layout/hierarchy1"/>
    <dgm:cxn modelId="{6B08A0B0-4C2D-0147-BCBB-B6AC11A5AC92}" type="presParOf" srcId="{AA7DA9D9-5EE8-B94B-9330-F1E8274A3830}" destId="{55C94D2A-B380-0148-ACE9-431E7BE621DD}" srcOrd="1" destOrd="0" presId="urn:microsoft.com/office/officeart/2005/8/layout/hierarchy1"/>
    <dgm:cxn modelId="{861DAAD2-D20A-1843-8192-BA6A5BE739E1}" type="presParOf" srcId="{CB881F42-7435-F140-A0A9-010AA1B2DCFE}" destId="{8B01C174-C7AE-3944-9C4C-2FF8AEC5D61C}"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7E3B7F-8875-0343-BF28-F2A5F5C687D7}">
      <dsp:nvSpPr>
        <dsp:cNvPr id="0" name=""/>
        <dsp:cNvSpPr/>
      </dsp:nvSpPr>
      <dsp:spPr>
        <a:xfrm>
          <a:off x="2639001" y="0"/>
          <a:ext cx="1759334" cy="1382103"/>
        </a:xfrm>
        <a:prstGeom prst="trapezoid">
          <a:avLst>
            <a:gd name="adj" fmla="val 63647"/>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_tradnl" sz="1400" kern="1200" dirty="0" smtClean="0"/>
            <a:t>Resonancia</a:t>
          </a:r>
          <a:br>
            <a:rPr lang="es-ES_tradnl" sz="1400" kern="1200" dirty="0" smtClean="0"/>
          </a:br>
          <a:r>
            <a:rPr lang="es-ES_tradnl" sz="1400" kern="1200" dirty="0" smtClean="0"/>
            <a:t>Consumidor- Marca</a:t>
          </a:r>
          <a:endParaRPr lang="es-ES_tradnl" sz="1400" kern="1200" dirty="0"/>
        </a:p>
      </dsp:txBody>
      <dsp:txXfrm>
        <a:off x="2639001" y="0"/>
        <a:ext cx="1759334" cy="1382103"/>
      </dsp:txXfrm>
    </dsp:sp>
    <dsp:sp modelId="{8E9352E4-38E5-E948-9D50-F5849C0C9B3F}">
      <dsp:nvSpPr>
        <dsp:cNvPr id="0" name=""/>
        <dsp:cNvSpPr/>
      </dsp:nvSpPr>
      <dsp:spPr>
        <a:xfrm>
          <a:off x="1759334" y="1382103"/>
          <a:ext cx="3518668" cy="1382103"/>
        </a:xfrm>
        <a:prstGeom prst="trapezoid">
          <a:avLst>
            <a:gd name="adj" fmla="val 63647"/>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_tradnl" sz="1200" kern="1200" dirty="0" smtClean="0"/>
            <a:t>Juicios del     Sentimientos</a:t>
          </a:r>
        </a:p>
        <a:p>
          <a:pPr lvl="0" algn="ctr" defTabSz="533400">
            <a:lnSpc>
              <a:spcPct val="90000"/>
            </a:lnSpc>
            <a:spcBef>
              <a:spcPct val="0"/>
            </a:spcBef>
            <a:spcAft>
              <a:spcPct val="35000"/>
            </a:spcAft>
          </a:pPr>
          <a:r>
            <a:rPr lang="es-ES_tradnl" sz="1200" kern="1200" dirty="0" smtClean="0"/>
            <a:t>Consumidor     del consumidor</a:t>
          </a:r>
          <a:endParaRPr lang="es-ES_tradnl" sz="1200" kern="1200" dirty="0"/>
        </a:p>
      </dsp:txBody>
      <dsp:txXfrm>
        <a:off x="2375101" y="1382103"/>
        <a:ext cx="2287134" cy="1382103"/>
      </dsp:txXfrm>
    </dsp:sp>
    <dsp:sp modelId="{80EF016F-333F-1C44-9CBC-81C6E59D6BA3}">
      <dsp:nvSpPr>
        <dsp:cNvPr id="0" name=""/>
        <dsp:cNvSpPr/>
      </dsp:nvSpPr>
      <dsp:spPr>
        <a:xfrm>
          <a:off x="879667" y="2764206"/>
          <a:ext cx="5278002" cy="1382103"/>
        </a:xfrm>
        <a:prstGeom prst="trapezoid">
          <a:avLst>
            <a:gd name="adj" fmla="val 63647"/>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_tradnl" sz="1600" kern="1200" dirty="0" smtClean="0"/>
            <a:t>Rendimiento de             Imagen de   </a:t>
          </a:r>
          <a:br>
            <a:rPr lang="es-ES_tradnl" sz="1600" kern="1200" dirty="0" smtClean="0"/>
          </a:br>
          <a:r>
            <a:rPr lang="es-ES_tradnl" sz="1600" kern="1200" dirty="0" smtClean="0"/>
            <a:t>la marca               la marca </a:t>
          </a:r>
          <a:endParaRPr lang="es-ES_tradnl" sz="1600" kern="1200" dirty="0"/>
        </a:p>
      </dsp:txBody>
      <dsp:txXfrm>
        <a:off x="1803317" y="2764206"/>
        <a:ext cx="3430701" cy="1382103"/>
      </dsp:txXfrm>
    </dsp:sp>
    <dsp:sp modelId="{3B3D508A-1DBE-6E4C-838E-B32457E05434}">
      <dsp:nvSpPr>
        <dsp:cNvPr id="0" name=""/>
        <dsp:cNvSpPr/>
      </dsp:nvSpPr>
      <dsp:spPr>
        <a:xfrm>
          <a:off x="0" y="4146309"/>
          <a:ext cx="7037337" cy="1382103"/>
        </a:xfrm>
        <a:prstGeom prst="trapezoid">
          <a:avLst>
            <a:gd name="adj" fmla="val 63647"/>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s-ES_tradnl" sz="3300" kern="1200" dirty="0" smtClean="0"/>
            <a:t>Notoriedad</a:t>
          </a:r>
          <a:endParaRPr lang="es-ES_tradnl" sz="3300" kern="1200" dirty="0"/>
        </a:p>
      </dsp:txBody>
      <dsp:txXfrm>
        <a:off x="1231533" y="4146309"/>
        <a:ext cx="4574269" cy="13821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6EC07-883B-1749-9A4C-34D01B30D0D1}">
      <dsp:nvSpPr>
        <dsp:cNvPr id="0" name=""/>
        <dsp:cNvSpPr/>
      </dsp:nvSpPr>
      <dsp:spPr>
        <a:xfrm>
          <a:off x="1196815" y="3501437"/>
          <a:ext cx="91440" cy="409158"/>
        </a:xfrm>
        <a:custGeom>
          <a:avLst/>
          <a:gdLst/>
          <a:ahLst/>
          <a:cxnLst/>
          <a:rect l="0" t="0" r="0" b="0"/>
          <a:pathLst>
            <a:path>
              <a:moveTo>
                <a:pt x="45720" y="0"/>
              </a:moveTo>
              <a:lnTo>
                <a:pt x="45720" y="409158"/>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081E01E-799F-234E-99EB-DCFC544C166E}">
      <dsp:nvSpPr>
        <dsp:cNvPr id="0" name=""/>
        <dsp:cNvSpPr/>
      </dsp:nvSpPr>
      <dsp:spPr>
        <a:xfrm>
          <a:off x="1196815" y="2198929"/>
          <a:ext cx="91440" cy="409158"/>
        </a:xfrm>
        <a:custGeom>
          <a:avLst/>
          <a:gdLst/>
          <a:ahLst/>
          <a:cxnLst/>
          <a:rect l="0" t="0" r="0" b="0"/>
          <a:pathLst>
            <a:path>
              <a:moveTo>
                <a:pt x="45720" y="0"/>
              </a:moveTo>
              <a:lnTo>
                <a:pt x="45720" y="409158"/>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7C986BF-9BA0-144A-8D22-708FD916B45C}">
      <dsp:nvSpPr>
        <dsp:cNvPr id="0" name=""/>
        <dsp:cNvSpPr/>
      </dsp:nvSpPr>
      <dsp:spPr>
        <a:xfrm>
          <a:off x="1196815" y="896422"/>
          <a:ext cx="91440" cy="409158"/>
        </a:xfrm>
        <a:custGeom>
          <a:avLst/>
          <a:gdLst/>
          <a:ahLst/>
          <a:cxnLst/>
          <a:rect l="0" t="0" r="0" b="0"/>
          <a:pathLst>
            <a:path>
              <a:moveTo>
                <a:pt x="45720" y="0"/>
              </a:moveTo>
              <a:lnTo>
                <a:pt x="45720" y="40915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E56A522-D247-9344-80AD-6E6FBBF27BF9}">
      <dsp:nvSpPr>
        <dsp:cNvPr id="0" name=""/>
        <dsp:cNvSpPr/>
      </dsp:nvSpPr>
      <dsp:spPr>
        <a:xfrm>
          <a:off x="539111" y="3073"/>
          <a:ext cx="1406848" cy="893348"/>
        </a:xfrm>
        <a:prstGeom prst="roundRect">
          <a:avLst>
            <a:gd name="adj" fmla="val 10000"/>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FDCA452A-A4AB-9245-A4EE-F2A603DBBF4E}">
      <dsp:nvSpPr>
        <dsp:cNvPr id="0" name=""/>
        <dsp:cNvSpPr/>
      </dsp:nvSpPr>
      <dsp:spPr>
        <a:xfrm>
          <a:off x="695427" y="151574"/>
          <a:ext cx="1406848" cy="8933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smtClean="0"/>
            <a:t>Lealtad intensa y activa</a:t>
          </a:r>
          <a:endParaRPr lang="es-ES_tradnl" sz="1200" kern="1200" dirty="0"/>
        </a:p>
      </dsp:txBody>
      <dsp:txXfrm>
        <a:off x="721592" y="177739"/>
        <a:ext cx="1354518" cy="841018"/>
      </dsp:txXfrm>
    </dsp:sp>
    <dsp:sp modelId="{BABFD61F-5A73-F74A-9E05-163B128D5454}">
      <dsp:nvSpPr>
        <dsp:cNvPr id="0" name=""/>
        <dsp:cNvSpPr/>
      </dsp:nvSpPr>
      <dsp:spPr>
        <a:xfrm>
          <a:off x="539111" y="1305581"/>
          <a:ext cx="1406848" cy="893348"/>
        </a:xfrm>
        <a:prstGeom prst="roundRect">
          <a:avLst>
            <a:gd name="adj" fmla="val 10000"/>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4D585805-57C6-1441-B8AB-CB3A2726EB0F}">
      <dsp:nvSpPr>
        <dsp:cNvPr id="0" name=""/>
        <dsp:cNvSpPr/>
      </dsp:nvSpPr>
      <dsp:spPr>
        <a:xfrm>
          <a:off x="695427" y="1454081"/>
          <a:ext cx="1406848" cy="8933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smtClean="0"/>
            <a:t>Reacciones positivas y asequibles </a:t>
          </a:r>
          <a:endParaRPr lang="es-ES_tradnl" sz="1200" kern="1200" dirty="0"/>
        </a:p>
      </dsp:txBody>
      <dsp:txXfrm>
        <a:off x="721592" y="1480246"/>
        <a:ext cx="1354518" cy="841018"/>
      </dsp:txXfrm>
    </dsp:sp>
    <dsp:sp modelId="{E8079432-AC5C-8840-97BB-1BFBD036D0F4}">
      <dsp:nvSpPr>
        <dsp:cNvPr id="0" name=""/>
        <dsp:cNvSpPr/>
      </dsp:nvSpPr>
      <dsp:spPr>
        <a:xfrm>
          <a:off x="539111" y="2608088"/>
          <a:ext cx="1406848" cy="893348"/>
        </a:xfrm>
        <a:prstGeom prst="roundRect">
          <a:avLst>
            <a:gd name="adj" fmla="val 10000"/>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495ED5EC-445B-174B-8EF8-85F628735897}">
      <dsp:nvSpPr>
        <dsp:cNvPr id="0" name=""/>
        <dsp:cNvSpPr/>
      </dsp:nvSpPr>
      <dsp:spPr>
        <a:xfrm>
          <a:off x="695427" y="2756589"/>
          <a:ext cx="1406848" cy="8933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smtClean="0"/>
            <a:t>Asociaciones con la marca sólidas, favorables y únicas</a:t>
          </a:r>
          <a:endParaRPr lang="es-ES_tradnl" sz="1200" kern="1200" dirty="0"/>
        </a:p>
      </dsp:txBody>
      <dsp:txXfrm>
        <a:off x="721592" y="2782754"/>
        <a:ext cx="1354518" cy="841018"/>
      </dsp:txXfrm>
    </dsp:sp>
    <dsp:sp modelId="{FB5ED47B-D3AF-0B46-BACB-6112A1A55476}">
      <dsp:nvSpPr>
        <dsp:cNvPr id="0" name=""/>
        <dsp:cNvSpPr/>
      </dsp:nvSpPr>
      <dsp:spPr>
        <a:xfrm>
          <a:off x="539111" y="3910595"/>
          <a:ext cx="1406848" cy="893348"/>
        </a:xfrm>
        <a:prstGeom prst="roundRect">
          <a:avLst>
            <a:gd name="adj" fmla="val 10000"/>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55C94D2A-B380-0148-ACE9-431E7BE621DD}">
      <dsp:nvSpPr>
        <dsp:cNvPr id="0" name=""/>
        <dsp:cNvSpPr/>
      </dsp:nvSpPr>
      <dsp:spPr>
        <a:xfrm>
          <a:off x="695427" y="4059096"/>
          <a:ext cx="1406848" cy="8933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smtClean="0"/>
            <a:t>Conciencia de marca profunda y amplia</a:t>
          </a:r>
          <a:endParaRPr lang="es-ES_tradnl" sz="1200" kern="1200" dirty="0"/>
        </a:p>
      </dsp:txBody>
      <dsp:txXfrm>
        <a:off x="721592" y="4085261"/>
        <a:ext cx="1354518" cy="84101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5C30DB-61F6-B94B-B280-72A0647FBE31}" type="datetimeFigureOut">
              <a:rPr lang="es-ES_tradnl" smtClean="0"/>
              <a:pPr/>
              <a:t>21/10/2013</a:t>
            </a:fld>
            <a:endParaRPr lang="es-ES_tradnl"/>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143BC8-B1A4-454A-BF9C-E18F6A7FEF42}" type="slidenum">
              <a:rPr lang="es-ES_tradnl" smtClean="0"/>
              <a:pPr/>
              <a:t>‹#›</a:t>
            </a:fld>
            <a:endParaRPr lang="es-ES_tradnl"/>
          </a:p>
        </p:txBody>
      </p:sp>
    </p:spTree>
    <p:extLst>
      <p:ext uri="{BB962C8B-B14F-4D97-AF65-F5344CB8AC3E}">
        <p14:creationId xmlns:p14="http://schemas.microsoft.com/office/powerpoint/2010/main" val="9606660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endParaRPr lang="es-ES_tradnl" dirty="0"/>
          </a:p>
        </p:txBody>
      </p:sp>
      <p:sp>
        <p:nvSpPr>
          <p:cNvPr id="4" name="Marcador de número de diapositiva 3"/>
          <p:cNvSpPr>
            <a:spLocks noGrp="1"/>
          </p:cNvSpPr>
          <p:nvPr>
            <p:ph type="sldNum" sz="quarter" idx="10"/>
          </p:nvPr>
        </p:nvSpPr>
        <p:spPr/>
        <p:txBody>
          <a:bodyPr/>
          <a:lstStyle/>
          <a:p>
            <a:fld id="{28143BC8-B1A4-454A-BF9C-E18F6A7FEF42}" type="slidenum">
              <a:rPr lang="es-ES_tradnl" smtClean="0"/>
              <a:pPr/>
              <a:t>27</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s-ES_tradnl" smtClean="0"/>
              <a:t>Clic para editar título</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
        <p:nvSpPr>
          <p:cNvPr id="4" name="Date Placeholder 3"/>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imagen">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s-ES_tradnl" smtClean="0"/>
              <a:t>Clic para editar título</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
        <p:nvSpPr>
          <p:cNvPr id="4" name="Date Placeholder 3"/>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7978DEF-0FDA-AC48-84DF-4ECF61D26EFF}" type="slidenum">
              <a:rPr lang="es-ES_tradnl" smtClean="0"/>
              <a:pPr/>
              <a:t>‹#›</a:t>
            </a:fld>
            <a:endParaRPr lang="es-ES_tradnl"/>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s-ES_tradnl" smtClean="0"/>
              <a:t>Clic para editar título</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s-ES_tradnl" smtClean="0"/>
              <a:t>Clic para editar título</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Date Placeholder 4"/>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7" name="Date Placeholder 6"/>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s-ES_tradnl" smtClean="0"/>
              <a:t>Clic para editar título</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s-ES_tradnl" smtClean="0"/>
              <a:t>Clic para editar título</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27978DEF-0FDA-AC48-84DF-4ECF61D26EFF}" type="slidenum">
              <a:rPr lang="es-ES_tradnl" smtClean="0"/>
              <a:pPr/>
              <a:t>‹#›</a:t>
            </a:fld>
            <a:endParaRPr lang="es-ES_tradnl"/>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C0CA853-B359-2042-83F8-246A00E94AEC}" type="datetimeFigureOut">
              <a:rPr lang="es-ES_tradnl" smtClean="0"/>
              <a:pPr/>
              <a:t>21/10/2013</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7978DEF-0FDA-AC48-84DF-4ECF61D26EFF}" type="slidenum">
              <a:rPr lang="es-ES_tradnl" smtClean="0"/>
              <a:pPr/>
              <a:t>‹#›</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s-ES_tradnl" smtClean="0"/>
              <a:t>Clic para editar título</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1C0CA853-B359-2042-83F8-246A00E94AEC}" type="datetimeFigureOut">
              <a:rPr lang="es-ES_tradnl" smtClean="0"/>
              <a:pPr/>
              <a:t>21/10/2013</a:t>
            </a:fld>
            <a:endParaRPr lang="es-ES_tradnl"/>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s-ES_tradnl"/>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27978DEF-0FDA-AC48-84DF-4ECF61D26EFF}" type="slidenum">
              <a:rPr lang="es-ES_tradnl" smtClean="0"/>
              <a:pPr/>
              <a:t>‹#›</a:t>
            </a:fld>
            <a:endParaRPr lang="es-ES_tradnl"/>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ZZ7UKWO29lIlUM&amp;tbnid=Flp61hOT67GVrM:&amp;ved=0CAUQjRw&amp;url=http%3A%2F%2Fbostinno.streetwise.co%2F2013%2F01%2F13%2Fconfirmed-apple-has-2-employees-in-the-cic-but-wont-tell-anyone-what-theyre-up-to-yet%2Fapple-logo-2%2F&amp;ei=jZtlUpW-EISO2wWoiYC4BA&amp;bvm=bv.54934254,d.b2I&amp;psig=AFQjCNE49Sbai_8Q2B7n5UGhIkC4muRnqA&amp;ust=138247706699130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nl/url?sa=i&amp;rct=j&amp;q=&amp;esrc=s&amp;frm=1&amp;source=images&amp;cd=&amp;cad=rja&amp;docid=bHelhznHBtr37M&amp;tbnid=o78WRIXSFwEmKM:&amp;ved=0CAUQjRw&amp;url=http%3A%2F%2Fdominicana.eventoblog.com%2F2013%2F08%2F30%2Fgoogle-sera-expositor-en-ebedominicana%2F&amp;ei=vExlUpGwLbD02wW47oDYDw&amp;bvm=bv.54934254,d.b2I&amp;psig=AFQjCNGsKM1v--i4kC9G6CH-EE61Beja3w&amp;ust=138245687270232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es/url?sa=i&amp;rct=j&amp;q=&amp;esrc=s&amp;frm=1&amp;source=images&amp;cd=&amp;cad=rja&amp;docid=COhMGCYRYE8DrM&amp;tbnid=DZ5ZiRSdGHdZ_M:&amp;ved=0CAUQjRw&amp;url=http%3A%2F%2Flogos.wikia.com%2Fwiki%2FAOL&amp;ei=WZxlUvqCD8KA2gWY9oD4Aw&amp;bvm=bv.54934254,d.b2I&amp;psig=AFQjCNFSCLOrbjaW9J3pEL1mJPIYqMF7kA&amp;ust=1382477268018567"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www.google.es/url?sa=i&amp;rct=j&amp;q=&amp;esrc=s&amp;frm=1&amp;source=images&amp;cd=&amp;cad=rja&amp;docid=x9PbA9uSlVRTFM&amp;tbnid=uYy64vIcgi1yXM:&amp;ved=0CAUQjRw&amp;url=http%3A%2F%2Fwww.raizlabs.com%2Fgraiz%2F2013%2F09%2F07%2Fyahoos-new-logo%2F&amp;ei=fpxlUo_lBsPO2wWNnoGgBA&amp;bvm=bv.54934254,d.b2I&amp;psig=AFQjCNGso5xnS--6k21q9GESVGty94F1OA&amp;ust=1382477295858189" TargetMode="External"/><Relationship Id="rId4" Type="http://schemas.openxmlformats.org/officeDocument/2006/relationships/hyperlink" Target="http://www.google.es/url?sa=i&amp;rct=j&amp;q=&amp;esrc=s&amp;frm=1&amp;source=images&amp;cd=&amp;cad=rja&amp;docid=zhevTG2ZZ9NqEM&amp;tbnid=QN_8G6jY0WjEdM:&amp;ved=0CAUQjRw&amp;url=http%3A%2F%2Fwww.mundonets.com%2Ftecnologia%2Fyahoo-estrenara-logo-el-proximo-3-de-septiembre%2F&amp;ei=cpxlUo2HJKT62AXhpoDQDw&amp;bvm=bv.54934254,d.b2I&amp;psig=AFQjCNGso5xnS--6k21q9GESVGty94F1OA&amp;ust=1382477295858189"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es/search?site=&amp;q=Celia+Cruz&amp;oi=ddle&amp;ct=celia-cruzs-88th-birthday-5720827718795264-hp&amp;hl=es" TargetMode="Externa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www.google.es/url?sa=i&amp;rct=j&amp;q=&amp;esrc=s&amp;frm=1&amp;source=images&amp;cd=&amp;cad=rja&amp;docid=-hjqohUjZdNhSM&amp;tbnid=JAV0AK6woA9fuM:&amp;ved=0CAUQjRw&amp;url=http%3A%2F%2Fes.ubergizmo.com%2F2011%2F06%2Fel-nuevo-logo-musical-de-google-es-todo-un-exito%2F&amp;ei=Kk1lUtuPN4Pa2QWPooHACw&amp;bvm=bv.54934254,d.b2I&amp;psig=AFQjCNEIH6BuCsGoN2TIfpthn0IF3-YA4Q&amp;ust=1382456994264821"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nl/url?sa=i&amp;rct=j&amp;q=&amp;esrc=s&amp;frm=1&amp;source=images&amp;cd=&amp;cad=rja&amp;docid=GPdVSdFTQWnchM&amp;tbnid=naLcnVjSzpnWdM:&amp;ved=0CAUQjRw&amp;url=http%3A%2F%2Fkids.britannica.com%2Fcomptons%2Fart-137253&amp;ei=kp5lUtDPEci82gXUioCYBQ&amp;bvm=bv.54934254,d.b2I&amp;psig=AFQjCNFu45scqP7Sl6_u1xawMomBV1IPjw&amp;ust=138247784013428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hyperlink" Target="http://www.google.nl/url?sa=i&amp;rct=j&amp;q=&amp;esrc=s&amp;frm=1&amp;source=images&amp;cd=&amp;cad=rja&amp;docid=krhoZaC4TwUUYM&amp;tbnid=2t4sK9XgwN7iyM:&amp;ved=0CAUQjRw&amp;url=http%3A%2F%2Fwww.brandextract.com%2Fblog%2F2012%2F05%2F04%2Finspiration-to-stumble-upon%2Fibm-logo%2F&amp;ei=bKFlUuKeDsTx2QWt4oHYCA&amp;bvm=bv.54934254,d.b2I&amp;psig=AFQjCNFntp2CmTZs-_d5Gy6Yqrca3qMKVw&amp;ust=1382478569865053"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nl/url?sa=i&amp;rct=j&amp;q=&amp;esrc=s&amp;frm=1&amp;source=images&amp;cd=&amp;cad=rja&amp;docid=K6zXK8Xt-NvAsM&amp;tbnid=fTMArohTNLLAfM:&amp;ved=0CAUQjRw&amp;url=http%3A%2F%2Fthefashionexplorer.blogspot.com%2F2012%2F11%2Fq10-plus-antiarrugas-cuidado-de-dia.html&amp;ei=yqFlUq7RDYqf2QWYqoGwAg&amp;bvm=bv.54934254,d.b2I&amp;psig=AFQjCNHf6v9-ckB8t_t_8h4SeGY6SzxJJQ&amp;ust=1382478662377107"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nl/url?sa=i&amp;rct=j&amp;q=&amp;esrc=s&amp;frm=1&amp;source=images&amp;cd=&amp;cad=rja&amp;docid=dY3nMRtg5VdtiM&amp;tbnid=vxCgcGC5iQT33M:&amp;ved=0CAUQjRw&amp;url=http%3A%2F%2Fcazadebunkers.wordpress.com%2F2013%2F01%2F20%2Fmcdonalds-admite-que-sus-alimentos-procesados-son-mas-perjudicales-que-los-alimentos-procesados%2F&amp;ei=9aFlUqXdIJCA2QXUqIDQDA&amp;bvm=bv.54934254,d.b2I&amp;psig=AFQjCNED1u2D8tn5jRCZ-hlIoUMoVHI71A&amp;ust=1382478700553792"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nl/url?sa=i&amp;rct=j&amp;q=&amp;esrc=s&amp;frm=1&amp;source=images&amp;cd=&amp;cad=rja&amp;docid=wMY7fddZveqQCM&amp;tbnid=p-2kyp5ut5Yr3M:&amp;ved=0CAUQjRw&amp;url=http%3A%2F%2Fwww.eltiempo.com%2FMultimedia%2Fgaleria_fotos%2Felenco%2FGALERIAFOTOS-WEB-PLANTILLA_GALERIA_FOTOS-12394509.html&amp;ei=TqJlUpOcLYer2gW7q4GgAg&amp;bvm=bv.54934254,d.b2I&amp;psig=AFQjCNFby_l_8wK-f9MfGIafLitF715yxg&amp;ust=1382478792597554"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d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d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google.nl/url?sa=i&amp;rct=j&amp;q=&amp;esrc=s&amp;frm=1&amp;source=images&amp;cd=&amp;cad=rja&amp;docid=XSHF9YXCStxWyM&amp;tbnid=tXkmQuEaT6E8gM:&amp;ved=0CAUQjRw&amp;url=http%3A%2F%2Fblogs.strat-cons.com%2F%3Fp%3D4612&amp;ei=Y6VlUqqaOeL92QXB5oHYCA&amp;bvm=bv.54934254,d.b2I&amp;psig=AFQjCNGW_z2FBCf7paGCntCpZjNsThYFKw&amp;ust=1382479581777355"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nl/url?sa=i&amp;rct=j&amp;q=&amp;esrc=s&amp;frm=1&amp;source=images&amp;cd=&amp;cad=rja&amp;docid=RFcx7jfEosDhvM&amp;tbnid=cQfnbzDkhTEivM:&amp;ved=0CAUQjRw&amp;url=http%3A%2F%2Fgobangdigital.com%2Ffacebook-introducing-the-worlds-largest-focus-group%2F&amp;ei=uKZlUpn9J8HF2QWS-oCoCg&amp;bvm=bv.54934254,d.b2I&amp;psig=AFQjCNHQx6sT9e5EzsTdHxHGL45Yshi1HQ&amp;ust=1382479918706506"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22921" y="1629506"/>
            <a:ext cx="6498158" cy="3247293"/>
          </a:xfrm>
        </p:spPr>
        <p:txBody>
          <a:bodyPr/>
          <a:lstStyle/>
          <a:p>
            <a:r>
              <a:rPr lang="es-ES_tradnl" dirty="0"/>
              <a:t>Gestión de la marca </a:t>
            </a:r>
            <a:r>
              <a:rPr lang="es-ES_tradnl" dirty="0" smtClean="0"/>
              <a:t>corporativa</a:t>
            </a:r>
            <a:br>
              <a:rPr lang="es-ES_tradnl" dirty="0" smtClean="0"/>
            </a:br>
            <a:r>
              <a:rPr lang="es-ES_tradnl" dirty="0" smtClean="0"/>
              <a:t/>
            </a:r>
            <a:br>
              <a:rPr lang="es-ES_tradnl" dirty="0" smtClean="0"/>
            </a:br>
            <a:r>
              <a:rPr lang="es-ES_tradnl" dirty="0" smtClean="0"/>
              <a:t>Paul </a:t>
            </a:r>
            <a:r>
              <a:rPr lang="es-ES_tradnl" dirty="0" err="1"/>
              <a:t>Capriotti</a:t>
            </a:r>
            <a:r>
              <a:rPr lang="es-ES_tradnl" dirty="0"/>
              <a:t>, </a:t>
            </a:r>
            <a:r>
              <a:rPr lang="es-ES_tradnl" dirty="0" smtClean="0"/>
              <a:t>editor</a:t>
            </a:r>
            <a:br>
              <a:rPr lang="es-ES_tradnl" dirty="0" smtClean="0"/>
            </a:br>
            <a:r>
              <a:rPr lang="es-ES_tradnl" dirty="0"/>
              <a:t/>
            </a:r>
            <a:br>
              <a:rPr lang="es-ES_tradnl" dirty="0"/>
            </a:br>
            <a:r>
              <a:rPr lang="es-ES_tradnl" dirty="0" smtClean="0"/>
              <a:t>Guillermo Saavedra</a:t>
            </a:r>
            <a:endParaRPr lang="es-ES_trad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3746377"/>
          </a:xfrm>
        </p:spPr>
        <p:txBody>
          <a:bodyPr>
            <a:normAutofit/>
          </a:bodyPr>
          <a:lstStyle/>
          <a:p>
            <a:r>
              <a:rPr lang="es-ES_tradnl" dirty="0"/>
              <a:t>CAPÍTULO </a:t>
            </a:r>
            <a:r>
              <a:rPr lang="es-ES_tradnl" dirty="0" smtClean="0"/>
              <a:t>I</a:t>
            </a:r>
            <a:br>
              <a:rPr lang="es-ES_tradnl" dirty="0" smtClean="0"/>
            </a:br>
            <a:r>
              <a:rPr lang="es-ES_tradnl" dirty="0" smtClean="0"/>
              <a:t>La construcción de valor de marca basada en el consumidor</a:t>
            </a:r>
            <a:endParaRPr lang="es-ES_tradn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dirty="0"/>
          </a:p>
        </p:txBody>
      </p:sp>
      <p:sp>
        <p:nvSpPr>
          <p:cNvPr id="3" name="Marcador de contenido 2"/>
          <p:cNvSpPr>
            <a:spLocks noGrp="1"/>
          </p:cNvSpPr>
          <p:nvPr>
            <p:ph idx="1"/>
          </p:nvPr>
        </p:nvSpPr>
        <p:spPr/>
        <p:txBody>
          <a:bodyPr>
            <a:normAutofit lnSpcReduction="10000"/>
          </a:bodyPr>
          <a:lstStyle/>
          <a:p>
            <a:pPr>
              <a:buNone/>
            </a:pPr>
            <a:r>
              <a:rPr lang="es-ES_tradnl" dirty="0"/>
              <a:t>El modelo del valor de </a:t>
            </a:r>
            <a:r>
              <a:rPr lang="es-ES_tradnl" dirty="0" smtClean="0"/>
              <a:t>marca basado en el consumidor </a:t>
            </a:r>
            <a:r>
              <a:rPr lang="es-ES_tradnl" dirty="0"/>
              <a:t>(VMBC) sostiene que la creación de una marca sólida involucra una serie de pasos lógicos:</a:t>
            </a:r>
            <a:r>
              <a:rPr lang="es-ES_tradnl" dirty="0" smtClean="0"/>
              <a:t> </a:t>
            </a:r>
          </a:p>
          <a:p>
            <a:r>
              <a:rPr lang="es-ES_tradnl" dirty="0" smtClean="0"/>
              <a:t>1</a:t>
            </a:r>
            <a:r>
              <a:rPr lang="es-ES_tradnl" dirty="0"/>
              <a:t>) el establecimiento de la identidad de marca apropiada;</a:t>
            </a:r>
            <a:r>
              <a:rPr lang="es-ES_tradnl" dirty="0" smtClean="0"/>
              <a:t> </a:t>
            </a:r>
          </a:p>
          <a:p>
            <a:r>
              <a:rPr lang="es-ES_tradnl" dirty="0" smtClean="0"/>
              <a:t>2</a:t>
            </a:r>
            <a:r>
              <a:rPr lang="es-ES_tradnl" dirty="0"/>
              <a:t>) la creación del significado de marca apropiado;</a:t>
            </a:r>
            <a:r>
              <a:rPr lang="es-ES_tradnl" dirty="0" smtClean="0"/>
              <a:t> </a:t>
            </a:r>
          </a:p>
          <a:p>
            <a:r>
              <a:rPr lang="es-ES_tradnl" dirty="0" smtClean="0"/>
              <a:t>3</a:t>
            </a:r>
            <a:r>
              <a:rPr lang="es-ES_tradnl" dirty="0"/>
              <a:t>) la obtención de las respuestas </a:t>
            </a:r>
            <a:r>
              <a:rPr lang="es-ES_tradnl" dirty="0" smtClean="0"/>
              <a:t>correctas a </a:t>
            </a:r>
            <a:r>
              <a:rPr lang="es-ES_tradnl" dirty="0" smtClean="0"/>
              <a:t>la marca; </a:t>
            </a:r>
            <a:endParaRPr lang="es-ES_tradnl" dirty="0" smtClean="0"/>
          </a:p>
          <a:p>
            <a:r>
              <a:rPr lang="es-ES_tradnl" dirty="0" smtClean="0"/>
              <a:t>4</a:t>
            </a:r>
            <a:r>
              <a:rPr lang="es-ES_tradnl" dirty="0"/>
              <a:t>) la forja de relaciones apropiadas entre la marca y el cliente.</a:t>
            </a:r>
            <a:r>
              <a:rPr lang="es-ES_tradnl"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301796"/>
            <a:ext cx="8229600" cy="5824367"/>
          </a:xfrm>
        </p:spPr>
        <p:txBody>
          <a:bodyPr>
            <a:normAutofit/>
          </a:bodyPr>
          <a:lstStyle/>
          <a:p>
            <a:pPr>
              <a:buNone/>
            </a:pPr>
            <a:r>
              <a:rPr lang="es-ES_tradnl" dirty="0" smtClean="0"/>
              <a:t>De manera específica, y de acuerdo con este modelo, construir una marca sólida implica: </a:t>
            </a:r>
          </a:p>
          <a:p>
            <a:pPr marL="514350" indent="-514350">
              <a:buAutoNum type="arabicParenR"/>
            </a:pPr>
            <a:r>
              <a:rPr lang="es-ES_tradnl" dirty="0" smtClean="0"/>
              <a:t>establecer tanto amplitud como profundidad en cuanto a la conciencia de marca; </a:t>
            </a:r>
          </a:p>
          <a:p>
            <a:pPr marL="514350" indent="-514350">
              <a:buAutoNum type="arabicParenR"/>
            </a:pPr>
            <a:r>
              <a:rPr lang="es-ES_tradnl" dirty="0" smtClean="0"/>
              <a:t>la creación de asociaciones con la marca fuertes, favorables y únicas; </a:t>
            </a:r>
          </a:p>
          <a:p>
            <a:pPr marL="514350" indent="-514350">
              <a:buAutoNum type="arabicParenR"/>
            </a:pPr>
            <a:r>
              <a:rPr lang="es-ES_tradnl" dirty="0" smtClean="0"/>
              <a:t>provocar respuestas a la marca positivas y accesibles; </a:t>
            </a:r>
          </a:p>
          <a:p>
            <a:pPr marL="514350" indent="-514350">
              <a:buAutoNum type="arabicParenR"/>
            </a:pPr>
            <a:r>
              <a:rPr lang="es-ES_tradnl" dirty="0" smtClean="0"/>
              <a:t>forjar relaciones con la marca activas e intensas. A la vez, el logro de estos cuatro pasos involucra establecer seis valores de marca centrales: </a:t>
            </a:r>
            <a:r>
              <a:rPr lang="es-ES_tradnl" b="1" dirty="0" smtClean="0"/>
              <a:t>notoriedad, rendimiento, imagen, juicios, sentimientos y resonancia.</a:t>
            </a:r>
          </a:p>
          <a:p>
            <a:endParaRPr lang="es-ES_tradnl"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1066854"/>
          </a:xfrm>
        </p:spPr>
        <p:txBody>
          <a:bodyPr/>
          <a:lstStyle/>
          <a:p>
            <a:r>
              <a:rPr lang="es-ES_tradnl" sz="3500" dirty="0" smtClean="0"/>
              <a:t>Pirámide de valores de marca centrales</a:t>
            </a:r>
            <a:endParaRPr lang="es-ES_tradnl" sz="3500" dirty="0"/>
          </a:p>
        </p:txBody>
      </p:sp>
      <p:graphicFrame>
        <p:nvGraphicFramePr>
          <p:cNvPr id="4" name="Marcador de contenido 3"/>
          <p:cNvGraphicFramePr>
            <a:graphicFrameLocks noGrp="1"/>
          </p:cNvGraphicFramePr>
          <p:nvPr>
            <p:ph idx="1"/>
          </p:nvPr>
        </p:nvGraphicFramePr>
        <p:xfrm>
          <a:off x="-2" y="1174430"/>
          <a:ext cx="7037337" cy="5528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p:cNvGraphicFramePr/>
          <p:nvPr>
            <p:extLst>
              <p:ext uri="{D42A27DB-BD31-4B8C-83A1-F6EECF244321}">
                <p14:modId xmlns:p14="http://schemas.microsoft.com/office/powerpoint/2010/main" val="3352249228"/>
              </p:ext>
            </p:extLst>
          </p:nvPr>
        </p:nvGraphicFramePr>
        <p:xfrm>
          <a:off x="6502612" y="1141064"/>
          <a:ext cx="2641388" cy="49555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4309085"/>
          </a:xfrm>
        </p:spPr>
        <p:txBody>
          <a:bodyPr/>
          <a:lstStyle/>
          <a:p>
            <a:r>
              <a:rPr lang="es-ES_tradnl" dirty="0"/>
              <a:t>CAPÍTULO </a:t>
            </a:r>
            <a:r>
              <a:rPr lang="es-ES_tradnl" dirty="0" smtClean="0"/>
              <a:t>II</a:t>
            </a:r>
            <a:br>
              <a:rPr lang="es-ES_tradnl" dirty="0" smtClean="0"/>
            </a:br>
            <a:r>
              <a:rPr lang="es-ES_tradnl" dirty="0" smtClean="0"/>
              <a:t/>
            </a:r>
            <a:br>
              <a:rPr lang="es-ES_tradnl" dirty="0" smtClean="0"/>
            </a:br>
            <a:r>
              <a:rPr lang="es-ES_tradnl" dirty="0" smtClean="0"/>
              <a:t>Planificación del perfil </a:t>
            </a:r>
            <a:r>
              <a:rPr lang="es-ES_tradnl" dirty="0" smtClean="0"/>
              <a:t>de identidad corporativa para marcas globales </a:t>
            </a:r>
            <a:endParaRPr lang="es-ES_tradn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982670"/>
          </a:xfrm>
        </p:spPr>
        <p:txBody>
          <a:bodyPr/>
          <a:lstStyle/>
          <a:p>
            <a:r>
              <a:rPr lang="es-ES_tradnl" dirty="0" smtClean="0"/>
              <a:t>Marca corporativa</a:t>
            </a:r>
            <a:endParaRPr lang="es-ES_tradnl" dirty="0"/>
          </a:p>
        </p:txBody>
      </p:sp>
      <p:sp>
        <p:nvSpPr>
          <p:cNvPr id="3" name="Marcador de contenido 2"/>
          <p:cNvSpPr>
            <a:spLocks noGrp="1"/>
          </p:cNvSpPr>
          <p:nvPr>
            <p:ph idx="1"/>
          </p:nvPr>
        </p:nvSpPr>
        <p:spPr/>
        <p:txBody>
          <a:bodyPr/>
          <a:lstStyle/>
          <a:p>
            <a:pPr marL="0" indent="0">
              <a:buNone/>
            </a:pPr>
            <a:r>
              <a:rPr lang="es-ES_tradnl" dirty="0"/>
              <a:t>Marca de una empresa u organización en su conjunto, como entidad económica (que compite en unos mercados) y social (integrada en una sociedad), y no a las marcas de los productos o servicios que comercializa (aunque éstas influyen en la imagen e identidad de aquella).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z="2700" dirty="0" smtClean="0"/>
              <a:t>Planificación estratégica de la identidad de marca corporativa</a:t>
            </a:r>
            <a:endParaRPr lang="es-ES_tradnl" sz="2700" dirty="0"/>
          </a:p>
        </p:txBody>
      </p:sp>
      <p:sp>
        <p:nvSpPr>
          <p:cNvPr id="3" name="Marcador de contenido 2"/>
          <p:cNvSpPr>
            <a:spLocks noGrp="1"/>
          </p:cNvSpPr>
          <p:nvPr>
            <p:ph idx="1"/>
          </p:nvPr>
        </p:nvSpPr>
        <p:spPr>
          <a:xfrm>
            <a:off x="549275" y="1670539"/>
            <a:ext cx="8042276" cy="4343400"/>
          </a:xfrm>
        </p:spPr>
        <p:txBody>
          <a:bodyPr/>
          <a:lstStyle/>
          <a:p>
            <a:pPr algn="ctr">
              <a:buNone/>
            </a:pPr>
            <a:r>
              <a:rPr lang="es-ES_tradnl" dirty="0" smtClean="0"/>
              <a:t>Definición del perfil de identidad de marca corporativa</a:t>
            </a:r>
          </a:p>
          <a:p>
            <a:pPr algn="ctr">
              <a:buNone/>
            </a:pPr>
            <a:endParaRPr lang="es-ES_tradnl" dirty="0" smtClean="0"/>
          </a:p>
          <a:p>
            <a:pPr algn="ctr">
              <a:buNone/>
            </a:pPr>
            <a:r>
              <a:rPr lang="es-ES_tradnl" dirty="0" smtClean="0"/>
              <a:t>Análisis del perfil de identidad de marca corporativa</a:t>
            </a:r>
          </a:p>
          <a:p>
            <a:pPr algn="ctr">
              <a:buNone/>
            </a:pPr>
            <a:endParaRPr lang="es-ES_tradnl" dirty="0" smtClean="0"/>
          </a:p>
          <a:p>
            <a:pPr algn="ctr">
              <a:buNone/>
            </a:pPr>
            <a:r>
              <a:rPr lang="es-ES_tradnl" dirty="0" smtClean="0"/>
              <a:t>Comunicación del perfil de identidad de marca corporativa </a:t>
            </a:r>
            <a:endParaRPr lang="es-ES_tradnl" dirty="0"/>
          </a:p>
        </p:txBody>
      </p:sp>
      <p:cxnSp>
        <p:nvCxnSpPr>
          <p:cNvPr id="5" name="Conector recto de flecha 4"/>
          <p:cNvCxnSpPr/>
          <p:nvPr/>
        </p:nvCxnSpPr>
        <p:spPr>
          <a:xfrm rot="5400000">
            <a:off x="4187088" y="2476329"/>
            <a:ext cx="75430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Conector recto de flecha 6"/>
          <p:cNvCxnSpPr/>
          <p:nvPr/>
        </p:nvCxnSpPr>
        <p:spPr>
          <a:xfrm rot="5400000">
            <a:off x="4174571" y="3689801"/>
            <a:ext cx="75430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Filosofía de marca corporativa</a:t>
            </a:r>
            <a:endParaRPr lang="es-ES_tradnl" dirty="0"/>
          </a:p>
        </p:txBody>
      </p:sp>
      <p:sp>
        <p:nvSpPr>
          <p:cNvPr id="3" name="Marcador de contenido 2"/>
          <p:cNvSpPr>
            <a:spLocks noGrp="1"/>
          </p:cNvSpPr>
          <p:nvPr>
            <p:ph idx="1"/>
          </p:nvPr>
        </p:nvSpPr>
        <p:spPr/>
        <p:txBody>
          <a:bodyPr>
            <a:normAutofit/>
          </a:bodyPr>
          <a:lstStyle/>
          <a:p>
            <a:pPr marL="0" indent="0">
              <a:buNone/>
            </a:pPr>
            <a:r>
              <a:rPr lang="es-ES_tradnl" dirty="0"/>
              <a:t>La 'misión corporativa' es la definición de la actividad o negocio que la marca corporativa desarrolla. Establece qué es y qué hace la compañía. </a:t>
            </a:r>
            <a:endParaRPr lang="es-ES_tradnl" dirty="0" smtClean="0"/>
          </a:p>
          <a:p>
            <a:pPr marL="0" indent="0">
              <a:buNone/>
            </a:pPr>
            <a:r>
              <a:rPr lang="es-ES_tradnl" dirty="0" smtClean="0"/>
              <a:t>La ‘visión corporativa’ </a:t>
            </a:r>
            <a:r>
              <a:rPr lang="es-ES_tradnl" dirty="0"/>
              <a:t>es la perspectiva de futuro de la compañía, el objetivo final de la entidad. Con ella, la organización señala a dónde quiere llegar. </a:t>
            </a:r>
            <a:endParaRPr lang="es-ES_tradnl" dirty="0" smtClean="0"/>
          </a:p>
          <a:p>
            <a:pPr marL="0" indent="0">
              <a:buNone/>
            </a:pPr>
            <a:r>
              <a:rPr lang="es-ES_tradnl" dirty="0" smtClean="0"/>
              <a:t>Los </a:t>
            </a:r>
            <a:r>
              <a:rPr lang="es-ES_tradnl" dirty="0"/>
              <a:t>'valores centrales corporativos' representan la forma en que la compañía hace sus negocios. Es decir, cuáles son los valores y principios profesionales.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1" y="857685"/>
            <a:ext cx="8229600" cy="6375441"/>
          </a:xfrm>
        </p:spPr>
        <p:txBody>
          <a:bodyPr>
            <a:normAutofit/>
          </a:bodyPr>
          <a:lstStyle/>
          <a:p>
            <a:r>
              <a:rPr lang="es-ES_tradnl" dirty="0"/>
              <a:t>a) 'Los rasgos de personalidad': </a:t>
            </a:r>
            <a:r>
              <a:rPr lang="es-ES_tradnl" dirty="0" smtClean="0"/>
              <a:t>definen </a:t>
            </a:r>
            <a:r>
              <a:rPr lang="es-ES_tradnl" dirty="0"/>
              <a:t>el carácter de la marca (joven, moderna, dinámica, divertida, etc.</a:t>
            </a:r>
            <a:r>
              <a:rPr lang="es-ES_tradnl" dirty="0" smtClean="0"/>
              <a:t>)</a:t>
            </a:r>
          </a:p>
          <a:p>
            <a:r>
              <a:rPr lang="es-ES_tradnl" dirty="0" smtClean="0"/>
              <a:t>b</a:t>
            </a:r>
            <a:r>
              <a:rPr lang="es-ES_tradnl" dirty="0"/>
              <a:t>) </a:t>
            </a:r>
            <a:r>
              <a:rPr lang="es-ES_tradnl" dirty="0" smtClean="0"/>
              <a:t>‘Valores </a:t>
            </a:r>
            <a:r>
              <a:rPr lang="es-ES_tradnl" dirty="0"/>
              <a:t>institucionales': </a:t>
            </a:r>
            <a:r>
              <a:rPr lang="es-ES_tradnl" dirty="0" smtClean="0"/>
              <a:t>conceptos </a:t>
            </a:r>
            <a:r>
              <a:rPr lang="es-ES_tradnl" dirty="0"/>
              <a:t>básicos o finalistas que la marca asume como institución, en relación con su entorno social, cultural, económico, </a:t>
            </a:r>
            <a:r>
              <a:rPr lang="es-ES_tradnl" dirty="0" smtClean="0"/>
              <a:t>con </a:t>
            </a:r>
            <a:r>
              <a:rPr lang="es-ES_tradnl" dirty="0"/>
              <a:t>la intención de generar credibilidad </a:t>
            </a:r>
            <a:r>
              <a:rPr lang="es-ES_tradnl" dirty="0" smtClean="0"/>
              <a:t>(ética </a:t>
            </a:r>
            <a:r>
              <a:rPr lang="es-ES_tradnl" dirty="0"/>
              <a:t>corporativa, responsabilidad social, cuidado del ambiente, etc</a:t>
            </a:r>
            <a:r>
              <a:rPr lang="es-ES_tradnl" dirty="0" smtClean="0"/>
              <a:t>.)</a:t>
            </a:r>
            <a:endParaRPr lang="es-ES_tradnl" dirty="0" smtClean="0"/>
          </a:p>
          <a:p>
            <a:r>
              <a:rPr lang="es-ES_tradnl" dirty="0" smtClean="0"/>
              <a:t>c</a:t>
            </a:r>
            <a:r>
              <a:rPr lang="es-ES_tradnl" dirty="0" smtClean="0"/>
              <a:t>) 'Los </a:t>
            </a:r>
            <a:r>
              <a:rPr lang="es-ES_tradnl" dirty="0"/>
              <a:t>atributos competitivos': </a:t>
            </a:r>
            <a:r>
              <a:rPr lang="es-ES_tradnl" dirty="0" smtClean="0"/>
              <a:t>conceptos </a:t>
            </a:r>
            <a:r>
              <a:rPr lang="es-ES_tradnl" dirty="0"/>
              <a:t>instrumentales, orientados a fortalecer las capacidades competitivas de la marca, con la intención de ganar clientes/usuarios y lograr su fidelidad (calidad, variedad, servicio al cliente, tecnología, etc.)</a:t>
            </a:r>
          </a:p>
        </p:txBody>
      </p:sp>
      <p:sp>
        <p:nvSpPr>
          <p:cNvPr id="2" name="TextBox 1"/>
          <p:cNvSpPr txBox="1"/>
          <p:nvPr/>
        </p:nvSpPr>
        <p:spPr>
          <a:xfrm>
            <a:off x="867508" y="228453"/>
            <a:ext cx="7425431" cy="584775"/>
          </a:xfrm>
          <a:prstGeom prst="rect">
            <a:avLst/>
          </a:prstGeom>
          <a:noFill/>
        </p:spPr>
        <p:txBody>
          <a:bodyPr wrap="none" rtlCol="0">
            <a:spAutoFit/>
          </a:bodyPr>
          <a:lstStyle/>
          <a:p>
            <a:r>
              <a:rPr lang="es-MX" sz="3200" dirty="0">
                <a:solidFill>
                  <a:schemeClr val="tx1">
                    <a:lumMod val="65000"/>
                    <a:lumOff val="35000"/>
                  </a:schemeClr>
                </a:solidFill>
              </a:rPr>
              <a:t>Perfil de identidad de marca corporativa</a:t>
            </a:r>
            <a:endParaRPr lang="es-MX" sz="32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8585" y="107576"/>
            <a:ext cx="8192966" cy="1336956"/>
          </a:xfrm>
        </p:spPr>
        <p:txBody>
          <a:bodyPr/>
          <a:lstStyle/>
          <a:p>
            <a:r>
              <a:rPr lang="es-ES_tradnl" sz="4400" dirty="0" smtClean="0"/>
              <a:t>Comunicación del perfil de identidad de marca corporativa</a:t>
            </a:r>
            <a:endParaRPr lang="es-ES_tradnl" sz="4400" dirty="0"/>
          </a:p>
        </p:txBody>
      </p:sp>
      <p:sp>
        <p:nvSpPr>
          <p:cNvPr id="3" name="Marcador de contenido 2"/>
          <p:cNvSpPr>
            <a:spLocks noGrp="1"/>
          </p:cNvSpPr>
          <p:nvPr>
            <p:ph idx="1"/>
          </p:nvPr>
        </p:nvSpPr>
        <p:spPr/>
        <p:txBody>
          <a:bodyPr/>
          <a:lstStyle/>
          <a:p>
            <a:r>
              <a:rPr lang="es-ES_tradnl" dirty="0"/>
              <a:t>Si no comunicamos nuestra existencia, no existimos. </a:t>
            </a:r>
            <a:endParaRPr lang="es-ES_tradnl" dirty="0" smtClean="0"/>
          </a:p>
          <a:p>
            <a:r>
              <a:rPr lang="es-ES_tradnl" dirty="0" smtClean="0"/>
              <a:t>Si </a:t>
            </a:r>
            <a:r>
              <a:rPr lang="es-ES_tradnl" dirty="0"/>
              <a:t>no comunicamos la diferencia, no hay diferencia. </a:t>
            </a:r>
            <a:endParaRPr lang="es-ES_tradnl" dirty="0" smtClean="0"/>
          </a:p>
          <a:p>
            <a:r>
              <a:rPr lang="es-ES_tradnl" dirty="0" smtClean="0"/>
              <a:t>Aunque </a:t>
            </a:r>
            <a:r>
              <a:rPr lang="es-ES_tradnl" dirty="0"/>
              <a:t>existamos, los públicos no nos conocerán. </a:t>
            </a:r>
            <a:endParaRPr lang="es-ES_tradnl" dirty="0" smtClean="0"/>
          </a:p>
          <a:p>
            <a:r>
              <a:rPr lang="es-ES_tradnl" dirty="0" smtClean="0"/>
              <a:t>Aunque </a:t>
            </a:r>
            <a:r>
              <a:rPr lang="es-ES_tradnl" dirty="0"/>
              <a:t>seamos diferentes, los públicos no lo sabrán.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Comunicación corporativa</a:t>
            </a:r>
            <a:endParaRPr lang="es-ES_tradnl" dirty="0"/>
          </a:p>
        </p:txBody>
      </p:sp>
      <p:sp>
        <p:nvSpPr>
          <p:cNvPr id="3" name="Marcador de contenido 2"/>
          <p:cNvSpPr>
            <a:spLocks noGrp="1"/>
          </p:cNvSpPr>
          <p:nvPr>
            <p:ph idx="1"/>
          </p:nvPr>
        </p:nvSpPr>
        <p:spPr/>
        <p:txBody>
          <a:bodyPr/>
          <a:lstStyle/>
          <a:p>
            <a:endParaRPr lang="es-ES_tradnl" dirty="0"/>
          </a:p>
        </p:txBody>
      </p:sp>
      <p:sp>
        <p:nvSpPr>
          <p:cNvPr id="4" name="Rectángulo 3"/>
          <p:cNvSpPr/>
          <p:nvPr/>
        </p:nvSpPr>
        <p:spPr>
          <a:xfrm>
            <a:off x="1277409" y="2573866"/>
            <a:ext cx="2937933" cy="15832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dirty="0" smtClean="0"/>
              <a:t>Comunicación “Simbólica”</a:t>
            </a:r>
            <a:endParaRPr lang="es-ES_tradnl" dirty="0"/>
          </a:p>
        </p:txBody>
      </p:sp>
      <p:sp>
        <p:nvSpPr>
          <p:cNvPr id="6" name="Rectángulo 5"/>
          <p:cNvSpPr/>
          <p:nvPr/>
        </p:nvSpPr>
        <p:spPr>
          <a:xfrm>
            <a:off x="4926542" y="2573866"/>
            <a:ext cx="2937933" cy="15832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_tradnl" dirty="0" smtClean="0"/>
              <a:t>Comunicación por la conducta corporativa</a:t>
            </a:r>
            <a:endParaRPr lang="es-ES_tradnl"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199" y="251498"/>
            <a:ext cx="8393723" cy="5874666"/>
          </a:xfrm>
        </p:spPr>
        <p:txBody>
          <a:bodyPr/>
          <a:lstStyle/>
          <a:p>
            <a:endParaRPr lang="es-ES_tradnl" dirty="0" smtClean="0"/>
          </a:p>
          <a:p>
            <a:r>
              <a:rPr lang="es-ES_tradnl" dirty="0" smtClean="0"/>
              <a:t>La </a:t>
            </a:r>
            <a:r>
              <a:rPr lang="es-ES_tradnl" dirty="0"/>
              <a:t>vieja idea de "comunicar" las bondades de un producto para "persuadir" a sus posibles compradores ha quedado anclada en el pasado. </a:t>
            </a:r>
            <a:endParaRPr lang="es-ES_tradnl" dirty="0" smtClean="0"/>
          </a:p>
          <a:p>
            <a:r>
              <a:rPr lang="es-ES_tradnl" dirty="0" smtClean="0"/>
              <a:t>Los </a:t>
            </a:r>
            <a:r>
              <a:rPr lang="es-ES_tradnl" dirty="0"/>
              <a:t>sujetos económicos ya no tratan de vender un producto o servicio por medio de la persuasión publicitaria. Los objetivos ahora son muchos más ambiciosos, ya que se trata de crear universos simbólicos dotados de sentido: las marcas.</a:t>
            </a:r>
          </a:p>
        </p:txBody>
      </p:sp>
    </p:spTree>
    <p:extLst>
      <p:ext uri="{BB962C8B-B14F-4D97-AF65-F5344CB8AC3E}">
        <p14:creationId xmlns:p14="http://schemas.microsoft.com/office/powerpoint/2010/main" val="2502588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14971"/>
            <a:ext cx="8229600" cy="2855768"/>
          </a:xfrm>
        </p:spPr>
        <p:txBody>
          <a:bodyPr/>
          <a:lstStyle/>
          <a:p>
            <a:r>
              <a:rPr lang="es-ES_tradnl" dirty="0"/>
              <a:t>La marca -entendida como un dispositivo semiótico capaz de producir un discurso, dotarlo de sentido y comunicarlo a los destinatarios -expresa valores y se presenta como un 'contrato interpretativo' entre las empresas y los consumidores.</a:t>
            </a:r>
          </a:p>
        </p:txBody>
      </p:sp>
      <p:sp>
        <p:nvSpPr>
          <p:cNvPr id="2" name="AutoShape 2" descr="data:image/jpeg;base64,/9j/4AAQSkZJRgABAQAAAQABAAD/2wCEAAkGBxQSEhUUEhQWFhUXGBkYGBgYGRwdHhwaHR0YGBseHBgaHCggIB4lHRgcITEhJSkrLi4uHB8zODMsNygtLisBCgoKDg0OGxAQGiwkICQsLCwsLywsLCwsLCwsLCwsLCwsLCwsLCwsLCwsLCwsLCwsLCwsLCwsLCwsLCwsLCwsLP/AABEIAOAA4QMBEQACEQEDEQH/xAAcAAABBAMBAAAAAAAAAAAAAAAABAUGBwECAwj/xABDEAACAAQDBQUEBggFBQEAAAABAgADBBEFEiEGMUFRYQcTInGBMpGhsRRCUmKCwSMzQ3KSorLCFSRz0eEWNFPw8dL/xAAbAQABBQEBAAAAAAAAAAAAAAAAAQIDBAUGB//EAD8RAAIBAgMEBwYDBQkBAQAAAAABAgMRBCExBRJBUWFxgZGhscEGEyIy0fAUQuEjUoKy8RUzNENicnOiwpJT/9oADAMBAAIRAxEAPwC8YACAAgAIACAAgAIACADDMALk2A3kwARHG+0mgprjve+cfVkjP/Pon80MdSKLtLZ9epwt1/dyEYp2zTmuKamRBwaaxY2/dXKAfUwx1XwRo09jL88u4i9d2iYlNvepKDlLVV+IGb4wxzlzL0Nl0I/lv1jNPxqqf26me3nNc/NobcsxwdJaRXchDMzN7RJ8zf5wEyoJaIEBXcSPI2gB0U9ULJOL1KexUT1/dmuPkYLkLwdN6xXch4ou0DEpVrVTsOUwK9/VgT8Ycpy5laezKEvy9xJsM7ZahdKinlzBzQlD7jmBPuhyqviUqmxo/kl3k2wXtQoKiwaYZDHhOFh/GCV95EPVSLM6rs6vT4X6vu5MpU1WAZSGU6gg3BHQiJCi1Y3gAIACAAgAIACAAgAIACAAgAIACAAgAIACADWZMCgsxAAFySbADmTACVyuNqu1qRJJl0a9+4+udJYPQ739LDrEUqi4GrhtlVKmc8l4/oVTj+09XWk/SJzMu/IPCg/ANDbmbnrETbepu0MDSoq8V28Rvn0LSzldcpsDY8j8j03iGpp6F2nBS0MLKguTqkbiVASKkSHZ3YqqrVzyUAS9s7nKt+Q3k+ghVGUtCli8dh8K92o8+S1JHJ7IKo+3OkDyLn5oIf7qXQZ8tvYdfLGXgvVm87sfqfqz5JPXOPkpg91IbHb9D80H4foRvaTYaqolDzVVkJtnRrgE7r3AIvztaGOMo6mhhMfh8VLdg3fkyNmXCF10gSWuua+42tb2uF78ICKdN8DnPkAWswa4BNr6HlrxECZDuX4C3BMfqqNr00505re6nzQ+E+drw5NrQq18HTq/MvqWnst2vy3slcndNu71LlD+8urL6XHlEqq8zCxGypwzp5rlxLNpqhJiB5bK6MLqykEEcwRoYlMppp2Z1gECAAgAIACAAgAIACAAgAIACAAgAYdrNrafD5eac13PsS11ZvTgPvHT10hspKJYw+GqV5Wiu0o3afbaoxAsJ3hlW8ElGIVTfRm4uR10vuAivKTkdLhdnwo5rN8yOLKhDUVJ2yF9WJbFe6UqoUA33k66nU687WGm4QxX4ktGg1q7hIlngAdCNbneLX0O8cIdYnlRy1sdforcjCrd5kqcOZplh6ih5YOyGLT0kSklmw8QUXIuc7s7EgkWAZRa173iana1jz/2hajj2r5tJ9y++8lX+J4gFuJRIubeL6niN790dTZdN3i36RJkZGYgqtqalADNKoCwHtX0OW+6WPEAW0+7vN4HZEVWtCmrzdiL7RbRPPkujOJgKm9lYaiZKZSMzGwyhgR5GIqlmrGl7OY2jU2jCEXm1Ly0++RCikQ7iPSrI1MuGuLGOByaXDSOVM5NLhSCVM5zZJBIIsRoQeBhbldwTV0O2zG1VTh75pD+Am7Sm1RvMcD1Fj8odGTWhn4rA06y+JZ8y9tjNt6fEVshyTgLtJY6jmVP1l6j1AieM1I5rE4SpQfxacyTw4qhAAQAEABAAQAEABAAQAEAEJ7QtvkoF7qVaZUsNF4IDuZ7fBd56CI5ztki/gsDKu7vKP3oUPW1cyomNNnO0yYxuWY6/wDA5AaDhEDZ1dDDxhFRirIJcuEL0KYrpqUsbKLwnWT2jBXY/wCH7PFvaiN1baFWrjVH5R/k4GFG6I3Jsz5YtyepwqqICEuPhVbI3iskDWLFKTNTDzbyJbsaQ8qWQReV3qsOPjZWB9wi7TzRw/tFh5R2h716NZdyXp4k4THHWWECroLA+ludrw+xkXyIBjTz6hVX6M62N+fC3IQ13fAxMW69eKj7tqxGqgFA1wRa6m/PcR5xHLQ0PZPB1au1ISSyhdy6MmrdrfmNsNPZAgACIRpMDQpyiNxGSgpKzOZkOyNNClkDhGe49ognUE5juOtrQ3oM91qaluJP0EzpCizgayJzynV5bFHU3VlNiD0IhSpVoqScZLIu/s47RVq7U9UQtRuVtyzfLk/TceHITwnfJnMY7AOi96Hy+RYkSGaEABAAQAEABAAQAEAEJ7SNuVoJfdyrNUuPCN4Rd2dh8hx8hEc52yRfwOCdeV38q+7FBu7TGZ3YszElmJuSTqSTEB11GiopJIUSJBOawvlXM3QXA9dTuGu/kYa2Wk4waTHTC8LMw9ISUt0lq1o0l0k3wzBVUDSIG29TFr4pyY8S5YXdAU3Js4VNUAIRskhTbI/iOIAX1hVFsv0aLZFq6pznpFunDdNelT3EO2yv1v8AUkf1mJoa9xyftj/dUf8Af6ot6T/2Tef9wibiczwKrx8TJM0p3rsCMw8R3G+lr9IY8jm8b7ylU3d92eepwxUf5GSeU1x77n8obLRHdew8spLo/wDX6kchh6EEABAAQAbyah0RkUJla+pXxAN7QB5GI5U7u5UeG+K6eXL71ErpDdCWUBO6QFWcDiQQQQSCNQRvB6GFKlSmmrMvDsv2++lgU1S3+YUeFj+1Uf3gbxxGvOJ4TvkzlsfgXRe/H5fIsaJDNCAAgAIACAAgAYNtdpkw+maa1mc+GWn2n4eg3k8upENlLdRYwuHlXqbq7TzhWVcyfNebNYtMdizMef5AbgOAAEVjssPQUIqMVkhXQYVOnS5kyVLzJKF3ckKo6XJFz0GsNbJZYmEJqms28kKMNppucy2zSyQMwB9pDu+Z955wknG1yRzjJXlquWjLAwfDwoGkV9WZmIrOTHYm0KVNRsrq+0JqWaVG5GMSxjgNTEsKTZq0MLxYwzpxY3JizGKWhoRgo6HOHDyT7JSvCD9qfLH8Cu/5iHwOG9r6l6lCn03++4tiX/2Lef8AeIl4mBwKw2z/AFy/6Y/qaGy1Oe2r/fLq9WJahc2Hn7k4H3i390Ml8p1nsTVtW3eakvJ+hGYYemhAAQAYDDnAImnozMApgiGtXEOLpEehFOJindEa8yXnFiLXIsSLA6HgdbdIRlSpGy+/Xmcqmpyzu9kXlWIZLHVSLag8NdbcIWN7FGdLei1M9B9ne1wxGnu1hPl2Wao+Dgcmt6EERZhLeRyeMwroVLcHoSuHlQIACAAgA0mzAqlmICgEkncANSSYBUr5I827d7StiFW0wX7pPBJXkt/aI+028+g4RWlLedzrdn4T3NOz1eoyLLuDblDDYVNuLSHLCsREpMv0cvMvoSxy9LruPvhJQbdyBKrZQs1bkvUkuztE5dps03mPa/IAbgIgm1oiCs7L7yJlLFhCGa82NuJ11oTUs0aVyG4piZYkKYnp0uLNqhh0ldjSTFguBCihABMMEmpJl02dlW7TJrXP3Sq+8Q+LSSueebdp18XtNRowclHJ2TaWXPRZtkqnbf4etOkj6QrTHuQqAtazknNYeE2G42MSXWpRpYapVqKjBfFy6iu9qdraSZNGSb7K5TdHGtz93rDXnmjE2rgK7q2Su1k81qLMOxCS1HORpqLnAMvMwGZgLgC/HwjTrCXumjU9n6VfA4mm60d3eaa6U/hbI7EZ6wEAHCpUsUUGwZgCfPnDZOyKeMbSS4N5kh2hw0ZBNMiVTmWqpaXumMN7W6iK8J55FLDRpxl8Dcs27/url6DLFo2AgFMMIbJXEOSsVYMtrqQRcAi411U6EdDERXqwurI0xCqaaVLBQVXL4Ra+pOuvXQCwECVik6TUnJsUbK489BVJPTUDR1+0h9ofmOoEPTs7mfjMMq1NxfZ1npugrEnS0myzmR1DKeYIuItJ3OQlFxbT1R3gECAAgArTtq2k7mQtJLNnn6zLbxKHD8TaeSsIiqS4GrsrDe8n7x6Lz/T6FLykiA62lAWylhYq7NCEbCyjW7iHVHaIVXaJMaCaFEUWYlWLbFVRiFhvgIoUbsiuL4kWNgYsUqfFmth8PbNjPFkvBAAQCGO5nd2s3uj3TEhW5kan3CI/eK9iksW5SaSWWdr52Iyk6es/LmIztfgRY8RfkPlE+TVzmadXH0sZ7pSa35X4NZvNq/JCeTSfr2DH9HcAjjckfKFvoVaWEt+IqKT/AGd0nzu2hudCDYix/wB9YcZU4ShLdkrP6k5wmQTT924F1BBHv/K0QvU6RxdCrhFWWu/Rl22cfGK7wopuZATvGjfvDQ/EQM6bCVXVopy10fWsn4neAsmsxAwsd0IMnBTjuyODyXNg0wlRpY8uUN3EU1hJr4d/4fEUi1xe9ri9t9r621HDrCyvbItVlLce5qbTGUsxQEKSSoN7gctSTblck2tcmCN7ZiUN7cW9r0/a8jWHExvJpWmEhFvlGZjpYC4W5J6mIp2RDVqRi0nx+/QRVEsqzKRZlJBHIiGplfejNXiJZiw4rVIls9h+0ej0Mw7rzJPl9dfec3q0S05cDmdrYfdkqq45MtyJjGCADV2ABJNgNSekAHmHavGTW1k6eb5WayDki6ILcNBc9SYqt3dzs8Dh/dU1Hv6xHKWGmxSiLAnhBuN5Fr66W1I5a/Dyu+PImjVTm4cUb05IYWFzyHGFkrqw6pbde87ImOH4BXTFutM4FtM1l+DEGIvw8mYNXaGCg7Oon1JvxSsMWN9/Kcy5qNLbk3LodxHUQ6NHd1NLCOhWjv05by+9eIzmJS8dVklxmlpMZNfFl3kbwLE3sOAiPfS1KcMWrfHr0f1vrxOKtcXG6HlxNNXRkwoHQYvMMhKJ3Cyg91JG697m/kTELi1dmFiNyjPT9pL4Vya18l3mu0UyWarNLIZQAbjdmykMRBSvawuHqR94t7Nw8Mn6DPXyglK1gASFJ6klbkxYWoY2kqWzJJKzai30ttXbI7iJ8d+aS/6Fh6OSxzvVT5xh/JEmmCTb6/aVW96gf2mI2bO3XKpsz38Pmg6dVdfy+GYklHu6iZLO5/Gvnub5Xg4GvgcRH8S1H5asVUj2rP6khwzAKmo/UyXccwLD+I2EIk2XcRtDDYd2qTSfLV9yuxXiex9ZIXPMkNl5rZreeUkwri0Q0dr4OtLdjPPpuvPIzQ7GVs0ArTuAeLWX+ogwbrEq7ZwVPJ1L9V34rLxFc/s9r1F+5zdFZSfdeDdZDDb2Ck7OTXWn6XI7W0UyS2SajI3JgR84Q1KNenWjvU5JroOEBMY7u5Fr5r6WuDfpbWEaT1IqkISV5cOwef8AomuMszfo75faJJGY8ScpOYwz3cuRlPaeAhL3cZrudu+1u25F5ghqLM4i+hadQvTVlst3LS76F1Swf8JDZb9TDldWkZFd06+/RTz4/fQem6GrWdLSahujqHU9GFx84tHJSi4tpneAQh3axi/0fDpuU2edaSv4r5/5A3whlR2iXdn0veV10Z/faefJKxXO0pRF8lBa99b2tY7rb77ukJHNl2m3vbtu0fdmNmZ1dMyyhZR7cw7lH5npE6Vytj9o0sHG8s5PRcX9F0lzbP7K0tAmYAFgLtNe1+up0UeUSJWOHxm0K+Ld6jy5LRffNkZk7dT8Sq2psKCrKl/rauYuZbcpaXFyTuJ8929SnuytvWyG/tqmhRRIxDTWMwE2sSoUEm3AZre+GzWRt+z9acMXuLSSd+zNP75lbRGd0bU0+bLsJc1lUElVNmCk7yoa4B6wx00ynLBxd7OyfQu6+tug0RbAAcIcWoxUUkjMKOI9PqM8+Y31JSHTgSNP6j8IdbI5StiPfY2pUv8ABSi+ptfWT8Dth1zIJY+JwwB3WGi6epgsk8ibZ8W8DKUvmnvWySyfw8OlivH/APt3/D/UsJHUv7bywNTs/mRF8R9pf9OX/SIkRxmP+eP+yH8qJVslLeb3KS1Ls2ZAF3kg3A9xMMks8joMPOnU2bu1WlFwnBt+Hg2Xds32ZyEdJ9Womzl9lfqJfp9Y+ekOUbHL0sTWWGo0pOzpppNXvn9FkPuJbTJLnrR0iCdU2uUBskpftTWHsjkoBJ5Q8huOsivQTFp3mq08oZhQaHKCATl3hbkDUwgFYVHbDPSfMT6Cry0mvLzLOAJCMVvYrxtuhG0jQobLxVemqlON0+lfUmmym31JXnIhaVO/8M0ZW/DwYeRhdSrWoVKMt2pFp9I+Yvg8mqQpPlhx13jqDvBgtcKNepQnv05NP77+0qHa7YNqadKWQ4md8xWWh9u4Fz5qBvbhpEbg+B1uB2/CcWsR8LSvfg+zn0eRNsC2apcKkNU1LKXRczzG3L0QfDmYfGNjA2jtWri5W0hwX15vwQz7J9pLVc2omTFKSAAtNIVC82YSTdiFBO4Achf1hU08ilUw1WnTjVlG0ZaDfsf2bG30nE7IBdzJvuGrfpGGlhyHKIvdK92ac9sTWHjShqlZvj2dnH+pXu2m0AxCsecgtIljuZC7hkU6tbhc6+VuUFWXAl2RhnZ1pccl6/fWW/2KYv31CZLHxSHKj9xvEvxzD8MLTeViltOluVrrjmWDEhnFL9u+I5p9PTjciGYeV3OUeoCH+KIKrzsb+xqWUp9hXEkREzp6SJLsjs89bOEtNFGrt9lf9zwiSnG4m0MfDB0d55t6Lm/ouJfuEYZLppSypS5VUepPEk8SYsJWPP61adabqVHdspTtR21avmvRUrEUss2nTFP61h9QH7I+Pla6Sdi/svZssZUzygtX6Lp8u4U9mtTVUomGkomqEYAWDBACua3jfwnU663hsGzV9oKVCFKnCDScfy9Dtn4cdcyPbVGum1jT8RlmVMK5ZUreqS78GBIJJ3kf8Am+A/2cwkUpV203pbl19fDoG6GHVDphez1TUi8mS7jmBYe82ECTehSxG0cNh3u1JpPlq+5XE2JYZNp3yTpbI2+zcuh3GDQlw+KpYiO9SldCaXKZjlRSzHcALknoBAS1JqEXJtK3PJCU9nmJpTMTSTLzHW+6+XhcXuPFEnE4CnVj+EnTUlvzkm75fClfV2V79PUPD7A4ggANK4SWqeLMnA5mPtbvCsNszYjtHCJwpqXwxUEnZ8HeT0/0xE8/ZSsq6Zmp5DzFa1iLWNmF7EkcoIp3LW3MbQ/DzoqXxO2Xan1aEVxjZuqSqlUrSWE90lhZelzcW4G28HXpD0cnjKkZyi4u9oxXakkz0h2a7Cy8MpwDZ57azH5E28K8lFvWFIPeTcFBvJO9ukau1vtE+gJ9HpjermDS2vdqdMxH2jwHr5gwQyXXZ7Cu9cd5X1JBOY3Z5za2J35UvrzPUwosYuUlGKzeg29mQanlV+K1jl5mQ5nbifaKr0vlGkNi7mjtHBwwihS1na8ui+i8yvqAsUDP7T3dvNyWPziOTzO02VRdLB04vlfvz9Ts6A2vwNwRoQRuII1BHMQhar0KdeG5UjdffcT7ZTtOm047utV56AWWagvMHIOo9rlmGvMcYkUr6nGbR2HUw96lL4oeK+q6e8sHZfC3LNW1Y/zM4WCndIlb1lL13FzxboAA8wTjT04xKd3swZqSUSsmWw8M2YNGmsD7SjVUG7e2t1IAHqpn01HLLuZUiWo1Oij/AN6Qgrd9Sje0PtEfE709Jml0d/0kwizTbcAN4Xpx48iyc1E0tn7NqYqW88ocX6Lp8iGGWAABoBuivc6104wioxVkiediWJd3XtKJ0nS2FvvJ4x/LniSm/iMLa9O9NS5Pz+0XzE5zp5w7TazvcUqTe4VlljpkVVI/ivFab+JnWbLhu0I94y0UhnZUQEsxAAHEnQQw3FONOLnJ2SzZ6M2N2eWhp1lixc+KY3Nv9huEWox3VY4PHYyWLrOpLTguS+9ekifbLtc1PJWjp2tUVAIJB1lytzNpuJ3D15Q5uxFhcNPE1VShq/DpIr2Y7DCos8wEU8s26zG4i/LmfSI0t7NnUbQxsNnUVhcP81s3y6et+HcWJ2g7Sf4VRq1PJVnZ1lSktZQSCbm3ABTEhykITrVFGOcpPvZFO0qvM7DaComqFmzHUEDd4pbswBOtrqDDZZq5r7InUw2P91zbi+y/qvMQ9nmxX0oifPBEhTov/kP/AOfnDYxvmbG2dr+5/Y0X8XF8v18ustSorVlulNIC94VLBbeFJYIGYgdSABxPkTEpxjbbIB2xnM9BTr458xnFgNSuUa24DNb4wySyNjYmK9xifidotPe7E2n6dpKtitkJdDLDMA08jxvy+6vIdeMLGNiHaO0qmMnnlFaL1fT5cDvgG1sutqZ8qnBaXIsHnX8JmEnwrzsBqYUzBj7XMeEmRLpBNWU9Y4lF2IASUSBMck7tDb1hQY6020+GUdOqJVU4lykAULMUmyjgAbkn4mABj7NsEafOm4vVKe+qSe4Vv2UjcnkWUD08zABItvtq0wykee1i/syk+053DyG89BCCnmfZWtNTi9PNqmzGZUozs3E5hb0vYW5aQCFudoGBVWIYuktUbupMlcrkHIC5Jds24kAAW36CEld5I1tlVqOHnKvV1ivhXFt/TnwuMHaJjUpll4TRm8iQQ1S43O4N8l+Pi1PXyMD+FD8DQqbSxbnU0veXovRdBHIiO9CAUnvZVs13836RMF5co+EH6z7/AHLv87Q6C4nNe0GP93D8PB5y16uXb5dZIu2PalqWmFPIa1RU3RSN6p9d+mmg8+kSXtmcph6Eq9WNKGrGbD6mqpcLaqrK6bKlIgWRKlS5KsQFCoLtLOrHda2msCd0S4+jSo13TpSull28esq+oSZUkTKudNntobTGNh5Lew8ojcmdTgtg4eMYzqXk2k7PLvS+puy2FhoBFY25RUVZKyE0wQpUmhx2OrO5r6WZynID5McjfBjDouzRlY+G9RkujyzPUEWjkDyvjs7PV1D/AGp01ve7GKjO2wcbUoroXkWF2MYD3k1qlx4ZXhT987z6D5xJSjnco7dxW7BUI8c31cPHyLfrqtJMt5sw5URSzE8ABcxOcuecsOE3Fa9pzXz1Myyg/UlD2R6KLnnDJZux1uy6ccDg5Yuos2surgu1+Fj0LTSJVHThRZJUpLkngFFyT84ecrVqSqTc5u7ebK+2W27l4szUtVSkpNdzJIFxkW5UvxRgBfNu/NMnkWlh8Th6cMUsk3k+X9fEkmI02HVdRKpJjLMm0wzrIBPhGUC7gaeywGp+t1hbZFWFWcJ78W0+Y/YjWSqSnea9klSkLG3AKNwHwgGN8SgsE23q5dTPrwqvMqBYS5hOVZYPgUEbrDXr6w1yzOiw+wpVcH7xfO81fS36693SWB2aYNPqZz4rX2M+YMklQPDLlj7IPPW3rzhU7mJiKLoTdNu7WttOrs49PUc+3Ha9qWnWkkE9/U3Hh9pZe42trdj4R6wpASTs32aGG4fLlNYTCO8nH75FzryUAL6QAUX2iJWYpNn4jLlMaKUTLlzMygZEOW4Ba5uxJuBxtwhRBp7L9lTiNfLlsP0SfpJx+4v1fxGw8r8oQU9ZqoUACwAFhyAEAHlvtY2ofE8QKSczypRMqSqi+Y38TADUlju6AQAIR2aYqqd6KOYABm0ZMwtr7GbNf0vAAvkbfYnVIaV6pkUKQxCgOQLKQWABvrCN2NDZmAWMq+7crWV+fFfUzhuH5bS5Skk7gBcsfTeYibud1QoUMFR3Y5RWrfm2P9VshWy5ZmvTuEAuTpcDmVBv8IXdZBT2vg5zUI1M30NLvasNeH0bTpiSkF2dgo9YQu160aFOVSeiVz0PhNBLo6ZZYsElrdm8tWY/ExMlwPNMRXlXqSqz1bv99WhVGzmHf4tWT8VrPBRoSsrPoDKl7t/A2LHqSIRq7LWHxH4ak5Q+eWV/3Y8e18OSz4oZ8dranH6q9NKdqSnJElbWDNuLtewHQHcPWEk+CLOy6VCnJYjEytFfKtW3zss7Lz7Tb/oevz5Po7XtfetrbvazW9IZus6j+28Du73vPB37rDbjuzlTSqrVEooGNlJZTc7/AKpMRTi4vMlobRw2Jk40pXaz0a80MEyGizOGcqQw3ggjzGsKUa0bppnpv/qSXFs4jdZ5mD5iSeJJ98VGd1QVkkek+z/DBT0EhLWZlDt+8/i/MD0izBWikcfjq3vsROfTZdSyRGu3HFClElMps1VMCG3/AI18b/ID1hzdkMwmHeIrwpLi/Dj4DX2L4aDNmzrfq1CL0zb/AIL8YjhzOk9pKu7CnQjpr3ZL1JD2zTpn+GtLlBiZ0yXKOUXIVjdveBb1iTgcxQpqpVjBuybWfLpGTB6WXgWHzKyoAE5lCy5fEX9hB1J1PIDpDYq2bNLa2PjiJKlR+SOS6eF/RfqdexDD2KVNZP8AFPnzPGx3/aI8rkC3SFTuV8bh/wAMoUmvitvPrfDsS72zbt2r2FNIpl0FRN8f7ksZyPU2gbshmz8N+IxMKb0bz6lmyNbCbGPWOHmArTqdTuz2+qvTmYjjG51u1trQw0XSpfP/AC/ryXa+m8JUsKoVQAALADgBEpwzdypNkMEOKYpPxOoW8qVOKU4O493dFI6A3b963KDiTtQVFfvN36krrxfglzJ1txJnT5IpKe6tUHJMm8JUn9o1/tEeEDfduQMKVyn+2nH5UiVKwij0lSQve25j2VJ4n6x6kQATbsC2eFPh/wBIYfpKls3Xu1uqDyOrfihBR37YdpPoWGzChtNnfopfMZgcxHkt/W0ADT2M7AJR061U9AaqaMwv+zQ7gOTEak+kAGx7TjMxqXh9OitKzNLmTDvLhWJyWNgFIsb79d0KIVltTh19oKqTITV2FlUfWdZbN/MSYZM2thVoUcRKc3ZKLv4F57GbJS6GWCQGnEeN/wAl5D5wqVittDaNTGVLvKK0X3xGXYjbKdiFXWS5ktFpZeZZe/McrFCW4a2OnC0LfOxVlh5xoxrPSTaXPLV9XAYexnDBOmTKu3gQukrqcxF/4bfxQyKzZs7R2jOrg6NNvNq8umzaXfa/cWTtLQpPp3lznySWH6Y3y3ljVlzcARoTyJh5z5VtRVtjs8UFCO5wuRYTXUZe8C7lUfZ5D1PCC5Kqdo78tOHT/TiTraHGaTA6EEIFVRklSl0Lty/MmAZKTk7setm6mdNpZUypVUmuodlXcubULqd4BAPW8AhRHaPj/wBOxFypvIpbypfIv+0b8vQRFVllY6L2fwm/N4h6RyXW9e5eZHO5ZgxAuFALdATYRBc6So1ewimQpTqEu/xqZzMS3MD3EeRFkl2YqeBsffaImb9KXw3PV1ItpaAbgqj4CLZwpTnbVMLV9Op3S6dmHm75fksNnodB7OUt7FSn+7Hzy8rirskx6VIeZJmuqd6VKFjYFhcWudLm+kNhyLntLh5NQrLRZP09fAsXaDamko5ZmVE5FA3C4LMeSqNSYkOTKC2m2knYrUCfNBSRLv8AR5J4ffbmx/8AnMslLgdRsPZTcliKyy/KufT1cueumtg9k+0smUrU051Qs2aWWNgSQAVudL6XHPWCD4DfaTCyU411o1Z9fDv9Ca7VVWHhFeuaRlQ5lzkE3+6N5vyG+H2uc5Tqzpy3oNp9BW1T2ompq6dKZTKoJc1TMcixmAHcF4IN9t+mvIo5JF3C7MxGJhKpFZJN58XyXNvuLaq8cp5Urvpk+Wsq185cWI6a6+kKZ9xs2P2tpq+U0ynIVEdls1lNgdGy8A28fHW8Ari0k2tSI9pXazJpEaTRus2pItmXVJfC5O4t0HrANPOd2mzNSWd21JOpZjvJ6kwCntHBqJZEiVJUWWXLRAP3QBABVPaAv0/H6ChOsqSBNccOLkEeSKPxQohYm2G00igp2mTpiocrd2vFmtoFUanX3QgpSvYNhV6ioxGebS6dG8Z+2wuxv0S9/wB4QohMeyHB/pNRU4xOXxT5jiQDwS9ifPQL6HnAA6bddopoa2TTypYmgKZlQL2IU6KFO7Nxsem69wjaWpawuDq4qTjSV2lf79B2mT6CXTPUFxSJWrq72ltdlY6BtzWJO7rARVKlRxUJt2jdJcs8/Ed9lsDk0VNLkSLmWouC2pN9bnQa+kA2c3N3fJLuyKa7ScdqMRrZlFKcimlTBLyJvmzNLhjyDG1v/QknbI1dmbOjiFKtWdqcdenj9+BbuxuzyUFKkpQAbZnI4tx9BugSsUcViPfVHJKy0S5LgvV9NyqqG+PY2Zp1o6VrSxwIU7/xML+VuUD1sOo01Ci60v8AbHr4v+FeLRYvadtEaKibutZ84iTIUby7aXA6DXztClRK7sikMR2em0GSTOUKxUNa4N73uTY6a3irUT3szvtl1cPLDqFB33cnlbPW+fMbnY2IubHeL7+VxxhpPUim7iSZClSoTD/ApnIxLY5/38Rhx6Tkq6lPszpq+52ERNao28HK9KL6F5Ho/ZDExU0ciaDvQBujAZWHvEWou6ucjiaLo1ZU3wfhw8CFdseBM/dVSAkS1aXMtwUkMreQNx+IQk9DX9nq8aeJcJfmVu1Zr1KpdAwIIuDvBiM7WcIzi4yV0xJKwmSpuEF+tz8CYXeZRp7JwdOW9Gmr9N34N2HCTJZzlRSx5AEn3CGl6dSNNb02kunIkmH9nlZUCzSQiHeZptp+7qfhDlFmNi9tYFRcH8fQldd7sh+w7sOkDWdNueSgkfzk/KH2fM5mWNw0Zb1LDx/ibl4XS8yRyuy2jAsTNP4gPksG4ib+38Zw3V2DdWditA5zKZqnf7Vxf921oWxRWLTqe8nTi32pdyaXgRXbHsiqRKJpSs4jco8DZeIAvlO7deEUWmX8btWlisOoSpWktGtFz5d2ZUVdgk2S/dzFyzLAlG8JF7i1mtrpC3KP4Gb3d1xe8k1mlrfLO2atmjbCqOYs+WxltZHRjpwDA/lBdAtm4ttpU5dx7NluCARuIuIUpFC7ZY0+F7RTalpTTC8j9Eo4koFHoGU3trCiwhKct2Ku+SIPR4fX47XkMWaYT+kZgQspPL6oHBePvMILOEoScZKzXBk/7R8Ql0NImC0Bu2UGofjbeQxH1nNiRysOMDY+jQnVb3eCbfQkXJs9hq01LJkJuly1X3AXPqdYCIqPZ/ZOfXYlVVFUjJL+kOXLAi6IcqIL7xlA15GGtXZuYTGQweCe471J/wDVLLPxaEO0mLri2LSZUuxpKeYspB9V3uA7W3EACw/5hZPgQ7PwilSq4mayjF2vxlbLu+hfE05VJA3A2HkIUySseyXY+YgNbVoVmuzOqMLMC5JLMDqDrYDfCWzuzSrY1LCQw1PTWT5vl2efUSvtHnz0w6eKZHec4EtAgubzCEJ9ASb8IUzTl2b7JjDaNJZt3rANNI+1yHQQiRPXrb+7FfLFWXq+tvPw4DfiVDnrXxGu/R0tErCnVuLfXmkefhUcbA8ocVylsTxd62onVky4702lqfqyhog/OK1aavY7LYWDdKi60tZadX6+VhHMiM1JnBZZZgo3sQB5k2hSjWlups9P/wDT8vlFs4neZRPafR91ilQLWDlZg65lBP8ANmitNfEzq9lz3qEejIWbAbbth7FXBenc+NRqyn7aDj1Xjw1FitOVsmJtXZ7rx97TV5LVc19V49xdGF7TUVWl5NRKmAixXML+TI2o8iIsHKaPMYcT2Fw1iXLCVxOWYAvuOghrgjWpbcxlNW3r9av46keq12fo7mbULNYfVDmYf4Zf5wbiEqbcxs1bft1JL9RDN7WpEoZcNw9iODuBLU9dLk+pELdIhhhMZi3vKMpdL+r+ox1vaNi869psmnHAS0zEer3hN9GnS9m8RL+8kl4/feN42mxPecRnX6KoHutCb5bj7MwtnUfd+pJ9me06rkMq1uWolbi6rlmr1yjwuOgseV90KpriUsX7PV6Ud6k99ctH2c+8tKv2topKLMm1UlFcBlu4uwOoIG8+6HHPjQO1HCr2+mJ/C/zywAJNoKfCMbl939IkPMA8ExHXvEJ5X1t0OhhRCn6zAptDMNPOtmQCzDcy3bKw6ERDLU77YdVVMLG3BWfe/SxaWwXaJIyJS1cxZU1VARnNlddwGY6Bhusd/CHxd0cxtnCLDYl7uks10c13+BJtpafDalA1aaZ0S5DTHXTnZr3tDzIK72g7SqWllmjwOVLzm95irllpzYfbbru890I3YsYbC1MTUVOms393Kzw1zkaYxzTGmHM5NyxzWuSYjbzOr2fhYRwE42zk3FvnnunpbCNrKSdJEzv5S2HjDOqlTbUMCdIkWZyVejKhUlTnqnb76ysu0ntL+khqLDWuraTqgbgvFZZ435+7mEbsWMDgKmMqbkNOL4L74IiOz04Us2S6jSW6tbmAbn1OsRXzud3UwUPwksNTyW60uvm+3UvxtsKESe/NVJEu17lxfyy3ve+lrXvEx5xJOLcXqiHbN9qkuqrpga0mjy5JMyZ4c8zNqWvuB0AB+ZsC60LCwdZ0HiLfCna/33P+o87YdpdHQocsxZ88+xKlMGJJ3ZiNFHx5QFeMXJ7sVdjrUba0MuSJ8yqlKhF/aBa/LIPFm6WvAE4uEnGSs1kylNuttJmLuEQNKoUa4B0acw3Fvu8h+e5k5WRtbJ2TLEyVSorQX/boXRzfYuiXbIS5UqnknwyxMW7TdLtMM8Su7zbwFTLpoLvc6RDCyV/vU0NoynOrJa7rso8Et297dL7crIh23khFmSXVO7abJEx0sFIOZ1Viq+FS6KrECwuSeMNazLOCnJwlFu6Tsn2LLnk8sxu2Ko++xClTnORj5Ic5+CmHRV2iHHz3aEn0eeR6fiyciUx28YdlnU9QBo6NKbzU5l9SHP8ADENVZ3N7Y1TKUO0rWUYhOmpM3mUUuZ7aAnnuPvGsOhJpklTA4bEZ1IJvno+9Zmn+CyfsfzN/vEu8yutiYH/8/GX1FEmilp7KKDztr74S7LlLBYek7wppdmfeKIC0EABAAQCCU4fKLFygLHffX4HSFuym9nYV1HVdNNvW+fhoFdTgynAA9k20420gTzDGYeM8POEYr5XbLoyInOUdzLIAvmdSbb/ZIv74k4nC1YxeDpzSz3pJ+DXmSDZ6YWTMzMxtl8TE2Ck2AvuHihkzpPZ2nGNFzWr17P6iHaweJPI/OFgU/aZftKb6H5jZVygqSiBqykn+IiHIxcVShClSklnKLb/+mLNmP134T+UJLQ0PZ3/Gfwv0HXDTeUBffMJ9z5vyhknZm5s9qeGUb/nb7pX9DUUaPPmtMsw0AGuhAF/haDetkNWDoVsZVqVrSWSWuTSV/Cw50yqBZAABwAtCXubNCNKMLUkkuhWOsBMJ5tBLZszIpPO3zguypUwGGqT350031HYoLWsLWtbhbygLDhFx3GlbS3C3UcpFHLQ3VFB5gQXZBRweHovepwSfUYmUMtmzFFJ5kQXYk8Dh5z95KCb52OzxHN8C08kKKDHJ9OCsmYVUm5WwZb7r5WBF+trw1XWhnYnDUqzvON34+A2V9W812mTGZ3Y3ZmNyfUwpDuxhHdirJE37EMN7yuecRpJlmx5M/hH8ueJKa+Iwtr1LU1Dm/L7Re8TnPEQ7VcI+k4dNyi7yrTl/BfN/IW+EMqK8S7s+r7uunzyPPMpornZU5C6nlswYgXCgFtRuJtoCbnyF7C53CGt2Lcayi0mdhEyd0XAhQCAAgAIAMtMJUKWsgN9Be2YjMeZNhu6Qxq12itKm4b046sJroXfuySmbwk33aG1yATa9r2F7QsW2swws5Sh8TvbiYhxZIZPTLKZfsziPgR/bEvE89rQ3MLKn+7Ua8Leg77Lt4COrf2QyZu+zkv2LXTL/AMHHaway/wAX9sLAg9plnS/i9BtxH2JP+n/c0ORj4/KlQX+j/wBMUbM/rvwn8oSWhb9nf8X/AAv0HyiXdbp7rH/iK61zOmwkdLfas/0OdAtzOPOaw92kOqcCHApylXlzqNdwvlqyhVKNru03+m+GxnFl6FaNOFpLJcTuk5TLyhSWzls9xuta26/pu4wWe9fgNhGTrb6d11+l/Q1iQuhAAQAEAHKYYhbuyObE8wwFWbE0wwpTmy+exfCO5oO9YWae5f8AAPCnyLfiiemsrnJ7Sq79ay4ZE+iQzzDKCCDqDoRAB5h2vwU0VZNkW8Ia8s85barrxsND1Biq1Z2OxwOI97SUuPHrEEqoZQbOygizAGwI5Ecf+Ya0aVo/NLgKUJBysrK2hswINjqDY8IWDLdCvGqsjpEpYCAAgAwzWBPKEGyaSbZ1nyGTKWykMoIKm4BNzkbQWcW1ENjO5BSxDnLdlG3K/E5w8shABFMVSxnjk6N7w3+8SLgcPtOFp4iP+uD71L6ivZZtG8/mP+ISZe9m5fDJdPmv0MbWfs/xf2wQE9p/8r+L0GzFN0n/AEl+bQ5GPtH5aP8AxrzYo2dBEzNa4sR6m0NnJJFrYKnHEe8SurNdrJFIlAAAHdp7or2bOvo04xSinpl3DzsJgn0ljfRc7seviP8AtDa82rRWpmxxKoYdyjrKc3/2f0Hfbde7nJ3fhCLYEc+O+IqKXxIl2dH3tKW/xdyISGsxHPX14xZgy5RajUceYph5bCAAgA0d+HE8IZNjJTSe7xOEx9bHQ8jEZBOor2ODmFK02KMDwtquplU6b5jhb8hvZvRQT6Q5K+Rn4qsqVNzfA9SUlMspEloLIihVHIAWA9wi0cbJuTuztAIEAFb9tOzff061UsfpJF89uMo6n+E6+RaIqiyuamy8T7upuPR+f6lIjUWiE6lfFGw+1+MrNkqG7x5+ZLl9bKoK2DbyLHjyhii7j4Pdmt1W6Eubz6OYmUxNF3NVMzDhQgAwwvpAI0mrM2nTpr5RMmFlT2Rbpa55m3GGRgk7oq0sLuSvfw8zEPLYQARTHplpsxftBPgBEkdDh9tVNzFVYfvKPgkbbMz7TCv2tfcG/wB4JDvZ6uo13St82fcpfUUbWfs/xf2wkC37T/5X8XoNmKbpP+kvzaHIx9paUf8Ajj5scsBq1AC8RfT43iGad7mzsTF0lFU+Kvl6jjg8goqqbG2bUdSLfnCuaZqbKw8qFKNOVnbezXS1b1JBshirUoFxv1PqSYr16Tk96OpDhqUMZg4Si+fhJp+I/wC0uJyamVmFg43dYgp76qLLrH4KhVoVLcCD1g3Eb7xceuRexK0cdbiqHlsIANpaFiFFrm9rkDcCd546aDiYbKVlcjqVFTV2ayaubImM0tijWaVMXTVb2ZSbEcIi1KNenGu41Fnbn0GmN1wnMhVCgRQNTdiRfUkD09IIqxEoz0lzuNrtDhs5Fv8AYhs3lV62YNXvLk3+yD429SMo/dPOJqceJzW1cRvSVJcNesteJTHCAAgA1mIGBDAEEWIO4g7wRACdjzdt/swcPqigB7l7vJP3eKk81OnlY8YrSjuux1mAxfvqd3qtRhlvDDYpzFMt4NC5CR2BiRO5KZhwoQAEABAAQAQzHXvPfzA9wAiWOh57tme9jaj6l3JI22fW89Olz8DCS0HbDi3jYW4X8mL9rDrL/F/bCQNT2nedJf7vQbMSP6r/AEl+ZhyMbaDuqP8Axx82dMA/Xp+L+kwktCTYn+Nh2/ys7YDOYF7nwquY3vpbpDakblrYlepGU25fDGN30WJDIqGfUAfVPoVDD528wYjakjb2Li6Veg/w0N2MZSVm9He755NvLyOpmEb190F2a+/JaxM1kllUOVZRpYkEDUXHvEM3k3kQ1qkbJp5m0trgHmIkLEJb0VLmbQN2HnKY0RN3I52aszgxgK0mkrI4O0KV5yHbY/Z18QqkkrcL7Uxx9VBvPmdw6kdYdFXdjMxmJVGm5ceB6YpKZZSLLlqFRFCqBwAFgIsnJSk5O7O0AgQAEABAAxbZbNJiFM0l/C3tS3+w43HyO4jkTxsYbKO8rFjDYiVCoprtPNuIUMynmvJnLlmIcrD8xzBGoPEERWaOvoVozipR0ZiW8IX4TFCPBoWoTOwMSKVyUzDhQgAIANJ0wKpY7gCT6awEdWoqUJTlok33EDmuWJY7yST66xMeYVKjqTc5att95I9i6O7PMO4eEeZ1PyENlyGV8fPAYaVWk7Tn8EXyWsmulfCl13OO2b/plUcF+f8A8hIFiVStLCYdVpOUty93m7Sk2s+qw11wJ7sAXPdru9TDkWMYnN0kld7i9TnQTCsxCN4YQPQhwVWVPEQnHVND9hgVJs6Sw1Ym19xXgPcYY9LnT7PVKhiq2FqLOTy5NcF3P7sL6KWJdkvfKLX45TmZfcQ490I88yts2ktm7Unhb3jVipR645Nd3kLYQ60yzsVyM7Mvh8JN9F9kX32HAXtDNxXuVvwlO9zUmHN2LJzdoibuNlI4u0BXlI4u0BXlIxTU7zXWXLUs7kKqjeSYUp1aqhFyk8j0bsDsmuHU4TQzns05xxbgoP2VuQPU8Yswjuo5LF4l1534cCTQ4qhAAQAEABAAQAQvtH2HXEJeeXZalB4G3BxvyMfkeB6EwycLl7BYx0JWfyv7uUBPkvKdpcxSrqSGUixBG8ERXOspVVJJp5G6PCFuEzskzhxhCwqqWrFGdbDKSdNbi1jxG838/lDlN8R1Gq5ptozElyc4VWY5VS+ZmCi2/Xl6wknZXKmMqShBbrtdnTE8BqFlTlcMGT20PtAaG/WGRqq6M7EN1cM4xm2pLrv1dPRxIHNl5Tb48xzi0nc4mrTdOW6/6rmSLBMZMmSAZRKZvbB4k8RDWs8ieeCoYqnSniIS3INpuLWd3fPLLr46DdiLd/MaZ3iAE2GYm9hpuAMKsixWo0qs705xjBWjFNu+7FWXBvvFFKVPeBXTP3aorE2B+1YkXhGaOGdOSqQhUjvbkYxbdl/qtdX8BonSyjWuCRbVTcc9DDzBq05UKm7vJtcU7rnkx5oCtTMQzPaVTmHBrEZT8TcdIY8kdDgnT2niISrfNGLuuErNWfi7ro5Mc1nJnKoLd2LG2gt7Wn4lA/EYQftOdFVacqKs6E434Ldm92SXfmOMMOsNS0Nc+QjZzZ4jI5SOLPCkEpnJ2gK8pHJQWIVQWYkAAC5JOgAA3knhClac0ldl8dmGwYol7+oANS43bxKU/VH3jxPoNLkzwhbNnL4/G++e7H5V4k/iQzggAIACAAgAIACAAgAhnaBsHLxBe8l2l1KjwvwcDcr24cm3jqNIZOFy9g8bKg7POP3oUJiNBNppjSp6GXMXep+YO4g8CNDEDR1NGvGpHei7o3w/EXk5smWzgBgQNwIOjWuu7eLGGtXJ9Xf662tw16ndHSqrDNmNMYAFjchd2gA46301MIlZWJ8OvdqxhXgLamD1BRkmLvlurD0N/nCt7ysyvjUpU79PnkTXDMQmV05583LZkyPbQEWtu8ohn06lGVOnh6MYU+d0VniOzswsRLs2W55aEmwHuMXYytkzkatfC4mKnTqKK3pJb/w6Wdk842V8m2sn1jbOwmpk+1KmLmH2TYqR8QRD95DoYbFQ+KnFtNW+H4k0+q6EsqidmC5SL8WFh6kwt0Mp4KvOahutX55LvY7YRTylzCauZgdDlYgiw3ac7w1t8Dc2Xh8JTUliI70k8naTVrLTLn+grqqOS4sstweBVCv9QAhE2XsTg8FXhaFKSfOMGv5kkN9BR91MzTLKo1GZgDfyUknyhzd0ZWCwbwmI95WajFaXkk+6LbfVp5C3DkDNUz1N1ysoFvaLD/cD3wnDMwtrY9yxcqWHzVVpdm9F5LndDsXis3c9O3rIEQtmyi+UXboLgfM/PlCEMqqT3ROzwpHKZyZ4UhlM2o6WZOmLKlIXmObKqi5J/wDdb8ICrVqxhFyk8i9ezvs8ShtPn2mVJGnFZV94Xm3At6DjeeELZs5nG4+Vf4Y5R8yexIZwQAEABAAQAEABAAQAEABAAx7U7LU+IS8k9fEL5Ji6Oh6Hl0OhhsoqWpPQxNShK8GUTtfsPU4eSzjvJPCco06ZhvQ+enImIJRcdTpMJtCnWy0fIjavDTTjUOqvCE0Zm+a4sYCTeUlZmKefNlgiW5CtvANoHZ6lX3MlkrNdIpk17KSXTNe2qkXFuGU203nQnfEsZLicVtf2WxDjGOFtuRv8N87t3bz14JdCRO6btTQUf0Z0W4l90HclbC2UEoy6kDrrEl7mJNY7DUvdzotWVrkWmYlLmEtnl6kmylbC5vYAaAdIN1Ga8XtCLynUXU5Ix9Il/aT3iCyF/tDaT/zan/1L6iOdUU31mlnoLMfcLwEsa21a/wAKlUfbIj1dTo2daeSQHIJZxYC32AdQDxgc0uJvYDY+0ari6itbnl3317BZhskypeQkG5zGw46ceNrdIinO+h1OB2DRoV1iar3ppZcl9X0vuO5eIzeczAqGFwrMAdCASLjkRxgsQyabucGeFI5TH/ZPY2pxBv0S5ZQPimvcKOdvtN0HraHRi5aGfisdTorPN8i99kNj6fDktKGaYR45re03T7q/dHrc6xPGKic3iMVUru8tORIYcVggAIACAAgAIACAAgAIACAAgAIAMOoIIIuDoQeIgArvansnp593pT9HmfZAvLJ/d3r+HTpETpLgaeH2nUp5TzXiVRtBsjWURPfyWyD9oniT+IbvJrGInFrU3KGOpVflefLiMizIQuqobh4CRVDYTIQeqht3kA73hg25D3QCPdeqRiw5D3QCWguC7jOeAXftoYLwCOZqXhRjmaF4CNzHbAdmKutP+Xksy3sXPhQc/GdNOQuekKk3oU6+MpUvmf1LV2V7I5Mmz1jd++/uxcSwev1n9bDmIljS5mJiNqTnlTyXj+hZMqUqKFUBVAsABYAcgBuESmW227s3gECAAgAIACAAgAIACAAgAIACAAgAIACAAgAwRABFcc7O6CquWkiW5+vJ8B87Dwk9SDDHTiy3Sx1enpK/XmQfFexdxc01Sp5LNUj+dL/0wx0nwZo09sfvx7vv1IvXdmmJSv2AmDnLdT8CQ3whjhLkXYbUoS426xjqsAq5V+8pZ6gcTKe3vtaEafIsxxdKWkl3jfMBX2gR5i0ITKqnowS7bgT5C8AOqlqL6XAqqb+rpp7jmspyPfa0LZ8iKWLpR1ku8e6Hs3xKbb/L5BzmOq/C+b4QqhLkVZ7ToR/NfqJPhfYvNNjU1KLzWUpY/wATZbe4w9UnxZTqbYX5I95N8E7NsPprHue9YfWnHP8Ay6J/LD1TijOq4+vU426siXKoAsBYDcBDymZgAIACAAgAIACAAgAIACAD/9k="/>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4" descr="data:image/jpeg;base64,/9j/4AAQSkZJRgABAQAAAQABAAD/2wCEAAkGBxQTEhUTExMVFhUWGRgbGBcYGBwbHhYgHhwaGR8fHx0aHCggGiAlHBUYIjEkJykrLi4uFx8zODMsNygtLi4BCgoKDg0OGxAQGzImICYvLDcvNDQsLCwyNDAsLDQsLS8sNCwsLCwsNDAsLCw0LCwsLCwsLCwsLC80LC8sNCwsLP/AABEIAIoBbQMBEQACEQEDEQH/xAAcAAEAAgIDAQAAAAAAAAAAAAAABgcEBQIDCAH/xABGEAACAQICBwUFBQYEBQQDAAABAgMAEQQhBQYSMUFRYQcTInGBMkJSkaEUI2KxwTNDcoKi0VOSsvAkc8LS4RY0Y4MVVJP/xAAbAQEAAgMBAQAAAAAAAAAAAAAABAUDBgcCAf/EAD8RAAEDAgMECQMDAgUDBQEAAAEAAgMEEQUhMRJBUWEGEyJxgZGhsdEywfAUQuEjUjNykqLxFTRDJFNissIW/9oADAMBAAIRAxEAPwC8aIlESiJREoiURKIlESiJREoiURKIlESiJREoiURKIlESiJREoiURKIlESiJREoiURKIlESiJREoiURKIlESiJREoiURKIlESiJREoiURKIlESiJREoiURfCbb6JqtDpDXTBQmzYhCeSXf/QCB61gdUxN1KtIMFrphdsZtzy97LXxdpGALAd469Sht9LmvArIuKlO6N17W32QfEKV4edXUOjBlYXDA3BHQipIIIuFRvY5ji14sRuXZX1eUoiURKIlESiJREoiURKIlESiJREoiURKIlEXwm2ZogzWuk1gwinZbFQAjeDKgI+uVYzLGP3DzUxuH1bhcROI/wAp+FnwzK4DIwZTuKkEH1FewQcwor2OYdlwsV8mmVBdmCjmSAPrQkDVGsc82aLlYI1hwhNhisPfl3qf91eOtj/uHmpRw+rAv1Tv9J+FsI5AwupBHMG/5V7BuojmlpsRZcq+r4lESiJREoi+E0RfaIlESiJREoiURKIlESiJREoiURQzWntCgwxMcX30oyIB8CH8TcT0HLMiok1W1mQzK2DDej09UA+TsN9T3D7n1VX6Y1kxeNbZd2YMbLEgIXoAo9o+dzVc+aSU2J8FulLhtJRN2mNAtq46+Z08LBSjVzsvkcB8U/dg/u1sX9TuX6+lSYqInN+Spa/pRGw7NMNo8Tp4bz6KWy9n+jlQho9nK22ZXBHXNtm/papJpIQNPVUTekGIufdrr8tkfF/Va3slmIXFQBtuOKUbDcDfaBt0OwD6msdEfqbuBUvpMwF0MxFnObmO63zbwVgVOWrpREoiURKIlESiJREoiURKIlESiJREoi6cViUjQvIyoq72Y2A9TXwuDRcr3HE+VwYwXJ3BV1rF2pKt0wibR/xHBA/lXefM28jUCWuAyYFtlD0Wc6zqp1uQ18Tp5X71E8NHpDSjkbbyLfxFjsxr6Dw36AXqKBNOePsr2R2HYU29g07rZuP38zZSOfUHB4SLvMdiXvySy3PJQQWY/L0qQaWONt5HKoZj9ZVy9XSRDxz8ToAo3g8RicO4bBGeGDEOEjaWxDXtmfDs3z3gZC4uc6jtL2G8dwDxVxLHTVDNmr2XvYLnZvl638CfBSLSXZrjJfG+KSV/xl/oSD+QrO+jkdmXXKqafpLRRdlsRa3kB7ZKIaa1VxWFuZYW2B76+JfmN3raoskEjNQr6kxWkqso358DkfXXwWuwGkZYW2opHjP4WIv52314a9zcwVKmp4phsytBHMXU91e7UZFsuLTvB/iJYMPNfZb0tU2KuIyfmtZrui0b+1THZPA5jz1HqrL0RpiHEptwSK4423r0IOY9asGSNeLtK0+qo5qZ+xM2x/NDvWdXtRlwlkCgsxCqBckmwAHEk7q+E2zK9NaXENaLkqtNZ+0hmbuMApJJ2e82bljusi/qR6car5qwk7Mf53LcMP6Nta3rqw2Gtr2t/mPx5rDn1GxDYeXFY7EsHRGcJcuRYX8RJsMxay/PhXk0zy0vkKzsxynbOyno4xYkAnTU2yH3Pkp5qLM74DDtISWK7zmSLkC/Pw2qbTkmIErWcYZGytkbGLC/2z9VvWYAEk2A3k8KzKtAJNgoodOHHTHD4QnuU/b4gZZfBGebbtrgLkcDUbretdss03n4V3+hFDEJ6kds/Q37u5DhvOR3hStFAAAFgMgOVSVSEkm5X2i+JREoiURKIlEXXiJ1RS7sFVRcsTYAdTXwkAXK9sY6Rwa0XJVQ669oTz3hwpKQ7i+5pP1VfqeNt1VdRVl3ZZot7wjo8yC0tRm/cNw+T6e6hui9GyYiVYolLO24cupPADnURjC82athqamOnjMkpsArt1O1NiwS7WTzkeKQjd0TkPqfkBcQU7YhzXOMVxmWuds6MGg+54n0HqpPUhU68/a46ckxeJcsTsqxWNOCgG27mbXJ/sKo55TI83XUsKoY6OmaG6kXceJ+BuVt9n2gThMIFcWkkO24+EkABfQAepNWlNF1bM9VouN14rKoub9Lch8+PtZSapCp0oiURKIlESiJREoiURKIlESiJREoi0GtetUOCS7+KQjwRg5t1Pwr1+V6wTTtiGeqs8NwqaufZuTRqfzU8lS2sWsk+Mfambwj2UGSp5Dn1OdVMszpDdy6JQ4bBRM2YhnvO8/nDRSrUrs7aa02LBSI2Kx7mfqeKr9T03mTT0hd2n6KkxfpE2G8VNm7edw7uJ9BzU91h03Do6BVRBtHwwwoLbR8huFzmevM1NllbC2wHcFrFDQzYjMXOdlq5x3fn5ktToLVJ5pBi9InvJTmsJ9iIcARuNuW7nc51ijgLjty5ngp1ZizIWfpaDst3u3n8468LBcdez3mM0fhlt+17xhyVSP0D/KlRnIxg4r7gw6ukqah39th3n+bKc1MWtr4RRFC9ZuznD4i7w2gl6DwN5rw8x8jUOWjY/NuRWxYf0iqKezJe231Hcd/j5hVRpzQM+EfYnjK8mGat5MMj5b+YFVskTozZwW70dfBVt2oXX5bx3j8CxMBjpIXEkTsjjcVNvTqOhrw1xabhZ5oI52FkjQRzVrandoBlST7UgURLtPOuS8gGX4idwW9zewFqs4KsuB2929aRivR9sL2/pzcuNg3f4HgN5NrcVEda9bJ9IyCCFWERYBIx7Uh4Frb/LcPrUWad0x2W6K+w3CYMNjM0pG1bM7h3fOp9FYGoupaYNRJJZsQwzPCP8K/qf0qdT0wjFzqtVxjGn1rthmUY9eZ+wTtAkeURYKO6idryye7HGpubncL/pbjSpJdaMb9e5fcEayIvq357A7I3lx0y/OO5fNIa8YHBxrFG3elFCqkeYAAsLv7PDmT0o6pijFhmvsGB11Y8ySDZubknLXlr9lE4sXjtNSFAe5wwPj2b7I42J3yN03bjYVFDpak20H55q7dFQ4IzbPakOl9fD+0c9e9WdobRUeGiWGJbKvzY8STxJqxjjDG7LVp1XVS1UpllNyfywWdXtRkoiURKIlESiLqxWJWNGkdgqKLsx3AV8JAFyvccb5HhjBcnRUjrxrk+NfYS64dT4V4v+Jv0HCqeoqDIbDRdGwfBmUTdt+ch1PDkPud6jejsC88ixRqWdzYD/e4AZk8AKjtaXGwVvPOyCMySGwCvfU/VePAxWFmlb9pJz6Dko/81dQQCIc1zPFMUkrpLnJo0H3PNSCs6q0oijUmj9G4aczP9njmY3u7gEHmFZrKeoFRyyFjto2BVu2oxKpgETdpzBlkPQkDPxKkOHxCSKGRldTuZSCD5EZGs4IIuFVvjfG7ZeCDwOS7K+rwlEQmiLrjnVslZSehBr4CCvTmObqLLsr6vKURKIvl6IvtESiJREoiURRPXjXJMEmwlnnYeFeCD4m/QcajVFQIxYaq8wfBn1rtt2TBqePIfO5UljcW8rtJIxd2N2Y7z/vlwqnc4uNyuiwwshYI4xYDQKzOzzUS2zisUue+OIjdyZhz5DhvOe6xpaX971p+O47e9PTnL9x+w+5/DYOmNJJh4XmkPhQX6k8AOpNgPOpr3hjS4rVqWmfUytiZqfy/golqXop8TKdJ4oXeT9gh3RpwIv03eZO9qjQMLz1r/BXmLVTKaMYfTaD6jxPD58tynDMALnIDjUxa4ATkFBdUf+Mx+Ix5/Zp9zBfkN5Hpn/8AYeVQoP6kpk3aBbJilqOijoh9R7Tvj8/tCndTVrSURKIujG4OOVDHKiuh3qwuPrXxzQ4WKyRTSRPD4yQRvCrTWns3ijvNFOIoRm4kudgcSpGbHkpzJyvnVdNRtHaBsFuGG9JJZLRSM2nnS2Vzz3Dmdw3KDaU0iJNmCBWWBD4E3s7HLbe3tOfkBkOsN779lui2SmpzHeaY3edTuA4N4AepzK2WJb/8fH3Sn/i5B964OeHU/u1I9872PAZDiayH+kLD6t/Ll8qJGP8AqD+sd/hN+kf3H+48h+0b9eS1n/qLF/8A7eI//s//AHVj66T+4+amf9Oo/wD2m/6R8Lrj+04ptkGaZuV2c/ravg23m2ZXt36albtHZYPAKd6sdmDEh8Ydkf4SnM/xMMh5C/mKmw0R1f5LWcQ6TtALKUXP9x08Bv8AHyKs/CYVIkEcahEXIKosBVi1oaLBabLK+V5e83J3ld1fVjSiJREoiURKIvhNqJqqV7RNbzipDDE3/DoeH71h7x/COA9eVqiqqOsOy3RdEwLCBSM62Uf1D6Dh38fLvhiqSQALk7gONRFsJIAuVd/Z7qmMJF3kgH2iQeL/AOMb9gfr18quKaDqxc6rnGOYsayTYYf6bdOZ4/HJS+pSoVj4/HRwxtLK4RF3sf8AeZ6V5c4NFyssMEk7xHGLkqo9au0WacmPDbUUe7aHtv6j2fIZ9eFVc1Y52TMgt7w3o7DAA+o7TvQfPjlyWfoDsvMid5i5WRmz2FttC/xE3z6W9ayR0Vxd5UWt6UNjfsUzQQN508APf0WTqJBJgtJT4EuWjK7Q6kbJVrcDssQfIcq+04Mcxj3LFjL463Do6wCzr29wR5jJWZVitOUc1u1vhwK2PjmYeGMH6sfdX8+HG0eeobEOatsLwiaudcZMGp+w4n2VTYnS2O0lKI9pnLbok8KKOovaw5tfzqsMkszrLeY6ShwyLrLAW3nM/nILe4ns5nw0DYkYlRLEpeyBhbZFzZ7g3tfhWc0bmN275hVkfSOCpmFOYzsuNs7b9Lj+VZOqmkWxGEhmf2mXxdSCVJ9SL+tT4Xl7A4rUcSp209U+JugOXuu/TemIsLEZZm2VG4cWPJRxNepJGxi7ljpKOWrkEcQufQcyqf0/rtisbJ3cO3GjGyxx32m/iIzJPIZfnVVJUySGzclvtFglJRM25bOI1J0HcDp36rJ/9E4vCwNjWnWGSMbeyGO1vGRbdc7rZg5DjXr9NJG3rL2IWH/rdJVzCkEZc12V7Zd4GtueRGqi+l9NzYiVpZHO01sgSAAMgAL5Coz5XPdcq6paKGmiEUbch5+Kt3sz0G0GG72Qt3k9msSfCo9kWPHMn1A4Va0kRay51K0PpBXNqKjq4/pZl3nf8eChvaZrU0s/cQuRHCSGKm22/HdvA3DrfpUSrnLnbLTkFsHR/CmxQddK27naX3Dd56+S2PZPo2aV2xUkkhjS6opZrMxGZtexAB+Z6V7omOcdsnJROktTDEwU8bRtHM5DIbvP271KtedbFwUdls07jwLy/E3QfU+tpNROIhlqqTB8JdXSXdkwan7D8y8lRuLxLyO0kjFnY3ZjvJqnJLjcrpMUTImBjBYDRWF2Z6m94Ri8QvgGcSH3j8ZHIcOe/dvnUlPftu8FqvSHGerBpoDn+48OQ58eHfpbFWa0dQXW0HG4+DAA/dIO+n6jgPkbf/Z0qFN/UkEe7UrZcMIoqKSt/cey35/OCnKKAAALAZADhU1a2SSblQjXLS74iUaNwhu8mU7jMRJ7wNvr5gbzlDnkLz1TNd62PCqRlNH+vqR2R9I4ncfjz0ClmiNGph4UhjFlQW6nmT1JufWpLGBjQ0Kjqql9TK6WTU/lvBZle1HSiJRFxdwASSABmSeFF9AJNgqR7QNbjjJO7jJGHQ+H/wCQ7to9OQ5edU9TUdYbDRdHwTCBRx7b/wDEOvIcPlb7sr1TvbGzLu/Yqflt/oPU8jWajg/8jvBVfSTFrXpIj/mP2+fLipfjdR8DIzSPANokliHdbneSQGAqU6miJuQqGHHK+JoYyTIaZA+4UV0FoDC4nFk4aBBhISQ7ttP3723LtkgKLg3HTmLRo4mPf2R2R6q7rK+qpqUCeQ9a/QCw2RxNgMzz+ysfC4RI12Y0VF5KoUfIVYBobkAtSklfKdp7iTzN13V9WNKIlESiJREoiURKIq67VtZ+7T7HEfG4+9I91T7vm3Hp51ArJ7DYHits6N4Z1j/1UgyH09/Hw9+5VLVYt6VkdlGq+232yUeFTaIHiwyLem4db8qn0cF+2fBah0lxTYH6WM5n6u7h47+XerXqzWkLoxuLSKNpJGCogJYngP18q+OcGi5WSGJ8zxGwXJ0VE65a1SY6W+awqfu4/wDqbmx+m4daWecynkumYVhUdDHxedT9hy9181Mw4THYRp1Ko7bSlhYNvCkX3jbApALSN2tExaQvo5hCbuAsbbuP+1X9V2uXqB6oj7TpPG4wZotokPA2sCR6ID/PUKDtzOfu0WzYp/6bDoKU/Ue0fzx9Fma668R4QGOIh8R8O8R9W6/h3+Ve6ipEeQ1UfCMDkrCJJMo/U93yqhw0E+NxAUXkmlbMn6kngAPkBVUA6V/Elb7I+Cip7nssaPzxKuvQOg4dG4Z23lULyyWzbZBJtyAsbD9auI4mwsJ81zqtrpsTqWjQE2aNwubefE/ZVJj9M4vSOI2AzkyHZSJWOyo5W3ZDMk8iaq3SSTOtx3LeoaOkw6DaIHZFy4jP84BXI00WjsEveN4IUVerm1rAcyatbthjz3Ln4ZLiNYdgZuJPcOfcqR1l0/LjZu8k3bkQbkHIczzPH5CqiWV0rrldHw/D4qGLYZ4nifzQblaXZ1qeMKgnmH37jcf3Snh/EeJ9Od7Klp9gbTtVpWO4wap/UxHsD1PHu4efdHe1vWLbcYOM+FLNLbi3BfQG/mRyqPWzXOwPFW3RjDthhqnjM5N7t58fbvWh7PNXfteJBcXhisz8m+FfUg36A1hpYesfnoFZ47iP6Ons09t2Q+58Peyvarlc0Wrk1cwjG5wsBP8Ayl/tWMwxn9o8lMbiNW0WErv9R+V1aa0lDo/DF9lVVco41AXaY3IUAbrm5Pqa8yPbEy6yUlNPiFTs3JJ1JzsOJ+3kqE0tpKTEStNKbu5ueQ5AcgBlVK95e7aK6dTU0dNEIoxYBSLs+1UOMl25Ae4jI2vxnfsD9enmKz00HWOudAqrHMWFFFsM+t2nIcfjn3K8EUAAAAAZADhVyubkkm5XKi+KusdpNdH6WmmnVu6xEa7LgXtYKCPmmYGea1Ac8RTlztCtshpnYhhbIoSNphNxfjf591kY3WnEY68OjYnCnJsS42VUfh5HrmeQ416dO+XsxDxWKLC6ah/q17gTuYMye/8ALc9ykOqmrUeCj2V8UjZySHe5/QchWeGERCw1VViWJSVsm07Jo0HD+VvKzKtSiJREoiq/tU1r34KFv+cw+YT9T6DmKrqyf/xt8VufRvCtKuUf5R9/jz4KI6j6uHG4gKb90lmlPTgo6ta3zPCotPD1jrbt6vcYxEUUG0PqOTe/j4fCvyKMKAqgAAAADcAMgBV0BbJcwc4uJcdSoTrDpJ8dMdH4U2Qf+6mG5V4oDxJ3dd24NUSV5ld1TPErYqGmZQwiuqRn+xvE8T+c9bKXaMwEcESxRLsogsB+p5knMnrUpjAwbIVFUVElRIZZDclZVelhSiJREoiURKIlESiLA07pRcNBJO+5BcD4juA9SQK8SPDGlxUmjpXVU7YW7z6bz5Lztj8Y80jyyG7uxYnz/TgBVC5xcbldYhhZDGI2CwAsFmataHbF4iOBcto3Y/Co9o/Ld1Ir3FGZHhoUfEKxtJTuldu05ncPzcvQ2EwyxosaDZVAFUDgBlV60BosFymWR0ry95uTmV3V9XhU72pazmaX7LG33UR8ZHvv/Zd3nfpVVWT7TtgaBb/0cwvqYv1Eg7TtOQ/n28VodStXjjcSEzEa+KRuS8r823D1PCsFPD1j7bt6s8XxAUVOX/uOTe/j4fwrk1g1WgxUKwsuz3YtGy5GPK1h0sBl0HIGraWBkjdk+C5/Q4pUUkxlab3+oHf38+ag+nsbpLR6CBp45llukTWJl3WyG++Y+LMiocjpoRs3vfTitjoocNxF5mDCwtsXD9vx7LXYqHSOBwOyzR4ePa3KR3sjMea33AcCMlrGRNFHbQeqlxvw6vrdoAvdbeOyAORtv5HMqDMbm5zJqGtlAtkFdPZlqyMNB30i/fTC+YzRN4XoTvPoOFW9JDsN2jqVzvpDiZqZuqYew31O8/YePFTKeJXVkYAqwIYHcQRYg+lSiARYqgY9zHBzTYjRajRer+EwQeSONY8iWdiSQozPiYkhcr+lYmRRxZgWU6pxCrri1kji7gBx7hqVUGvWtLY2bwkiBMo1582PU/QetVdROZXclvuDYW2hh7X1nU/Yd3qfBb/sr1V7xhjJl8Cn7oH3mHveSnd18qz0cFztu8FV9JMV6tv6WI5n6uQ4eO/l3qf636eXB4ZpTYufDGvNju9BvPQVNnl6tl1q+F0Dq2oEY01Pd+ZBUD45ZOLySN5lmY/UkmqTNx5rqPYiZwaB5AK/tT9BDB4ZIsts+KQjix3+YG4dBV3BF1bLLl2KV5rah0m7Qd386lbusyrlxdwASSAALkngKFfQCTYaqhtetZTjcQSCe5juIx04serW+VhVJUTdY7luXTcGw0UUFj9Z+r48Pe61GhdGPiZkhjHic2vwUcSegGdY42F7g0KfV1TKaF0r9B+AeK9C6F0YmGhSGMeFBa/FjxJ6k51eRsDGhoXKquqfUzOlfqfy3gs2vajpRFwliVhZgCORF/zr4QDqvTXOabtNlyVQBYCw5V9Xwkk3K+0XxKIlESiKOa9ayDBYcspHevdYx14tbkt/mQONR6ibq289ytsGw01s9j9Azd8ePyqIRXkcAXd3a3MszH6kk1TZuK6YSyJlzkAPIBX9qfoBcHhliyLnxSMOLHf6DcPLrV3BF1bLLl2KV7q2oMn7dGjl/OpWl1m09LiJfsGAN5D+2mByhG4gEe9wJ4bhnuwyyue7q49d54Kxw+gip4v1tYOz+1v9x3eHDjrprItXdBxYOERRDqzHe54k/wBuFSIomxt2QqmurpayUyyeA4DgtpWRQ0oiURKIlESiJREoiURVV2x6Yu8eFU5KO8fzNwo9Bc/zCq2ukzDFu3RWjs11S7fkO7f+clWtV63BXB2RaF7uBsSw8UxsvRFP6sD/AJVq0oo7N2zvWg9J63rJxTt0br3n4HuVP6nLV1Hte9NnCYN5FNpG8EfRm4+gBPpWCol6uMkaq1waiFXVtY76Rme4bvE5KgSapF1DRXx2d6DGFwaXH3ktnf1HhHoLepNXVLFsR8yuZ47Xfqqs2+luQ+58T6WUixOIWNGd2CqoJYncAKzkgC5VTHG6RwYwXJ0UG1UgbH4ttIygiJCUwyHhbLa9M+fiJ+EVChBlf1p03LZMSe3D6UUMZ7Rzeft+bu9Q3tO04cRizGp+7gugHAt75+eX8vWotXLtvtuC2Do9QinpQ8jtPz8Nw+/isTUDQn2rGIrC8aeN+RAIsPUkDyvXimi6ySx0UjG679JSOc36jkPHf4D1sr7q7XMEoiqXtP1v7wnCQN4FP3rD3yPdHQHfzPlnWVdRfsN03reejuEdWBUzDtH6RwHHvO7l6Q7VrQ7YvExwLcBj4j8KjNj8t3UiokUZkeGrYMQrG0lO6Y7tOZ3fnBehcLh0ijVEAVEUADgABV6AGiwXKpJHyvL3G5J91RvaBrH9sxJ2T9zFdY+vNv5iPkBVNUzdY/LQLpGCYd+jp+19bsz9h4e91vuyXV3bc4uQeGMlY78Wtm3WwNvM9Kz0UNztnwVZ0nxHYYKVhzObu7cPH271M9c9PPEEw2GzxU5sg37A4ueXG18sieBqXPKW2a36itfwmgZMXTz5RM15ngPzlvW+0dC6RIkjmR1UBnIttHibedZmggAEqrnex8jnMbsgnIcAoN2s6xd3EMLGfHKLyW4Jy/mI+QPOodbNYbA3rZejOHdbIal4ybp3/wAe6qKqtb4rk7KtXe5g+0uPvJh4fwpvH+bf5bNWtHDst2jqfZc+6SYj183UMPZbrzd/GnmpjpLSEcEbSyuERd5P5AbyegqW94YLuVBT08k8gjiFyVWOnO1KRiVwkYRdwdxtMfJdw9b1XSVxOTAtyo+i0bRtVLrngMh56n0XTBrXpXDFJsUjtCxAIeNVvfkVUFTa9r5dK+Cednafp3L2/CsKqgYqcgPHBxPuTccVbWHmDqrqbqwDA8wRcfQ1Zg3FwtGewscWu1GR8F2V9XlRrWnXTD4Lwn7yXhGp3fxH3R9elR5qlkeW9W+G4LUVvaHZbxP24+3NQuDWbS+NJbCoEQfCqW8i0u8+XPdUQTVEubB+eK2F+GYRQgNqXXceJN/JunipHqFrPPNLLhMWtp4he9gpIBANwMrgspBGRBrPTTOcSx+oVTjWGQQxsqaU9h3O/MW37jroVM5pQqlmICqCSTuAGZJ9Klk2Fytfa0vcGtFyV5+1w0+2MxLS57A8Ma8lG71O8+fSqSeUyPuupYVQNoqcR/u1cef8aBS/sk1b2mOMkGS3WIczuZvTcOt+VSqKG/bPgqHpPiWyP0rDmc3d24fc+HFb3T+sEuKlOC0efFumxA9mIbiFI49R6Z5jNJK556uLxKrKLD4qWMVddp+1u8nmPt55ZGQ6t6AiwUXdxjPe7ne55nkOQ4fWs8UTY22Cqq+vlrZdt/gNwUY1m7S4oSY8Momcb3v4B5EZv6WHWo8ta1uTM1c4f0almG3OdgcN/wDHvyWj0Z2n4na25oUaG4DGNWBW/IliL9Dv5isLK197uGSsqjoxTbOzE8h+65Bv6X8R5LnpztSlEzDCrGYhYKzq125n2hYX4dKSVztrsaLzR9FojEDUE7e8Aiw9CpVqBp7FYxHlnSNYwQqbCsCx972mOQyHnflUmmlfICXaKkxugpaJ7Y4SS7U3Iy4aAKW1KVGlESiJREoiURec9ZdIfaMVNNe4dzb+EeFf6QKoZX7by5daw+n/AE9MyLgM+/U+qw8DhTLIka+07Ko82IH614a3aIAWeaURRukdoAT5L0jgcKsUaRoLKiqo8gLfpWwNaGgALkU0rpZHSO1JJ81319WNVJ2y48meGDgiFz5sbfQJ/Uaq65/aDVvXRSnDYXzbybeA/wCfRQPRqoZoxIbIXQMTwW4v9L1DZbaF1s1QXiJxZrY277ZL0nNMqKWZgqqLlibADqTuq/JAFyuQsY57g1ouSq60jjZNMT/Z4Cy4OMgyy7u85Wv5ZD1O4CoDnGodst+karbIIY8Gh6+bOZw7I4fm8+AU5xRXC4VzGoVYYmKjlsqSPyqabMYbbgtbj2qqpaHm5c4X8SvOLMSbk3J3nnVAutgACwVt9jGGUYeaT3mkCnyVQR9XNWlABsk81ovSyRxnjj3Bt/M2+ysOpy1RQHXLWl5C+EwRu6qxnmB8MKgXbxcDbeeG4eLdCnnJuyPxPBbPhWFsjDamr0JGy3e4nTL2G/U5a09VUt/Vq9jGjh3c2IPtFhGOgADH57S/5asqBmRctI6WVB22QbrX88h7HzXPtR1tCIcHC13bKUj3V+HzPHkPPL7WT2Gw3xXno5hJe4VUoyH08zx7hu59yrTQ2jWxM8cCe07WvyG8n0AJ9Kro2F7g0LcKupbTQumfoB/wPEq7dL6Wg0XhUjUXIXZiiHtOeZ5C+ZPXmbVcPkZAwDyXOqWkqMVqXPOhN3HcPzcPsunUzQcil8Zis8VPwP7peCjkbWvysBzv8giI7b9SveLV0bgKWmyjZ/uPH87+FpNisQsaNI5sqKWY8gBc/lUgkAXKp443SPDG6k2HivOendJtiZ5J33u1wPhG4D0AA9KoZHl7i4rrNHStpoGwt3D13nxKzNTtC/a8XHEfY9qT+Fd/zyX+avUEfWPAUfFa39HSukGug7z8a+C9ATypGhZiFRFJJ3BQB/YVeEhouVy5jHyvDW5kn1KoXXLWd8bMTmIlJEachzP4j/4qlnnMruS6dhWGMoYrauOp+w5BTjss1UCoMZMt3b9kD7q/F5nh086mUcFhtu8FrfSPFS55pYjkPq5nh3Dfz7lvu05gNGz3493bz7xP0BrNV/4R/N6rOjwJxCO3/wAv/qVttWIyuDwytkRDECOXgFZYRaNvcFBxBwdVykabTvcqLdoWu/2YHD4cgzkeJt/dA/8AUfpUapqdjst1V1geCfqf68w7G4cf491WGr+B+1YuKJ2P3j+NicyPaY3PEgH1quib1jwDvW5104pKV8jR9Iy9gvQ2FwyxosaKFRRZVG4Cr0AAWC5TJI+R5e83J1UL0NHt6cxki+zHEiE/iIj/AOxh6VEjF6hxHBbDVu2MGhYdS4nwz+R5rE7W9YO7jGEQ+KTxSW4JfIfzEfIHnXitlsNgb1n6MYf1khqXjJuQ7/4HqeSq7RmEEsqRl1RWPidjYKN5JvyAPnVcxu04BbpUSmKJzwLkaAbzuCtCPES49RhMAGgwUYCPOQQXAy2V458eJ42vY2ILpRsR5N4rS3RxUDjU1nbmOYbuB4n7buF9RM9DaIhwcPdxAKii7MTmx4sx/wBgdBUuONsbbBa/V1c1ZLtyG5Og4cgPzzVWa/a8tiC0GHJWAZMwyMv9l6cePKq2pqi/st091uuC4G2mAmnF37h/b/PsunULUk4s99NdcOD5GUjeAeC8z6DPMfKam6ztO0WTGsbFGOqizkPp38+A8TzmHaTpePCYQYSJVBlGyFAyROJt9B6nhUqqkEbNgb1Q4BSSVdV+pkJs03vxO4fPlvVU6E0W+JnSCP2nNr/CN5J6AXNVsbC9waFu1ZVMpYXSv0H4B4r0PozApBEkMYsiKAP7nqTmfOr1jQ1oaFymonfPK6V+pKyq9LClESiJREoi1+sOJMeFnkG9YpCPMKbfWvEp2WE8lKoYxJUxsO9w915wqgXXFLOy/B95pCMndGHf5DZH1YH0qTRtvKOSoukU3V0DgP3ED7+wV51crmyURUx2vYZlxquR4XjWx8iQR6ZfOqmuaRJfkug9F5Guoy0ahx9VB6hrZVLtWdB4zSGyjSyjDLa7OzFRbggJsT5ZDjUqGKSbIk2VDiFdR4ddzWt6w7gAD3kjd7q5dE6Mjw0SxRLsovzJ4kniTzq1YwMFmrn1TUyVMhllNyfywXLSuF72CWL/ABEdf8wI/Wvr27TSEppeqmZJwIPkV5tnhZGZGBVlJDA7wRkRWvkEGxXXGPa9oc03B0Ug1P1vkwJYKokjexKE2zHEHh8uVZ4Kgxdyq8UweOvAJNnDf8qVxab0hpU93Aow8G55BfdxG3lc/hUDqbGpIllnybkFSOocPwkdZMdt+4fxu7zflmt7pvQceC0ViI4FzKeNj7T3IDEn+EnLcKzyRCKEhqrKSukrsTjfMcr5DcOFvGypSqhdFUh1UxuOJOFwcjL3huwFvDkAW2iLplbMEcONqzwul+hh1VTiUNCB+oqmg7Onxbf3FYOsmjfs+JkhL7ZTZu265Khj9Sa8Ss2Hlqk4fU/qadsoFr3y5XsPRY2i8dLBKskLFZB7JAB3i24gg3Bryxzmm7dVmqYIp4zHKLtOvhmrV1L1RkaQY3HlnmOaI+ZTkzX3EcF93z3WUFOSesk1Wk4ti8bY/wBJRZM3kb+Q5cTv7tbAqctWUH7W9K91hBEDZp2tvz2V8TfXZHqah1r9lluK2TozS9bVGU6MHqch9/JUxVSuhK2+x3RezDJiCM5G2V/hXf8ANj/SKs6Flml3FaJ0qqtqZsA0aLnvP8e6+9r+mtiFMMpzl8T/AMKnIerf6DX2uks0MG9fOi9F1krqh2jch3n4Huqx0HgO/wARFDn946qbcBfM+gufSq6Nu04NW51k4ggfLwBPju9V6PijCgKosAAABwAyFX4FlyNzi4knUqEdobfaJsLo9d8r7cnRFv8Aptn+WodV23NjG9bHgY/TxTVrtGiw7z+DzWy161mGBgslu+fwxr8PNiOQ+pt1r3UTdU3LVRMGww10/a+gZu+PH2VHwQyTyhVDPJI3mWJO8k/Mk1UAFzrDUro73xwRlzsmtHkArG0nqNJg44MThbyTQWaUZnbzvdRyGa24jrep76UxgPZqNVqdPjkda+SnqcmPyby7/e+48lJIu0DCNhmmDhZFW5hY2ct8I+IX4jhvtWcVcZZtb+Cp3dH6ttQItm7SfqGluJ4dxWHqfiIsHhGxGKlRZcQWme7DaN81AG8m2dvxGvMBbGzaeczmpGKxy1lUIKdhLWANGWWWpJ9L8lU2mtJviZ5J33uxNvhHBR0AsPSqyR5e4uK3mkpmU0LYWaAf8nxKmeoOoYxKLicQT3RJ2YxcF7G1yeC3B3ZnmOMqmpdsbTtFr+NY86meYIB2t54dw4q28PAqKERQqqLBVFgB0Aq0AAFgtEe9z3Fzzcneqt7Udbtpjg4G8K5TMPePweQ49cuBvW1dRfsN8VuvR3CNkCqmGZ+kcBx8d3LNRnUbVk42exuIUsZG6cFHU29Bc1Hp4etdyVxjGJihhuPrP0j7+CvGaSPDQljZIol3DcqqNwH6VckhjeQXN2NlqZgBm5x9SvPusWl3xeIed/ePhHwqMgPQfW541RyyGRxcV1Ogo2UkDYW7teZ3n83K0OynV3uYftLj7yYeH8Kbx/mOfkFqxo4dlu2dT7LTOkuI9dN+nYey3Xm7+NO+6ntTVrCURKIlESiJRFp9cFvgcV/yZPopNYp/8N3cp+Fm1bF/mHuvPFUS6upz2PH/AI5/+S/+uOplD/iHuWtdKv8As2/5h7FXNVsufJRFrtN6EgxabE6BgMwdxU9CMxWOSJsgs4KXSVs9I/bhdb2PetHgOzrAxttGNpCN3eNcfIWB9b1hbRxN3XVjN0irpRbaDe4f8nyUrjjCgKoAAyAAsB6VKAsqRzi43JuVyoviURR3WDUzC4ttuRCsnF0OyT55EHztesEtMyQ3OqtaHGaqjbsMN28Dn5b1hYDs3wMZBKPIR/iNl8lAB9a8No4hzUmbpJXSCwIb3D5upZDCqKFRQqjIKBYDyA3VJAAFgqN73PcXONyV8nhV1ZHAZWBDA7iDkR8qEAixRj3McHNNiNFA5OynDFyRNKEJ9nwkjoGI/MVCNCy+pWzt6V1IZYsaTxz9lLtCaDgwibECBQd53s3mTmfyqVHE2MWaFQ1ldPVv25nX9h3BR/Wvs/ixk3fCQxOQA9lDBrZA2uLG2XoKwTUjZHbV7K1w3pBLRxdUW7QGmdre6zNWtR8NhCHAMko3O/u/wjcvnv617ipmR56lR8QxyprBsE7LeA++8+3JSapCp0oiprtfxZbGLHfKONcurEsfps/KqmudeS3ALoPRaENpC/e5x8hl8qC1DWyr0Pqhgu5wWHjtYiNSR1bxN9WNXsDdmMBcoxSbrqyR/M+QyHoFA9Lauy6T0lMb7MEJWMv/AAgXVebbRPQX8gYT4XTTHgFs1NiMWGYcwWu91zbvORPK1u/1FgaE1ew+FW0MSqbZuc2bzY5+m6p0cTIx2QtXq8QqKt15XX5bh3BZekcakMTyyHZRBcn/AHvJ3Ada9OcGi5UeCB88gjjFydFEdTIy5n0rifD3gPdg/u4l4+uyM/w341FgF7zO3+yvsWcIxHh0Gezrzcf+fW25VZrRppsXiXma9ibIPhUeyP1PUmq2aQyPLluuHUTaOnbE3XfzO/8Ajkp92Q6v2VsY4zN1i6AZM3qfD6NzqdRRZbZ8Fq/SjECXClYdM3fYffyVmVYLT1W2ltEQ6R0n3caKI4BfEyJkZGJyS43nw2vv9vkKr3xtmmsBkNVt1NVzYdh229x2n/QDuHH107uK1faToLB4OKNYIrSyMTtFnayqM8i1hcleHA1jqoo4wA0ZlTcArqytlc6Z12tHADM+F9LqD6KwLTzRwrvkYL5XO/yAz9KhsaXODQtkqZ2wROldoASvR+CwqxRpGgsqKFUdALVftaGiwXJJZXSvMjtSbnxUY7RNZ/scGzGfv5bhPwDi36Dr5Go1VP1bbDUq4wLDP1k208dhuvPgPnkqTwuHeWRUQFndgAOZJqoALjYLo0kjImF7sgB7L0FqtoNcHh1hWxO92+JjvPlwHQCryGIRt2QuV4jXPrJzK7TcOA/NeagXa3rJtEYOM5CzSkcTvVfTeetuVQq2a/YHitn6MYbYfqnjXJv3P2HiorqNq8cZiVQj7pPFIenw+bHLyueFRqeLrH23b1d4xiAoqcuH1HJvfx8PhXbpvSseEgaaTJUFgo3sdwUD/dvSreR4jbtFc6o6WSsnETNTv9yV3aJxbSwxytGYy6htgm5W+6+Q4W4V6Y4uaCRZY6mJsMro2u2gDa/FZdelgSiJREoiURdWKgDoyNudSp8iLH86+EXFl7jeY3h41BB8l5sx+EaKV4n9pGKn0Nq19zS0kFdegmbNG2RuhAPmtrqTpYYbGRSsbJfZf+Fha/oSD6Vlp5NiQEqDi9IaqkfG3XUd4z9dPFeggb5irxcsOS+0RKIlESiJREoi12P07hof2s8SHkXF/lvrG6VjdSpcNDUzf4cZPhl56KPYztMwKey0kn8KEf69msDq2IaZq1i6M1z/AKgG95+LrTYntaT93hWPVpAv0CmsRrxuarCPok8/XKB3C/3Cwn7WZeGGjHmzH9BXj9e7gpA6JRb5D5Bcou1qT3sKh8nI/NTQV53tXx3RKP8AbKfL+Qtxo/tUwzkCWOSLrk4Hyz+lZm1zDqLKvn6K1LBeNwd6H49VMNF6XgxC7UEqyDjY5jzBzX1FSmSNeLtKoamknpnbMzSPzcdD4LOr2oyURKIqM7UYyNIyk+8sZHlsKPzU1TVg/qnwXSejjgcPYBuLvclROoyvV6X0fKGijZc1ZFI8iARWwNN2ghcenaWyua7UE+671UDcLf8AnOvSxkk6rjPMqKWdgqqCSxNgAN5JO6vhIAuV9Yxz3BrRcnRV1JiH0zie7TaXAQtdmzBmbgOYvwHAZnMgVBJNS+w+keq2tsbMFp9t1jO8ZDXZH55nIZXKzu1bSQgwawJZe9IWwysiWJtbh7I8ia9Vj9mPZG9R+jVN19WZn57OfidPue9U7DEWYKN7EAeZyqqAubLf3uDWlx0C9J6NwawxRxL7KKqj0Fq2BjQ1oAXIaiZ00rpHakkqO666xNFs4XDeLFzeFQP3YPvHkbXtytc5DPBUTFvYZ9RVrhOHNlvU1GUTMzztu+fLVbPVbQS4PDrEpu3tSP8AGx3ny4DoBWSGIRtsoeJVzqycyHIaAcB+a81UnafpDvcfIL+GILGPQXP9TEelVdW/alPJb10dp+qoWne65+w9AFn9kGj9vFtKRlEht0ZvCP6dqvdCy778FG6UVGxSiMfuPoM/eytfTOk48NC80hsqC/VjwA6k5VZyPDGlxWj0tNJUytij1P5fwXn3T2l5MVO80hzbcOCjgo6D+541RySGR20V1OipI6SERR6D1O8lTXse0OHlkxLDKMbKfxMMz5hcv56mUMd3F53LXelNYWRNp2/uzPcNPM+ynGu2sq4KAsCDK9xEvM/ERyW/5DjUyomEbb79y1vCMNdXT7P7R9R+3eVQzM0jkm7O7eZYk/UkmqXMldOAbGywyAHkAr51R0ImAwlnIVrbczk5A2zz5KMvmeNXUEYiZn4rmWKVr8QqrtzGjR+bz/C0mj1OlcUJ3BGCw5+6U5d8494jkP7D4qwt/rv2j9I05qxnIwmm6lp/rPHaP9o4fnfwU9qatYSiJREoiURKIlEVddpepjTE4rDreQD7xAM3A3MvNgMrcQBbMZwKunLu23VbZ0fxlsI/TTmzdx4cjy57u7SpiLZGqxbyDdTjU7tDfDKsM6mSJclIPjQchfJhyBtbnuFTIKssGy7MLW8V6PMqnGWE7LjrwPweed+G9WPgNc8DKLjExr0kOwR/ntU9tTE7etSmwauiNjGT3Z+11nNp3CgXOJgA5mVP71761n9w81FFDVE2ETv9J+FgYzXbAx78Sh/gu/8ApBrw6piG9S4sErpNIyO/L3stNJ2iiQlcJhJ5zz2bD+kMfmBWI1l/oaSp7ejpjF6mZrB3397fdce/01iPZSDCqdxaxb/q/IV8vUv0AC9bGCU/1OdIeWQ//PuV1yai4ub/ANzpGRgd6KDb08QA/wAtDSyO+t69Nx2kg/7emA5m1/Yn1XODsrwg9qSdv5lA+ifrQUMfEry/pVVn6WtHgfldsvZdgiMmmXqHH6qa+mhj5rw3pRWg5hp8D8rRaV7KGAJw84b8Egt/Uv8AasL6A/tKsqbpW0m08duY+D8qv9KaMlw7mOaNkYcDx6gjIjqKgvY5hs4LaaeqiqGbcTrj814LErypCy8LouaQXjhlcc1Rm/IV6DHHQKPJVQRmz3gd5AXcMLisMwk7ueFl3NsuhHrYV92XszsQvBlpaluxtNcDuuCp/qp2m7o8aOgmUf61H5j5canQ1u6TzWrYl0Z1kpP9J+x+x81ZkMyuoZGDKwuGBuCOYI31YAgi4WnvY5ji1wsQudfV5VYdsehie7xai4A7uTpmSp+ZIv1Wq6uj0eFuXRWsA2qZx5j7/b1VX1XLdFZGoWv6QxDD4q4VMkkAJsPhYDPLgRwy4VPpqsNGy9ahjWAPmkM9PqdRpnxH3Usx/aHgY1uJTIeCorXPqwAHzqU6riA1uqSHo9XSOsW7I4kj7XKi6PjNNPYgwYIHO3vW4X99r+g898b+pUng1XJbR4Iy47cxHl8D1PdpZOjNHR4eJYolCooyH6nmTzqwYwMFgtRqKiSokMkhuSqr7ZpicTCnuiLaHmzMD/oFVtee2ByW69FGAUz3by63kB8lQCKQqwZTYqQQeRGYqCDbNbQ5ocC06FWM3adiZlWKDDATNYBgS9z+FNkW9San/rXuFmjNakOjFNC4yTSdgbtPM39gFLtTNVjhtqedu8xUubuTfZv7oPHqfTcKlQQbHadm4qixbFBU2hhGzE3QaX5/AUpqSqVea9MSlp5mO9pHJ9WJrX3m7iV16laGwMaNzR7KR9nutUeBabvUdlkC5pYkFdq2RIyO0ePAVIppxETfeqnHMKkr2s6sgFt9edu/gtnrNNiMdhZMbMDFh47dxED7ZZlTbbnYMc/QcSckpfKwyOyA0ChYeynoKltJEdqR19t3AAE2H537rV9UFbWpxqVrwuCw7wmFncuWUqQASQos3H3eF6mU9SI2FtlreL4G6tqGyh9hax8CTl5qP6143ES4hmxWUll8G4RggMFA4WDbt973zrBM57n9vVWmGQ08VOBT/TnnxINieenxkuvVfHxwYqKaZSyI1yBYm9jskXIGTWPpXyFwa8OcveIwST0z4ojZxH/PmLhTsYvEaal2FDQYJG8Z4vbMAncW423LvN8rzdp9SbaNWs9VTYJHtk7cxGXL4HPU6C2asrB4VIkWONQqKLKBwFWDWhosFqEsr5Xl7zcnVd1fVjSiJREoiURKIlESiKPaf1NwmLJaSPZkP7xDssfPg3qDWCSnjkzIzVrRYzV0g2WOu3gcx8jwKiOK7JM/u8VlyaO5+Yb9Kimg4OV7H0tNu3F5H+PuuqLskb3sUo8oyfzYV8FAf7vRe3dLW/ti/wB38LbYPsqwy5ySyv0BVR9AT9aytoWDUlQZelVU76GtHmfzyUg0fqbgofYwyE83u5/rJt6VmbTxN0Cq58ZrpvqkPhl7WW8RABYAAchlWdVpJJuVyoviURKIlESiLV6xaCixkRilH8LDeh5j+3GscsTZG2Km0NfLRyiSM943Ec/zJRjU3s9TD3kxISWW52RvRQNxsd5O/PdlUaCkDM35lXOK9IZKjsU5LW7+J/j3U6AqatZX2iLTaV1WwmIv3sCEn3lGy3+ZbE+tYnwRv1CsKbFKun/w5Dbgcx5FafR2r+IwDXwshnw5N2w8hAYdY2yXa6GwPnmMTYnxHsG44fCnz4hT4g21Q3Yk3OGnc4a25i5HopgpyqUqArrxOHWRGR1DKwIZTuINfCARYr3HI6Nwew2I0VXae7LHDFsJIpU+5ISCvQNYhvW3rVdJQm92FbnRdKWFuzUtN+I08t3hdaeHs0xxNisa9WcW/puawiilKsH9JaEC4JPh82Us1e7L4oyHxL96w9xbhPU72+nlUqKiaM35qjrulEsgLacbI4nM/A9VP4ogoCqAqgWAAsAOQA3VNAtkFq7nFxLnG5K519XlRHtA1ROORGjZVljvba3MDvBI3HK49edxFqafrRcahXuCYuKF7myC7HcNQePyoLgey/GO1pDHGvElto+gXf6kVDbRSE55LZZulFGxvYBce63v8FWTqxqlh8EPuxtSEWaVvaPQfCOg9b1PhgZFpqtQxHFqitPbNm7gNP5K39Z1WJRFVmt3ZxM87y4UqyyEsUY7JUnM2vkRe56XtVbPRuLtpi3XC+kcLIRFUXBaLXte4GnisrVfsxCMJMYyuRmIl9n+Y8fIZdTXqGitm9YMR6Tl4LKUW5nXwG7v9lNtP6IXE4aTD5KGWy5ZKRYrlyBAqZJGHsLVrtFVupqls+tjnzvr6Knj2d4/b2O5Fr+3trs+e+/0vVV+klvay37/APoqDY2tvwsb/HqrA1N1AjwhEspEsw3fDGfw33n8R9AKnQUojzdmVq2K4/JVgxxdlnqe/wCPUqN6/wCpWJkxbzwJ3iS2JAIBQgBSDci97XuOfzj1NM8v2mi91b4JjVLFSiGZ2yW345533Jq32XuxD4xthd/dqbsehYZKPK58qRUROb0xDpQxoLaUXPE6eA1PjbxVpYPCJEixxqERRYKBYCrJrQ0WC0uWV8ry+Q3J3rur6saURKIlESiJREoiURKIlESiJREoiURKIlESiJREoiURKIlESiJREoiURKIlESiJREoiURKIlESiJREoiURKIlESiJREoiURKIlESiJREoiURKIlESiJREoiURKIlESiJREoiURKIlESiJREoiURKIlESiJREoiURKIlESiJREoiURKIlESiJREoiURKIlESiJREoiURKIlESiJREoiURKIlESiJREoiURKIlESiJREoiURKIlESiJREoiURKIlESiJREoiURKIlESiJREoiURKIlESiJREoiURKIlESiJREoiURKIlESiJRF//Z"/>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77" name="Picture 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500" y="3764703"/>
            <a:ext cx="5235331" cy="1983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descr="http://wp.streetwise.co/wp-content/uploads/2013/01/apple-logo.jpg">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81650" y="2447559"/>
            <a:ext cx="3562350" cy="417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6845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2866495"/>
          </a:xfrm>
        </p:spPr>
        <p:txBody>
          <a:bodyPr/>
          <a:lstStyle/>
          <a:p>
            <a:r>
              <a:rPr lang="es-ES_tradnl" dirty="0"/>
              <a:t>Marcas </a:t>
            </a:r>
            <a:r>
              <a:rPr lang="es-ES_tradnl" dirty="0" err="1"/>
              <a:t>on</a:t>
            </a:r>
            <a:r>
              <a:rPr lang="es-ES_tradnl" dirty="0"/>
              <a:t>-</a:t>
            </a:r>
            <a:r>
              <a:rPr lang="es-ES_tradnl" dirty="0" err="1"/>
              <a:t>line</a:t>
            </a:r>
            <a:r>
              <a:rPr lang="es-ES_tradnl" dirty="0"/>
              <a:t>: el caso de Google</a:t>
            </a:r>
          </a:p>
        </p:txBody>
      </p:sp>
      <p:pic>
        <p:nvPicPr>
          <p:cNvPr id="1026" name="Picture 2" descr="http://dominicana.eventoblog.com/wp-content/uploads/Google-logo1.jpg">
            <a:hlinkClick r:id="rId2"/>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744" y="3064079"/>
            <a:ext cx="7153275" cy="29813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51497"/>
            <a:ext cx="8229600" cy="6123943"/>
          </a:xfrm>
        </p:spPr>
        <p:txBody>
          <a:bodyPr>
            <a:normAutofit/>
          </a:bodyPr>
          <a:lstStyle/>
          <a:p>
            <a:r>
              <a:rPr lang="es-ES_tradnl" dirty="0" smtClean="0"/>
              <a:t>Los servicios casi infinitos de Google están en el interior del sitio y por </a:t>
            </a:r>
            <a:r>
              <a:rPr lang="es-ES_tradnl" dirty="0"/>
              <a:t>lo tanto en ningún momento interfieren en su servicio primordial. </a:t>
            </a:r>
            <a:endParaRPr lang="es-ES_tradnl" dirty="0" smtClean="0"/>
          </a:p>
          <a:p>
            <a:r>
              <a:rPr lang="es-ES_tradnl" dirty="0" smtClean="0"/>
              <a:t>Los </a:t>
            </a:r>
            <a:r>
              <a:rPr lang="es-ES_tradnl" dirty="0"/>
              <a:t>otros motores de búsqueda, al convertirse en 'portales', se hicieron tan complejos que terminaron por desvirtuar su objetivo inicial: permitir una búsqueda de información y una navegación rápida y sencilla hacia esos contenidos.</a:t>
            </a:r>
          </a:p>
        </p:txBody>
      </p:sp>
      <p:pic>
        <p:nvPicPr>
          <p:cNvPr id="4098" name="Picture 2" descr="http://images3.wikia.nocookie.net/__cb20120826150106/logopedia/images/3/37/AOL-logo.jpg">
            <a:hlinkClick r:id="rId2"/>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18492" y="3860179"/>
            <a:ext cx="2614246" cy="276763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SEhUUEBQVFBUVFxcXGBYWFhQWGBUaFxgXFhgVFRQYHCggGBslHBcXIjEhJSkrLi4xFx8zODMsNygtLisBCgoKDg0OGxAQGy0kICQsLCwsLCwsLCwsLCwsLywsLCwvLCwsLCwsLCwsLCwsLCwsLCwsLCwsLCwsLCwsLCwsLP/AABEIAGICBAMBEQACEQEDEQH/xAAcAAEAAgIDAQAAAAAAAAAAAAAABgcFCAECBAP/xABQEAABAwIBBgYNBwoEBwEAAAABAAIDBBEFBgcSITFBEyJRYXGBFDJCUlNykZKTobHB0hcjM1SCstEWJCU1Q2JzorPCFURjozSDlMPT4fBk/8QAGgEBAAIDAQAAAAAAAAAAAAAAAAQFAgMGAf/EADMRAAICAAMFBwQCAgIDAAAAAAABAgMEETEFEiFBURMUM1JhcZEVMoGhQrEiI2LwQ9Hh/9oADAMBAAIRAxEAPwCwnZzMN8OfRTfApfcb/L/RK7nd0AzmYb9YPoZ/gTuN/l/odzu6HYZycN+sf7U3wJ3G/wAp53O7ocOzl4aP8x/tT/Ancb/L/R73O7odDnOw3wzvRTfCve4X9P2O5XdDr8qGHeFf6KX4U7hf0/Y7ld0OflPw3wzvRS/CncL+n7Hc7uh2Gc3DfDn0M/wLzuN/T9odyu6GVwPKykrHFlLLwjmt0iNCRthcC/GaN5C1W0WVLOayNVlE6+MkZtaTUEAQBAEAQBAEAQBAEAQBAEAQBAEAQBAEAQBAEAQBAEAQBAEAQBAEAQBAEAQBAEAQBAEAQBAEAQBAEAQBAEAQEAz0NIoWOaSCydhuDY62SN2jpU7Z+Xa5PoTcC/8AZk+hTsWP1Te0qahvRNKPVpK5dFb/AIr4LXsK/KjI0+XeIM7Wqk+1oP8AvtK1vB0P+JreEqf8SR5M5w8RmqIYNKKQyPa0l0YuATxncQt2C56lFvwVMIOXHgR7sHVGLkXYqYqCl67M/UgkwzwvF+6D2H1ByuY7ThzTLeO0I80YiqzY4izZE2TxJGf3ELdHH0vnl+DasdU+eRHsWwGppbdkwyRAmwLm8UnbYOGonrUiu+uz7Xmb67oT+1mNW42hAd4WaTmtuG3IGk42a25tdx3Ab143kszxvJZliUuZ+qcLvngb4pkf/aFWy2nDlFkB7RitEz3MzMv7qraOiEn2yBa3tTpH9mD2j/xJfkRkOzDnSOErpXSNa0ktDQACTqFzt1b9yh4nFu/LNZZETEYl3ZZrLIl6ikYIAgCAIAgCAIAgCAIAgCAIAgCAIAgCAIAgOr3WBJ2AXQEPGc/DfDO9DN8Kmdxv6Erud3Q7fKbhvhz6Gf4F53G/oO53dDkZy8N+sH0U/wACdxv8v9Hnc7uh3bnIw0/5n/bm+Bedyv8AKO6XdD70eXlBLIyOKfSe9wa0COXWSbDWW2HSVjLCXRTk1wRjLDWxWbRJVHNAQBAEAQBAEAQBAEAQBAEAQHixLFYacaVRKyIfvuDb9AOs9SyjXKfCKzMowlL7VmRDEc69DHqj4WY/uM0R5ZC31BS4bPulrwJUMDa9eBganPNr+apNXK+XX5oZ71Jjst85fo3rZz5yPG7PJPupovOeVl9Mj5v0ZfTo+Y7R55Ju6poz0PePcU+lx836H05eYyVHnljP01K9v8N7X+pwatUtmS/jI1y2dLkyV4Nl7Q1JDWTBjz3Eo4M9AJ1OPQSolmEtr1RFsw1kNUSYFRzQcoAgIRniH6NdzSR/espmA8Zfkl4LxUUIuhLw4QFi5lMK4SrfORqgZYePJdoI+yH+UKs2lZlBQ6lftCzKCj1LuVKVAQBAeTFMOjqInRTsD2PFi0+og7iNoI1hZQnKEt6OplCbg80a+ZcZIyYfNY3fC+/ByW2/uPtsePXtHIOhwuJV0fXmXmGxCtj6kaUokhAXNmhyv4Vgo53fORj5knu2Adp4zd37vilUmPw26+0jo9SoxuH3Xvx05lmqtK8IAgI/l3XzU9FLNTENkj0TcgO1abQ7UeYlb8NCM7VGWjN2HjGdijLRlO/KbiXh2+ih+FXPcKOn7LXuNXT9nIznYj4ZvoovhXn0+np+x3Grp+zuM6OI+EYf+Uz8E+n0+vyO41f9Zz8qeId/H6Nq8+nU+vyO41f9YGdPEO/j9G1Pp1Pr8nncKvU7fKpiHfRejH4rz6dT6juFXqe7Bs4mJ1MzIYRC57zYXjNhyuJB1AC5PQtduCori5PM12YOmEXJ5l1QhwaNMgusLkCwJ3kDd0KmepVP0O6HgQBAEBH8Zy0oqSXgqmbQeADbg5XajsN2tIW+vDW2LOK4G6vD2TWcUeA5zMN+sH0M/wAC2dxv8v7Rn3O7odTnOw3w7vQzfCncb+n7R73O7odRnQw7wz/RS/Cve439P2h3O7oc/Kfhvhneim+FO439B3K7oPlPw3wzvRTfCvO439B3K7oSPBMXiq4hNTkujcSAS1zb6JsdThfaFHsrlXLdlqaJwcHuyPVUxabXNuRpAi42i4tcLFPJ5mKeTKyqszUZHzVU9vjxtf8AdLVZR2nLnFFhHaElqiOZQZraimikmbNFIyNrnu1PY6zRc2FiCetSatoxnJRa1N9eOjOSi0QFWJPJxkfm4lroWzmZkUbi4Diue7iktPFuANYO9V+Ixyqlu5ZshX4xVy3csyw8ns2VNSysm05ZJIzpN0i0NB5dENv5SVXXY6yyLjkkiBbjJ2Ld5E4UMiBAEBxdAfCoro2fSSMZ4zmt9pWSi3oj1Rb0R4zlHSDbVU/po/iWXY2eV/Bn2U+jPtDjFO/tJ4XeLIw+wrx1zWqZi4SWqPaHLAxOUAQBAEB48VxOKmjdLO8MY3aT7ANpJ5BrWcISm92K4mUISm8olQZU51ppSWUQ4GPZwhAMrucbQweU842K2o2dFcbOP9f/AEtKcBFcZ8WV5UVDpHF8jnPcdrnEucelx1lWUYqKySyLBRUdD0YZhU1Q7Rp4nynfoNJA8Y7G9axnbCCzk8jGdsIfcyXUGaiukAL+Ch5nvJcOpgcPWocto1LTNkSWPrWmbMo3M3NvqYvMf+K1fU4+U1/UV5Tz1WZ+qH0c0D+nhGf2lZR2nDmmZLaEOaZG8XyGrqYEyU7nNHdx2kHSdG5A6QFJrxlU9H8kiGKqnoyOKTqSCWZJZeVNEQ3SM0O+J5PFH+m462dGzmUPEYOFqzXB9SJfhIWcVwZeeTuPQ1sIlp3XadRB1OY7e143H1HaLhUdtUqpbsinsqlXLdkZRazWQvO8P0ZLzPi++0KZgPHX5JWC8ZFALoS9CAvjM5h3BYeHnbPI5+vkb820dHEJ+0uf2hPeuy6FJjp71uXQnahEMIAgCA8GN4RFVwvhnbpMcOtp3OadxCzrslXLeiZwm4S3ka55U5Oy0M5il1jax4GqRu5w5Dyjceono8PfG6O8i+ouVsc0YdbzcfakqXxPbJG4tewhzXDaCNYKxlFSWTMZRUlkzYrIbKhmIU4fqErLNlYO5d3wHeutcdY3Fc5iaHTPLlyKHEUOqWXLkSNRzQEB8qmnbI0skaHtcLOa4AhwO0EHaF6m080eptPNEeqsgcPk20sY8TSj+4Qt8cXdHSRuWJtWkjBYrmtw8Mc/TlgawFzjwgLWgC5J02nV1rfDH355am+GNuzy1KUqg0PdwZJYHHRLhYlt+KXDcbWV5HPJZ6lxHPLidI4y4hrQSSQAACSSdgAG0r1tJZsNpaliYDmlqJmB9TIKe/caPCPt+9YgNPWefkVbbtKMXlBZkCzaEU8orMl1BmmoWfSmWY/vP0R1BgB9aiS2jc9OBFlj7XpwJThGTdLSnSp4I43W0dIC7ratWmddtQ37lEndZZ9zzI07Zz+5mWWs1hAEAQBAQ7K3N9DXzcNJLKx2gGWZoaNmlxB1i9+Ny7gpdGMnTHdSJVOKlUskiNz5mWdxVuHjRB3seFJW05c4khbRlziV3ldk+aCoMBeJLNa7SDdG+kO9ufarHD39tDeyyJ1Fvax3sjDXUg3lgZLZsH1lPHUGoEQk0iG8EXmwcWg30xttfrVbftBVzcUs8iBdjVCbilnkSKHM3D3dTKfFYxvtuo72nPlFEd7QlyRPMm8FZRU7KeNznNZpWL7aR0nF5vYAbXKBba7JuTIdtjslvMyi1msIDA5dvth9Wf8AQkHlbb3rdhl/tj7m2hf7Y+5rUunOiNgs0v6rg6Zf6r1zuP8AHf4KLG+MyYqIRQgPDi+LQ0sZkqJGxsG87SeRoGtx5hrWcK5Te7FZmcISm8ooq/KDO+4ktoYgB4SXWTztjBsOsnoVnVs3nY/gsKtn85sgmJ5V1lQfnamUjvQ4sb5jLD1KfDDVQ0iibDD1R0RiYYHSOsxrnuO5oLj5AtrcYrjwNrcY6mQbk7VnZSVJ6IJfhWHb1eZfJh21fmXyfKowSpYLyU87ByuikaPKQvVdW9JL5PVbW+aOuHYtPAbwTSR+I9zR1gGx60nVCf3JMSqhPVE7ydzszxkNrWidnftAbIOrU1/RxelQLtnRfGt5EK3ARfGDyLcwbF4aqMS07w9h3jaD3rmnW08xVTOuVb3ZLiVc4Sg8pHvWBieTFcRjp4nzTO0WRt0nH3AbyTqA5SsoQc5KKMoRcnkjXXLDKiWvmL5CWsFxHHfUwe9x3n3WC6LDYeNMclrzZfUURqj6mBUg3lm5A5teHa2orriM62RC4c8bnPO1rTuA1nm31eKx+69yvXqVuJxuT3YfJb1FRRwsDIWNjYNjWgNA6gqiUnJ5tlXKTk82eheHgQCyAWQEMy0zfwVrXPjAhqNoe0WDzySgbfG2jn2KXh8ZOp5PiiVRipVvJ8UUPXUb4ZHxStLXsJa5p3Ee0c++6v4TU4qS0LuE1JZoy+RWUj6CpbICTG6zZWd8y+23fN2jybytOKoV0MufI04ihWwy58jZGGUOaHNIIcAQRsIIuCFzbWRQNZEQzufqubxov6rFLwPjolYPxka/Loi9OWgnUBcnYOXmXjeSzPG8lmbSYHQCnp4YR+zjYzpLWgE9ZuuWslvScupzk5b0mz3LAwCAIAgCAwOWGTMdfTmJ/FeNccltbHcvO07CN457FbqLpUz3kbqLnVLeRrrimHSU8r4Zm6L2GxHsIO8EWIPIV0ddkbIqUS+rsU4qSPIthmZnJTKGShqGzR6xsezdIw7Wnn3g7iAo+IojbDJmm+lWxyZsdhOJR1MLJoXaTHi4PqII3EG4I3ELnJwcJOMtSgnBwluyPYsTEID41lUyJjpJXBjGi7nONgBzlexTk8kepNvJFE5wsvHVzjFDdlM07NjpSNjn8jeRvWddgL3CYNVf5S1/oucLhVWt6Wv9EbwDAZ62XgqZmke6J1MYO+e7cPWdwKk3XwqjnIkW3RrWci9cjMhoKBod9JORxpXDZyiMdwPWd5VFiMVO5+nQpb8TK32JWFFI51fsNtqBFJuzs17CWyQwBw2tdHK0jpBk1K5WzqpLNSZbLA1SWaZ9G54qnfBAejhB/cn0yHmY+nR6nJzxVPgIPLJ8SfS4eZj6dHzHU54arwNP5JPiT6ZBayY+nw8xZGQuMVFXTcNVRtjLnuDWta9vFFhchxJvfS8gVbia4Vz3YPMr74RhPdi8yRrQaQgCAofPMP0j/wAmP2uCvdm+D+S6wHhfkgisCabK5CMth9J/AjPlbf3rmMT4svc52/xJe5nlpNQQBAEBGc5TrYZU+IB5XtCkYTxo+5vw3ixNcl0p0BfuZ598NYOSSUfzX9657H+O/wAFHjfGZNlDIhg8rspI6CAyycZx1RsvYvdycw3k7h1A7qKXdLdRtpqdst1GveP47NWSmWofpHXogamsHesbuHrO+66GmiFUcoovaqY1rKJ2ydyfnrZeDp23O1zjqYwcr3bujadyXXwqjnIW3RrWci4snc11JAA6oHZMm/T1Rg80Y2/auqa3H2T+3giptxtk9OCJtS0jI26MTGsaO5Y0NHkChNt8WRG29T62Xh4LIDC49knS1gInhaXH9o0Bsg6HjWeg3HMt1d9lf2s213Tr+1lG5cZISYdKATpwvvwclrXttY8bnD17RvAvMLio3R9UXOHxEbV6nhyYyimoZhLAdWoPYTxZG8jh5bHaPLfZfRG2OTM7qY2xyZsXgOLR1cDJ4u1eL2O1p2Oa7nBBC5yyt1ycXyKGyDhJxfIrbPjjBHA0rTYEcM8custjB5rh56grLZlWbc37E/Z9eec37FSq4LUlWbXARWVrGyC8cYMrwdjg0gBp6XFureAVDxtzrr4avgRcZb2dfDVmxAC54ojlAEAQBAEAQFP58MIDXw1LRYvvE/nLeMw9NtIfZCt9mWPjB+5abPs1h+SrFbFmbBZqMS4bDowTd0JdEehutg8xzfIudx0Ny5+vEosZDdtfqc52/wBVz9MX9aNMD46GD8ZGvi6IvTPZB0HD4hTM3cIHnojvIb83Ft1qNi57lMmaMVPdqbNlQubOfCAIAgCAIAgITnKyNFdFwkIHZEQ4uwcI0a+CJ8pF9hPOVMweJdUsnoyXhcQ6pZPRlCPaQSCCCCQQRYgjaCNxXQJ56F2nmszqvT0m+bPLE0UvBTO/N5Txr/snbBIObYHc1ju11+NwvaR3o6ohYzD9ot5aovtrr6wqIpTG4/jsNHEZah+i3YBtc896xu8//GwWyqqVkt2JnXXKx5RKGyzyzmxB/GuyFp4kQOrxnnuneobt5N9hsJGlevUu8Pho1L1O+RWRM2IO0vo4AbPlI222tjHdO9Q38h8xOLjSstWeYjFRqWXMvjAsFhpIhFTsDGjWeVx2aT3bXHnVDZZKyW9JlLZZKx5yZkVgYBAEBFM5M9PFRSSVEUcrraMQe0H5x1w2x2i2txtuaVJwinKxKLy6kjCqUrEovLqUbkxgb62obBHqJDiXbmhoJueuw6XBX19yqhvMurrVVHeZi3tIJBFiDYg7iNRBW1PNZo2J5rMunMtUQyUzmiOMTQvIc8Nbpua+7mOc61z3TfshUm0YyVmefBlPjlJTzz4MshVxBCAIAgKJz0/rAfwI/vPV7s3wvyXOz/DfuQJWBOLqybzj0MFJTxPfJpRwxsdaNxGk1gDrHfruqO3BXSscktWU1uDtlNtLmZD5VcP76X0Z/Fa/p93T9mHcbuhwc69Byzej/wDa9+n3dP2e9xuOhzs0H+v6MfEn0670+R3G0+bs7lCNjKg/YZ73r1bOu9D1YC30MDlhnMpqukmp4opw6QAAvEYaLOa7XZ5O5b6MBZCxSbXA304KcJqTaKrVuWZe+Zc/o7omk9jSqDaHjfgpMd4pPCoJDNeM5mOmqrpAD83CTEwbuKbPd1uB18gbyLoMDT2dafN8S9wdW5WnzZFWNJNgLk6gBvJ2BTG8lmyS3kszZTI3J5lDTMiaBp2DpHd+8jWegbBzALmb7nbNyZz99rsm5Mzq0mkIAgCAICN5w8LFRh87SLuYwys5Q6MFwt0gFvQ4qRhbNy2LN+GnuWJmuC6U6At3MXiBLaiAnU0tlb9oFrvus8qptpwSakip2hDJqRHs9AP+Ii/gY7dF3++6k7N8L8kjAeH+SBqwJxamYho4SrO/Rht0EyX9gVTtTSP5KzaP8S31UFWEAQBAEAQBAVxnyP5nCN/ZAPkjk/EKx2b4r9ifs/xH7FJq8LgubMWD2PUcnCi3ToC/qsqTafiL2KjaH3r2M9nZ/VVR0xf1o1owPjxNOD8ZGva6EvSyMyFBpVU0x2RRBo6ZHfgx3lVbtOeUFErtoyyiol1qlKkIAgCAIAgCAICpM7uRu2tp2/x2j+sB97y8pVrgMV/45fj/ANFngsR/45fgqdXBaBAWXkXnKFLSPiqGukdEBwFu7GwRud3Iby8mrcL1WIwDnZvQ56lbfgt+eceepB8fx2aslMtQ7SOwAamsHesbuHrO+6n00wqjlEm1UxrWUSVZvs37qy09SCyn3DY6bmadzOV2/dyiJi8aq/8AGGv9EXFYtQ/xjqXhS0zY2NZG0MY0ANa0AAAbAAFSNtvNlQ2282fZeHgQBAEBROd3KLsiq4BhvHT3bq2OkPbnq1N5iHcqvdn0bkN96v8AoucDTuw3nqyV5lsC4OB9U8caY6LOaNh1keM77jVD2jdvT3Fy/si4+3eluLkQXOjhHY+ISWFmTfPN5ONfTHnhx6wp+Bt36kunAm4KzfqS6cBmvxvsWvYHGzJvmncl3EaB6nWHQ4pjqe0qzWq4jGVb9fDVGwgXPlGcoAgCAonPT+sB/Aj+89XuzfC/Jc7P8N+5AlYE4kFBkVXTsa+Kme5jwHNddjQ4HWCNJw1KNPF0xeTfEjyxVUXk2e+LNpiR2wBvTLD7nFa3tClc/wBGDx1K5nqZmprztEI6ZPwaVh9Sp9THv9XqehmaKuO19MPtyH/trx7Tq6Mx+oV9GemPM7U91PCOgSH3BYfVIeVmL2jHynlx7NdJS08s7qhjxG3S0QxwvrA2k6tqyq2ipzUd3UyrxynNRy1K/VkTy8syb70DxyTvH8kZ96odor/d+Clx6/2/gn8hsCeQKAtSGtTU9zydZNydZPKTrJXWRWSOljojIZOkdl0+ls4eG/RwjbrXf4cvZmF3hv2Noly5zgQBAEAQBAeDH5A2mncdghlJ6AxyzrWc0vUyh9y9zVtdUdKWFmRv2dJbZ2O+/pIre9Vu08uzXuQNoZdmvcy+fLCz8xUtGrXC88nds6u3WnZlnFw/Jq2dZxcCplcFoTrM/iwgruDcbNnYYx44Icz2OHS4Kv2jXvV7y5ELH171ea5F8BURSnKAIAgCAIAgKaz3Yw180NMw3MQL323OfbRaecNF/thXGzK2k5vmWuz62k5vmVirUsjYfNlgxpaCMPFnykyvG8F9tEHnDA0eVc5jLe0tbWmhQYqzfsbPlnb/AFXP40X9Vi9wPjoywfjI19XRF6XlmUoNChdKds0riPFZZgHnB/lVDtGeduXRFLjpZ2ZdEWCoBCCAIAgCAIAgCA6SRhwIcAQQQQdYIO0EIDXnOJkx2BVaLPoZQXx8wvxo/sm3URvuuhweI7WHHVal7hL+1hx1RFVMJQQE2zY5IiumMk30ENtIeEcdYZ0arnqG/VAx2J7KO7HVkLGYjs47q1ZfUcYaAGgAAWAAsABsAG4Kh1KU7oAgCAICPZdZQChpHygjhDxIhyvdextvAF3fZW/DU9rYo8uZuw9XaTUTXaji4WVrXPDdN4DpHkAN0jre5xO7WV0cnuRzSL6T3Y5pGxFBlDh0MbIo6umDI2tY0cNHsaLDeuclTdJtuL4+hQyqtk83FkKzu1dJVU8ckFTBJLC/tWSsc5zH2DgGg3NiGnoupuAVlc8mnkyZglOE2mnkypAeRXDWZaNZo2VyKxrsyjhmJu8t0ZPHbxXat1zr6CFzOIr7OxxOevr7ObiZ1aTUEAQFD55z+keiGP2vPvV7s3wvyXOA8P8AJBFYE42WyGN8PpP4EfqaAuYxHiy9znb/ABJe5nVpNQQBAEBH8vh+jqr+C5b8N40fc3YfxY+5rYumOhLrzGu/M5h/+gnyxx/gqPaS/wBq9in2h4i9ixyq4gGq+KUZhmkidtje5nmuI9y6muW9BS6o6SuW9BM87XEG41EaweQhZtZmTWayNmMkscbW0sczSLkWeB3Lx27fLrHMQVzF9Tqm4s566t1zcWZlajUEAQBAEBF85OJtgw6fSOuVhhaN5dIC3V0N0ndDSpOEg52rLlxJGFg5WrI11XSF+W/mOwotjnqXDtyI2c4ZcuI5rkD7JVLtOzOSguRU7Qszko9CxMdwqOqgkgmHFeLXG1p2hw5wbHqVfXY65KUSDXNwkpI1xylyfloZjFMOdjx2sjdzm+8bl0dF8bo7yL6m6Nsc0YuN5aQWkggggg2II1ggjYVuaTWTNrWfAvfIDL6OsY2KocGVIFrHUJrd0zdpcrfJq2UGKwkqm2vt/opMThZVvNaE5uoREOUAQBAcXQESy4y4hoGFrSJKgjixjXo8jpLdq3m2ndvIlYbCyufoScPhpWv0KArKp8r3SSuL3vJc5x2knWSuhjFQWS0LyMVFZIm+bHIt1XIKidv5vGbgH9s4HtRysB2nfs5bQMditxbkdX+iHjMTuLdjr/ReoVGUxG84eEy1dE+GnAc9zmGxIaLNcHHWehSMLZGuxSkb8NZGFilIpqfN5iLf8sT4r4neoPurlY6h/wAi2WMpfMvPJLDjTUdPCRZzI26Q/fI0n/zEqjunv2Sl6lNbPfm5GXWo1hAEAQBAEAQBAEBU2fhn/Bn+OP6X4K12XrL8Fns58ZfgqVXBaBAXdmPjtRSnlqHeqONUW0nnal6FNtB/7F7FiqvIIQBAEBwUBQedXKPsurMcZvFT3Y3kc/8AaO8o0RzNvvV9gKOzhvPVl1gqdyG89WeHJDIifEA50ZbHGw2036Vi7botAGsgWvs2hbMRjIUvLVmd+KjU8tWStmZqTuqtg6InH+8KJ9UXl/ZGe0f+P7PoczBt/wAaL/wLf91efVP+P7PPqP8Ax/ZV1VTuie6OQWexxa4chabEeUK1hJSimizjJSWaLFzKY3oTSUrzxZhps8dg4wHOWa/sKt2lVnFTXIr9oVZxU1yLoVMVJ1c4DbqQZHjqcYgj+knhZ40jG+0rJQk9EZKEnoiiM6WIRz4g98L2yMDI2hzCHNNm3NnDUdZV9gISjVlJF1goONXEiKmksvvNplBAcPgY+aJsjA5pY6RgcLPcG3aTfW2xXPYyqStk0nkUeKqkrW0uBM46hru1c13QQfYojTRF3Wj6rw8CA+b5mt7YgdJAXuTZ7kyLZf4xAKCpbw0Rc6NzQ0SMLiTqADb3KkYWuXax4czfh65dpHhzNeV0hfly5jZAKacEi/DDVfX2jdypNpr/AGL2KjaC/wA17FmqtK8qnOxkU97zWUrS4kfPMaLnULCRo36gAQOQHlVpgcUors5/gssFiVH/AAl+Co1clqSDI/KybD5S6PjsdbTiJsH22EHuXDl9qjYjDRuXHXqR78PG1cdS78nct6SsA4OUMkP7KSzH35BfU/7JKo7cLbVqintw9leqJIo5oCA4c62soCL5QZfUVKCDKJZB+ziIe6/I4jit6ypNWEts0XD1JFWGss0RSmV2VU2ISh8tmsbfg4wbtYDt19047zzbld4fDRpXDXqXFGHjUslqdcksmJa+YMiBDARwkluLG33uO5u/ouQxGIjTHN68kL741R46mxmF0DKeJkMQ0WRtDWjo3k7yTrJ5SudnNzk5PVlDKTk3JnqWJiY3HcDhrIjFUMD27QdjmHvmO3H/AOK2V2yrlvRZnXZKDziylMrc3FRSEvhBqIduk0cdg/fYPvDVqubK6w+PhZwlwZb042E+EuDIUCp2pM4Ml2B5xq6mAbwgmYO5mBcQOZ4Id5SVDtwFU+OWXsRbMFXPjp7Eto88rf21KRzslBv9lzRbyqJLZj/jIiy2c+Uj2/LHTfV5/wDb+JYfTLOqMPp8+qPBV55fBUl+d8tv5Qz3rOOzH/KX6M47OfORF8azl104LQ9sDTuhBabeOSXDqIUqvAVQ4vj7kmvBVweb4kVpqeSZ+jG18kjjezQXOcTtPKelS3KMFx4IkuUYLjwRZ2R2apxIlxHUNogabk/xHjYP3W+XcqvEbR/jX8ldfjuVfyWzBC1jQ1gDWtAAaAAABqAAGwKqbbebK1tviz6Lw8OumL23oDlAcoAgCAIAgCAIAgCAICqs+/aUvjS+xitNl/dL8Fls77pFQq5LUIC9sy7QMPPPNIT5GD3BUG0PG/CKTH+KT1QSGEAQHF0BEs5WU4oqVwY608t2RgHW2440n2Rs5yFKwlHa2cdFqScLS7J8dEUDQ0rpZGRM7aR7WN6XENF/KugnJRi2+ReSkoxbfI2ewXDGUsEcEQs2NoA5ztLjzk3J6VzFk3OTk+Zzs5ucnJnuWBgEBSeejAeCqG1TBxJxov5pGDb9ptvMKutm3b0XB8v6LfAW5x3HyIFhdc6nmjmj7aN4eOexvY8x2HpU+yCnBxfMm2Q34uLNnsKrmzwxzRm7ZGteOhwvY842LmJxcZOL5HOyi4yaZUmd/C6metaYYJ5WNhYLsike2+lISLtBF9YVtgLK41veaTzLPBTrjD/JrUg/5M1n1Oq/6eb4VO7xT5l8k3t6vMvkfk1W/U6r0E3wp3irzL5Hb1+ZfI/Jqt+p1XoJvhTvFXmXyO3r8y+R+TNb9Tqv+nm+FO81eZfI7erzI5GTNaNYo6r0E3wp3inzL5PO2q8yL+yDheygp2yhzXhnGDw4OBLibODtYK5/ENO2TWmZSXtOxtGfWk0mus2b3ENI2pnkXIB04tYGw9uugjjKMlxLyOLpy1PmcgcRH+Vf5Yz7HLLvtHmMu909TqMg8Q+qyfyfEve+0eY973T5jv8AkBiP1V/nR/EvO+0eY873T1JRm/yfxKnroXTRzMh44fd4LbaDrAtDj3WjuUPF3YedbUcsyLibaZVvdyzLkVSVZD8qM3VLWEvaDBKdenGBZx5Xx7D0ix51LoxllXDVEqnF2V8NUVnjObCuguY2tqG8sZAdbnjdY35hdWde0KpfdwLCvHVy14ERrKGWI2mjfGeSRjmHyOAUyNkJaPMlKcZaM9FJjlTFYRVEzANgbK8DzQbLCVNctYr4MZU1y1SPY7LCuOo1c/pHD2LDulPlRh3aryoxtZic0v000snjyPd94rbGuEdEjYq4R0SPXhmTdXUEcBTyvB7rRIZ6R1mjyrCeIqh9zRjO+uGrJ9k5mieSHV0gaPBRG7jzOkIsOoHpCgXbSWWVa/LIVu0OUF+WWpheGxU8YigY2NjdjW+0naTznWqqc5TecnmVs5ubzkexYmIQBAcICO47kRR1d3Swhrz+0j4j+kkanfaBUirFW1/azfXibIaMhVfmaF/zeqIHJKwE+e0j7qmw2m/5RJcdov8AkjDy5oa0HiyUzh48gPk4NbltOvmmbVtCvmmfMZo67vqf0kn/AI179Sq6M9+oV9Ge2lzOVB+lqIWeI18nt0VhLaceUWYy2jHkiR4ZmipGa55JZjyXEbT1N438yjT2ja/t4EeePsenAm2FYPBTN0aeJkQ36LQCfGdtcelQp2Tm85PMiTslN5yeZ7lgYBAEBRuelxbiDC0kHsdmsaj28u9XezknU8+pcYBJ1vPqQ5mOVLRxamdvRNIPY5THTXzivgluqvyo2WoWmKBgeSTHG0Oc4lzjotFySdZOo6yualxk8ubOelxkQSvxd54N88oY6aDsiOM1MtMGhx4kEYhF5X2tcu0rkmwtYKZGtcUlo8nwz/PElRhqktHlpn+T71mXgoCIa0SPc5rZGOIAfwbwLNlAAHCNcHtNgL6IO9eRwjtW9ALDdpxiWCoRDCAIAgCAIAgKpz7uGhSDfpSm3QI7+0K02X90iy2d90iolclqEBdOY2ovSzs72bS6nsaPawqj2kv9ifoU+0F/sT9CylXEAIDrI8AEk2AFyeQDegNeMey+rKh8mjUPZEXO0GstHZtzoguaA46rbSugpwdUYrNcS8qwtUUs1xIvJIXElxuTtJNyek71MSS4IlJJaCOUtIc0lpBuCDYg8oI2FGk1kw8msmSrJzLGv4aGJlVIQ+RjLP0ZO2cG7ZATvUO/C07rlu8iJbh6t1vI2HXPlIEBGMv6eCejlhmlijcRpMMj2ss9ututx1XOroJUjDSlCxSijfh3KNiaRroukOgLWzQZWxxxvpamRsYadOJz3Bo4x40dzYX0jpDl0nciqdoYZuW/FZ9Srx1Db34r3LZjkDgC0gg7CDcHoIVS1lqVjWR2QHKAIAgCAIAgOLIDlAcWQHKAIAgCA4sgOHsBFiLjkOtFwBj6jJ+lk1yU0DjyuijPrIWxWzjo38matmtGz4DJOh+p03oY/wAFl3i3zP5Mu3s8z+T20uFQR/RQxM8SNjfYFrc5PVmDnJ6s9dliYnKAIAgCAIAgCAIAgCAIAgCAIAgCArvOBkBNX1DZopY2WiazRfpbWue69wD33qU/CYyNMN1rmTsNi1VHdaIrS5p6xssZe6BzA9pdovffRDhpaiwX1XUue0a3FpZ5kmWPg4tLMuxzbix3qlKgh5yekYDFwYnjEIgicJeCcxjXacYddps9hDbSNJPFB0QRrk9qn/lnk889MyR2ifHPJ6n3GR8c/wA5iDWzzOtrF9FjQABG02GkBYkmwuXONgLAed4cOFfBDvDjwhwRK1HI4QBAEB4ccr+x6eaa1+Cje+3KWtJA6zYdazrhvzUerMoR3pKPUqc54591NF5z1a/S4+Ys/py8x5qjO9WHtIqdnPoyOPVd9vUs47MrWrZktnwWrZDccxyesk4SpkL3DUNQAaNtmtAsFNqphUsool1VRrWUTGrabQgzM3k1lTUUGn2M5o4TR0g5ocDo6VrX2dsVHvw8Lst7kaLqIW5bxnvlWr+WH0f/ALUf6dT6mjuFXqdhnXr+WH0Z+JPptPqO4VepbeR2IPq6KKaoDC6Vri4NFmkaTmgaJJ3AKovgq7HGPIq7oqFjiuRk2YdENkUY6GNHuWrel1Ne8+p37Dj7xnmt/BN59RvPqBRx+DZ5rfwTefUbz6nIpmDWGt80Jmxmz7Lw8K6zuUVXN2O2jZK9o4QycGSNugGh1jr7pT8DOqLbsyJuDlXFtzKx/Iqv+qTearXvdHmRZd5p8x1ORdf9Um8wp3unzI971V5h+Rtf9Un8wp3unzId5q8yPRSZO4pDrhhq4jvMfCMJ8061hK/DS1aZhK6iWrRfWTIk7Ep+H0uF4KPT076WlojS0r777VRW7u+93TMpbct97umZk1rMAgCAIAgCAIAgCAIAgCAIAgCAIAgCAIAgCAIAgCAIAgCAIAgCAIAgCAIAgCAIAgCAIAgCAIAgIznJP6NqfEH32qThPGj7m/DeLH3NdG7Qujehf8jNYdTtO1rTr3gHctE2zTJskNLh8RteKPzG/goc7JZ6siynLqZinwmA3vBF6Nn4LQ7Z9X8mp2T6s+/+D0/gIfRs/BedrPq/k87SfV/I/wAHp/AQ+jZ+CdrPq/kdpPq/k4/wen8BD6Nn4J2s+r+TztJ9X8nifhcGv5mL0bPwWatn1fyZKyXVlm5IsDaSENAADdQAsBrOwKvubc22QrXnNmYWs1hAEAQBAcFAEyPDleHoQHBQAL0HKAIAgCAIAgCAIAgCAIAgCAIAgCAIAgCAIAgCAIAgCAIAgCAIAgCAIAgCAIAgCAIAgCA//9k=">
            <a:hlinkClick r:id="rId4"/>
          </p:cNvPr>
          <p:cNvSpPr>
            <a:spLocks noChangeAspect="1" noChangeArrowheads="1"/>
          </p:cNvSpPr>
          <p:nvPr/>
        </p:nvSpPr>
        <p:spPr bwMode="auto">
          <a:xfrm>
            <a:off x="155575" y="-647700"/>
            <a:ext cx="7153275" cy="13620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102" name="Picture 6" descr="http://cdn.raizlabs.com/gregshead/wp-content/uploads/sites/8/2013/09/yahoo_original.jpg">
            <a:hlinkClick r:id="rId5"/>
          </p:cNvPr>
          <p:cNvPicPr>
            <a:picLocks noChangeAspect="1" noChangeArrowheads="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551729" y="3441089"/>
            <a:ext cx="3333750" cy="2333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49275" y="404455"/>
            <a:ext cx="8042276" cy="2104283"/>
          </a:xfrm>
        </p:spPr>
        <p:txBody>
          <a:bodyPr/>
          <a:lstStyle/>
          <a:p>
            <a:r>
              <a:rPr lang="es-ES_tradnl" dirty="0"/>
              <a:t>En los medios digitales la 'interacción -la experiencia interactiva que vive el internauta- es un componente fundamental del cóctel </a:t>
            </a:r>
            <a:r>
              <a:rPr lang="es-ES_tradnl" dirty="0" err="1"/>
              <a:t>hipermedial</a:t>
            </a:r>
            <a:r>
              <a:rPr lang="es-ES_tradnl" dirty="0"/>
              <a:t> y ocupa un lugar central proceso de construcción de una marca.</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5230"/>
          <a:stretch/>
        </p:blipFill>
        <p:spPr bwMode="auto">
          <a:xfrm>
            <a:off x="293077" y="2508738"/>
            <a:ext cx="8440615" cy="4167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41241" y="1985518"/>
            <a:ext cx="2544286" cy="523220"/>
          </a:xfrm>
          <a:prstGeom prst="rect">
            <a:avLst/>
          </a:prstGeom>
          <a:noFill/>
        </p:spPr>
        <p:txBody>
          <a:bodyPr wrap="none" rtlCol="0">
            <a:spAutoFit/>
          </a:bodyPr>
          <a:lstStyle/>
          <a:p>
            <a:r>
              <a:rPr lang="es-MX" sz="2800" dirty="0" smtClean="0">
                <a:solidFill>
                  <a:schemeClr val="bg1">
                    <a:lumMod val="50000"/>
                  </a:schemeClr>
                </a:solidFill>
              </a:rPr>
              <a:t>Nivel Narrativo</a:t>
            </a:r>
            <a:endParaRPr lang="es-MX" sz="2800"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_tradnl" dirty="0" smtClean="0"/>
              <a:t>Nivel profundo</a:t>
            </a:r>
            <a:br>
              <a:rPr lang="es-ES_tradnl" dirty="0" smtClean="0"/>
            </a:br>
            <a:endParaRPr lang="es-ES_tradnl" dirty="0"/>
          </a:p>
        </p:txBody>
      </p:sp>
      <p:sp>
        <p:nvSpPr>
          <p:cNvPr id="3" name="Marcador de contenido 2"/>
          <p:cNvSpPr>
            <a:spLocks noGrp="1"/>
          </p:cNvSpPr>
          <p:nvPr>
            <p:ph idx="1"/>
          </p:nvPr>
        </p:nvSpPr>
        <p:spPr/>
        <p:txBody>
          <a:bodyPr/>
          <a:lstStyle/>
          <a:p>
            <a:r>
              <a:rPr lang="es-ES_tradnl" dirty="0" smtClean="0"/>
              <a:t>-</a:t>
            </a:r>
            <a:r>
              <a:rPr lang="es-ES_tradnl" dirty="0"/>
              <a:t>de oposiciones </a:t>
            </a:r>
            <a:r>
              <a:rPr lang="es-ES_tradnl" dirty="0" smtClean="0"/>
              <a:t>fundamentales</a:t>
            </a:r>
          </a:p>
          <a:p>
            <a:r>
              <a:rPr lang="es-ES_tradnl" dirty="0" smtClean="0"/>
              <a:t>-</a:t>
            </a:r>
            <a:r>
              <a:rPr lang="es-ES_tradnl" dirty="0" smtClean="0"/>
              <a:t>'simplicidad/complejidad’</a:t>
            </a:r>
            <a:endParaRPr lang="es-ES_tradnl" dirty="0"/>
          </a:p>
          <a:p>
            <a:r>
              <a:rPr lang="es-ES_tradnl" dirty="0"/>
              <a:t>Mientras los otros '</a:t>
            </a:r>
            <a:r>
              <a:rPr lang="es-ES_tradnl" dirty="0" err="1"/>
              <a:t>search-engines</a:t>
            </a:r>
            <a:r>
              <a:rPr lang="es-ES_tradnl" dirty="0"/>
              <a:t>' se han convertido en 'webs centrípetas' que ofrecen cada vez más informaciones y servicios a sus visitantes (los cuales encuentran los contenidos enmarcados dentro del portal), Google ha permanecido fiel al modelo 'centrífugo': desde sus páginas los usuarios son catapultados a otros sitios de la red.</a:t>
            </a:r>
          </a:p>
          <a:p>
            <a:endParaRPr lang="es-ES_tradnl"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Nivel superficial: </a:t>
            </a:r>
            <a:endParaRPr lang="es-ES_tradnl" dirty="0"/>
          </a:p>
        </p:txBody>
      </p:sp>
      <p:sp>
        <p:nvSpPr>
          <p:cNvPr id="3" name="Marcador de contenido 2"/>
          <p:cNvSpPr>
            <a:spLocks noGrp="1"/>
          </p:cNvSpPr>
          <p:nvPr>
            <p:ph idx="1"/>
          </p:nvPr>
        </p:nvSpPr>
        <p:spPr/>
        <p:txBody>
          <a:bodyPr/>
          <a:lstStyle/>
          <a:p>
            <a:r>
              <a:rPr lang="es-ES_tradnl" dirty="0" smtClean="0"/>
              <a:t>En </a:t>
            </a:r>
            <a:r>
              <a:rPr lang="es-ES_tradnl" dirty="0"/>
              <a:t>branding Coca-Cola, Google puede hacerlo sin temor a destruir el prestigio. En la rapidez de su sistema de </a:t>
            </a:r>
            <a:r>
              <a:rPr lang="es-ES_tradnl" dirty="0" smtClean="0"/>
              <a:t>búsqueda, Google </a:t>
            </a:r>
            <a:r>
              <a:rPr lang="es-ES_tradnl" dirty="0"/>
              <a:t>juego con su logotipo durante una jornada para conmemorar algún evento</a:t>
            </a:r>
          </a:p>
        </p:txBody>
      </p:sp>
      <p:pic>
        <p:nvPicPr>
          <p:cNvPr id="2050" name="Picture 2" descr="88º aniversario del nacimiento de Celia Cruz">
            <a:hlinkClick r:id="rId2"/>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4867" y="4229101"/>
            <a:ext cx="366712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es.ubergizmo.com/wp-content/uploads/2011/06/06-Google-Doodle.jpg">
            <a:hlinkClick r:id="rId4"/>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1950" y="4015154"/>
            <a:ext cx="4972050" cy="1752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9"/>
            <a:ext cx="8229600" cy="2878870"/>
          </a:xfrm>
        </p:spPr>
        <p:txBody>
          <a:bodyPr/>
          <a:lstStyle/>
          <a:p>
            <a:r>
              <a:rPr lang="es-ES_tradnl" dirty="0"/>
              <a:t>CAPÍTULO </a:t>
            </a:r>
            <a:r>
              <a:rPr lang="es-ES_tradnl" dirty="0" smtClean="0"/>
              <a:t>IV: Evolución histórica de la identidad visual de marca</a:t>
            </a:r>
            <a:endParaRPr lang="es-ES_tradnl"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935778"/>
          </a:xfrm>
        </p:spPr>
        <p:txBody>
          <a:bodyPr/>
          <a:lstStyle/>
          <a:p>
            <a:r>
              <a:rPr lang="es-ES_tradnl" dirty="0" smtClean="0"/>
              <a:t>Origen gráfico</a:t>
            </a:r>
            <a:endParaRPr lang="es-ES_tradnl" dirty="0"/>
          </a:p>
        </p:txBody>
      </p:sp>
      <p:sp>
        <p:nvSpPr>
          <p:cNvPr id="3" name="Marcador de contenido 2"/>
          <p:cNvSpPr>
            <a:spLocks noGrp="1"/>
          </p:cNvSpPr>
          <p:nvPr>
            <p:ph idx="1"/>
          </p:nvPr>
        </p:nvSpPr>
        <p:spPr/>
        <p:txBody>
          <a:bodyPr/>
          <a:lstStyle/>
          <a:p>
            <a:r>
              <a:rPr lang="es-ES_tradnl" dirty="0" smtClean="0"/>
              <a:t>Hace 5000 </a:t>
            </a:r>
            <a:r>
              <a:rPr lang="es-ES_tradnl" dirty="0"/>
              <a:t>años, </a:t>
            </a:r>
            <a:r>
              <a:rPr lang="es-ES_tradnl" dirty="0" smtClean="0"/>
              <a:t>los </a:t>
            </a:r>
            <a:r>
              <a:rPr lang="es-ES_tradnl" dirty="0"/>
              <a:t>campesinos hacían en sus animales </a:t>
            </a:r>
            <a:r>
              <a:rPr lang="es-ES_tradnl" dirty="0" smtClean="0"/>
              <a:t>marcas para </a:t>
            </a:r>
            <a:r>
              <a:rPr lang="es-ES_tradnl" dirty="0"/>
              <a:t>protegerlos contra el </a:t>
            </a:r>
            <a:r>
              <a:rPr lang="es-ES_tradnl" dirty="0" smtClean="0"/>
              <a:t>robo o señalaban sus armas </a:t>
            </a:r>
            <a:r>
              <a:rPr lang="es-ES_tradnl" dirty="0"/>
              <a:t>para </a:t>
            </a:r>
            <a:r>
              <a:rPr lang="es-ES_tradnl" dirty="0" smtClean="0"/>
              <a:t>identificarlas.</a:t>
            </a:r>
            <a:endParaRPr lang="en-US" dirty="0" smtClean="0"/>
          </a:p>
          <a:p>
            <a:r>
              <a:rPr lang="es-ES_tradnl" dirty="0" smtClean="0"/>
              <a:t>Practicaban en sus cerámicas </a:t>
            </a:r>
            <a:r>
              <a:rPr lang="es-ES_tradnl" dirty="0" smtClean="0"/>
              <a:t>(</a:t>
            </a:r>
            <a:r>
              <a:rPr lang="es-ES_tradnl" dirty="0" err="1" smtClean="0"/>
              <a:t>Graffiti</a:t>
            </a:r>
            <a:r>
              <a:rPr lang="es-ES_tradnl" dirty="0" smtClean="0"/>
              <a:t>); </a:t>
            </a:r>
            <a:r>
              <a:rPr lang="es-ES_tradnl" dirty="0" smtClean="0"/>
              <a:t>con pincel </a:t>
            </a:r>
            <a:r>
              <a:rPr lang="es-ES_tradnl" dirty="0" smtClean="0"/>
              <a:t>(</a:t>
            </a:r>
            <a:r>
              <a:rPr lang="es-ES_tradnl" i="1" dirty="0" err="1" smtClean="0"/>
              <a:t>dipinti</a:t>
            </a:r>
            <a:r>
              <a:rPr lang="es-ES_tradnl" i="1" dirty="0" smtClean="0"/>
              <a:t>)</a:t>
            </a:r>
            <a:r>
              <a:rPr lang="es-ES_tradnl" dirty="0" smtClean="0"/>
              <a:t> </a:t>
            </a:r>
            <a:r>
              <a:rPr lang="es-ES_tradnl" dirty="0" smtClean="0"/>
              <a:t>o de los textos </a:t>
            </a:r>
            <a:r>
              <a:rPr lang="es-ES_tradnl" dirty="0" smtClean="0"/>
              <a:t>(</a:t>
            </a:r>
            <a:r>
              <a:rPr lang="es-ES_tradnl" i="1" dirty="0" err="1" smtClean="0"/>
              <a:t>sigilla</a:t>
            </a:r>
            <a:r>
              <a:rPr lang="es-ES_tradnl" i="1" dirty="0" smtClean="0"/>
              <a:t>).</a:t>
            </a:r>
            <a:endParaRPr lang="en-US" dirty="0" smtClean="0"/>
          </a:p>
          <a:p>
            <a:r>
              <a:rPr lang="es-ES_tradnl" dirty="0" smtClean="0"/>
              <a:t>En la Edad Media tenían como costumbre marcar las </a:t>
            </a:r>
            <a:r>
              <a:rPr lang="es-ES_tradnl" dirty="0" smtClean="0"/>
              <a:t>piedras de la cantería.</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248252"/>
            <a:ext cx="8042276" cy="736486"/>
          </a:xfrm>
        </p:spPr>
        <p:txBody>
          <a:bodyPr/>
          <a:lstStyle/>
          <a:p>
            <a:r>
              <a:rPr lang="es-ES_tradnl" dirty="0" smtClean="0"/>
              <a:t>Marcas icónicas</a:t>
            </a:r>
            <a:endParaRPr lang="es-ES_tradnl" dirty="0"/>
          </a:p>
        </p:txBody>
      </p:sp>
      <p:sp>
        <p:nvSpPr>
          <p:cNvPr id="3" name="Marcador de contenido 2"/>
          <p:cNvSpPr>
            <a:spLocks noGrp="1"/>
          </p:cNvSpPr>
          <p:nvPr>
            <p:ph idx="1"/>
          </p:nvPr>
        </p:nvSpPr>
        <p:spPr>
          <a:xfrm>
            <a:off x="443768" y="1260233"/>
            <a:ext cx="8229600" cy="2678722"/>
          </a:xfrm>
        </p:spPr>
        <p:txBody>
          <a:bodyPr/>
          <a:lstStyle/>
          <a:p>
            <a:r>
              <a:rPr lang="es-ES_tradnl" dirty="0"/>
              <a:t>Para que no haya desviaciones, se plantea un programa de identidad gráfica </a:t>
            </a:r>
            <a:r>
              <a:rPr lang="es-ES_tradnl" dirty="0" smtClean="0"/>
              <a:t>–similar</a:t>
            </a:r>
            <a:r>
              <a:rPr lang="es-ES_tradnl" dirty="0"/>
              <a:t>, por tanto, a los </a:t>
            </a:r>
            <a:r>
              <a:rPr lang="es-ES_tradnl" dirty="0" smtClean="0"/>
              <a:t>actuales– </a:t>
            </a:r>
            <a:r>
              <a:rPr lang="es-ES_tradnl" dirty="0"/>
              <a:t>donde son constantes el logotipo, la tipografía empleada en su </a:t>
            </a:r>
            <a:r>
              <a:rPr lang="es-ES_tradnl" dirty="0" smtClean="0"/>
              <a:t>construcción– </a:t>
            </a:r>
            <a:r>
              <a:rPr lang="es-ES_tradnl" dirty="0"/>
              <a:t>especialmente diseñada para uso exclusivo de AEG con la finalidad de dar unidad al material </a:t>
            </a:r>
            <a:r>
              <a:rPr lang="es-ES_tradnl" dirty="0" smtClean="0"/>
              <a:t>impreso–, </a:t>
            </a:r>
            <a:r>
              <a:rPr lang="es-ES_tradnl" dirty="0"/>
              <a:t>y la composición que sigue siempre en formato estandarizado</a:t>
            </a:r>
            <a:r>
              <a:rPr lang="es-ES_tradnl" dirty="0" smtClean="0"/>
              <a:t>.</a:t>
            </a:r>
            <a:endParaRPr lang="en-US" dirty="0"/>
          </a:p>
          <a:p>
            <a:endParaRPr lang="es-ES_tradnl" dirty="0"/>
          </a:p>
        </p:txBody>
      </p:sp>
      <p:pic>
        <p:nvPicPr>
          <p:cNvPr id="6146" name="Picture 2" descr="http://media.web.britannica.com/eb-media/43/73243-004-5BC5BAE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691" y="4138245"/>
            <a:ext cx="2103184" cy="24134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9144000" cy="6858000"/>
          </a:xfrm>
        </p:spPr>
        <p:txBody>
          <a:bodyPr>
            <a:normAutofit/>
          </a:bodyPr>
          <a:lstStyle/>
          <a:p>
            <a:pPr>
              <a:buNone/>
            </a:pPr>
            <a:r>
              <a:rPr lang="es-ES_tradnl" b="1" dirty="0" err="1" smtClean="0"/>
              <a:t>Wally</a:t>
            </a:r>
            <a:r>
              <a:rPr lang="es-ES_tradnl" b="1" dirty="0" smtClean="0"/>
              <a:t> </a:t>
            </a:r>
            <a:r>
              <a:rPr lang="es-ES_tradnl" b="1" dirty="0" err="1" smtClean="0"/>
              <a:t>Olins</a:t>
            </a:r>
            <a:r>
              <a:rPr lang="es-ES_tradnl" b="1" dirty="0" smtClean="0"/>
              <a:t> (2003):</a:t>
            </a:r>
            <a:r>
              <a:rPr lang="es-ES_tradnl" dirty="0" smtClean="0"/>
              <a:t> "Hubo </a:t>
            </a:r>
            <a:r>
              <a:rPr lang="es-ES_tradnl" dirty="0"/>
              <a:t>un tiempo en que las marcas eran simples artículos domésticos: jabón, té, detergente y demás artículos cotidianos insulsos que simplemente se usaban y se </a:t>
            </a:r>
            <a:r>
              <a:rPr lang="es-ES_tradnl" dirty="0" smtClean="0"/>
              <a:t>reponían. </a:t>
            </a:r>
            <a:r>
              <a:rPr lang="es-ES_tradnl" dirty="0"/>
              <a:t>La marca era un símbolo de consistencia. En una época de adulteración y falta de confianza en el producto, y de fluctuaciones de precios imprevisibles, la marca significaba calidad, cantidad y precio constante. La imagen de una marca proyectaba y sostenía el producto</a:t>
            </a:r>
            <a:r>
              <a:rPr lang="es-ES_tradnl" dirty="0" smtClean="0"/>
              <a:t>.</a:t>
            </a:r>
            <a:endParaRPr lang="en-US" dirty="0"/>
          </a:p>
          <a:p>
            <a:pPr>
              <a:buNone/>
            </a:pPr>
            <a:r>
              <a:rPr lang="es-ES_tradnl" dirty="0" smtClean="0"/>
              <a:t>	En </a:t>
            </a:r>
            <a:r>
              <a:rPr lang="es-ES_tradnl" dirty="0"/>
              <a:t>la actualidad, todo esto es completamente diferente y las marcas se han convertido en el elemento dominante. Hoy, las características funcionales de los productos no se cuestionan y, aunque las marcas siguen girando en torno a la imagen, ya no proyectan </a:t>
            </a:r>
            <a:r>
              <a:rPr lang="es-ES_tradnl" dirty="0" smtClean="0"/>
              <a:t>sólo su imagen</a:t>
            </a:r>
            <a:r>
              <a:rPr lang="es-ES_tradnl" dirty="0"/>
              <a:t>, sino también la nuestra."</a:t>
            </a:r>
            <a:endParaRPr lang="en-US" dirty="0"/>
          </a:p>
          <a:p>
            <a:r>
              <a:rPr lang="es-ES_tradnl" dirty="0" err="1" smtClean="0"/>
              <a:t>Branding</a:t>
            </a:r>
            <a:r>
              <a:rPr lang="es-ES_tradnl" dirty="0" smtClean="0"/>
              <a:t>: participación y asociación, demostración externa de las inclinaciones y las elecciones privadas y personales de cada uno.</a:t>
            </a:r>
            <a:endParaRPr lang="es-ES_tradnl"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4051830"/>
          </a:xfrm>
        </p:spPr>
        <p:txBody>
          <a:bodyPr>
            <a:normAutofit/>
          </a:bodyPr>
          <a:lstStyle/>
          <a:p>
            <a:r>
              <a:rPr lang="es-ES_tradnl" dirty="0"/>
              <a:t>Capítulo V</a:t>
            </a:r>
            <a:r>
              <a:rPr lang="en-US" dirty="0"/>
              <a:t/>
            </a:r>
            <a:br>
              <a:rPr lang="en-US" dirty="0"/>
            </a:br>
            <a:r>
              <a:rPr lang="es-ES_tradnl" dirty="0"/>
              <a:t> Estrategias de identidad visual de marca</a:t>
            </a:r>
            <a:r>
              <a:rPr lang="en-US" dirty="0"/>
              <a:t/>
            </a:r>
            <a:br>
              <a:rPr lang="en-US" dirty="0"/>
            </a:br>
            <a:endParaRPr lang="es-ES_tradnl"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352096"/>
            <a:ext cx="8229600" cy="5774068"/>
          </a:xfrm>
        </p:spPr>
        <p:txBody>
          <a:bodyPr>
            <a:normAutofit/>
          </a:bodyPr>
          <a:lstStyle/>
          <a:p>
            <a:r>
              <a:rPr lang="es-ES_tradnl" dirty="0" err="1" smtClean="0"/>
              <a:t>Termcat</a:t>
            </a:r>
            <a:r>
              <a:rPr lang="es-ES_tradnl" dirty="0" smtClean="0"/>
              <a:t>: "Una </a:t>
            </a:r>
            <a:r>
              <a:rPr lang="es-ES_tradnl" dirty="0"/>
              <a:t>marca es un </a:t>
            </a:r>
            <a:r>
              <a:rPr lang="es-ES_tradnl" i="1" dirty="0"/>
              <a:t>signo o conjunto de signos</a:t>
            </a:r>
            <a:r>
              <a:rPr lang="es-ES_tradnl" dirty="0"/>
              <a:t> (la forma) que identifica una empresa, un producto o un servicio y la distingue de </a:t>
            </a:r>
            <a:r>
              <a:rPr lang="es-ES_tradnl" dirty="0" smtClean="0"/>
              <a:t>otras (</a:t>
            </a:r>
            <a:r>
              <a:rPr lang="es-ES_tradnl" i="1" dirty="0"/>
              <a:t>el contenido)".</a:t>
            </a:r>
            <a:endParaRPr lang="en-US" dirty="0"/>
          </a:p>
          <a:p>
            <a:r>
              <a:rPr lang="es-ES_tradnl" dirty="0" smtClean="0"/>
              <a:t> </a:t>
            </a:r>
            <a:r>
              <a:rPr lang="es-ES_tradnl" dirty="0" err="1" smtClean="0"/>
              <a:t>Kotler</a:t>
            </a:r>
            <a:r>
              <a:rPr lang="es-ES_tradnl" dirty="0" smtClean="0"/>
              <a:t>: "Una </a:t>
            </a:r>
            <a:r>
              <a:rPr lang="es-ES_tradnl" dirty="0"/>
              <a:t>marca es </a:t>
            </a:r>
            <a:r>
              <a:rPr lang="es-ES_tradnl" i="1" dirty="0"/>
              <a:t>un nombre, un término, una señal, un símbolo, un diseño o una combinación de alguno de estos elementos (la forma), </a:t>
            </a:r>
            <a:r>
              <a:rPr lang="es-ES_tradnl" dirty="0"/>
              <a:t>que identifica bienes y servicios de un vendedor o grupo de vendedores, </a:t>
            </a:r>
            <a:r>
              <a:rPr lang="es-ES_tradnl" dirty="0" smtClean="0"/>
              <a:t>y los diferencia </a:t>
            </a:r>
            <a:r>
              <a:rPr lang="es-ES_tradnl" dirty="0"/>
              <a:t>de sus competidores</a:t>
            </a:r>
            <a:r>
              <a:rPr lang="es-ES_tradnl" i="1" dirty="0"/>
              <a:t> (el contenido). </a:t>
            </a:r>
            <a:endParaRPr lang="en-US" dirty="0"/>
          </a:p>
          <a:p>
            <a:pPr marL="0" indent="0">
              <a:buNone/>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Estructura de la identidad corporativa</a:t>
            </a:r>
            <a:endParaRPr lang="es-ES_tradnl" dirty="0"/>
          </a:p>
        </p:txBody>
      </p:sp>
      <p:sp>
        <p:nvSpPr>
          <p:cNvPr id="3" name="Marcador de contenido 2"/>
          <p:cNvSpPr>
            <a:spLocks noGrp="1"/>
          </p:cNvSpPr>
          <p:nvPr>
            <p:ph idx="1"/>
          </p:nvPr>
        </p:nvSpPr>
        <p:spPr>
          <a:xfrm>
            <a:off x="549275" y="1600201"/>
            <a:ext cx="8042276" cy="5128846"/>
          </a:xfrm>
        </p:spPr>
        <p:txBody>
          <a:bodyPr>
            <a:normAutofit/>
          </a:bodyPr>
          <a:lstStyle/>
          <a:p>
            <a:pPr>
              <a:buNone/>
            </a:pPr>
            <a:r>
              <a:rPr lang="es-ES_tradnl" dirty="0" smtClean="0"/>
              <a:t>La </a:t>
            </a:r>
            <a:r>
              <a:rPr lang="es-ES_tradnl" dirty="0"/>
              <a:t>estructura de la identidad corporativa. </a:t>
            </a:r>
            <a:r>
              <a:rPr lang="es-ES_tradnl" dirty="0" err="1"/>
              <a:t>Wally</a:t>
            </a:r>
            <a:r>
              <a:rPr lang="es-ES_tradnl" dirty="0"/>
              <a:t> </a:t>
            </a:r>
            <a:r>
              <a:rPr lang="es-ES_tradnl" dirty="0" err="1" smtClean="0"/>
              <a:t>Olins</a:t>
            </a:r>
            <a:r>
              <a:rPr lang="es-ES_tradnl" dirty="0"/>
              <a:t>. </a:t>
            </a:r>
            <a:endParaRPr lang="en-US" dirty="0"/>
          </a:p>
          <a:p>
            <a:pPr lvl="0" fontAlgn="base"/>
            <a:r>
              <a:rPr lang="es-ES_tradnl" dirty="0" err="1"/>
              <a:t>Monolithic</a:t>
            </a:r>
            <a:r>
              <a:rPr lang="es-ES_tradnl" dirty="0"/>
              <a:t> </a:t>
            </a:r>
            <a:r>
              <a:rPr lang="es-ES_tradnl" dirty="0" err="1" smtClean="0"/>
              <a:t>identity</a:t>
            </a:r>
            <a:r>
              <a:rPr lang="es-ES_tradnl" dirty="0" smtClean="0"/>
              <a:t>: una organización utiliza siempre el mismo nombre y estilo visual para representarse</a:t>
            </a:r>
            <a:endParaRPr lang="en-US" dirty="0"/>
          </a:p>
          <a:p>
            <a:pPr lvl="0" fontAlgn="base"/>
            <a:r>
              <a:rPr lang="es-ES_tradnl" dirty="0" err="1"/>
              <a:t>Endorsed</a:t>
            </a:r>
            <a:r>
              <a:rPr lang="es-ES_tradnl" dirty="0"/>
              <a:t> </a:t>
            </a:r>
            <a:r>
              <a:rPr lang="es-ES_tradnl" dirty="0" err="1" smtClean="0"/>
              <a:t>identity</a:t>
            </a:r>
            <a:r>
              <a:rPr lang="es-ES_tradnl" dirty="0" smtClean="0"/>
              <a:t>: la organización tiene un grupo de actividades y/o compañ</a:t>
            </a:r>
            <a:r>
              <a:rPr lang="es-ES_tradnl" dirty="0" smtClean="0"/>
              <a:t>ías que se asocian con la identidad y el nombre del grupo que las incluye a todas</a:t>
            </a:r>
            <a:endParaRPr lang="en-US" dirty="0"/>
          </a:p>
          <a:p>
            <a:pPr lvl="0" fontAlgn="base"/>
            <a:r>
              <a:rPr lang="es-ES_tradnl" dirty="0" err="1"/>
              <a:t>Branded</a:t>
            </a:r>
            <a:r>
              <a:rPr lang="es-ES_tradnl" dirty="0"/>
              <a:t> </a:t>
            </a:r>
            <a:r>
              <a:rPr lang="es-ES_tradnl" dirty="0" err="1" smtClean="0"/>
              <a:t>identity</a:t>
            </a:r>
            <a:r>
              <a:rPr lang="es-ES_tradnl" dirty="0" smtClean="0"/>
              <a:t>: una compañía basa su estructura de identidad corporativa a través de una serie de marcas que pueden no estar relacionadas entre ellas o ni siquiera con la compañía que las agrupa</a:t>
            </a:r>
            <a:endParaRPr lang="en-US" dirty="0"/>
          </a:p>
          <a:p>
            <a:endParaRPr lang="es-ES_tradnl"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Per </a:t>
            </a:r>
            <a:r>
              <a:rPr lang="es-ES_tradnl" dirty="0" err="1" smtClean="0"/>
              <a:t>Mollerup</a:t>
            </a:r>
            <a:endParaRPr lang="es-ES_tradnl" dirty="0"/>
          </a:p>
        </p:txBody>
      </p:sp>
      <p:pic>
        <p:nvPicPr>
          <p:cNvPr id="4" name="Marcador de contenido 3" descr="Screen shot 2013-10-17 at 19.19.42.png"/>
          <p:cNvPicPr>
            <a:picLocks noGrp="1" noChangeAspect="1"/>
          </p:cNvPicPr>
          <p:nvPr>
            <p:ph idx="1"/>
          </p:nvPr>
        </p:nvPicPr>
        <p:blipFill>
          <a:blip r:embed="rId3"/>
          <a:srcRect t="-15149" b="-15149"/>
          <a:stretch>
            <a:fillRect/>
          </a:stretch>
        </p:blip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19299"/>
            <a:ext cx="8042276" cy="1336956"/>
          </a:xfrm>
        </p:spPr>
        <p:txBody>
          <a:bodyPr/>
          <a:lstStyle/>
          <a:p>
            <a:r>
              <a:rPr lang="es-ES_tradnl" dirty="0" smtClean="0"/>
              <a:t>Identidad </a:t>
            </a:r>
            <a:r>
              <a:rPr lang="es-ES_tradnl" dirty="0" err="1" smtClean="0"/>
              <a:t>Organizational</a:t>
            </a:r>
            <a:r>
              <a:rPr lang="es-ES_tradnl" dirty="0" smtClean="0"/>
              <a:t>-</a:t>
            </a:r>
            <a:r>
              <a:rPr lang="es-ES_tradnl" dirty="0" err="1" smtClean="0"/>
              <a:t>monistic</a:t>
            </a:r>
            <a:r>
              <a:rPr lang="es-ES_tradnl" dirty="0" smtClean="0"/>
              <a:t>: </a:t>
            </a:r>
            <a:endParaRPr lang="es-ES_tradnl" dirty="0"/>
          </a:p>
        </p:txBody>
      </p:sp>
      <p:sp>
        <p:nvSpPr>
          <p:cNvPr id="3" name="Marcador de contenido 2"/>
          <p:cNvSpPr>
            <a:spLocks noGrp="1"/>
          </p:cNvSpPr>
          <p:nvPr>
            <p:ph idx="1"/>
          </p:nvPr>
        </p:nvSpPr>
        <p:spPr/>
        <p:txBody>
          <a:bodyPr/>
          <a:lstStyle/>
          <a:p>
            <a:pPr lvl="0"/>
            <a:r>
              <a:rPr lang="es-ES_tradnl" dirty="0"/>
              <a:t>S</a:t>
            </a:r>
            <a:r>
              <a:rPr lang="es-ES_tradnl" dirty="0" smtClean="0"/>
              <a:t>ería </a:t>
            </a:r>
            <a:r>
              <a:rPr lang="es-ES_tradnl" dirty="0"/>
              <a:t>el caso de aquellas empresas que trabajan con una sola identidad organizativa que representa la compañía en sí misma. Según el autor, un ejemplo de este tipo de estructura sería el caso de IBM.</a:t>
            </a:r>
            <a:endParaRPr lang="en-US" dirty="0"/>
          </a:p>
          <a:p>
            <a:endParaRPr lang="es-ES_tradnl" dirty="0"/>
          </a:p>
        </p:txBody>
      </p:sp>
      <p:pic>
        <p:nvPicPr>
          <p:cNvPr id="7170" name="Picture 2" descr="http://www.brandextract.com/blog/wp-content/uploads/2012/05/ibm-logo.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129" y="3194538"/>
            <a:ext cx="7153275" cy="3343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Identidad </a:t>
            </a:r>
            <a:r>
              <a:rPr lang="es-ES_tradnl" dirty="0" err="1" smtClean="0"/>
              <a:t>Organizational</a:t>
            </a:r>
            <a:r>
              <a:rPr lang="es-ES_tradnl" dirty="0" smtClean="0"/>
              <a:t>-</a:t>
            </a:r>
            <a:r>
              <a:rPr lang="es-ES_tradnl" dirty="0" err="1" smtClean="0"/>
              <a:t>endorsed</a:t>
            </a:r>
            <a:r>
              <a:rPr lang="es-ES_tradnl" dirty="0" smtClean="0"/>
              <a:t>: </a:t>
            </a:r>
            <a:endParaRPr lang="es-ES_tradnl" dirty="0"/>
          </a:p>
        </p:txBody>
      </p:sp>
      <p:sp>
        <p:nvSpPr>
          <p:cNvPr id="3" name="Marcador de contenido 2"/>
          <p:cNvSpPr>
            <a:spLocks noGrp="1"/>
          </p:cNvSpPr>
          <p:nvPr>
            <p:ph idx="1"/>
          </p:nvPr>
        </p:nvSpPr>
        <p:spPr/>
        <p:txBody>
          <a:bodyPr/>
          <a:lstStyle/>
          <a:p>
            <a:pPr lvl="0" fontAlgn="base">
              <a:buNone/>
            </a:pPr>
            <a:r>
              <a:rPr lang="es-ES_tradnl" dirty="0" smtClean="0"/>
              <a:t>Son </a:t>
            </a:r>
            <a:r>
              <a:rPr lang="es-ES_tradnl" dirty="0"/>
              <a:t>negocios compuestos por varias compañías que pertenecen a una empresa madre. La identidad de las empresas se identificaría con una relación de pertenencia a la identidad del empresa madre. Es el caso de Diners Club International en los países escandinavos.</a:t>
            </a:r>
            <a:endParaRPr lang="en-US" dirty="0"/>
          </a:p>
          <a:p>
            <a:endParaRPr lang="es-ES_tradnl"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_tradnl" dirty="0" smtClean="0"/>
              <a:t>Identidad </a:t>
            </a:r>
            <a:r>
              <a:rPr lang="es-ES_tradnl" dirty="0" err="1" smtClean="0"/>
              <a:t>Organizational</a:t>
            </a:r>
            <a:r>
              <a:rPr lang="es-ES_tradnl" dirty="0" smtClean="0"/>
              <a:t>-</a:t>
            </a:r>
            <a:r>
              <a:rPr lang="es-ES_tradnl" dirty="0" err="1" smtClean="0"/>
              <a:t>pluralistic</a:t>
            </a:r>
            <a:r>
              <a:rPr lang="es-ES_tradnl" dirty="0" smtClean="0"/>
              <a:t>: </a:t>
            </a:r>
            <a:endParaRPr lang="es-ES_tradnl" dirty="0"/>
          </a:p>
        </p:txBody>
      </p:sp>
      <p:sp>
        <p:nvSpPr>
          <p:cNvPr id="3" name="Marcador de contenido 2"/>
          <p:cNvSpPr>
            <a:spLocks noGrp="1"/>
          </p:cNvSpPr>
          <p:nvPr>
            <p:ph idx="1"/>
          </p:nvPr>
        </p:nvSpPr>
        <p:spPr/>
        <p:txBody>
          <a:bodyPr/>
          <a:lstStyle/>
          <a:p>
            <a:pPr lvl="0"/>
            <a:r>
              <a:rPr lang="es-ES_tradnl" dirty="0" smtClean="0"/>
              <a:t>Como </a:t>
            </a:r>
            <a:r>
              <a:rPr lang="es-ES_tradnl" dirty="0"/>
              <a:t>el tipo anterior, se trata de empresas que están formadas por varias compañías más pequeñas. La diferencia es que, en este caso, las empresas subsidiarias tienen su propia identidad, basada en su organización de forma independiente de la compañía madre</a:t>
            </a:r>
            <a:r>
              <a:rPr lang="es-ES_tradnl" dirty="0" smtClean="0"/>
              <a:t>.</a:t>
            </a:r>
          </a:p>
          <a:p>
            <a:pPr lvl="0"/>
            <a:r>
              <a:rPr lang="es-ES_tradnl" dirty="0" smtClean="0"/>
              <a:t>Ej. </a:t>
            </a:r>
            <a:r>
              <a:rPr lang="es-ES_tradnl" dirty="0" err="1" smtClean="0"/>
              <a:t>Alsea</a:t>
            </a:r>
            <a:r>
              <a:rPr lang="es-ES_tradnl" dirty="0" smtClean="0"/>
              <a:t> y sus distintos restaurantes</a:t>
            </a:r>
            <a:endParaRPr lang="en-US" dirty="0"/>
          </a:p>
          <a:p>
            <a:endParaRPr lang="es-ES_tradnl"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Identidad </a:t>
            </a:r>
            <a:r>
              <a:rPr lang="es-ES_tradnl" dirty="0" err="1" smtClean="0"/>
              <a:t>Branded</a:t>
            </a:r>
            <a:r>
              <a:rPr lang="es-ES_tradnl" dirty="0" smtClean="0"/>
              <a:t>-</a:t>
            </a:r>
            <a:r>
              <a:rPr lang="es-ES_tradnl" dirty="0" err="1" smtClean="0"/>
              <a:t>monistic</a:t>
            </a:r>
            <a:r>
              <a:rPr lang="es-ES_tradnl" dirty="0" smtClean="0"/>
              <a:t>: </a:t>
            </a:r>
            <a:endParaRPr lang="es-ES_tradnl" dirty="0"/>
          </a:p>
        </p:txBody>
      </p:sp>
      <p:sp>
        <p:nvSpPr>
          <p:cNvPr id="3" name="Marcador de contenido 2"/>
          <p:cNvSpPr>
            <a:spLocks noGrp="1"/>
          </p:cNvSpPr>
          <p:nvPr>
            <p:ph idx="1"/>
          </p:nvPr>
        </p:nvSpPr>
        <p:spPr/>
        <p:txBody>
          <a:bodyPr/>
          <a:lstStyle/>
          <a:p>
            <a:pPr lvl="0"/>
            <a:r>
              <a:rPr lang="es-ES_tradnl" dirty="0" smtClean="0"/>
              <a:t>Es aquel </a:t>
            </a:r>
            <a:r>
              <a:rPr lang="es-ES_tradnl" dirty="0"/>
              <a:t>tipo de empresa que utiliza una sola identidad a partir de la presentación del único producto de su empresa o de su clase de productos. Un ejemplo de este tipo de estructura es el caso de Nivea.</a:t>
            </a:r>
            <a:endParaRPr lang="en-US" dirty="0"/>
          </a:p>
          <a:p>
            <a:endParaRPr lang="es-ES_tradnl" dirty="0"/>
          </a:p>
        </p:txBody>
      </p:sp>
      <p:pic>
        <p:nvPicPr>
          <p:cNvPr id="8194" name="Picture 2" descr="http://1.bp.blogspot.com/-aBn8NZixA8s/UKFTWMGiLaI/AAAAAAAABrA/hDd8alh2yK4/s1600/Nivea-logo.jpg">
            <a:hlinkClick r:id="rId2"/>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60929" y="3351944"/>
            <a:ext cx="4762500" cy="24479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900609"/>
          </a:xfrm>
        </p:spPr>
        <p:txBody>
          <a:bodyPr/>
          <a:lstStyle/>
          <a:p>
            <a:r>
              <a:rPr lang="es-ES_tradnl" dirty="0" smtClean="0"/>
              <a:t>Identidad </a:t>
            </a:r>
            <a:r>
              <a:rPr lang="es-ES_tradnl" dirty="0" err="1" smtClean="0"/>
              <a:t>Branded</a:t>
            </a:r>
            <a:r>
              <a:rPr lang="es-ES_tradnl" dirty="0" smtClean="0"/>
              <a:t>-</a:t>
            </a:r>
            <a:r>
              <a:rPr lang="es-ES_tradnl" dirty="0" err="1" smtClean="0"/>
              <a:t>endorsed</a:t>
            </a:r>
            <a:r>
              <a:rPr lang="es-ES_tradnl" dirty="0" smtClean="0"/>
              <a:t>: </a:t>
            </a:r>
            <a:endParaRPr lang="es-ES_tradnl" dirty="0"/>
          </a:p>
        </p:txBody>
      </p:sp>
      <p:sp>
        <p:nvSpPr>
          <p:cNvPr id="3" name="Marcador de contenido 2"/>
          <p:cNvSpPr>
            <a:spLocks noGrp="1"/>
          </p:cNvSpPr>
          <p:nvPr>
            <p:ph idx="1"/>
          </p:nvPr>
        </p:nvSpPr>
        <p:spPr>
          <a:xfrm>
            <a:off x="549275" y="1213342"/>
            <a:ext cx="8042276" cy="4343400"/>
          </a:xfrm>
        </p:spPr>
        <p:txBody>
          <a:bodyPr/>
          <a:lstStyle/>
          <a:p>
            <a:pPr lvl="0"/>
            <a:r>
              <a:rPr lang="es-ES_tradnl" dirty="0"/>
              <a:t>C</a:t>
            </a:r>
            <a:r>
              <a:rPr lang="es-ES_tradnl" dirty="0" smtClean="0"/>
              <a:t>on </a:t>
            </a:r>
            <a:r>
              <a:rPr lang="es-ES_tradnl" dirty="0"/>
              <a:t>puesto por aquellas empresas que tienen su identidad organizativa y que, a la vez, disponen de un producto o clase de productos que reciben el apoyo de esta identidad. En cambio, identidad del producto clase de productos refuerza la identidad de la organización. Es un ejemplo de este tipo de empresa McDonald's y uno de sus productos </a:t>
            </a:r>
            <a:r>
              <a:rPr lang="es-ES_tradnl" dirty="0" err="1"/>
              <a:t>McBacon</a:t>
            </a:r>
            <a:r>
              <a:rPr lang="es-ES_tradnl" dirty="0"/>
              <a:t>.</a:t>
            </a:r>
            <a:endParaRPr lang="en-US" dirty="0"/>
          </a:p>
          <a:p>
            <a:endParaRPr lang="es-ES_tradnl" dirty="0"/>
          </a:p>
        </p:txBody>
      </p:sp>
      <p:pic>
        <p:nvPicPr>
          <p:cNvPr id="9220" name="Picture 4" descr="http://www.wdexpo.org/wp-content/uploads/2010/05/mcdonald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9476" y="4149968"/>
            <a:ext cx="3604524" cy="27080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Identidad </a:t>
            </a:r>
            <a:r>
              <a:rPr lang="es-ES_tradnl" dirty="0" err="1" smtClean="0"/>
              <a:t>Branded</a:t>
            </a:r>
            <a:r>
              <a:rPr lang="es-ES_tradnl" dirty="0" smtClean="0"/>
              <a:t>-</a:t>
            </a:r>
            <a:r>
              <a:rPr lang="es-ES_tradnl" dirty="0" err="1" smtClean="0"/>
              <a:t>pluralistic</a:t>
            </a:r>
            <a:r>
              <a:rPr lang="es-ES_tradnl" dirty="0" smtClean="0"/>
              <a:t>: </a:t>
            </a:r>
            <a:endParaRPr lang="es-ES_tradnl" dirty="0"/>
          </a:p>
        </p:txBody>
      </p:sp>
      <p:sp>
        <p:nvSpPr>
          <p:cNvPr id="3" name="Marcador de contenido 2"/>
          <p:cNvSpPr>
            <a:spLocks noGrp="1"/>
          </p:cNvSpPr>
          <p:nvPr>
            <p:ph idx="1"/>
          </p:nvPr>
        </p:nvSpPr>
        <p:spPr>
          <a:xfrm>
            <a:off x="549275" y="1600201"/>
            <a:ext cx="8042276" cy="2913184"/>
          </a:xfrm>
        </p:spPr>
        <p:txBody>
          <a:bodyPr/>
          <a:lstStyle/>
          <a:p>
            <a:pPr lvl="0"/>
            <a:r>
              <a:rPr lang="es-ES_tradnl" dirty="0"/>
              <a:t>E</a:t>
            </a:r>
            <a:r>
              <a:rPr lang="es-ES_tradnl" dirty="0" smtClean="0"/>
              <a:t>ste </a:t>
            </a:r>
            <a:r>
              <a:rPr lang="es-ES_tradnl" dirty="0"/>
              <a:t>tipo de estructura de identidad corporativa se puede aplicar aquellas empresas que trabajan con múltiples productos o clases de productos que todos mantienen su propia identidad, siendo la empresa madre únicamente una entidad jurídica discreta. Un ejemplo de este tipo lo constituye Procter &amp; Gamble. </a:t>
            </a:r>
            <a:endParaRPr lang="en-US" dirty="0"/>
          </a:p>
          <a:p>
            <a:endParaRPr lang="es-ES_tradnl" dirty="0"/>
          </a:p>
        </p:txBody>
      </p:sp>
      <p:pic>
        <p:nvPicPr>
          <p:cNvPr id="10242" name="Picture 2" descr="http://www.eltiempo.com/Multimedia/galeria_fotos/elenco/IMAGEN/IMAGEN-12394189-2.jpg">
            <a:hlinkClick r:id="rId2"/>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31975" y="3766038"/>
            <a:ext cx="5391150" cy="2705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a:p>
        </p:txBody>
      </p:sp>
      <p:pic>
        <p:nvPicPr>
          <p:cNvPr id="6" name="Marcador de contenido 5" descr="Map 1.pdf"/>
          <p:cNvPicPr>
            <a:picLocks noGrp="1" noChangeAspect="1"/>
          </p:cNvPicPr>
          <p:nvPr>
            <p:ph idx="1"/>
          </p:nvPr>
        </p:nvPicPr>
        <mc:AlternateContent xmlns:mc="http://schemas.openxmlformats.org/markup-compatibility/2006">
          <mc:Choice xmlns:ma="http://schemas.microsoft.com/office/mac/drawingml/2008/main" xmlns:mv="urn:schemas-microsoft-com:mac:vml" xmlns="" Requires="ma">
            <p:blipFill>
              <a:blip r:embed="rId2"/>
              <a:srcRect l="7431" t="2701" r="6400" b="28617"/>
              <a:stretch>
                <a:fillRect/>
              </a:stretch>
            </p:blipFill>
          </mc:Choice>
          <mc:Fallback>
            <p:blipFill>
              <a:blip r:embed="rId3"/>
              <a:srcRect l="7431" t="2701" r="6400" b="28617"/>
              <a:stretch>
                <a:fillRect/>
              </a:stretch>
            </p:blipFill>
          </mc:Fallback>
        </mc:AlternateContent>
        <p:spPr>
          <a:xfrm>
            <a:off x="450494" y="2021230"/>
            <a:ext cx="8236306" cy="3461398"/>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a:p>
        </p:txBody>
      </p:sp>
      <p:sp>
        <p:nvSpPr>
          <p:cNvPr id="3" name="Marcador de contenido 2"/>
          <p:cNvSpPr>
            <a:spLocks noGrp="1"/>
          </p:cNvSpPr>
          <p:nvPr>
            <p:ph idx="1"/>
          </p:nvPr>
        </p:nvSpPr>
        <p:spPr/>
        <p:txBody>
          <a:bodyPr/>
          <a:lstStyle/>
          <a:p>
            <a:r>
              <a:rPr lang="es-ES_tradnl" i="1" dirty="0"/>
              <a:t>Logotipo</a:t>
            </a:r>
            <a:r>
              <a:rPr lang="es-ES_tradnl" dirty="0"/>
              <a:t>: versión gráfica estable del nombre de la marca.</a:t>
            </a:r>
            <a:endParaRPr lang="en-US" dirty="0"/>
          </a:p>
          <a:p>
            <a:r>
              <a:rPr lang="es-ES_tradnl" i="1" dirty="0" err="1"/>
              <a:t>Imagotipo</a:t>
            </a:r>
            <a:r>
              <a:rPr lang="es-ES_tradnl" dirty="0"/>
              <a:t>: signo no verbal que tiene la función de mejorar las condiciones de identificación al ampliar los medios.</a:t>
            </a:r>
            <a:endParaRPr lang="en-US" dirty="0"/>
          </a:p>
          <a:p>
            <a:endParaRPr lang="es-ES_tradnl"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a:p>
        </p:txBody>
      </p:sp>
      <p:pic>
        <p:nvPicPr>
          <p:cNvPr id="4" name="Marcador de contenido 3" descr="Map 1 (1).pdf"/>
          <p:cNvPicPr>
            <a:picLocks noGrp="1" noChangeAspect="1"/>
          </p:cNvPicPr>
          <p:nvPr>
            <p:ph idx="1"/>
          </p:nvPr>
        </p:nvPicPr>
        <mc:AlternateContent xmlns:mc="http://schemas.openxmlformats.org/markup-compatibility/2006">
          <mc:Choice xmlns:ma="http://schemas.microsoft.com/office/mac/drawingml/2008/main" xmlns:mv="urn:schemas-microsoft-com:mac:vml" xmlns="" Requires="ma">
            <p:blipFill>
              <a:blip r:embed="rId2"/>
              <a:srcRect l="13389" t="21408" r="12664" b="20585"/>
              <a:stretch>
                <a:fillRect/>
              </a:stretch>
            </p:blipFill>
          </mc:Choice>
          <mc:Fallback>
            <p:blipFill>
              <a:blip r:embed="rId3"/>
              <a:srcRect l="13389" t="21408" r="12664" b="20585"/>
              <a:stretch>
                <a:fillRect/>
              </a:stretch>
            </p:blipFill>
          </mc:Fallback>
        </mc:AlternateContent>
        <p:spPr>
          <a:xfrm>
            <a:off x="399058" y="2382931"/>
            <a:ext cx="8287742" cy="3099697"/>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nvPr>
        </p:nvGraphicFramePr>
        <p:xfrm>
          <a:off x="52747" y="53391"/>
          <a:ext cx="9091253" cy="6857502"/>
        </p:xfrm>
        <a:graphic>
          <a:graphicData uri="http://schemas.openxmlformats.org/drawingml/2006/table">
            <a:tbl>
              <a:tblPr firstRow="1" bandRow="1">
                <a:tableStyleId>{D7AC3CCA-C797-4891-BE02-D94E43425B78}</a:tableStyleId>
              </a:tblPr>
              <a:tblGrid>
                <a:gridCol w="9091253"/>
              </a:tblGrid>
              <a:tr h="462213">
                <a:tc>
                  <a:txBody>
                    <a:bodyPr/>
                    <a:lstStyle/>
                    <a:p>
                      <a:r>
                        <a:rPr lang="es-ES_tradnl" dirty="0" smtClean="0"/>
                        <a:t>Emisor                                                                 Organización a Marca</a:t>
                      </a:r>
                      <a:endParaRPr lang="es-ES_tradnl" dirty="0"/>
                    </a:p>
                  </a:txBody>
                  <a:tcPr/>
                </a:tc>
              </a:tr>
              <a:tr h="2110154">
                <a:tc>
                  <a:txBody>
                    <a:bodyPr/>
                    <a:lstStyle/>
                    <a:p>
                      <a:pPr algn="r"/>
                      <a:r>
                        <a:rPr lang="es-ES_tradnl" dirty="0" smtClean="0"/>
                        <a:t>Identidad</a:t>
                      </a:r>
                    </a:p>
                    <a:p>
                      <a:pPr algn="r"/>
                      <a:r>
                        <a:rPr lang="es-ES_tradnl" dirty="0" smtClean="0"/>
                        <a:t>Valores</a:t>
                      </a:r>
                    </a:p>
                    <a:p>
                      <a:pPr algn="r"/>
                      <a:r>
                        <a:rPr lang="es-ES_tradnl" dirty="0" smtClean="0"/>
                        <a:t>Asociaciones</a:t>
                      </a:r>
                    </a:p>
                    <a:p>
                      <a:pPr algn="r"/>
                      <a:r>
                        <a:rPr lang="es-ES_tradnl" dirty="0" smtClean="0"/>
                        <a:t>Nombre</a:t>
                      </a:r>
                    </a:p>
                    <a:p>
                      <a:pPr algn="r"/>
                      <a:endParaRPr lang="es-ES_tradnl" dirty="0" smtClean="0"/>
                    </a:p>
                    <a:p>
                      <a:pPr algn="r"/>
                      <a:endParaRPr lang="es-ES_tradnl" dirty="0" smtClean="0"/>
                    </a:p>
                    <a:p>
                      <a:pPr algn="r"/>
                      <a:endParaRPr lang="es-ES_tradnl" dirty="0" smtClean="0"/>
                    </a:p>
                    <a:p>
                      <a:pPr algn="ctr"/>
                      <a:endParaRPr lang="es-ES_tradnl" dirty="0" smtClean="0"/>
                    </a:p>
                    <a:p>
                      <a:pPr algn="ctr"/>
                      <a:endParaRPr lang="es-ES_tradnl" dirty="0" smtClean="0"/>
                    </a:p>
                    <a:p>
                      <a:pPr algn="ctr"/>
                      <a:endParaRPr lang="es-ES_tradnl" dirty="0" smtClean="0"/>
                    </a:p>
                    <a:p>
                      <a:pPr algn="ctr"/>
                      <a:endParaRPr lang="es-ES_tradnl" dirty="0" smtClean="0"/>
                    </a:p>
                    <a:p>
                      <a:pPr algn="ctr"/>
                      <a:endParaRPr lang="es-ES_tradnl" dirty="0" smtClean="0"/>
                    </a:p>
                    <a:p>
                      <a:pPr algn="ctr"/>
                      <a:endParaRPr lang="es-ES_tradnl" dirty="0" smtClean="0"/>
                    </a:p>
                    <a:p>
                      <a:pPr algn="ctr"/>
                      <a:endParaRPr lang="es-ES_tradnl" dirty="0" smtClean="0"/>
                    </a:p>
                    <a:p>
                      <a:pPr algn="ctr"/>
                      <a:endParaRPr lang="es-ES_tradnl" dirty="0" smtClean="0"/>
                    </a:p>
                    <a:p>
                      <a:pPr algn="ctr"/>
                      <a:endParaRPr lang="es-ES_tradnl" dirty="0" smtClean="0"/>
                    </a:p>
                    <a:p>
                      <a:pPr algn="ctr"/>
                      <a:endParaRPr lang="es-ES_tradnl" dirty="0"/>
                    </a:p>
                  </a:txBody>
                  <a:tcPr/>
                </a:tc>
              </a:tr>
              <a:tr h="1640409">
                <a:tc>
                  <a:txBody>
                    <a:bodyPr/>
                    <a:lstStyle/>
                    <a:p>
                      <a:r>
                        <a:rPr lang="es-ES_tradnl" dirty="0" smtClean="0"/>
                        <a:t>Receptores     -proceso de decodificación                       </a:t>
                      </a:r>
                    </a:p>
                    <a:p>
                      <a:endParaRPr lang="es-ES_tradnl" dirty="0" smtClean="0"/>
                    </a:p>
                    <a:p>
                      <a:endParaRPr lang="es-ES_tradnl" dirty="0" smtClean="0"/>
                    </a:p>
                    <a:p>
                      <a:endParaRPr lang="es-ES_tradnl" dirty="0" smtClean="0"/>
                    </a:p>
                    <a:p>
                      <a:r>
                        <a:rPr lang="es-ES_tradnl" baseline="0" dirty="0" smtClean="0"/>
                        <a:t>                                                                                      </a:t>
                      </a:r>
                      <a:r>
                        <a:rPr lang="es-ES_tradnl" dirty="0" smtClean="0"/>
                        <a:t> Otros tipos de mensajes</a:t>
                      </a:r>
                      <a:endParaRPr lang="es-ES_tradnl" dirty="0"/>
                    </a:p>
                  </a:txBody>
                  <a:tcPr/>
                </a:tc>
              </a:tr>
            </a:tbl>
          </a:graphicData>
        </a:graphic>
      </p:graphicFrame>
      <p:graphicFrame>
        <p:nvGraphicFramePr>
          <p:cNvPr id="5" name="Tabla 4"/>
          <p:cNvGraphicFramePr>
            <a:graphicFrameLocks noGrp="1"/>
          </p:cNvGraphicFramePr>
          <p:nvPr/>
        </p:nvGraphicFramePr>
        <p:xfrm>
          <a:off x="254032" y="736738"/>
          <a:ext cx="7069762" cy="4428841"/>
        </p:xfrm>
        <a:graphic>
          <a:graphicData uri="http://schemas.openxmlformats.org/drawingml/2006/table">
            <a:tbl>
              <a:tblPr firstRow="1" bandRow="1">
                <a:tableStyleId>{D7AC3CCA-C797-4891-BE02-D94E43425B78}</a:tableStyleId>
              </a:tblPr>
              <a:tblGrid>
                <a:gridCol w="7069762"/>
              </a:tblGrid>
              <a:tr h="4428841">
                <a:tc>
                  <a:txBody>
                    <a:bodyPr/>
                    <a:lstStyle/>
                    <a:p>
                      <a:pPr algn="l"/>
                      <a:r>
                        <a:rPr lang="es-ES_tradnl" dirty="0" smtClean="0"/>
                        <a:t>Marca</a:t>
                      </a:r>
                    </a:p>
                    <a:p>
                      <a:pPr algn="ctr"/>
                      <a:endParaRPr lang="es-ES_tradnl" dirty="0" smtClean="0"/>
                    </a:p>
                    <a:p>
                      <a:pPr algn="ctr"/>
                      <a:endParaRPr lang="es-ES_tradnl" dirty="0" smtClean="0"/>
                    </a:p>
                    <a:p>
                      <a:pPr algn="ctr"/>
                      <a:endParaRPr lang="es-ES_tradnl" dirty="0" smtClean="0"/>
                    </a:p>
                    <a:p>
                      <a:pPr algn="ctr"/>
                      <a:endParaRPr lang="es-ES_tradnl" dirty="0" smtClean="0"/>
                    </a:p>
                    <a:p>
                      <a:pPr algn="ctr"/>
                      <a:r>
                        <a:rPr lang="es-ES_tradnl" dirty="0" smtClean="0"/>
                        <a:t>Visualización</a:t>
                      </a:r>
                    </a:p>
                    <a:p>
                      <a:pPr algn="ctr"/>
                      <a:r>
                        <a:rPr lang="es-ES_tradnl" dirty="0" smtClean="0"/>
                        <a:t>*proceso de síntesis</a:t>
                      </a:r>
                    </a:p>
                    <a:p>
                      <a:pPr algn="ctr"/>
                      <a:r>
                        <a:rPr lang="es-ES_tradnl" dirty="0" smtClean="0"/>
                        <a:t>*proceso de codificación</a:t>
                      </a:r>
                    </a:p>
                    <a:p>
                      <a:pPr algn="ctr"/>
                      <a:endParaRPr lang="es-ES_tradnl" dirty="0" smtClean="0"/>
                    </a:p>
                    <a:p>
                      <a:pPr algn="ctr"/>
                      <a:r>
                        <a:rPr lang="es-ES_tradnl" dirty="0" smtClean="0"/>
                        <a:t>Logotipo, </a:t>
                      </a:r>
                      <a:r>
                        <a:rPr lang="es-ES_tradnl" dirty="0" err="1" smtClean="0"/>
                        <a:t>imagotipo</a:t>
                      </a:r>
                      <a:r>
                        <a:rPr lang="es-ES_tradnl" dirty="0" smtClean="0"/>
                        <a:t>, mascota, tipografías…</a:t>
                      </a:r>
                    </a:p>
                    <a:p>
                      <a:pPr algn="ctr"/>
                      <a:endParaRPr lang="es-ES_tradnl" dirty="0" smtClean="0"/>
                    </a:p>
                    <a:p>
                      <a:pPr algn="ctr"/>
                      <a:r>
                        <a:rPr lang="es-ES_tradnl" dirty="0" smtClean="0"/>
                        <a:t>*estrategias de visualización:</a:t>
                      </a:r>
                    </a:p>
                    <a:p>
                      <a:pPr algn="ctr"/>
                      <a:r>
                        <a:rPr lang="es-ES_tradnl" dirty="0" smtClean="0"/>
                        <a:t>Creación de la identidad visual</a:t>
                      </a:r>
                    </a:p>
                    <a:p>
                      <a:endParaRPr lang="es-ES_tradnl" dirty="0"/>
                    </a:p>
                  </a:txBody>
                  <a:tcPr/>
                </a:tc>
              </a:tr>
            </a:tbl>
          </a:graphicData>
        </a:graphic>
      </p:graphicFrame>
      <p:graphicFrame>
        <p:nvGraphicFramePr>
          <p:cNvPr id="6" name="Tabla 5"/>
          <p:cNvGraphicFramePr>
            <a:graphicFrameLocks noGrp="1"/>
          </p:cNvGraphicFramePr>
          <p:nvPr/>
        </p:nvGraphicFramePr>
        <p:xfrm>
          <a:off x="1285285" y="883241"/>
          <a:ext cx="5895279" cy="1188720"/>
        </p:xfrm>
        <a:graphic>
          <a:graphicData uri="http://schemas.openxmlformats.org/drawingml/2006/table">
            <a:tbl>
              <a:tblPr firstRow="1" bandRow="1">
                <a:tableStyleId>{D7AC3CCA-C797-4891-BE02-D94E43425B78}</a:tableStyleId>
              </a:tblPr>
              <a:tblGrid>
                <a:gridCol w="5895279"/>
              </a:tblGrid>
              <a:tr h="370840">
                <a:tc>
                  <a:txBody>
                    <a:bodyPr/>
                    <a:lstStyle/>
                    <a:p>
                      <a:r>
                        <a:rPr lang="es-ES_tradnl" dirty="0" smtClean="0"/>
                        <a:t>Identidad de la marca</a:t>
                      </a:r>
                    </a:p>
                    <a:p>
                      <a:r>
                        <a:rPr lang="es-ES_tradnl" dirty="0" smtClean="0"/>
                        <a:t>Valores</a:t>
                      </a:r>
                    </a:p>
                    <a:p>
                      <a:r>
                        <a:rPr lang="es-ES_tradnl" dirty="0" smtClean="0"/>
                        <a:t>Asociaciones</a:t>
                      </a:r>
                    </a:p>
                    <a:p>
                      <a:r>
                        <a:rPr lang="es-ES_tradnl" dirty="0" smtClean="0"/>
                        <a:t>Nombre</a:t>
                      </a:r>
                      <a:endParaRPr lang="es-ES_tradnl" dirty="0"/>
                    </a:p>
                  </a:txBody>
                  <a:tcPr/>
                </a:tc>
              </a:tr>
            </a:tbl>
          </a:graphicData>
        </a:graphic>
      </p:graphicFrame>
      <p:graphicFrame>
        <p:nvGraphicFramePr>
          <p:cNvPr id="7" name="Tabla 6"/>
          <p:cNvGraphicFramePr>
            <a:graphicFrameLocks noGrp="1"/>
          </p:cNvGraphicFramePr>
          <p:nvPr/>
        </p:nvGraphicFramePr>
        <p:xfrm>
          <a:off x="6368930" y="3518661"/>
          <a:ext cx="2473094" cy="1463040"/>
        </p:xfrm>
        <a:graphic>
          <a:graphicData uri="http://schemas.openxmlformats.org/drawingml/2006/table">
            <a:tbl>
              <a:tblPr firstRow="1" bandRow="1">
                <a:tableStyleId>{D7AC3CCA-C797-4891-BE02-D94E43425B78}</a:tableStyleId>
              </a:tblPr>
              <a:tblGrid>
                <a:gridCol w="2473094"/>
              </a:tblGrid>
              <a:tr h="1231720">
                <a:tc>
                  <a:txBody>
                    <a:bodyPr/>
                    <a:lstStyle/>
                    <a:p>
                      <a:r>
                        <a:rPr lang="es-ES_tradnl" dirty="0" smtClean="0"/>
                        <a:t>Otros tipos de mensajes de marca. </a:t>
                      </a:r>
                    </a:p>
                    <a:p>
                      <a:endParaRPr lang="es-ES_tradnl" dirty="0" smtClean="0"/>
                    </a:p>
                    <a:p>
                      <a:r>
                        <a:rPr lang="es-ES_tradnl" dirty="0" smtClean="0"/>
                        <a:t>Publicidad, RRPP;</a:t>
                      </a:r>
                      <a:r>
                        <a:rPr lang="es-ES_tradnl" baseline="0" dirty="0" smtClean="0"/>
                        <a:t> MK directo</a:t>
                      </a:r>
                      <a:endParaRPr lang="es-ES_tradnl" dirty="0"/>
                    </a:p>
                  </a:txBody>
                  <a:tcPr/>
                </a:tc>
              </a:tr>
            </a:tbl>
          </a:graphicData>
        </a:graphic>
      </p:graphicFrame>
      <p:graphicFrame>
        <p:nvGraphicFramePr>
          <p:cNvPr id="8" name="Tabla 7"/>
          <p:cNvGraphicFramePr>
            <a:graphicFrameLocks noGrp="1"/>
          </p:cNvGraphicFramePr>
          <p:nvPr/>
        </p:nvGraphicFramePr>
        <p:xfrm>
          <a:off x="410592" y="4610860"/>
          <a:ext cx="2186634" cy="370840"/>
        </p:xfrm>
        <a:graphic>
          <a:graphicData uri="http://schemas.openxmlformats.org/drawingml/2006/table">
            <a:tbl>
              <a:tblPr firstRow="1" bandRow="1">
                <a:tableStyleId>{D7AC3CCA-C797-4891-BE02-D94E43425B78}</a:tableStyleId>
              </a:tblPr>
              <a:tblGrid>
                <a:gridCol w="2186634"/>
              </a:tblGrid>
              <a:tr h="370840">
                <a:tc>
                  <a:txBody>
                    <a:bodyPr/>
                    <a:lstStyle/>
                    <a:p>
                      <a:r>
                        <a:rPr lang="es-ES_tradnl" dirty="0" smtClean="0"/>
                        <a:t>Marca Gráfica</a:t>
                      </a:r>
                      <a:endParaRPr lang="es-ES_tradnl" dirty="0"/>
                    </a:p>
                  </a:txBody>
                  <a:tcPr/>
                </a:tc>
              </a:tr>
            </a:tbl>
          </a:graphicData>
        </a:graphic>
      </p:graphicFrame>
      <p:graphicFrame>
        <p:nvGraphicFramePr>
          <p:cNvPr id="9" name="Tabla 8"/>
          <p:cNvGraphicFramePr>
            <a:graphicFrameLocks noGrp="1"/>
          </p:cNvGraphicFramePr>
          <p:nvPr/>
        </p:nvGraphicFramePr>
        <p:xfrm>
          <a:off x="410592" y="5958081"/>
          <a:ext cx="6760424" cy="370840"/>
        </p:xfrm>
        <a:graphic>
          <a:graphicData uri="http://schemas.openxmlformats.org/drawingml/2006/table">
            <a:tbl>
              <a:tblPr firstRow="1" bandRow="1">
                <a:tableStyleId>{D7AC3CCA-C797-4891-BE02-D94E43425B78}</a:tableStyleId>
              </a:tblPr>
              <a:tblGrid>
                <a:gridCol w="6760424"/>
              </a:tblGrid>
              <a:tr h="370840">
                <a:tc>
                  <a:txBody>
                    <a:bodyPr/>
                    <a:lstStyle/>
                    <a:p>
                      <a:r>
                        <a:rPr lang="es-ES_tradnl" dirty="0" smtClean="0"/>
                        <a:t>Imagen de la marca</a:t>
                      </a:r>
                      <a:endParaRPr lang="es-ES_tradnl" dirty="0"/>
                    </a:p>
                  </a:txBody>
                  <a:tcPr/>
                </a:tc>
              </a:tr>
            </a:tbl>
          </a:graphicData>
        </a:graphic>
      </p:graphicFrame>
      <p:cxnSp>
        <p:nvCxnSpPr>
          <p:cNvPr id="11" name="Conector recto de flecha 10"/>
          <p:cNvCxnSpPr/>
          <p:nvPr/>
        </p:nvCxnSpPr>
        <p:spPr>
          <a:xfrm rot="5400000">
            <a:off x="15836" y="3341410"/>
            <a:ext cx="253889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ector recto de flecha 12"/>
          <p:cNvCxnSpPr/>
          <p:nvPr/>
        </p:nvCxnSpPr>
        <p:spPr>
          <a:xfrm rot="5400000">
            <a:off x="1125714" y="5140477"/>
            <a:ext cx="317555"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Conector recto 18"/>
          <p:cNvCxnSpPr/>
          <p:nvPr/>
        </p:nvCxnSpPr>
        <p:spPr>
          <a:xfrm rot="16200000" flipH="1">
            <a:off x="5994503" y="2790932"/>
            <a:ext cx="1445907" cy="9549"/>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Conector recto 20"/>
          <p:cNvCxnSpPr/>
          <p:nvPr/>
        </p:nvCxnSpPr>
        <p:spPr>
          <a:xfrm rot="5400000">
            <a:off x="6304436" y="2795311"/>
            <a:ext cx="14467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Conector recto 22"/>
          <p:cNvCxnSpPr/>
          <p:nvPr/>
        </p:nvCxnSpPr>
        <p:spPr>
          <a:xfrm rot="5400000">
            <a:off x="6553904" y="5141271"/>
            <a:ext cx="317556"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rot="5400000">
            <a:off x="6870199" y="5141668"/>
            <a:ext cx="316762"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Conector recto de flecha 26"/>
          <p:cNvCxnSpPr/>
          <p:nvPr/>
        </p:nvCxnSpPr>
        <p:spPr>
          <a:xfrm rot="16200000" flipH="1">
            <a:off x="6315639" y="5561829"/>
            <a:ext cx="792499"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Conector recto de flecha 28"/>
          <p:cNvCxnSpPr/>
          <p:nvPr/>
        </p:nvCxnSpPr>
        <p:spPr>
          <a:xfrm rot="5400000">
            <a:off x="6631138" y="5560639"/>
            <a:ext cx="793296" cy="31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246932"/>
          </a:xfrm>
        </p:spPr>
        <p:txBody>
          <a:bodyPr>
            <a:normAutofit/>
          </a:bodyPr>
          <a:lstStyle/>
          <a:p>
            <a:r>
              <a:rPr lang="es-ES_tradnl" dirty="0"/>
              <a:t>Capítulo VI</a:t>
            </a:r>
            <a:r>
              <a:rPr lang="en-US" dirty="0"/>
              <a:t/>
            </a:r>
            <a:br>
              <a:rPr lang="en-US" dirty="0"/>
            </a:br>
            <a:r>
              <a:rPr lang="es-ES_tradnl" dirty="0"/>
              <a:t> El </a:t>
            </a:r>
            <a:r>
              <a:rPr lang="es-ES_tradnl" b="1" dirty="0"/>
              <a:t>plan estratégico de gestión de eventos </a:t>
            </a:r>
            <a:r>
              <a:rPr lang="es-ES_tradnl" dirty="0"/>
              <a:t>como herramienta de transmisión de los valores de la </a:t>
            </a:r>
            <a:r>
              <a:rPr lang="es-ES_tradnl" dirty="0" smtClean="0"/>
              <a:t>marca (PEGE)</a:t>
            </a:r>
            <a:r>
              <a:rPr lang="en-US" dirty="0"/>
              <a:t/>
            </a:r>
            <a:br>
              <a:rPr lang="en-US" dirty="0"/>
            </a:br>
            <a:endParaRPr lang="es-ES_tradnl"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77844"/>
            <a:ext cx="8229600" cy="5648319"/>
          </a:xfrm>
        </p:spPr>
        <p:txBody>
          <a:bodyPr>
            <a:normAutofit/>
          </a:bodyPr>
          <a:lstStyle/>
          <a:p>
            <a:pPr lvl="0"/>
            <a:r>
              <a:rPr lang="es-ES_tradnl" b="1" dirty="0"/>
              <a:t>Etapa 1: </a:t>
            </a:r>
            <a:r>
              <a:rPr lang="es-ES_tradnl" dirty="0"/>
              <a:t>definición de los objetivos de comunicación del conjunto de eventos que integran el PEGE.</a:t>
            </a:r>
            <a:endParaRPr lang="en-US" dirty="0"/>
          </a:p>
          <a:p>
            <a:pPr lvl="0"/>
            <a:r>
              <a:rPr lang="es-ES_tradnl" b="1" dirty="0"/>
              <a:t>Etapa 2: </a:t>
            </a:r>
            <a:r>
              <a:rPr lang="es-ES_tradnl" dirty="0"/>
              <a:t>definición del Público Objetivo al que se dirigen los diferentes actos del PEGE.</a:t>
            </a:r>
            <a:endParaRPr lang="en-US" dirty="0"/>
          </a:p>
          <a:p>
            <a:pPr lvl="0"/>
            <a:r>
              <a:rPr lang="es-ES_tradnl" b="1" dirty="0"/>
              <a:t>Etapa 3: </a:t>
            </a:r>
            <a:r>
              <a:rPr lang="es-ES_tradnl" dirty="0"/>
              <a:t>definición presupuestaria global.</a:t>
            </a:r>
            <a:endParaRPr lang="en-US" dirty="0"/>
          </a:p>
          <a:p>
            <a:pPr lvl="0"/>
            <a:r>
              <a:rPr lang="es-ES_tradnl" b="1" dirty="0"/>
              <a:t>Etapa 4: </a:t>
            </a:r>
            <a:r>
              <a:rPr lang="es-ES_tradnl" dirty="0" smtClean="0"/>
              <a:t>temporización</a:t>
            </a:r>
            <a:r>
              <a:rPr lang="es-ES_tradnl" b="1" dirty="0"/>
              <a:t>. </a:t>
            </a:r>
            <a:endParaRPr lang="en-US" dirty="0"/>
          </a:p>
          <a:p>
            <a:pPr lvl="0"/>
            <a:r>
              <a:rPr lang="es-ES_tradnl" b="1" dirty="0"/>
              <a:t>Etapa 5: </a:t>
            </a:r>
            <a:r>
              <a:rPr lang="es-ES_tradnl" dirty="0"/>
              <a:t>definición de los escenarios donde se llevarán a cabo los actos que integran el PEGE. </a:t>
            </a:r>
            <a:endParaRPr lang="en-US" dirty="0"/>
          </a:p>
          <a:p>
            <a:pPr lvl="0"/>
            <a:r>
              <a:rPr lang="es-ES_tradnl" b="1" dirty="0"/>
              <a:t>Etapa 6: </a:t>
            </a:r>
            <a:r>
              <a:rPr lang="es-ES_tradnl" dirty="0"/>
              <a:t>operativa global.</a:t>
            </a:r>
            <a:endParaRPr lang="en-US" dirty="0"/>
          </a:p>
          <a:p>
            <a:endParaRPr lang="es-ES_tradnl"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724762"/>
          </a:xfrm>
        </p:spPr>
        <p:txBody>
          <a:bodyPr>
            <a:normAutofit fontScale="90000"/>
          </a:bodyPr>
          <a:lstStyle/>
          <a:p>
            <a:r>
              <a:rPr lang="es-ES_tradnl" dirty="0" smtClean="0"/>
              <a:t>Puntos importantes</a:t>
            </a:r>
            <a:endParaRPr lang="es-ES_tradnl" dirty="0"/>
          </a:p>
        </p:txBody>
      </p:sp>
      <p:sp>
        <p:nvSpPr>
          <p:cNvPr id="3" name="Marcador de contenido 2"/>
          <p:cNvSpPr>
            <a:spLocks noGrp="1"/>
          </p:cNvSpPr>
          <p:nvPr>
            <p:ph idx="1"/>
          </p:nvPr>
        </p:nvSpPr>
        <p:spPr>
          <a:xfrm>
            <a:off x="457200" y="1081436"/>
            <a:ext cx="8229600" cy="5166963"/>
          </a:xfrm>
        </p:spPr>
        <p:txBody>
          <a:bodyPr>
            <a:normAutofit/>
          </a:bodyPr>
          <a:lstStyle/>
          <a:p>
            <a:r>
              <a:rPr lang="es-ES_tradnl" dirty="0" smtClean="0"/>
              <a:t>1) el </a:t>
            </a:r>
            <a:r>
              <a:rPr lang="es-ES_tradnl" dirty="0"/>
              <a:t>plan estratégico de gestión de eventos es una herramienta autónoma de comunicación que integra elementos transmisores de valores relacionados con la marca los cuales, a través de estímulos experiencias, inciden directamente en el terreno de las emociones y establecen un vínculo entre estas y la marca, consiguiendo así una determinada imagen en la mente del consumidor</a:t>
            </a:r>
            <a:r>
              <a:rPr lang="es-ES_tradnl" dirty="0" smtClean="0"/>
              <a:t>.</a:t>
            </a:r>
          </a:p>
          <a:p>
            <a:r>
              <a:rPr lang="es-ES_tradnl" dirty="0"/>
              <a:t>2) a pesar de su fuerza en cuanto a la transmisión de valores relacionados con la marca, el PEGE debe interactuar constantemente con otras herramientas integradas en el plan de comunicación de la empresa, a fin de lograr resultados óptimos y coherentes.</a:t>
            </a:r>
            <a:endParaRPr lang="en-US" dirty="0"/>
          </a:p>
          <a:p>
            <a:endParaRPr lang="es-ES_tradnl" dirty="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a:p>
        </p:txBody>
      </p:sp>
      <p:sp>
        <p:nvSpPr>
          <p:cNvPr id="3" name="Marcador de contenido 2"/>
          <p:cNvSpPr>
            <a:spLocks noGrp="1"/>
          </p:cNvSpPr>
          <p:nvPr>
            <p:ph idx="1"/>
          </p:nvPr>
        </p:nvSpPr>
        <p:spPr/>
        <p:txBody>
          <a:bodyPr/>
          <a:lstStyle/>
          <a:p>
            <a:r>
              <a:rPr lang="es-ES_tradnl" dirty="0"/>
              <a:t>3</a:t>
            </a:r>
            <a:r>
              <a:rPr lang="es-ES_tradnl" dirty="0" smtClean="0"/>
              <a:t>) existe </a:t>
            </a:r>
            <a:r>
              <a:rPr lang="es-ES_tradnl" dirty="0"/>
              <a:t>una necesidad manifiesta de continuidad en las acciones integrantes del </a:t>
            </a:r>
            <a:r>
              <a:rPr lang="es-ES_tradnl" dirty="0" smtClean="0"/>
              <a:t>PEGE. La </a:t>
            </a:r>
            <a:r>
              <a:rPr lang="es-ES_tradnl" dirty="0"/>
              <a:t>discontinuidad en el calendario de organización de eventos tendría una lectura negativa por parte del Público Objetivo hacia la imagen de marca.</a:t>
            </a:r>
            <a:endParaRPr lang="en-US" dirty="0"/>
          </a:p>
          <a:p>
            <a:r>
              <a:rPr lang="es-ES_tradnl" dirty="0"/>
              <a:t>4</a:t>
            </a:r>
            <a:r>
              <a:rPr lang="es-ES_tradnl" dirty="0" smtClean="0"/>
              <a:t>) en </a:t>
            </a:r>
            <a:r>
              <a:rPr lang="es-ES_tradnl" dirty="0"/>
              <a:t>el momento de definir el PEGE resulta imprescindible tener en cuenta una política de medición de la eficacia del evento en relación a la marca</a:t>
            </a:r>
            <a:r>
              <a:rPr lang="es-ES_tradnl" dirty="0" smtClean="0"/>
              <a:t>.</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3476747"/>
          </a:xfrm>
        </p:spPr>
        <p:txBody>
          <a:bodyPr>
            <a:normAutofit/>
          </a:bodyPr>
          <a:lstStyle/>
          <a:p>
            <a:r>
              <a:rPr lang="es-ES_tradnl" dirty="0"/>
              <a:t>Capítulo VII</a:t>
            </a:r>
            <a:r>
              <a:rPr lang="en-US" dirty="0"/>
              <a:t/>
            </a:r>
            <a:br>
              <a:rPr lang="en-US" dirty="0"/>
            </a:br>
            <a:r>
              <a:rPr lang="es-ES_tradnl" dirty="0"/>
              <a:t>Cuando la marca es noticia. </a:t>
            </a:r>
            <a:r>
              <a:rPr lang="en-US" dirty="0"/>
              <a:t/>
            </a:r>
            <a:br>
              <a:rPr lang="en-US" dirty="0"/>
            </a:br>
            <a:endParaRPr lang="es-ES_tradnl"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3474"/>
            <a:ext cx="8229600" cy="3388618"/>
          </a:xfrm>
        </p:spPr>
        <p:txBody>
          <a:bodyPr>
            <a:normAutofit/>
          </a:bodyPr>
          <a:lstStyle/>
          <a:p>
            <a:r>
              <a:rPr lang="es-ES_tradnl" dirty="0" smtClean="0"/>
              <a:t>La </a:t>
            </a:r>
            <a:r>
              <a:rPr lang="es-ES_tradnl" dirty="0"/>
              <a:t>marca como actor </a:t>
            </a:r>
            <a:r>
              <a:rPr lang="es-ES_tradnl" dirty="0" smtClean="0"/>
              <a:t>social</a:t>
            </a:r>
            <a:endParaRPr lang="en-US" dirty="0" smtClean="0"/>
          </a:p>
          <a:p>
            <a:r>
              <a:rPr lang="es-ES_tradnl" dirty="0"/>
              <a:t>El periodista como </a:t>
            </a:r>
            <a:r>
              <a:rPr lang="es-ES_tradnl" i="1" dirty="0" err="1"/>
              <a:t>gatekeeper</a:t>
            </a:r>
            <a:r>
              <a:rPr lang="es-ES_tradnl" i="1" dirty="0"/>
              <a:t> </a:t>
            </a:r>
            <a:endParaRPr lang="en-US" dirty="0" smtClean="0"/>
          </a:p>
          <a:p>
            <a:r>
              <a:rPr lang="es-ES_tradnl" dirty="0" smtClean="0"/>
              <a:t>Del </a:t>
            </a:r>
            <a:r>
              <a:rPr lang="es-ES_tradnl" i="1" dirty="0"/>
              <a:t>gatekeeper </a:t>
            </a:r>
            <a:r>
              <a:rPr lang="es-ES_tradnl" dirty="0"/>
              <a:t>al</a:t>
            </a:r>
            <a:r>
              <a:rPr lang="es-ES_tradnl" i="1" dirty="0"/>
              <a:t> </a:t>
            </a:r>
            <a:r>
              <a:rPr lang="es-ES_tradnl" i="1" dirty="0" err="1"/>
              <a:t>newsmaking</a:t>
            </a:r>
            <a:r>
              <a:rPr lang="es-ES_tradnl" i="1" dirty="0"/>
              <a:t> </a:t>
            </a:r>
            <a:endParaRPr lang="en-US" dirty="0" smtClean="0"/>
          </a:p>
          <a:p>
            <a:r>
              <a:rPr lang="es-ES_tradnl" dirty="0" smtClean="0"/>
              <a:t>La </a:t>
            </a:r>
            <a:r>
              <a:rPr lang="es-ES_tradnl" dirty="0"/>
              <a:t>credibilidad de la información sobre la marca en los medios de comunicación</a:t>
            </a:r>
            <a:endParaRPr lang="en-US" dirty="0"/>
          </a:p>
          <a:p>
            <a:endParaRPr lang="es-ES_tradnl"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841993"/>
          </a:xfrm>
        </p:spPr>
        <p:txBody>
          <a:bodyPr>
            <a:normAutofit/>
          </a:bodyPr>
          <a:lstStyle/>
          <a:p>
            <a:r>
              <a:rPr lang="es-MX" dirty="0" smtClean="0"/>
              <a:t>La marca como noticia</a:t>
            </a:r>
            <a:endParaRPr lang="es-ES_tradnl" dirty="0"/>
          </a:p>
        </p:txBody>
      </p:sp>
      <p:sp>
        <p:nvSpPr>
          <p:cNvPr id="3" name="Marcador de contenido 2"/>
          <p:cNvSpPr>
            <a:spLocks noGrp="1"/>
          </p:cNvSpPr>
          <p:nvPr>
            <p:ph idx="1"/>
          </p:nvPr>
        </p:nvSpPr>
        <p:spPr/>
        <p:txBody>
          <a:bodyPr/>
          <a:lstStyle/>
          <a:p>
            <a:r>
              <a:rPr lang="es-ES_tradnl" dirty="0" smtClean="0"/>
              <a:t>Lo </a:t>
            </a:r>
            <a:r>
              <a:rPr lang="es-ES_tradnl" dirty="0"/>
              <a:t>que </a:t>
            </a:r>
            <a:r>
              <a:rPr lang="es-ES_tradnl" dirty="0" smtClean="0"/>
              <a:t>se diga de la marca es </a:t>
            </a:r>
            <a:r>
              <a:rPr lang="es-ES_tradnl" dirty="0"/>
              <a:t>un hecho consumado porque si no, no podría expresarse como noticia. </a:t>
            </a:r>
            <a:endParaRPr lang="es-ES_tradnl" dirty="0" smtClean="0"/>
          </a:p>
          <a:p>
            <a:r>
              <a:rPr lang="es-ES_tradnl" dirty="0" smtClean="0"/>
              <a:t>En </a:t>
            </a:r>
            <a:r>
              <a:rPr lang="es-ES_tradnl" dirty="0"/>
              <a:t>cambio, cuando la marca se expresa en primera persona, ésta sólo puede formular proposiciones de valor</a:t>
            </a:r>
            <a:r>
              <a:rPr lang="es-ES_tradnl" dirty="0" smtClean="0"/>
              <a:t>.</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4041" y="326946"/>
            <a:ext cx="6394667" cy="5464254"/>
          </a:xfrm>
        </p:spPr>
        <p:txBody>
          <a:bodyPr>
            <a:normAutofit lnSpcReduction="10000"/>
          </a:bodyPr>
          <a:lstStyle/>
          <a:p>
            <a:r>
              <a:rPr lang="es-ES_tradnl" dirty="0" smtClean="0"/>
              <a:t>Lo </a:t>
            </a:r>
            <a:r>
              <a:rPr lang="es-ES_tradnl" dirty="0"/>
              <a:t>que de ella se dice "es cierto", real y verdadero, por cuanto que el emisor ostenta la credencial de la credibilidad y la objetividad. </a:t>
            </a:r>
            <a:endParaRPr lang="en-US" dirty="0"/>
          </a:p>
          <a:p>
            <a:r>
              <a:rPr lang="es-ES_tradnl" dirty="0"/>
              <a:t>En estas dos afirmaciones radica una de las características fundamentales del trabajo diferenciador del gabinete de medios respecto otras estrategias de difusión de una marca: cuando la marca habla sobre sí misma, lo hace según la proposición de un valor; cuando la marca se expresa como noticia en un medio de comunicación, lo hace como hecho consumado, como algo que es real</a:t>
            </a:r>
            <a:r>
              <a:rPr lang="es-ES_tradnl" dirty="0" smtClean="0"/>
              <a:t>.</a:t>
            </a:r>
            <a:endParaRPr lang="en-US" dirty="0"/>
          </a:p>
        </p:txBody>
      </p:sp>
      <p:pic>
        <p:nvPicPr>
          <p:cNvPr id="11266" name="Picture 2" descr="http://blogs.strat-cons.com/wp-content/uploads/2012/04/CambiaSectFarm-229x300.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175" y="3810000"/>
            <a:ext cx="2181225"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3441578"/>
          </a:xfrm>
        </p:spPr>
        <p:txBody>
          <a:bodyPr>
            <a:normAutofit/>
          </a:bodyPr>
          <a:lstStyle/>
          <a:p>
            <a:r>
              <a:rPr lang="es-ES_tradnl" dirty="0"/>
              <a:t>Capítulo </a:t>
            </a:r>
            <a:r>
              <a:rPr lang="es-ES_tradnl" dirty="0" smtClean="0"/>
              <a:t>VIII:</a:t>
            </a:r>
            <a:r>
              <a:rPr lang="en-US" dirty="0"/>
              <a:t/>
            </a:r>
            <a:br>
              <a:rPr lang="en-US" dirty="0"/>
            </a:br>
            <a:r>
              <a:rPr lang="es-ES_tradnl" dirty="0"/>
              <a:t>La investigación de la imagen de marca</a:t>
            </a:r>
            <a:r>
              <a:rPr lang="en-US" dirty="0"/>
              <a:t/>
            </a:r>
            <a:br>
              <a:rPr lang="en-US" dirty="0"/>
            </a:br>
            <a:endParaRPr lang="es-ES_tradnl"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752054"/>
            <a:ext cx="8229600" cy="3957088"/>
          </a:xfrm>
        </p:spPr>
        <p:txBody>
          <a:bodyPr>
            <a:normAutofit/>
          </a:bodyPr>
          <a:lstStyle/>
          <a:p>
            <a:r>
              <a:rPr lang="es-ES_tradnl" dirty="0"/>
              <a:t>Un </a:t>
            </a:r>
            <a:r>
              <a:rPr lang="es-ES_tradnl" dirty="0" smtClean="0"/>
              <a:t>proceso establecido a través de la realización periódica </a:t>
            </a:r>
            <a:r>
              <a:rPr lang="es-ES_tradnl" dirty="0"/>
              <a:t>de estudios con el objeto de corregir aquellas desviaciones no deseadas que puedan producirse.</a:t>
            </a:r>
            <a:endParaRPr lang="en-US" dirty="0" smtClean="0"/>
          </a:p>
          <a:p>
            <a:r>
              <a:rPr lang="es-ES_tradnl" dirty="0" smtClean="0"/>
              <a:t>A </a:t>
            </a:r>
            <a:r>
              <a:rPr lang="es-ES_tradnl" dirty="0"/>
              <a:t>través del análisis de la marca se pretende examinar el estado actual de la misma, su adecuación </a:t>
            </a:r>
            <a:r>
              <a:rPr lang="es-ES_tradnl" dirty="0" smtClean="0"/>
              <a:t>al </a:t>
            </a:r>
            <a:r>
              <a:rPr lang="es-ES_tradnl" dirty="0"/>
              <a:t>público objetivo y sus expectativas, su posición competitiva, así como sus perspectivas de futuro: reposicionamiento, capacidad para extenderse </a:t>
            </a:r>
            <a:r>
              <a:rPr lang="es-ES_tradnl" dirty="0" smtClean="0"/>
              <a:t>conceptualmente</a:t>
            </a:r>
            <a:r>
              <a:rPr lang="es-ES_tradnl" dirty="0" smtClean="0"/>
              <a:t>, de ser marca paraguas de otros productos, ampliación, etc.</a:t>
            </a:r>
            <a:endParaRPr lang="en-US" dirty="0"/>
          </a:p>
        </p:txBody>
      </p:sp>
      <p:sp>
        <p:nvSpPr>
          <p:cNvPr id="5" name="Título 1"/>
          <p:cNvSpPr>
            <a:spLocks noGrp="1"/>
          </p:cNvSpPr>
          <p:nvPr>
            <p:ph type="title"/>
          </p:nvPr>
        </p:nvSpPr>
        <p:spPr>
          <a:xfrm>
            <a:off x="549275" y="693730"/>
            <a:ext cx="8042276" cy="841993"/>
          </a:xfrm>
        </p:spPr>
        <p:txBody>
          <a:bodyPr>
            <a:normAutofit fontScale="90000"/>
          </a:bodyPr>
          <a:lstStyle/>
          <a:p>
            <a:r>
              <a:rPr lang="es-MX" dirty="0" smtClean="0"/>
              <a:t>La investigación de la imagen de marca</a:t>
            </a:r>
            <a:endParaRPr lang="es-ES_tradnl"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877162"/>
          </a:xfrm>
        </p:spPr>
        <p:txBody>
          <a:bodyPr/>
          <a:lstStyle/>
          <a:p>
            <a:r>
              <a:rPr lang="es-ES_tradnl" dirty="0" smtClean="0"/>
              <a:t>Objetivos de la investigación</a:t>
            </a:r>
            <a:endParaRPr lang="es-ES_tradnl" dirty="0"/>
          </a:p>
        </p:txBody>
      </p:sp>
      <p:sp>
        <p:nvSpPr>
          <p:cNvPr id="3" name="Marcador de contenido 2"/>
          <p:cNvSpPr>
            <a:spLocks noGrp="1"/>
          </p:cNvSpPr>
          <p:nvPr>
            <p:ph idx="1"/>
          </p:nvPr>
        </p:nvSpPr>
        <p:spPr>
          <a:xfrm>
            <a:off x="244475" y="1600201"/>
            <a:ext cx="8477494" cy="4343400"/>
          </a:xfrm>
        </p:spPr>
        <p:txBody>
          <a:bodyPr/>
          <a:lstStyle/>
          <a:p>
            <a:pPr lvl="0" fontAlgn="base"/>
            <a:r>
              <a:rPr lang="es-ES_tradnl" dirty="0"/>
              <a:t>Nivel de conocimiento y uso de las marcas: grado de notoriedad, criterios de elección de marca, etc. </a:t>
            </a:r>
            <a:endParaRPr lang="en-US" dirty="0"/>
          </a:p>
          <a:p>
            <a:pPr lvl="0" fontAlgn="base"/>
            <a:r>
              <a:rPr lang="es-ES_tradnl" dirty="0"/>
              <a:t>Personalidad e imagen de la marca: cuáles son sus valores transmitidos, contenidos, atributos diferenciales, ¿cómo se comunica?</a:t>
            </a:r>
            <a:endParaRPr lang="en-US" dirty="0"/>
          </a:p>
          <a:p>
            <a:pPr lvl="0" fontAlgn="base"/>
            <a:r>
              <a:rPr lang="es-ES_tradnl" dirty="0"/>
              <a:t>Rol asociado a cada marca: solidez, garantía, seguridad, y beneficios aportados.</a:t>
            </a:r>
            <a:endParaRPr lang="en-US" dirty="0"/>
          </a:p>
          <a:p>
            <a:endParaRPr lang="es-ES_tradnl"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841993"/>
          </a:xfrm>
        </p:spPr>
        <p:txBody>
          <a:bodyPr/>
          <a:lstStyle/>
          <a:p>
            <a:r>
              <a:rPr lang="es-ES_tradnl" dirty="0" smtClean="0"/>
              <a:t>Objetivos</a:t>
            </a:r>
            <a:endParaRPr lang="es-ES_tradnl" dirty="0"/>
          </a:p>
        </p:txBody>
      </p:sp>
      <p:sp>
        <p:nvSpPr>
          <p:cNvPr id="3" name="Marcador de contenido 2"/>
          <p:cNvSpPr>
            <a:spLocks noGrp="1"/>
          </p:cNvSpPr>
          <p:nvPr>
            <p:ph idx="1"/>
          </p:nvPr>
        </p:nvSpPr>
        <p:spPr>
          <a:xfrm>
            <a:off x="339969" y="1154727"/>
            <a:ext cx="8464062" cy="4343400"/>
          </a:xfrm>
        </p:spPr>
        <p:txBody>
          <a:bodyPr vert="horz" lIns="91440" tIns="45720" rIns="91440" bIns="45720" rtlCol="0">
            <a:normAutofit/>
          </a:bodyPr>
          <a:lstStyle/>
          <a:p>
            <a:r>
              <a:rPr lang="es-ES_tradnl" dirty="0"/>
              <a:t>Definición de la marca ideal y su proximidad respecto a las marcas principales.</a:t>
            </a:r>
            <a:endParaRPr lang="en-US" dirty="0"/>
          </a:p>
          <a:p>
            <a:r>
              <a:rPr lang="es-ES_tradnl" dirty="0"/>
              <a:t>Elaboración, por parte del consumidor, del </a:t>
            </a:r>
            <a:r>
              <a:rPr lang="es-ES_tradnl" dirty="0" err="1"/>
              <a:t>mapping</a:t>
            </a:r>
            <a:r>
              <a:rPr lang="es-ES_tradnl" dirty="0"/>
              <a:t> de posicionamiento de las marcas.</a:t>
            </a:r>
            <a:endParaRPr lang="en-US" dirty="0"/>
          </a:p>
          <a:p>
            <a:r>
              <a:rPr lang="es-ES_tradnl" dirty="0"/>
              <a:t>Trayectoria vital de la marca percibida por el consumidor: origen, en evolución, situación actual y futuro proyectado.</a:t>
            </a:r>
            <a:endParaRPr lang="en-US" dirty="0"/>
          </a:p>
          <a:p>
            <a:r>
              <a:rPr lang="es-ES_tradnl" dirty="0"/>
              <a:t>Relación afectiva marca-consumidor, contemplándose las motivaciones y frenos, vivencias, significados, grado de cercanía-lejanía, agrado-desagrado.</a:t>
            </a:r>
            <a:endParaRPr lang="en-US" dirty="0"/>
          </a:p>
          <a:p>
            <a:endParaRPr lang="es-ES_tradnl"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9275" y="107576"/>
            <a:ext cx="8042276" cy="853716"/>
          </a:xfrm>
        </p:spPr>
        <p:txBody>
          <a:bodyPr/>
          <a:lstStyle/>
          <a:p>
            <a:r>
              <a:rPr lang="es-ES_tradnl" dirty="0" smtClean="0"/>
              <a:t>Objetivos</a:t>
            </a:r>
            <a:endParaRPr lang="es-ES_tradnl" dirty="0"/>
          </a:p>
        </p:txBody>
      </p:sp>
      <p:sp>
        <p:nvSpPr>
          <p:cNvPr id="3" name="Marcador de contenido 2"/>
          <p:cNvSpPr>
            <a:spLocks noGrp="1"/>
          </p:cNvSpPr>
          <p:nvPr>
            <p:ph idx="1"/>
          </p:nvPr>
        </p:nvSpPr>
        <p:spPr/>
        <p:txBody>
          <a:bodyPr vert="horz" lIns="91440" tIns="45720" rIns="91440" bIns="45720" rtlCol="0">
            <a:normAutofit/>
          </a:bodyPr>
          <a:lstStyle/>
          <a:p>
            <a:r>
              <a:rPr lang="es-ES_tradnl" dirty="0"/>
              <a:t>Intencionalidad de compra.</a:t>
            </a:r>
            <a:endParaRPr lang="en-US" dirty="0"/>
          </a:p>
          <a:p>
            <a:r>
              <a:rPr lang="es-ES_tradnl" dirty="0"/>
              <a:t>Análisis prospectivo: actuaciones a llevar a cabo para mantener vigente la marca.</a:t>
            </a:r>
            <a:endParaRPr lang="en-US" dirty="0"/>
          </a:p>
          <a:p>
            <a:r>
              <a:rPr lang="es-ES_tradnl" dirty="0"/>
              <a:t>Valores a fomentar, cambios a realizar y determinación del </a:t>
            </a:r>
            <a:r>
              <a:rPr lang="es-ES_tradnl" dirty="0" smtClean="0"/>
              <a:t>target </a:t>
            </a:r>
            <a:r>
              <a:rPr lang="es-ES_tradnl" dirty="0"/>
              <a:t>al cual dirigirse.</a:t>
            </a:r>
            <a:endParaRPr lang="en-US" dirty="0"/>
          </a:p>
          <a:p>
            <a:endParaRPr lang="en-US" dirty="0"/>
          </a:p>
          <a:p>
            <a:endParaRPr lang="es-ES_tradnl"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75137"/>
            <a:ext cx="8229600" cy="973017"/>
          </a:xfrm>
        </p:spPr>
        <p:txBody>
          <a:bodyPr>
            <a:normAutofit fontScale="90000"/>
          </a:bodyPr>
          <a:lstStyle/>
          <a:p>
            <a:r>
              <a:rPr lang="es-ES_tradnl" dirty="0" smtClean="0"/>
              <a:t>Metodología </a:t>
            </a:r>
            <a:r>
              <a:rPr lang="es-ES_tradnl" dirty="0" smtClean="0"/>
              <a:t>empleada: inv. cualitativa</a:t>
            </a:r>
            <a:endParaRPr lang="es-ES_tradnl" dirty="0"/>
          </a:p>
        </p:txBody>
      </p:sp>
      <p:sp>
        <p:nvSpPr>
          <p:cNvPr id="3" name="Marcador de contenido 2"/>
          <p:cNvSpPr>
            <a:spLocks noGrp="1"/>
          </p:cNvSpPr>
          <p:nvPr>
            <p:ph idx="1"/>
          </p:nvPr>
        </p:nvSpPr>
        <p:spPr>
          <a:xfrm>
            <a:off x="549275" y="1840523"/>
            <a:ext cx="8042276" cy="3470032"/>
          </a:xfrm>
        </p:spPr>
        <p:txBody>
          <a:bodyPr>
            <a:normAutofit/>
          </a:bodyPr>
          <a:lstStyle/>
          <a:p>
            <a:r>
              <a:rPr lang="es-ES_tradnl" dirty="0"/>
              <a:t>a</a:t>
            </a:r>
            <a:r>
              <a:rPr lang="es-ES_tradnl" dirty="0" smtClean="0"/>
              <a:t>) En </a:t>
            </a:r>
            <a:r>
              <a:rPr lang="es-ES_tradnl" dirty="0"/>
              <a:t>una fase inicial del investigación, como instrumento de recogida de aquellos temas, conceptos, categorías y atributos que son relevantes para el consumidor por cuanto mediatizan la evaluación, el uso o compra de determinado producto o marca. </a:t>
            </a:r>
            <a:endParaRPr lang="es-ES_tradnl" dirty="0" smtClean="0"/>
          </a:p>
          <a:p>
            <a:r>
              <a:rPr lang="es-ES_tradnl" dirty="0" smtClean="0"/>
              <a:t>Los </a:t>
            </a:r>
            <a:r>
              <a:rPr lang="es-ES_tradnl" dirty="0"/>
              <a:t>resultados obtenidos serán incorporados, en una etapa posterior, a las herramientas, tratamiento y análisis de índole cuantitativo.</a:t>
            </a:r>
            <a:endParaRPr lang="en-US" dirty="0"/>
          </a:p>
          <a:p>
            <a:endParaRPr lang="es-ES_tradnl"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Metodología empleada: inv. cualitativa</a:t>
            </a:r>
            <a:endParaRPr lang="es-ES_tradnl" dirty="0"/>
          </a:p>
        </p:txBody>
      </p:sp>
      <p:sp>
        <p:nvSpPr>
          <p:cNvPr id="3" name="Marcador de contenido 2"/>
          <p:cNvSpPr>
            <a:spLocks noGrp="1"/>
          </p:cNvSpPr>
          <p:nvPr>
            <p:ph idx="1"/>
          </p:nvPr>
        </p:nvSpPr>
        <p:spPr>
          <a:xfrm>
            <a:off x="549275" y="1600201"/>
            <a:ext cx="8042276" cy="2010507"/>
          </a:xfrm>
        </p:spPr>
        <p:txBody>
          <a:bodyPr vert="horz" lIns="91440" tIns="45720" rIns="91440" bIns="45720" rtlCol="0">
            <a:normAutofit/>
          </a:bodyPr>
          <a:lstStyle/>
          <a:p>
            <a:r>
              <a:rPr lang="es-ES_tradnl" dirty="0" smtClean="0"/>
              <a:t>b) </a:t>
            </a:r>
            <a:r>
              <a:rPr lang="es-ES_tradnl" dirty="0"/>
              <a:t>Tras la explotación estadística de los datos cuantitativos, con el objetivo de </a:t>
            </a:r>
            <a:r>
              <a:rPr lang="es-ES_tradnl" dirty="0" smtClean="0"/>
              <a:t>profundizar —dar </a:t>
            </a:r>
            <a:r>
              <a:rPr lang="es-ES_tradnl" dirty="0"/>
              <a:t>sentido y contenido— a los resultados numéricos.</a:t>
            </a:r>
            <a:endParaRPr lang="en-US" dirty="0"/>
          </a:p>
          <a:p>
            <a:endParaRPr lang="es-ES_tradnl" dirty="0"/>
          </a:p>
        </p:txBody>
      </p:sp>
      <p:pic>
        <p:nvPicPr>
          <p:cNvPr id="12290" name="Picture 2" descr="http://gobangdigital.com/wp-content/uploads/2013/01/focus-group.jpe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9236" y="3610708"/>
            <a:ext cx="3048000" cy="2905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descr="Screen shot 2013-10-17 at 19.32.38.png"/>
          <p:cNvPicPr>
            <a:picLocks noGrp="1" noChangeAspect="1"/>
          </p:cNvPicPr>
          <p:nvPr>
            <p:ph idx="1"/>
          </p:nvPr>
        </p:nvPicPr>
        <p:blipFill>
          <a:blip r:embed="rId2">
            <a:clrChange>
              <a:clrFrom>
                <a:srgbClr val="FFFFFF"/>
              </a:clrFrom>
              <a:clrTo>
                <a:srgbClr val="FFFFFF">
                  <a:alpha val="0"/>
                </a:srgbClr>
              </a:clrTo>
            </a:clrChange>
          </a:blip>
          <a:srcRect l="236" r="-150"/>
          <a:stretch>
            <a:fillRect/>
          </a:stretch>
        </p:blipFill>
        <p:spPr>
          <a:xfrm>
            <a:off x="452642" y="93785"/>
            <a:ext cx="8213142" cy="6526339"/>
          </a:xfr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Screen shot 2013-10-17 at 19.32.46.png"/>
          <p:cNvPicPr>
            <a:picLocks noGrp="1" noChangeAspect="1"/>
          </p:cNvPicPr>
          <p:nvPr>
            <p:ph idx="1"/>
          </p:nvPr>
        </p:nvPicPr>
        <p:blipFill>
          <a:blip r:embed="rId2">
            <a:clrChange>
              <a:clrFrom>
                <a:srgbClr val="FFFFFF"/>
              </a:clrFrom>
              <a:clrTo>
                <a:srgbClr val="FFFFFF">
                  <a:alpha val="0"/>
                </a:srgbClr>
              </a:clrTo>
            </a:clrChange>
          </a:blip>
          <a:srcRect l="-3539" r="-583"/>
          <a:stretch>
            <a:fillRect/>
          </a:stretch>
        </p:blipFill>
        <p:spPr>
          <a:xfrm>
            <a:off x="1232192" y="154094"/>
            <a:ext cx="6723209" cy="6703906"/>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7908" y="176048"/>
            <a:ext cx="8428892" cy="6463464"/>
          </a:xfrm>
        </p:spPr>
        <p:txBody>
          <a:bodyPr>
            <a:normAutofit/>
          </a:bodyPr>
          <a:lstStyle/>
          <a:p>
            <a:pPr marL="0" lvl="0" indent="0">
              <a:buNone/>
            </a:pPr>
            <a:r>
              <a:rPr lang="es-ES_tradnl" sz="3600" dirty="0" smtClean="0"/>
              <a:t>Notoriedad</a:t>
            </a:r>
            <a:endParaRPr lang="es-ES_tradnl" dirty="0" smtClean="0"/>
          </a:p>
          <a:p>
            <a:pPr lvl="0"/>
            <a:r>
              <a:rPr lang="es-ES_tradnl" dirty="0" smtClean="0"/>
              <a:t>La </a:t>
            </a:r>
            <a:r>
              <a:rPr lang="es-ES_tradnl" dirty="0"/>
              <a:t>autoridad espontánea, que es el porcentaje de personas capaces de citar espontáneamente una determinada marca sin que se le proporcione ningún tipo de refuerzo. </a:t>
            </a:r>
            <a:endParaRPr lang="es-ES_tradnl" dirty="0" smtClean="0"/>
          </a:p>
          <a:p>
            <a:pPr lvl="0"/>
            <a:r>
              <a:rPr lang="es-ES_tradnl" i="1" dirty="0" smtClean="0"/>
              <a:t>Top </a:t>
            </a:r>
            <a:r>
              <a:rPr lang="es-ES_tradnl" i="1" dirty="0"/>
              <a:t>of </a:t>
            </a:r>
            <a:r>
              <a:rPr lang="es-ES_tradnl" i="1" dirty="0" err="1"/>
              <a:t>the</a:t>
            </a:r>
            <a:r>
              <a:rPr lang="es-ES_tradnl" i="1" dirty="0"/>
              <a:t> </a:t>
            </a:r>
            <a:r>
              <a:rPr lang="es-ES_tradnl" i="1" dirty="0" err="1" smtClean="0"/>
              <a:t>mind</a:t>
            </a:r>
            <a:r>
              <a:rPr lang="es-ES_tradnl" i="1" dirty="0" smtClean="0"/>
              <a:t>: </a:t>
            </a:r>
            <a:r>
              <a:rPr lang="es-ES_tradnl" dirty="0" smtClean="0"/>
              <a:t>remite </a:t>
            </a:r>
            <a:r>
              <a:rPr lang="es-ES_tradnl" dirty="0"/>
              <a:t>a la primera marca citada por el encuestado cuando se le solicita que nombren las diferentes marcas existentes en el mercado de una categoría de productos determinada. </a:t>
            </a:r>
            <a:endParaRPr lang="es-ES_tradnl" dirty="0" smtClean="0"/>
          </a:p>
          <a:p>
            <a:pPr lvl="0"/>
            <a:r>
              <a:rPr lang="es-ES_tradnl" dirty="0" smtClean="0"/>
              <a:t>A </a:t>
            </a:r>
            <a:r>
              <a:rPr lang="es-ES_tradnl" dirty="0"/>
              <a:t>este tipo de notoriedad se le atribuye una mayor relevancia por cuanto no requieren la presentación de ningún estímulo adicional para conseguirla evocación de la marca</a:t>
            </a:r>
            <a:r>
              <a:rPr lang="es-ES_tradnl" dirty="0" smtClean="0"/>
              <a:t>.</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51338"/>
            <a:ext cx="8229600" cy="4296508"/>
          </a:xfrm>
        </p:spPr>
        <p:txBody>
          <a:bodyPr>
            <a:normAutofit/>
          </a:bodyPr>
          <a:lstStyle/>
          <a:p>
            <a:pPr lvl="0"/>
            <a:r>
              <a:rPr lang="es-ES_tradnl" dirty="0"/>
              <a:t>Notoriedad </a:t>
            </a:r>
            <a:r>
              <a:rPr lang="es-ES_tradnl" dirty="0" smtClean="0"/>
              <a:t>sugerida: </a:t>
            </a:r>
            <a:r>
              <a:rPr lang="es-ES_tradnl" dirty="0"/>
              <a:t>hace referencia el porcentaje de personas que declaran conocer una marca entre aquellas recogidas en una lista que se muestra al encuestado. </a:t>
            </a:r>
            <a:endParaRPr lang="es-ES_tradnl" dirty="0" smtClean="0"/>
          </a:p>
          <a:p>
            <a:pPr lvl="0"/>
            <a:r>
              <a:rPr lang="es-ES_tradnl" dirty="0" smtClean="0"/>
              <a:t>Este </a:t>
            </a:r>
            <a:r>
              <a:rPr lang="es-ES_tradnl" dirty="0"/>
              <a:t>tipo de notoriedad necesita, por lo tanto, del repuesto o apoyo para estimular el recuerdo de las marcas</a:t>
            </a:r>
            <a:r>
              <a:rPr lang="es-ES_tradnl" dirty="0" smtClean="0"/>
              <a:t>.</a:t>
            </a:r>
          </a:p>
          <a:p>
            <a:r>
              <a:rPr lang="es-ES_tradnl" dirty="0"/>
              <a:t>Notoriedad total, que expresa la suma de los dos tipos de notoriedad anteriormente mencionadas. </a:t>
            </a:r>
            <a:endParaRPr lang="en-US" dirty="0"/>
          </a:p>
          <a:p>
            <a:pPr lvl="0"/>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Evaluación de actitud hacia la marca</a:t>
            </a:r>
            <a:endParaRPr lang="es-ES_tradnl" dirty="0"/>
          </a:p>
        </p:txBody>
      </p:sp>
      <p:sp>
        <p:nvSpPr>
          <p:cNvPr id="3" name="Marcador de contenido 2"/>
          <p:cNvSpPr>
            <a:spLocks noGrp="1"/>
          </p:cNvSpPr>
          <p:nvPr>
            <p:ph idx="1"/>
          </p:nvPr>
        </p:nvSpPr>
        <p:spPr/>
        <p:txBody>
          <a:bodyPr/>
          <a:lstStyle/>
          <a:p>
            <a:r>
              <a:rPr lang="es-ES_tradnl" dirty="0" smtClean="0"/>
              <a:t>Factor cognitivo: creencias, asociaciones, percepciones, ideas, informaciones que posee el individuo a propósito del objeto de referencia</a:t>
            </a:r>
          </a:p>
          <a:p>
            <a:r>
              <a:rPr lang="es-ES_tradnl" dirty="0" smtClean="0"/>
              <a:t>Factor afectivo: Sentimientos y emociones asociadas que el objeto en cuestión suscita, agrado o desagrado, simpatía o antipatía. </a:t>
            </a:r>
            <a:endParaRPr lang="en-US" dirty="0" smtClean="0"/>
          </a:p>
          <a:p>
            <a:r>
              <a:rPr lang="es-ES_tradnl" dirty="0"/>
              <a:t>F</a:t>
            </a:r>
            <a:r>
              <a:rPr lang="es-ES_tradnl" dirty="0" smtClean="0"/>
              <a:t>actor conativo: Predisposición o tendencia a emprender una acción determinada al objeto de la actitud. Intención de compra, de voto, </a:t>
            </a:r>
            <a:endParaRPr lang="en-US" dirty="0"/>
          </a:p>
          <a:p>
            <a:endParaRPr lang="es-ES_tradnl"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isa">
  <a:themeElements>
    <a:clrScheme name="Brisa">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isa">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isa">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Brisa.thmx</Template>
  <TotalTime>700</TotalTime>
  <Words>2663</Words>
  <Application>Microsoft Office PowerPoint</Application>
  <PresentationFormat>On-screen Show (4:3)</PresentationFormat>
  <Paragraphs>195</Paragraphs>
  <Slides>57</Slides>
  <Notes>1</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Brisa</vt:lpstr>
      <vt:lpstr>Gestión de la marca corporativa  Paul Capriotti, editor  Guillermo Saavedra</vt:lpstr>
      <vt:lpstr>CAPÍTULO I La construcción de valor de marca basada en el consumidor</vt:lpstr>
      <vt:lpstr>PowerPoint Presentation</vt:lpstr>
      <vt:lpstr>PowerPoint Presentation</vt:lpstr>
      <vt:lpstr>Pirámide de valores de marca centrales</vt:lpstr>
      <vt:lpstr>CAPÍTULO II  Planificación del perfil de identidad corporativa para marcas globales </vt:lpstr>
      <vt:lpstr>Marca corporativa</vt:lpstr>
      <vt:lpstr>Planificación estratégica de la identidad de marca corporativa</vt:lpstr>
      <vt:lpstr>Filosofía de marca corporativa</vt:lpstr>
      <vt:lpstr>PowerPoint Presentation</vt:lpstr>
      <vt:lpstr>Comunicación del perfil de identidad de marca corporativa</vt:lpstr>
      <vt:lpstr>Comunicación corporativa</vt:lpstr>
      <vt:lpstr>PowerPoint Presentation</vt:lpstr>
      <vt:lpstr>PowerPoint Presentation</vt:lpstr>
      <vt:lpstr>Marcas on-line: el caso de Google</vt:lpstr>
      <vt:lpstr>PowerPoint Presentation</vt:lpstr>
      <vt:lpstr>PowerPoint Presentation</vt:lpstr>
      <vt:lpstr>Nivel profundo </vt:lpstr>
      <vt:lpstr>Nivel superficial: </vt:lpstr>
      <vt:lpstr>CAPÍTULO IV: Evolución histórica de la identidad visual de marca</vt:lpstr>
      <vt:lpstr>Origen gráfico</vt:lpstr>
      <vt:lpstr>Marcas icónicas</vt:lpstr>
      <vt:lpstr>PowerPoint Presentation</vt:lpstr>
      <vt:lpstr>Capítulo V  Estrategias de identidad visual de marca </vt:lpstr>
      <vt:lpstr>PowerPoint Presentation</vt:lpstr>
      <vt:lpstr>Estructura de la identidad corporativa</vt:lpstr>
      <vt:lpstr>Per Mollerup</vt:lpstr>
      <vt:lpstr>Identidad Organizational-monistic: </vt:lpstr>
      <vt:lpstr>Identidad Organizational-endorsed: </vt:lpstr>
      <vt:lpstr>Identidad Organizational-pluralistic: </vt:lpstr>
      <vt:lpstr>Identidad Branded-monistic: </vt:lpstr>
      <vt:lpstr>Identidad Branded-endorsed: </vt:lpstr>
      <vt:lpstr>Identidad Branded-pluralistic: </vt:lpstr>
      <vt:lpstr>PowerPoint Presentation</vt:lpstr>
      <vt:lpstr>PowerPoint Presentation</vt:lpstr>
      <vt:lpstr>PowerPoint Presentation</vt:lpstr>
      <vt:lpstr>PowerPoint Presentation</vt:lpstr>
      <vt:lpstr>Capítulo VI  El plan estratégico de gestión de eventos como herramienta de transmisión de los valores de la marca (PEGE) </vt:lpstr>
      <vt:lpstr>PowerPoint Presentation</vt:lpstr>
      <vt:lpstr>Puntos importantes</vt:lpstr>
      <vt:lpstr>PowerPoint Presentation</vt:lpstr>
      <vt:lpstr>Capítulo VII Cuando la marca es noticia.  </vt:lpstr>
      <vt:lpstr>PowerPoint Presentation</vt:lpstr>
      <vt:lpstr>La marca como noticia</vt:lpstr>
      <vt:lpstr>PowerPoint Presentation</vt:lpstr>
      <vt:lpstr>Capítulo VIII: La investigación de la imagen de marca </vt:lpstr>
      <vt:lpstr>La investigación de la imagen de marca</vt:lpstr>
      <vt:lpstr>Objetivos de la investigación</vt:lpstr>
      <vt:lpstr>Objetivos</vt:lpstr>
      <vt:lpstr>Objetivos</vt:lpstr>
      <vt:lpstr>Metodología empleada: inv. cualitativa</vt:lpstr>
      <vt:lpstr>Metodología empleada: inv. cualitativa</vt:lpstr>
      <vt:lpstr>PowerPoint Presentation</vt:lpstr>
      <vt:lpstr>PowerPoint Presentation</vt:lpstr>
      <vt:lpstr>PowerPoint Presentation</vt:lpstr>
      <vt:lpstr>PowerPoint Presentation</vt:lpstr>
      <vt:lpstr>Evaluación de actitud hacia la marca</vt:lpstr>
    </vt:vector>
  </TitlesOfParts>
  <Company>Hogar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Gestión de la marca corporativa Paul Capriotti, editor</dc:title>
  <dc:creator>Diego Carrillo</dc:creator>
  <cp:lastModifiedBy>DINF</cp:lastModifiedBy>
  <cp:revision>63</cp:revision>
  <dcterms:created xsi:type="dcterms:W3CDTF">2013-10-19T02:49:03Z</dcterms:created>
  <dcterms:modified xsi:type="dcterms:W3CDTF">2013-10-22T02:32:30Z</dcterms:modified>
</cp:coreProperties>
</file>