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87" r:id="rId3"/>
    <p:sldId id="256" r:id="rId4"/>
    <p:sldId id="257" r:id="rId5"/>
    <p:sldId id="258" r:id="rId6"/>
    <p:sldId id="259" r:id="rId7"/>
    <p:sldId id="260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9" autoAdjust="0"/>
    <p:restoredTop sz="94660" autoAdjust="0"/>
  </p:normalViewPr>
  <p:slideViewPr>
    <p:cSldViewPr snapToGrid="0">
      <p:cViewPr>
        <p:scale>
          <a:sx n="72" d="100"/>
          <a:sy n="72" d="100"/>
        </p:scale>
        <p:origin x="-1104" y="-72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64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438400" y="3159763"/>
            <a:ext cx="6096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6320" y="1219200"/>
            <a:ext cx="100584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44800" y="3375491"/>
            <a:ext cx="82296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FFFD7-C868-4D49-950A-AB54EF3AA5FD}" type="datetimeFigureOut">
              <a:rPr lang="es-MX" smtClean="0"/>
              <a:t>13/11/13</a:t>
            </a:fld>
            <a:endParaRPr lang="es-MX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F7DD9-7989-4DA1-83EC-1FBA24F051C5}" type="slidenum">
              <a:rPr lang="es-MX" smtClean="0"/>
              <a:t>‹Nr.›</a:t>
            </a:fld>
            <a:endParaRPr lang="es-MX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FFFD7-C868-4D49-950A-AB54EF3AA5FD}" type="datetimeFigureOut">
              <a:rPr lang="es-MX" smtClean="0"/>
              <a:t>13/11/13</a:t>
            </a:fld>
            <a:endParaRPr lang="es-MX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F7DD9-7989-4DA1-83EC-1FBA24F051C5}" type="slidenum">
              <a:rPr lang="es-MX" smtClean="0"/>
              <a:t>‹Nr.›</a:t>
            </a:fld>
            <a:endParaRPr lang="es-MX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689600" y="4074500"/>
            <a:ext cx="6096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0" y="4267368"/>
            <a:ext cx="49784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FFFD7-C868-4D49-950A-AB54EF3AA5FD}" type="datetimeFigureOut">
              <a:rPr lang="es-MX" smtClean="0"/>
              <a:t>13/11/13</a:t>
            </a:fld>
            <a:endParaRPr lang="es-MX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F7DD9-7989-4DA1-83EC-1FBA24F051C5}" type="slidenum">
              <a:rPr lang="es-MX" smtClean="0"/>
              <a:t>‹Nr.›</a:t>
            </a:fld>
            <a:endParaRPr lang="es-MX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0" y="1905000"/>
            <a:ext cx="804672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FFFD7-C868-4D49-950A-AB54EF3AA5FD}" type="datetimeFigureOut">
              <a:rPr lang="es-MX" smtClean="0"/>
              <a:t>13/11/13</a:t>
            </a:fld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F7DD9-7989-4DA1-83EC-1FBA24F051C5}" type="slidenum">
              <a:rPr lang="es-MX" smtClean="0"/>
              <a:t>‹Nr.›</a:t>
            </a:fld>
            <a:endParaRPr lang="es-MX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792224" y="658368"/>
            <a:ext cx="4364736" cy="3429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705600" y="658371"/>
            <a:ext cx="4364736" cy="34321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8160" y="661976"/>
            <a:ext cx="4364736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92224" y="1371600"/>
            <a:ext cx="43688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05600" y="661976"/>
            <a:ext cx="4364736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05600" y="1371600"/>
            <a:ext cx="4364736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408853" y="520192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73707" y="520192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FFFD7-C868-4D49-950A-AB54EF3AA5FD}" type="datetimeFigureOut">
              <a:rPr lang="es-MX" smtClean="0"/>
              <a:t>13/11/13</a:t>
            </a:fld>
            <a:endParaRPr lang="es-MX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F7DD9-7989-4DA1-83EC-1FBA24F051C5}" type="slidenum">
              <a:rPr lang="es-MX" smtClean="0"/>
              <a:t>‹Nr.›</a:t>
            </a:fld>
            <a:endParaRPr lang="es-MX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FFFD7-C868-4D49-950A-AB54EF3AA5FD}" type="datetimeFigureOut">
              <a:rPr lang="es-MX" smtClean="0"/>
              <a:t>13/11/13</a:t>
            </a:fld>
            <a:endParaRPr lang="es-MX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F7DD9-7989-4DA1-83EC-1FBA24F051C5}" type="slidenum">
              <a:rPr lang="es-MX" smtClean="0"/>
              <a:t>‹Nr.›</a:t>
            </a:fld>
            <a:endParaRPr lang="es-MX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FFFD7-C868-4D49-950A-AB54EF3AA5FD}" type="datetimeFigureOut">
              <a:rPr lang="es-MX" smtClean="0"/>
              <a:t>13/11/13</a:t>
            </a:fld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F7DD9-7989-4DA1-83EC-1FBA24F051C5}" type="slidenum">
              <a:rPr lang="es-MX" smtClean="0"/>
              <a:t>‹Nr.›</a:t>
            </a:fld>
            <a:endParaRPr lang="es-MX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105227" y="1774588"/>
            <a:ext cx="6096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685801"/>
            <a:ext cx="57912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0" y="685801"/>
            <a:ext cx="34544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FFFD7-C868-4D49-950A-AB54EF3AA5FD}" type="datetimeFigureOut">
              <a:rPr lang="es-MX" smtClean="0"/>
              <a:t>13/11/13</a:t>
            </a:fld>
            <a:endParaRPr lang="es-MX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F7DD9-7989-4DA1-83EC-1FBA24F051C5}" type="slidenum">
              <a:rPr lang="es-MX" smtClean="0"/>
              <a:t>‹Nr.›</a:t>
            </a:fld>
            <a:endParaRPr lang="es-MX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25600" y="612776"/>
            <a:ext cx="89408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00" y="3453047"/>
            <a:ext cx="67056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47136" y="3331464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FFFD7-C868-4D49-950A-AB54EF3AA5FD}" type="datetimeFigureOut">
              <a:rPr lang="es-MX" smtClean="0"/>
              <a:t>13/11/13</a:t>
            </a:fld>
            <a:endParaRPr lang="es-MX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F7DD9-7989-4DA1-83EC-1FBA24F051C5}" type="slidenum">
              <a:rPr lang="es-MX" smtClean="0"/>
              <a:t>‹Nr.›</a:t>
            </a:fld>
            <a:endParaRPr lang="es-MX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4800" y="685804"/>
            <a:ext cx="7721600" cy="3505199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FFFD7-C868-4D49-950A-AB54EF3AA5FD}" type="datetimeFigureOut">
              <a:rPr lang="es-MX" smtClean="0"/>
              <a:t>13/11/13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F7DD9-7989-4DA1-83EC-1FBA24F051C5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2800" y="609601"/>
            <a:ext cx="2844800" cy="51816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0800" y="685801"/>
            <a:ext cx="6705600" cy="45720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FFFD7-C868-4D49-950A-AB54EF3AA5FD}" type="datetimeFigureOut">
              <a:rPr lang="es-MX" smtClean="0"/>
              <a:t>13/11/13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F7DD9-7989-4DA1-83EC-1FBA24F051C5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438400" y="3159761"/>
            <a:ext cx="6096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6320" y="1219200"/>
            <a:ext cx="100584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44800" y="3375491"/>
            <a:ext cx="82296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FFFD7-C868-4D49-950A-AB54EF3AA5FD}" type="datetimeFigureOut">
              <a:rPr lang="es-MX" smtClean="0"/>
              <a:t>13/11/13</a:t>
            </a:fld>
            <a:endParaRPr lang="es-MX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F7DD9-7989-4DA1-83EC-1FBA24F051C5}" type="slidenum">
              <a:rPr lang="es-MX" smtClean="0"/>
              <a:t>‹Nr.›</a:t>
            </a:fld>
            <a:endParaRPr lang="es-MX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FFFD7-C868-4D49-950A-AB54EF3AA5FD}" type="datetimeFigureOut">
              <a:rPr lang="es-MX" smtClean="0"/>
              <a:t>13/11/13</a:t>
            </a:fld>
            <a:endParaRPr lang="es-MX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F7DD9-7989-4DA1-83EC-1FBA24F051C5}" type="slidenum">
              <a:rPr lang="es-MX" smtClean="0"/>
              <a:t>‹Nr.›</a:t>
            </a:fld>
            <a:endParaRPr lang="es-MX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689600" y="4074498"/>
            <a:ext cx="6096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0" y="4267368"/>
            <a:ext cx="49784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FFFD7-C868-4D49-950A-AB54EF3AA5FD}" type="datetimeFigureOut">
              <a:rPr lang="es-MX" smtClean="0"/>
              <a:t>13/11/13</a:t>
            </a:fld>
            <a:endParaRPr lang="es-MX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F7DD9-7989-4DA1-83EC-1FBA24F051C5}" type="slidenum">
              <a:rPr lang="es-MX" smtClean="0"/>
              <a:t>‹Nr.›</a:t>
            </a:fld>
            <a:endParaRPr lang="es-MX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0" y="1905000"/>
            <a:ext cx="804672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FFFD7-C868-4D49-950A-AB54EF3AA5FD}" type="datetimeFigureOut">
              <a:rPr lang="es-MX" smtClean="0"/>
              <a:t>13/11/13</a:t>
            </a:fld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F7DD9-7989-4DA1-83EC-1FBA24F051C5}" type="slidenum">
              <a:rPr lang="es-MX" smtClean="0"/>
              <a:t>‹Nr.›</a:t>
            </a:fld>
            <a:endParaRPr lang="es-MX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792224" y="658368"/>
            <a:ext cx="4364736" cy="3429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705600" y="658369"/>
            <a:ext cx="4364736" cy="34321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8160" y="661976"/>
            <a:ext cx="4364736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92224" y="1371600"/>
            <a:ext cx="43688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05600" y="661976"/>
            <a:ext cx="4364736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05600" y="1371600"/>
            <a:ext cx="4364736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408853" y="520192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73707" y="520192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FFFD7-C868-4D49-950A-AB54EF3AA5FD}" type="datetimeFigureOut">
              <a:rPr lang="es-MX" smtClean="0"/>
              <a:t>13/11/13</a:t>
            </a:fld>
            <a:endParaRPr lang="es-MX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F7DD9-7989-4DA1-83EC-1FBA24F051C5}" type="slidenum">
              <a:rPr lang="es-MX" smtClean="0"/>
              <a:t>‹Nr.›</a:t>
            </a:fld>
            <a:endParaRPr lang="es-MX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FFFD7-C868-4D49-950A-AB54EF3AA5FD}" type="datetimeFigureOut">
              <a:rPr lang="es-MX" smtClean="0"/>
              <a:t>13/11/13</a:t>
            </a:fld>
            <a:endParaRPr lang="es-MX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F7DD9-7989-4DA1-83EC-1FBA24F051C5}" type="slidenum">
              <a:rPr lang="es-MX" smtClean="0"/>
              <a:t>‹Nr.›</a:t>
            </a:fld>
            <a:endParaRPr lang="es-MX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FFFD7-C868-4D49-950A-AB54EF3AA5FD}" type="datetimeFigureOut">
              <a:rPr lang="es-MX" smtClean="0"/>
              <a:t>13/11/13</a:t>
            </a:fld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F7DD9-7989-4DA1-83EC-1FBA24F051C5}" type="slidenum">
              <a:rPr lang="es-MX" smtClean="0"/>
              <a:t>‹Nr.›</a:t>
            </a:fld>
            <a:endParaRPr lang="es-MX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105227" y="1774588"/>
            <a:ext cx="6096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685801"/>
            <a:ext cx="57912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0" y="685801"/>
            <a:ext cx="34544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FFFD7-C868-4D49-950A-AB54EF3AA5FD}" type="datetimeFigureOut">
              <a:rPr lang="es-MX" smtClean="0"/>
              <a:t>13/11/13</a:t>
            </a:fld>
            <a:endParaRPr lang="es-MX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F7DD9-7989-4DA1-83EC-1FBA24F051C5}" type="slidenum">
              <a:rPr lang="es-MX" smtClean="0"/>
              <a:t>‹Nr.›</a:t>
            </a:fld>
            <a:endParaRPr lang="es-MX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25600" y="612776"/>
            <a:ext cx="89408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00" y="3453047"/>
            <a:ext cx="67056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47136" y="3331464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FFFD7-C868-4D49-950A-AB54EF3AA5FD}" type="datetimeFigureOut">
              <a:rPr lang="es-MX" smtClean="0"/>
              <a:t>13/11/13</a:t>
            </a:fld>
            <a:endParaRPr lang="es-MX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BF7DD9-7989-4DA1-83EC-1FBA24F051C5}" type="slidenum">
              <a:rPr lang="es-MX" smtClean="0"/>
              <a:t>‹Nr.›</a:t>
            </a:fld>
            <a:endParaRPr lang="es-MX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4800" y="685802"/>
            <a:ext cx="7721600" cy="3505199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FFFD7-C868-4D49-950A-AB54EF3AA5FD}" type="datetimeFigureOut">
              <a:rPr lang="es-MX" smtClean="0"/>
              <a:t>13/11/13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F7DD9-7989-4DA1-83EC-1FBA24F051C5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2800" y="609601"/>
            <a:ext cx="2844800" cy="51816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0800" y="685801"/>
            <a:ext cx="6705600" cy="45720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FFFD7-C868-4D49-950A-AB54EF3AA5FD}" type="datetimeFigureOut">
              <a:rPr lang="es-MX" smtClean="0"/>
              <a:t>13/11/13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F7DD9-7989-4DA1-83EC-1FBA24F051C5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830961" y="1038443"/>
            <a:ext cx="965416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557464" y="419135"/>
            <a:ext cx="5538472" cy="597394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4370608" y="116857"/>
            <a:ext cx="8639149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6320" y="4876800"/>
            <a:ext cx="100584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44800" y="685804"/>
            <a:ext cx="8128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5474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3A6FFFD7-C868-4D49-950A-AB54EF3AA5FD}" type="datetimeFigureOut">
              <a:rPr lang="es-MX" smtClean="0"/>
              <a:t>13/11/13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80" y="6154741"/>
            <a:ext cx="6096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280" y="5842000"/>
            <a:ext cx="28448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79BF7DD9-7989-4DA1-83EC-1FBA24F051C5}" type="slidenum">
              <a:rPr lang="es-MX" smtClean="0"/>
              <a:t>‹Nr.›</a:t>
            </a:fld>
            <a:endParaRPr lang="es-MX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830961" y="1038441"/>
            <a:ext cx="965416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557464" y="419133"/>
            <a:ext cx="5538472" cy="597394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4370607" y="116855"/>
            <a:ext cx="8639149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6320" y="4876800"/>
            <a:ext cx="100584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44800" y="685802"/>
            <a:ext cx="8128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5473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3A6FFFD7-C868-4D49-950A-AB54EF3AA5FD}" type="datetimeFigureOut">
              <a:rPr lang="es-MX" smtClean="0"/>
              <a:t>13/11/13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80" y="6154739"/>
            <a:ext cx="6096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280" y="5842000"/>
            <a:ext cx="28448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79BF7DD9-7989-4DA1-83EC-1FBA24F051C5}" type="slidenum">
              <a:rPr lang="es-MX" smtClean="0"/>
              <a:t>‹Nr.›</a:t>
            </a:fld>
            <a:endParaRPr lang="es-MX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252271" y="1287805"/>
            <a:ext cx="100887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dirty="0" err="1" smtClean="0"/>
              <a:t>Estategias</a:t>
            </a:r>
            <a:r>
              <a:rPr lang="es-ES" sz="6000" dirty="0" smtClean="0"/>
              <a:t> de comunicación</a:t>
            </a:r>
            <a:endParaRPr lang="es-ES" sz="6000" dirty="0"/>
          </a:p>
        </p:txBody>
      </p:sp>
      <p:sp>
        <p:nvSpPr>
          <p:cNvPr id="5" name="CuadroTexto 4"/>
          <p:cNvSpPr txBox="1"/>
          <p:nvPr/>
        </p:nvSpPr>
        <p:spPr>
          <a:xfrm>
            <a:off x="2310524" y="2734379"/>
            <a:ext cx="7425435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/>
              <a:t>Adrián Álvarez</a:t>
            </a:r>
            <a:br>
              <a:rPr lang="es-ES" sz="2800" dirty="0" smtClean="0"/>
            </a:br>
            <a:r>
              <a:rPr lang="es-ES" sz="2800" dirty="0" smtClean="0"/>
              <a:t>Alonso Sánchez</a:t>
            </a:r>
            <a:br>
              <a:rPr lang="es-ES" sz="2800" dirty="0" smtClean="0"/>
            </a:br>
            <a:r>
              <a:rPr lang="es-ES" sz="2800" dirty="0" smtClean="0"/>
              <a:t>Mónica Vázquez</a:t>
            </a:r>
            <a:br>
              <a:rPr lang="es-ES" sz="2800" dirty="0" smtClean="0"/>
            </a:br>
            <a:r>
              <a:rPr lang="es-ES" sz="2800" dirty="0" smtClean="0"/>
              <a:t>Claudia Mancilla</a:t>
            </a:r>
            <a:br>
              <a:rPr lang="es-ES" sz="2800" dirty="0" smtClean="0"/>
            </a:br>
            <a:r>
              <a:rPr lang="es-ES" sz="2800" dirty="0" smtClean="0"/>
              <a:t>Jacqueline Serrano</a:t>
            </a:r>
            <a:br>
              <a:rPr lang="es-ES" sz="2800" dirty="0" smtClean="0"/>
            </a:br>
            <a:r>
              <a:rPr lang="es-ES" sz="2800" dirty="0" smtClean="0"/>
              <a:t>Fernando </a:t>
            </a:r>
            <a:r>
              <a:rPr lang="es-ES" sz="2800" dirty="0" err="1" smtClean="0"/>
              <a:t>Licona</a:t>
            </a:r>
            <a:r>
              <a:rPr lang="es-ES" sz="2800" dirty="0" smtClean="0"/>
              <a:t/>
            </a:r>
            <a:br>
              <a:rPr lang="es-ES" sz="2800" dirty="0" smtClean="0"/>
            </a:br>
            <a:r>
              <a:rPr lang="es-ES" sz="2800" dirty="0" smtClean="0"/>
              <a:t>Ricardo Lujambio 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44287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s-MX" sz="4800" dirty="0" smtClean="0"/>
              <a:t>Estrategias de comunicación: El esquema del director</a:t>
            </a:r>
            <a:endParaRPr lang="es-MX" sz="4800" dirty="0"/>
          </a:p>
        </p:txBody>
      </p:sp>
    </p:spTree>
    <p:extLst>
      <p:ext uri="{BB962C8B-B14F-4D97-AF65-F5344CB8AC3E}">
        <p14:creationId xmlns:p14="http://schemas.microsoft.com/office/powerpoint/2010/main" val="264496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Comunicación estratégica vs estrategia de comunicación</a:t>
            </a:r>
          </a:p>
          <a:p>
            <a:endParaRPr lang="es-MX" dirty="0"/>
          </a:p>
          <a:p>
            <a:r>
              <a:rPr lang="es-MX" dirty="0" smtClean="0"/>
              <a:t>Comunicación estratégica = acciones, decisiones, tácticas</a:t>
            </a:r>
          </a:p>
          <a:p>
            <a:r>
              <a:rPr lang="es-MX" dirty="0" smtClean="0"/>
              <a:t>Estrategia de comunicación = El todo, el marco</a:t>
            </a:r>
          </a:p>
          <a:p>
            <a:endParaRPr lang="es-MX" dirty="0"/>
          </a:p>
          <a:p>
            <a:pPr marL="0" indent="0">
              <a:buNone/>
            </a:pPr>
            <a:r>
              <a:rPr lang="es-MX" dirty="0" smtClean="0"/>
              <a:t>Estrategia- Idea/Esquema directora, discurso de la acción</a:t>
            </a:r>
          </a:p>
          <a:p>
            <a:pPr marL="0" indent="0">
              <a:buNone/>
            </a:pPr>
            <a:r>
              <a:rPr lang="es-MX" dirty="0" smtClean="0"/>
              <a:t>Idea/Esquema directora- Transmite coherencia, favorece las sinergias </a:t>
            </a:r>
            <a:endParaRPr lang="es-MX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La teoría estratégica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79532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“La estrategia publicitaria se refiere a al dirección y guía que debe utilizarse como columna vertebral para la formulación de táctica publicitarias” Murray W. </a:t>
            </a:r>
            <a:r>
              <a:rPr lang="es-MX" dirty="0" err="1" smtClean="0"/>
              <a:t>Gross</a:t>
            </a:r>
            <a:r>
              <a:rPr lang="es-MX" dirty="0" smtClean="0"/>
              <a:t>.</a:t>
            </a:r>
          </a:p>
          <a:p>
            <a:endParaRPr lang="es-MX" dirty="0"/>
          </a:p>
          <a:p>
            <a:r>
              <a:rPr lang="es-MX" dirty="0" smtClean="0"/>
              <a:t>Estrategia = suma de la acción individual + acción colectiva</a:t>
            </a:r>
          </a:p>
          <a:p>
            <a:r>
              <a:rPr lang="es-MX" dirty="0" smtClean="0"/>
              <a:t>Una buena estrategia de comunicación NO es igual a buenas comunicaciones estratégicas</a:t>
            </a:r>
            <a:endParaRPr lang="es-MX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Estrategia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69065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Conductas sistemáticas vs conductas esporádicas</a:t>
            </a:r>
          </a:p>
          <a:p>
            <a:r>
              <a:rPr lang="es-MX" dirty="0" smtClean="0"/>
              <a:t>No puedes ocupar la misma estrategia de otra empresa</a:t>
            </a:r>
          </a:p>
          <a:p>
            <a:r>
              <a:rPr lang="es-MX" dirty="0" smtClean="0"/>
              <a:t>Definir el elemento Marco</a:t>
            </a:r>
          </a:p>
          <a:p>
            <a:endParaRPr lang="es-MX" dirty="0"/>
          </a:p>
          <a:p>
            <a:endParaRPr lang="es-MX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¿Cómo tener una estrategia duradera?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30326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Utilizan el poder de la interacción simbólica</a:t>
            </a:r>
          </a:p>
          <a:p>
            <a:r>
              <a:rPr lang="es-MX" dirty="0" smtClean="0"/>
              <a:t>Persigue un objetivo de comunicación</a:t>
            </a:r>
          </a:p>
          <a:p>
            <a:r>
              <a:rPr lang="es-MX" dirty="0" smtClean="0"/>
              <a:t>Son de estado puro</a:t>
            </a:r>
          </a:p>
          <a:p>
            <a:r>
              <a:rPr lang="es-MX" dirty="0" smtClean="0"/>
              <a:t>La comunicación no es un instrumento, es un proceso</a:t>
            </a:r>
            <a:endParaRPr lang="es-MX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Características de la estrategia de comunicación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03215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La creación de estrategias</a:t>
            </a:r>
          </a:p>
          <a:p>
            <a:r>
              <a:rPr lang="es-MX" dirty="0" smtClean="0"/>
              <a:t>Resolución de conflictos</a:t>
            </a:r>
          </a:p>
          <a:p>
            <a:r>
              <a:rPr lang="es-MX" dirty="0" smtClean="0"/>
              <a:t>Movilización de intangibles</a:t>
            </a:r>
          </a:p>
          <a:p>
            <a:r>
              <a:rPr lang="es-MX" dirty="0" smtClean="0"/>
              <a:t>La configuración de los valores </a:t>
            </a:r>
          </a:p>
          <a:p>
            <a:r>
              <a:rPr lang="es-MX" dirty="0" smtClean="0"/>
              <a:t>Nuestra lectura y participación del conflicto</a:t>
            </a:r>
          </a:p>
          <a:p>
            <a:endParaRPr lang="es-MX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La comunicación interviene en…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73206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A mayor grado de comunicación, mayor grado de cooperación y organización</a:t>
            </a:r>
          </a:p>
          <a:p>
            <a:r>
              <a:rPr lang="es-MX" dirty="0" smtClean="0"/>
              <a:t>Comunicación moviliza los activos invisibles</a:t>
            </a:r>
          </a:p>
          <a:p>
            <a:r>
              <a:rPr lang="es-MX" dirty="0" smtClean="0"/>
              <a:t>Recurso estratégico de alto potencial interactivo y bajo coste energético, pero algo coste mediático.</a:t>
            </a:r>
            <a:endParaRPr lang="es-MX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Implementar comunicación en la estrategia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8445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23392" y="2924944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La </a:t>
            </a:r>
            <a:r>
              <a:rPr lang="en-US" dirty="0" err="1" smtClean="0"/>
              <a:t>estrategia</a:t>
            </a:r>
            <a:r>
              <a:rPr lang="en-US" dirty="0" smtClean="0"/>
              <a:t> de </a:t>
            </a:r>
            <a:r>
              <a:rPr lang="en-US" dirty="0" err="1" smtClean="0"/>
              <a:t>comunicación</a:t>
            </a:r>
            <a:r>
              <a:rPr lang="en-US" dirty="0" smtClean="0"/>
              <a:t>: </a:t>
            </a:r>
            <a:r>
              <a:rPr lang="en-US" dirty="0" err="1" smtClean="0"/>
              <a:t>seis</a:t>
            </a:r>
            <a:r>
              <a:rPr lang="en-US" dirty="0" smtClean="0"/>
              <a:t> </a:t>
            </a:r>
            <a:r>
              <a:rPr lang="en-US" dirty="0" err="1" smtClean="0"/>
              <a:t>aproximaciones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82213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“La </a:t>
            </a:r>
            <a:r>
              <a:rPr lang="en-US" dirty="0" err="1" smtClean="0"/>
              <a:t>estrategia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la </a:t>
            </a:r>
            <a:r>
              <a:rPr lang="en-US" dirty="0" err="1" smtClean="0"/>
              <a:t>suma</a:t>
            </a:r>
            <a:r>
              <a:rPr lang="en-US" dirty="0" smtClean="0"/>
              <a:t> de </a:t>
            </a:r>
            <a:r>
              <a:rPr lang="en-US" dirty="0" err="1" smtClean="0"/>
              <a:t>tácticas</a:t>
            </a:r>
            <a:r>
              <a:rPr lang="en-US" dirty="0" smtClean="0"/>
              <a:t>, </a:t>
            </a:r>
            <a:r>
              <a:rPr lang="en-US" dirty="0" err="1" smtClean="0"/>
              <a:t>siendo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tácticas</a:t>
            </a:r>
            <a:r>
              <a:rPr lang="en-US" dirty="0" smtClean="0"/>
              <a:t> la </a:t>
            </a:r>
            <a:r>
              <a:rPr lang="en-US" dirty="0" err="1" smtClean="0"/>
              <a:t>suma</a:t>
            </a:r>
            <a:r>
              <a:rPr lang="en-US" dirty="0" smtClean="0"/>
              <a:t> de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decisiones</a:t>
            </a:r>
            <a:r>
              <a:rPr lang="en-US" dirty="0" smtClean="0"/>
              <a:t> </a:t>
            </a:r>
            <a:r>
              <a:rPr lang="en-US" dirty="0" err="1" smtClean="0"/>
              <a:t>singulares</a:t>
            </a:r>
            <a:r>
              <a:rPr lang="en-US" dirty="0" smtClean="0"/>
              <a:t> (</a:t>
            </a:r>
            <a:r>
              <a:rPr lang="en-US" dirty="0" err="1" smtClean="0"/>
              <a:t>cadenas</a:t>
            </a:r>
            <a:r>
              <a:rPr lang="en-US" dirty="0" smtClean="0"/>
              <a:t> de </a:t>
            </a:r>
            <a:r>
              <a:rPr lang="en-US" dirty="0" err="1" smtClean="0"/>
              <a:t>decisiones</a:t>
            </a:r>
            <a:r>
              <a:rPr lang="en-US" dirty="0" smtClean="0"/>
              <a:t>).”</a:t>
            </a:r>
          </a:p>
          <a:p>
            <a:endParaRPr lang="en-US" dirty="0" smtClean="0"/>
          </a:p>
          <a:p>
            <a:r>
              <a:rPr lang="en-US" dirty="0" smtClean="0"/>
              <a:t>“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estrategia</a:t>
            </a:r>
            <a:r>
              <a:rPr lang="en-US" dirty="0" smtClean="0"/>
              <a:t> de </a:t>
            </a:r>
            <a:r>
              <a:rPr lang="en-US" dirty="0" err="1" smtClean="0"/>
              <a:t>comunicación</a:t>
            </a:r>
            <a:r>
              <a:rPr lang="en-US" dirty="0" smtClean="0"/>
              <a:t> </a:t>
            </a:r>
            <a:r>
              <a:rPr lang="en-US" dirty="0" err="1" smtClean="0"/>
              <a:t>pública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el </a:t>
            </a:r>
            <a:r>
              <a:rPr lang="en-US" dirty="0" err="1" smtClean="0"/>
              <a:t>conjunto</a:t>
            </a:r>
            <a:r>
              <a:rPr lang="en-US" dirty="0" smtClean="0"/>
              <a:t> de </a:t>
            </a:r>
            <a:r>
              <a:rPr lang="en-US" dirty="0" err="1" smtClean="0"/>
              <a:t>tácticas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utilizan</a:t>
            </a:r>
            <a:r>
              <a:rPr lang="en-US" dirty="0" smtClean="0"/>
              <a:t> los </a:t>
            </a:r>
            <a:r>
              <a:rPr lang="en-US" dirty="0" err="1" smtClean="0"/>
              <a:t>comunicadores</a:t>
            </a:r>
            <a:r>
              <a:rPr lang="en-US" dirty="0" smtClean="0"/>
              <a:t> en </a:t>
            </a:r>
            <a:r>
              <a:rPr lang="en-US" dirty="0" err="1" smtClean="0"/>
              <a:t>sus</a:t>
            </a:r>
            <a:r>
              <a:rPr lang="en-US" dirty="0" smtClean="0"/>
              <a:t> </a:t>
            </a:r>
            <a:r>
              <a:rPr lang="en-US" dirty="0" err="1" smtClean="0"/>
              <a:t>juegos</a:t>
            </a:r>
            <a:r>
              <a:rPr lang="en-US" dirty="0" smtClean="0"/>
              <a:t> </a:t>
            </a:r>
            <a:r>
              <a:rPr lang="en-US" dirty="0" err="1" smtClean="0"/>
              <a:t>públicos</a:t>
            </a:r>
            <a:r>
              <a:rPr lang="en-US" dirty="0" smtClean="0"/>
              <a:t> de </a:t>
            </a:r>
            <a:r>
              <a:rPr lang="en-US" dirty="0" err="1" smtClean="0"/>
              <a:t>confrontación</a:t>
            </a:r>
            <a:r>
              <a:rPr lang="en-US" dirty="0" smtClean="0"/>
              <a:t> o </a:t>
            </a:r>
            <a:r>
              <a:rPr lang="en-US" dirty="0" err="1" smtClean="0"/>
              <a:t>cooperación</a:t>
            </a:r>
            <a:r>
              <a:rPr lang="en-US" dirty="0" smtClean="0"/>
              <a:t>.</a:t>
            </a: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Primera</a:t>
            </a:r>
            <a:r>
              <a:rPr lang="en-US" dirty="0" smtClean="0"/>
              <a:t> </a:t>
            </a:r>
            <a:r>
              <a:rPr lang="en-US" dirty="0" err="1" smtClean="0"/>
              <a:t>aproximación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22594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Posicionamiento</a:t>
            </a:r>
            <a:r>
              <a:rPr lang="en-US" dirty="0" smtClean="0"/>
              <a:t> </a:t>
            </a:r>
            <a:r>
              <a:rPr lang="en-US" dirty="0" err="1" smtClean="0"/>
              <a:t>logrado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sus</a:t>
            </a:r>
            <a:r>
              <a:rPr lang="en-US" dirty="0" smtClean="0"/>
              <a:t> </a:t>
            </a:r>
            <a:r>
              <a:rPr lang="en-US" dirty="0" err="1" smtClean="0"/>
              <a:t>estrategias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Windows = </a:t>
            </a:r>
            <a:r>
              <a:rPr lang="en-US" dirty="0" err="1" smtClean="0"/>
              <a:t>sistema</a:t>
            </a:r>
            <a:r>
              <a:rPr lang="en-US" dirty="0" smtClean="0"/>
              <a:t> </a:t>
            </a:r>
            <a:r>
              <a:rPr lang="en-US" dirty="0" err="1" smtClean="0"/>
              <a:t>operativo</a:t>
            </a:r>
            <a:endParaRPr lang="en-US" dirty="0" smtClean="0"/>
          </a:p>
          <a:p>
            <a:pPr lvl="1"/>
            <a:r>
              <a:rPr lang="en-US" dirty="0" smtClean="0"/>
              <a:t>Bill Gates = </a:t>
            </a:r>
            <a:r>
              <a:rPr lang="en-US" dirty="0" err="1" smtClean="0"/>
              <a:t>líder</a:t>
            </a:r>
            <a:r>
              <a:rPr lang="en-US" dirty="0" smtClean="0"/>
              <a:t> </a:t>
            </a:r>
            <a:r>
              <a:rPr lang="en-US" dirty="0" err="1" smtClean="0"/>
              <a:t>mundial</a:t>
            </a:r>
            <a:r>
              <a:rPr lang="en-US" dirty="0" smtClean="0"/>
              <a:t> en </a:t>
            </a:r>
            <a:r>
              <a:rPr lang="en-US" dirty="0" err="1" smtClean="0"/>
              <a:t>informática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Acciones</a:t>
            </a:r>
            <a:r>
              <a:rPr lang="en-US" dirty="0" smtClean="0"/>
              <a:t> </a:t>
            </a:r>
            <a:r>
              <a:rPr lang="en-US" dirty="0" err="1" smtClean="0"/>
              <a:t>orientadas</a:t>
            </a:r>
            <a:r>
              <a:rPr lang="en-US" dirty="0" smtClean="0"/>
              <a:t> a </a:t>
            </a:r>
            <a:r>
              <a:rPr lang="en-US" dirty="0" err="1" smtClean="0"/>
              <a:t>convertir</a:t>
            </a:r>
            <a:r>
              <a:rPr lang="en-US" dirty="0" smtClean="0"/>
              <a:t> a Windows en un </a:t>
            </a:r>
            <a:r>
              <a:rPr lang="en-US" dirty="0" err="1" smtClean="0"/>
              <a:t>fenómeno</a:t>
            </a:r>
            <a:r>
              <a:rPr lang="en-US" dirty="0" smtClean="0"/>
              <a:t> social.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Ejemplo</a:t>
            </a:r>
            <a:r>
              <a:rPr lang="en-US" dirty="0" smtClean="0"/>
              <a:t> Microsoft 1995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76355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09600" y="1600203"/>
            <a:ext cx="5486400" cy="4525963"/>
          </a:xfrm>
        </p:spPr>
        <p:txBody>
          <a:bodyPr/>
          <a:lstStyle/>
          <a:p>
            <a:r>
              <a:rPr lang="en-US" dirty="0" err="1" smtClean="0"/>
              <a:t>Líderes</a:t>
            </a:r>
            <a:r>
              <a:rPr lang="en-US" dirty="0" smtClean="0"/>
              <a:t> de </a:t>
            </a:r>
            <a:r>
              <a:rPr lang="en-US" dirty="0" err="1" smtClean="0"/>
              <a:t>opinión</a:t>
            </a:r>
            <a:endParaRPr lang="en-US" dirty="0" smtClean="0"/>
          </a:p>
          <a:p>
            <a:r>
              <a:rPr lang="en-US" dirty="0" err="1" smtClean="0"/>
              <a:t>Empresarios</a:t>
            </a:r>
            <a:endParaRPr lang="en-US" dirty="0" smtClean="0"/>
          </a:p>
          <a:p>
            <a:r>
              <a:rPr lang="en-US" dirty="0" err="1" smtClean="0"/>
              <a:t>Distribuidores</a:t>
            </a:r>
            <a:endParaRPr lang="en-US" dirty="0" smtClean="0"/>
          </a:p>
          <a:p>
            <a:r>
              <a:rPr lang="en-US" dirty="0" err="1" smtClean="0"/>
              <a:t>Usuarios</a:t>
            </a:r>
            <a:r>
              <a:rPr lang="en-US" dirty="0" smtClean="0"/>
              <a:t> de </a:t>
            </a:r>
            <a:r>
              <a:rPr lang="en-US" dirty="0" err="1" smtClean="0"/>
              <a:t>infomática</a:t>
            </a:r>
            <a:endParaRPr lang="en-US" dirty="0" smtClean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Microsoft – </a:t>
            </a:r>
            <a:r>
              <a:rPr lang="en-US" dirty="0" err="1" smtClean="0"/>
              <a:t>Públicos</a:t>
            </a:r>
            <a:endParaRPr lang="es-MX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6299200" y="1727840"/>
            <a:ext cx="5486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Medios</a:t>
            </a:r>
            <a:r>
              <a:rPr lang="en-US" dirty="0" smtClean="0"/>
              <a:t> de </a:t>
            </a:r>
            <a:r>
              <a:rPr lang="en-US" dirty="0" err="1" smtClean="0"/>
              <a:t>comunicación</a:t>
            </a:r>
            <a:endParaRPr lang="en-US" dirty="0" smtClean="0"/>
          </a:p>
          <a:p>
            <a:r>
              <a:rPr lang="en-US" dirty="0" err="1" smtClean="0"/>
              <a:t>Editorialistas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074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El </a:t>
            </a:r>
            <a:r>
              <a:rPr lang="en-US" dirty="0" err="1" smtClean="0"/>
              <a:t>evento</a:t>
            </a:r>
            <a:endParaRPr lang="en-US" dirty="0" smtClean="0"/>
          </a:p>
          <a:p>
            <a:pPr lvl="1"/>
            <a:r>
              <a:rPr lang="en-US" dirty="0" err="1" smtClean="0"/>
              <a:t>Captar</a:t>
            </a:r>
            <a:r>
              <a:rPr lang="en-US" dirty="0" smtClean="0"/>
              <a:t> </a:t>
            </a:r>
            <a:r>
              <a:rPr lang="en-US" dirty="0" err="1" smtClean="0"/>
              <a:t>atención</a:t>
            </a:r>
            <a:r>
              <a:rPr lang="en-US" dirty="0" smtClean="0"/>
              <a:t> </a:t>
            </a:r>
            <a:r>
              <a:rPr lang="en-US" dirty="0" err="1" smtClean="0"/>
              <a:t>internacional</a:t>
            </a:r>
            <a:r>
              <a:rPr lang="en-US" dirty="0" smtClean="0"/>
              <a:t> </a:t>
            </a:r>
            <a:r>
              <a:rPr lang="en-US" dirty="0" err="1" smtClean="0"/>
              <a:t>mediante</a:t>
            </a:r>
            <a:r>
              <a:rPr lang="en-US" dirty="0" smtClean="0"/>
              <a:t> </a:t>
            </a:r>
            <a:r>
              <a:rPr lang="en-US" dirty="0" err="1" smtClean="0"/>
              <a:t>acontecimientos</a:t>
            </a:r>
            <a:r>
              <a:rPr lang="en-US" dirty="0" smtClean="0"/>
              <a:t> </a:t>
            </a:r>
            <a:r>
              <a:rPr lang="en-US" dirty="0" err="1" smtClean="0"/>
              <a:t>mediáticos</a:t>
            </a:r>
            <a:endParaRPr lang="en-US" dirty="0" smtClean="0"/>
          </a:p>
          <a:p>
            <a:r>
              <a:rPr lang="en-US" dirty="0" smtClean="0"/>
              <a:t>La </a:t>
            </a:r>
            <a:r>
              <a:rPr lang="en-US" dirty="0" err="1" smtClean="0"/>
              <a:t>toumé</a:t>
            </a:r>
            <a:endParaRPr lang="en-US" dirty="0" smtClean="0"/>
          </a:p>
          <a:p>
            <a:pPr lvl="1"/>
            <a:r>
              <a:rPr lang="en-US" dirty="0" err="1" smtClean="0"/>
              <a:t>Aprovechar</a:t>
            </a:r>
            <a:r>
              <a:rPr lang="en-US" dirty="0" smtClean="0"/>
              <a:t> la </a:t>
            </a:r>
            <a:r>
              <a:rPr lang="en-US" dirty="0" err="1" smtClean="0"/>
              <a:t>personalidad</a:t>
            </a:r>
            <a:r>
              <a:rPr lang="en-US" dirty="0" smtClean="0"/>
              <a:t> de Bill Gates (el hombre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rico</a:t>
            </a:r>
            <a:r>
              <a:rPr lang="en-US" dirty="0" smtClean="0"/>
              <a:t> del </a:t>
            </a:r>
            <a:r>
              <a:rPr lang="en-US" dirty="0" err="1" smtClean="0"/>
              <a:t>mundo</a:t>
            </a:r>
            <a:r>
              <a:rPr lang="en-US" dirty="0" smtClean="0"/>
              <a:t>)</a:t>
            </a:r>
          </a:p>
          <a:p>
            <a:r>
              <a:rPr lang="en-US" dirty="0" smtClean="0"/>
              <a:t>La </a:t>
            </a:r>
            <a:r>
              <a:rPr lang="en-US" dirty="0" err="1" smtClean="0"/>
              <a:t>noticia</a:t>
            </a:r>
            <a:endParaRPr lang="en-US" dirty="0" smtClean="0"/>
          </a:p>
          <a:p>
            <a:pPr lvl="1"/>
            <a:r>
              <a:rPr lang="en-US" dirty="0" err="1" smtClean="0"/>
              <a:t>Explicar</a:t>
            </a:r>
            <a:r>
              <a:rPr lang="en-US" dirty="0" smtClean="0"/>
              <a:t> </a:t>
            </a:r>
            <a:r>
              <a:rPr lang="en-US" dirty="0" err="1" smtClean="0"/>
              <a:t>cómo</a:t>
            </a:r>
            <a:r>
              <a:rPr lang="en-US" dirty="0" smtClean="0"/>
              <a:t> Windows </a:t>
            </a:r>
            <a:r>
              <a:rPr lang="en-US" dirty="0" err="1" smtClean="0"/>
              <a:t>afectaría</a:t>
            </a:r>
            <a:r>
              <a:rPr lang="en-US" dirty="0" smtClean="0"/>
              <a:t> la </a:t>
            </a:r>
            <a:r>
              <a:rPr lang="en-US" dirty="0" err="1" smtClean="0"/>
              <a:t>vida</a:t>
            </a:r>
            <a:r>
              <a:rPr lang="en-US" dirty="0" smtClean="0"/>
              <a:t> de los </a:t>
            </a:r>
            <a:r>
              <a:rPr lang="en-US" dirty="0" err="1" smtClean="0"/>
              <a:t>ciudadanos</a:t>
            </a: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Microsoft - </a:t>
            </a:r>
            <a:r>
              <a:rPr lang="en-US" dirty="0" err="1" smtClean="0"/>
              <a:t>Estrategia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13280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Niveles</a:t>
            </a:r>
            <a:r>
              <a:rPr lang="en-US" dirty="0" smtClean="0"/>
              <a:t> </a:t>
            </a:r>
            <a:r>
              <a:rPr lang="en-US" dirty="0" err="1" smtClean="0"/>
              <a:t>internacionales</a:t>
            </a:r>
            <a:r>
              <a:rPr lang="en-US" dirty="0" smtClean="0"/>
              <a:t> y </a:t>
            </a:r>
            <a:r>
              <a:rPr lang="en-US" dirty="0" err="1" smtClean="0"/>
              <a:t>nacionales</a:t>
            </a:r>
            <a:endParaRPr lang="en-US" dirty="0" smtClean="0"/>
          </a:p>
          <a:p>
            <a:r>
              <a:rPr lang="en-US" dirty="0" err="1" smtClean="0"/>
              <a:t>Programas</a:t>
            </a:r>
            <a:r>
              <a:rPr lang="en-US" dirty="0" smtClean="0"/>
              <a:t> </a:t>
            </a:r>
            <a:r>
              <a:rPr lang="en-US" dirty="0" err="1" smtClean="0"/>
              <a:t>dirigidos</a:t>
            </a:r>
            <a:r>
              <a:rPr lang="en-US" dirty="0" smtClean="0"/>
              <a:t> a </a:t>
            </a:r>
            <a:r>
              <a:rPr lang="en-US" dirty="0" err="1" smtClean="0"/>
              <a:t>distintos</a:t>
            </a:r>
            <a:r>
              <a:rPr lang="en-US" dirty="0" smtClean="0"/>
              <a:t> </a:t>
            </a:r>
            <a:r>
              <a:rPr lang="en-US" dirty="0" err="1" smtClean="0"/>
              <a:t>públicos</a:t>
            </a:r>
            <a:endParaRPr lang="en-US" dirty="0" smtClean="0"/>
          </a:p>
          <a:p>
            <a:r>
              <a:rPr lang="en-US" dirty="0" err="1" smtClean="0"/>
              <a:t>Diferentes</a:t>
            </a:r>
            <a:r>
              <a:rPr lang="en-US" dirty="0" smtClean="0"/>
              <a:t> </a:t>
            </a:r>
            <a:r>
              <a:rPr lang="en-US" dirty="0" err="1" smtClean="0"/>
              <a:t>acciones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integraban</a:t>
            </a:r>
            <a:r>
              <a:rPr lang="en-US" dirty="0" smtClean="0"/>
              <a:t> </a:t>
            </a:r>
            <a:r>
              <a:rPr lang="en-US" dirty="0" err="1" smtClean="0"/>
              <a:t>cada</a:t>
            </a:r>
            <a:r>
              <a:rPr lang="en-US" dirty="0" smtClean="0"/>
              <a:t> </a:t>
            </a:r>
            <a:r>
              <a:rPr lang="en-US" dirty="0" err="1" smtClean="0"/>
              <a:t>táctica</a:t>
            </a: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Microsoft - </a:t>
            </a:r>
            <a:r>
              <a:rPr lang="en-US" dirty="0" err="1" smtClean="0"/>
              <a:t>Tácticas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2788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 1994 se </a:t>
            </a:r>
            <a:r>
              <a:rPr lang="en-US" dirty="0" err="1" smtClean="0"/>
              <a:t>ofreció</a:t>
            </a:r>
            <a:r>
              <a:rPr lang="en-US" dirty="0" smtClean="0"/>
              <a:t> </a:t>
            </a:r>
            <a:r>
              <a:rPr lang="en-US" dirty="0" err="1" smtClean="0"/>
              <a:t>información</a:t>
            </a:r>
            <a:r>
              <a:rPr lang="en-US" dirty="0" smtClean="0"/>
              <a:t> </a:t>
            </a:r>
            <a:r>
              <a:rPr lang="en-US" dirty="0" err="1" smtClean="0"/>
              <a:t>país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país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Windows 95.</a:t>
            </a:r>
          </a:p>
          <a:p>
            <a:r>
              <a:rPr lang="en-US" dirty="0" smtClean="0"/>
              <a:t>En </a:t>
            </a:r>
            <a:r>
              <a:rPr lang="en-US" dirty="0" err="1" smtClean="0"/>
              <a:t>julio</a:t>
            </a:r>
            <a:r>
              <a:rPr lang="en-US" dirty="0" smtClean="0"/>
              <a:t> de 1995 se </a:t>
            </a:r>
            <a:r>
              <a:rPr lang="en-US" dirty="0" err="1" smtClean="0"/>
              <a:t>organizó</a:t>
            </a:r>
            <a:r>
              <a:rPr lang="en-US" dirty="0" smtClean="0"/>
              <a:t> el </a:t>
            </a:r>
            <a:r>
              <a:rPr lang="en-US" dirty="0" err="1" smtClean="0"/>
              <a:t>acto</a:t>
            </a:r>
            <a:r>
              <a:rPr lang="en-US" dirty="0" smtClean="0"/>
              <a:t> “Coming Soon” </a:t>
            </a:r>
            <a:r>
              <a:rPr lang="en-US" dirty="0" err="1" smtClean="0"/>
              <a:t>donde</a:t>
            </a:r>
            <a:r>
              <a:rPr lang="en-US" dirty="0" smtClean="0"/>
              <a:t> </a:t>
            </a:r>
            <a:r>
              <a:rPr lang="en-US" dirty="0" err="1" smtClean="0"/>
              <a:t>fueron</a:t>
            </a:r>
            <a:r>
              <a:rPr lang="en-US" dirty="0" smtClean="0"/>
              <a:t> </a:t>
            </a:r>
            <a:r>
              <a:rPr lang="en-US" dirty="0" err="1" smtClean="0"/>
              <a:t>convocados</a:t>
            </a:r>
            <a:r>
              <a:rPr lang="en-US" dirty="0" smtClean="0"/>
              <a:t> los </a:t>
            </a:r>
            <a:r>
              <a:rPr lang="en-US" dirty="0" err="1" smtClean="0"/>
              <a:t>medios</a:t>
            </a:r>
            <a:r>
              <a:rPr lang="en-US" dirty="0" smtClean="0"/>
              <a:t> de </a:t>
            </a:r>
            <a:r>
              <a:rPr lang="en-US" dirty="0" err="1" smtClean="0"/>
              <a:t>comunicación</a:t>
            </a:r>
            <a:r>
              <a:rPr lang="en-US" dirty="0" smtClean="0"/>
              <a:t> </a:t>
            </a:r>
            <a:r>
              <a:rPr lang="en-US" dirty="0" err="1" smtClean="0"/>
              <a:t>distribuidores</a:t>
            </a:r>
            <a:r>
              <a:rPr lang="en-US" dirty="0" smtClean="0"/>
              <a:t> y los </a:t>
            </a:r>
            <a:r>
              <a:rPr lang="en-US" i="1" dirty="0" smtClean="0"/>
              <a:t>partners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el </a:t>
            </a:r>
            <a:r>
              <a:rPr lang="en-US" dirty="0" err="1" smtClean="0"/>
              <a:t>prelanzamiento</a:t>
            </a:r>
            <a:r>
              <a:rPr lang="en-US" dirty="0" smtClean="0"/>
              <a:t> de Windows 95.</a:t>
            </a: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Microsoft – </a:t>
            </a:r>
            <a:r>
              <a:rPr lang="en-US" dirty="0" err="1" smtClean="0"/>
              <a:t>Previas</a:t>
            </a:r>
            <a:r>
              <a:rPr lang="en-US" dirty="0" smtClean="0"/>
              <a:t> al </a:t>
            </a:r>
            <a:r>
              <a:rPr lang="en-US" dirty="0" err="1" smtClean="0"/>
              <a:t>lanzamiento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16305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Eventos</a:t>
            </a:r>
            <a:r>
              <a:rPr lang="en-US" dirty="0" smtClean="0"/>
              <a:t> </a:t>
            </a:r>
            <a:r>
              <a:rPr lang="en-US" dirty="0" err="1" smtClean="0"/>
              <a:t>mediáticos</a:t>
            </a:r>
            <a:endParaRPr lang="en-US" dirty="0" smtClean="0"/>
          </a:p>
          <a:p>
            <a:pPr lvl="1"/>
            <a:r>
              <a:rPr lang="en-US" dirty="0" err="1" smtClean="0"/>
              <a:t>Iluminación</a:t>
            </a:r>
            <a:r>
              <a:rPr lang="en-US" dirty="0" smtClean="0"/>
              <a:t> del Empire State con los </a:t>
            </a:r>
            <a:r>
              <a:rPr lang="en-US" dirty="0" err="1" smtClean="0"/>
              <a:t>colores</a:t>
            </a:r>
            <a:r>
              <a:rPr lang="en-US" dirty="0" smtClean="0"/>
              <a:t> de la </a:t>
            </a:r>
            <a:r>
              <a:rPr lang="en-US" dirty="0" err="1" smtClean="0"/>
              <a:t>ventana</a:t>
            </a:r>
            <a:r>
              <a:rPr lang="en-US" dirty="0" smtClean="0"/>
              <a:t> de Windows.</a:t>
            </a:r>
          </a:p>
          <a:p>
            <a:pPr lvl="1"/>
            <a:r>
              <a:rPr lang="en-US" dirty="0" err="1" smtClean="0"/>
              <a:t>Adquisición</a:t>
            </a:r>
            <a:r>
              <a:rPr lang="en-US" dirty="0" smtClean="0"/>
              <a:t> de los </a:t>
            </a:r>
            <a:r>
              <a:rPr lang="en-US" dirty="0" err="1" smtClean="0"/>
              <a:t>derechos</a:t>
            </a:r>
            <a:r>
              <a:rPr lang="en-US" dirty="0" smtClean="0"/>
              <a:t> de “Start me up” de los Rolling Stones</a:t>
            </a:r>
          </a:p>
          <a:p>
            <a:r>
              <a:rPr lang="en-US" dirty="0" smtClean="0"/>
              <a:t>La </a:t>
            </a:r>
            <a:r>
              <a:rPr lang="en-US" dirty="0" err="1" smtClean="0"/>
              <a:t>toumé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La </a:t>
            </a:r>
            <a:r>
              <a:rPr lang="en-US" dirty="0" err="1" smtClean="0"/>
              <a:t>noticia</a:t>
            </a:r>
            <a:endParaRPr lang="en-US" dirty="0" smtClean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Microsoft – </a:t>
            </a:r>
            <a:r>
              <a:rPr lang="en-US" dirty="0" err="1" smtClean="0"/>
              <a:t>Lanzamiento</a:t>
            </a:r>
            <a:r>
              <a:rPr lang="en-US" dirty="0" smtClean="0"/>
              <a:t> </a:t>
            </a:r>
            <a:r>
              <a:rPr lang="en-US" dirty="0" err="1" smtClean="0"/>
              <a:t>internacional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50363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Acto</a:t>
            </a:r>
            <a:r>
              <a:rPr lang="en-US" dirty="0" smtClean="0"/>
              <a:t> de </a:t>
            </a:r>
            <a:r>
              <a:rPr lang="en-US" dirty="0" err="1" smtClean="0"/>
              <a:t>presentación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Acciones</a:t>
            </a:r>
            <a:r>
              <a:rPr lang="en-US" dirty="0" smtClean="0"/>
              <a:t> </a:t>
            </a:r>
            <a:r>
              <a:rPr lang="en-US" dirty="0" err="1" smtClean="0"/>
              <a:t>complementarias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Publicidad</a:t>
            </a: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Microsoft – </a:t>
            </a:r>
            <a:r>
              <a:rPr lang="en-US" dirty="0" err="1" smtClean="0"/>
              <a:t>Lanzamiento</a:t>
            </a:r>
            <a:r>
              <a:rPr lang="en-US" dirty="0" smtClean="0"/>
              <a:t> </a:t>
            </a:r>
            <a:r>
              <a:rPr lang="en-US" dirty="0" err="1" smtClean="0"/>
              <a:t>nacional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00114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 </a:t>
            </a:r>
            <a:r>
              <a:rPr lang="en-US" dirty="0" err="1" smtClean="0"/>
              <a:t>España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1,000 </a:t>
            </a:r>
            <a:r>
              <a:rPr lang="en-US" dirty="0" err="1" smtClean="0"/>
              <a:t>impactos</a:t>
            </a:r>
            <a:r>
              <a:rPr lang="en-US" dirty="0" smtClean="0"/>
              <a:t> en </a:t>
            </a:r>
            <a:r>
              <a:rPr lang="en-US" dirty="0" err="1" smtClean="0"/>
              <a:t>prensa</a:t>
            </a:r>
            <a:r>
              <a:rPr lang="en-US" dirty="0" smtClean="0"/>
              <a:t> </a:t>
            </a:r>
            <a:r>
              <a:rPr lang="en-US" dirty="0" err="1" smtClean="0"/>
              <a:t>escrita</a:t>
            </a:r>
            <a:r>
              <a:rPr lang="en-US" dirty="0" smtClean="0"/>
              <a:t>, 90 en </a:t>
            </a:r>
            <a:r>
              <a:rPr lang="en-US" dirty="0" err="1" smtClean="0"/>
              <a:t>televisión</a:t>
            </a:r>
            <a:r>
              <a:rPr lang="en-US" dirty="0" smtClean="0"/>
              <a:t> y 130 en radio.</a:t>
            </a:r>
          </a:p>
          <a:p>
            <a:pPr lvl="1"/>
            <a:r>
              <a:rPr lang="en-US" dirty="0" smtClean="0"/>
              <a:t>Se </a:t>
            </a:r>
            <a:r>
              <a:rPr lang="en-US" dirty="0" err="1" smtClean="0"/>
              <a:t>superaron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dirty="0" smtClean="0"/>
              <a:t> 300,000 </a:t>
            </a:r>
            <a:r>
              <a:rPr lang="en-US" dirty="0" err="1" smtClean="0"/>
              <a:t>unidades</a:t>
            </a:r>
            <a:r>
              <a:rPr lang="en-US" dirty="0" smtClean="0"/>
              <a:t> de </a:t>
            </a:r>
            <a:r>
              <a:rPr lang="en-US" dirty="0" err="1" smtClean="0"/>
              <a:t>ventas</a:t>
            </a:r>
            <a:r>
              <a:rPr lang="en-US" dirty="0" smtClean="0"/>
              <a:t> antes de la </a:t>
            </a:r>
            <a:r>
              <a:rPr lang="en-US" dirty="0" err="1" smtClean="0"/>
              <a:t>fecha</a:t>
            </a:r>
            <a:r>
              <a:rPr lang="en-US" dirty="0" smtClean="0"/>
              <a:t> </a:t>
            </a:r>
            <a:r>
              <a:rPr lang="en-US" dirty="0" err="1" smtClean="0"/>
              <a:t>prevista</a:t>
            </a:r>
            <a:endParaRPr lang="en-US" dirty="0" smtClean="0"/>
          </a:p>
          <a:p>
            <a:r>
              <a:rPr lang="en-US" dirty="0" err="1" smtClean="0"/>
              <a:t>Internacionalmente</a:t>
            </a:r>
            <a:endParaRPr lang="en-US" dirty="0" smtClean="0"/>
          </a:p>
          <a:p>
            <a:pPr lvl="1"/>
            <a:r>
              <a:rPr lang="en-US" dirty="0" err="1" smtClean="0"/>
              <a:t>Frase</a:t>
            </a:r>
            <a:r>
              <a:rPr lang="en-US" dirty="0" smtClean="0"/>
              <a:t> de Bill Gates “</a:t>
            </a:r>
            <a:r>
              <a:rPr lang="en-US" dirty="0" err="1" smtClean="0"/>
              <a:t>Hemos</a:t>
            </a:r>
            <a:r>
              <a:rPr lang="en-US" dirty="0" smtClean="0"/>
              <a:t> </a:t>
            </a:r>
            <a:r>
              <a:rPr lang="en-US" dirty="0" err="1" smtClean="0"/>
              <a:t>vendido</a:t>
            </a:r>
            <a:r>
              <a:rPr lang="en-US" dirty="0" smtClean="0"/>
              <a:t> el primer </a:t>
            </a:r>
            <a:r>
              <a:rPr lang="en-US" dirty="0" err="1" smtClean="0"/>
              <a:t>millón</a:t>
            </a:r>
            <a:r>
              <a:rPr lang="en-US" dirty="0" smtClean="0"/>
              <a:t> de </a:t>
            </a:r>
            <a:r>
              <a:rPr lang="en-US" dirty="0" err="1" smtClean="0"/>
              <a:t>copias</a:t>
            </a:r>
            <a:r>
              <a:rPr lang="en-US" dirty="0" smtClean="0"/>
              <a:t> sin </a:t>
            </a:r>
            <a:r>
              <a:rPr lang="en-US" dirty="0" err="1" smtClean="0"/>
              <a:t>haber</a:t>
            </a:r>
            <a:r>
              <a:rPr lang="en-US" dirty="0" smtClean="0"/>
              <a:t> </a:t>
            </a:r>
            <a:r>
              <a:rPr lang="en-US" dirty="0" err="1" smtClean="0"/>
              <a:t>hecho</a:t>
            </a:r>
            <a:r>
              <a:rPr lang="en-US" dirty="0" smtClean="0"/>
              <a:t> un solo </a:t>
            </a:r>
            <a:r>
              <a:rPr lang="en-US" dirty="0" err="1" smtClean="0"/>
              <a:t>anuncio</a:t>
            </a:r>
            <a:r>
              <a:rPr lang="en-US" dirty="0" smtClean="0"/>
              <a:t>”</a:t>
            </a: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Microsoft – Los </a:t>
            </a:r>
            <a:r>
              <a:rPr lang="en-US" dirty="0" err="1" smtClean="0"/>
              <a:t>resultados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13946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estrategia</a:t>
            </a:r>
            <a:r>
              <a:rPr lang="en-US" dirty="0" smtClean="0"/>
              <a:t> de </a:t>
            </a:r>
            <a:r>
              <a:rPr lang="en-US" dirty="0" err="1" smtClean="0"/>
              <a:t>comunicación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el </a:t>
            </a:r>
            <a:r>
              <a:rPr lang="en-US" dirty="0" err="1" smtClean="0"/>
              <a:t>conjunto</a:t>
            </a:r>
            <a:r>
              <a:rPr lang="en-US" dirty="0" smtClean="0"/>
              <a:t> de </a:t>
            </a:r>
            <a:r>
              <a:rPr lang="en-US" dirty="0" err="1" smtClean="0"/>
              <a:t>decisiones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</a:t>
            </a:r>
            <a:r>
              <a:rPr lang="en-US" dirty="0" err="1" smtClean="0"/>
              <a:t>comunicación</a:t>
            </a:r>
            <a:r>
              <a:rPr lang="en-US" dirty="0" smtClean="0"/>
              <a:t> </a:t>
            </a:r>
            <a:r>
              <a:rPr lang="en-US" dirty="0" err="1" smtClean="0"/>
              <a:t>preparadas</a:t>
            </a:r>
            <a:r>
              <a:rPr lang="en-US" dirty="0" smtClean="0"/>
              <a:t> de </a:t>
            </a:r>
            <a:r>
              <a:rPr lang="en-US" dirty="0" err="1" smtClean="0"/>
              <a:t>antemano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el </a:t>
            </a:r>
            <a:r>
              <a:rPr lang="en-US" dirty="0" err="1" smtClean="0"/>
              <a:t>comunicador</a:t>
            </a:r>
            <a:r>
              <a:rPr lang="en-US" dirty="0" smtClean="0"/>
              <a:t> y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equipo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el </a:t>
            </a:r>
            <a:r>
              <a:rPr lang="en-US" dirty="0" err="1" smtClean="0"/>
              <a:t>logro</a:t>
            </a:r>
            <a:r>
              <a:rPr lang="en-US" dirty="0" smtClean="0"/>
              <a:t> de los </a:t>
            </a:r>
            <a:r>
              <a:rPr lang="en-US" dirty="0" err="1" smtClean="0"/>
              <a:t>objetivos</a:t>
            </a:r>
            <a:r>
              <a:rPr lang="en-US" dirty="0" smtClean="0"/>
              <a:t> </a:t>
            </a:r>
            <a:r>
              <a:rPr lang="en-US" dirty="0" err="1" smtClean="0"/>
              <a:t>asignados</a:t>
            </a:r>
            <a:r>
              <a:rPr lang="en-US" dirty="0" smtClean="0"/>
              <a:t>, </a:t>
            </a:r>
            <a:r>
              <a:rPr lang="en-US" dirty="0" err="1" smtClean="0"/>
              <a:t>teniendo</a:t>
            </a:r>
            <a:r>
              <a:rPr lang="en-US" dirty="0" smtClean="0"/>
              <a:t> en </a:t>
            </a:r>
            <a:r>
              <a:rPr lang="en-US" dirty="0" err="1" smtClean="0"/>
              <a:t>cuenta</a:t>
            </a:r>
            <a:r>
              <a:rPr lang="en-US" dirty="0" smtClean="0"/>
              <a:t> </a:t>
            </a:r>
            <a:r>
              <a:rPr lang="en-US" dirty="0" err="1" smtClean="0"/>
              <a:t>todas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posibles</a:t>
            </a:r>
            <a:r>
              <a:rPr lang="en-US" dirty="0" smtClean="0"/>
              <a:t> </a:t>
            </a:r>
            <a:r>
              <a:rPr lang="en-US" dirty="0" err="1" smtClean="0"/>
              <a:t>reacciones</a:t>
            </a:r>
            <a:r>
              <a:rPr lang="en-US" dirty="0" smtClean="0"/>
              <a:t> de los </a:t>
            </a:r>
            <a:r>
              <a:rPr lang="en-US" dirty="0" err="1" smtClean="0"/>
              <a:t>otros</a:t>
            </a:r>
            <a:r>
              <a:rPr lang="en-US" dirty="0" smtClean="0"/>
              <a:t> </a:t>
            </a:r>
            <a:r>
              <a:rPr lang="en-US" dirty="0" err="1" smtClean="0"/>
              <a:t>jugadores</a:t>
            </a:r>
            <a:r>
              <a:rPr lang="en-US" dirty="0" smtClean="0"/>
              <a:t>, de </a:t>
            </a:r>
            <a:r>
              <a:rPr lang="en-US" dirty="0" err="1" smtClean="0"/>
              <a:t>sus</a:t>
            </a:r>
            <a:r>
              <a:rPr lang="en-US" dirty="0" smtClean="0"/>
              <a:t> </a:t>
            </a:r>
            <a:r>
              <a:rPr lang="en-US" dirty="0" err="1" smtClean="0"/>
              <a:t>audiencias</a:t>
            </a:r>
            <a:r>
              <a:rPr lang="en-US" dirty="0" smtClean="0"/>
              <a:t> y/o de la </a:t>
            </a:r>
            <a:r>
              <a:rPr lang="en-US" dirty="0" err="1" smtClean="0"/>
              <a:t>naturaleza</a:t>
            </a:r>
            <a:r>
              <a:rPr lang="en-US" dirty="0" smtClean="0"/>
              <a:t>.”</a:t>
            </a:r>
          </a:p>
          <a:p>
            <a:endParaRPr lang="en-US" dirty="0"/>
          </a:p>
          <a:p>
            <a:r>
              <a:rPr lang="en-US" dirty="0" smtClean="0"/>
              <a:t>La </a:t>
            </a:r>
            <a:r>
              <a:rPr lang="en-US" dirty="0" err="1" smtClean="0"/>
              <a:t>falta</a:t>
            </a:r>
            <a:r>
              <a:rPr lang="en-US" dirty="0" smtClean="0"/>
              <a:t> de </a:t>
            </a:r>
            <a:r>
              <a:rPr lang="en-US" dirty="0" err="1" smtClean="0"/>
              <a:t>visión</a:t>
            </a:r>
            <a:r>
              <a:rPr lang="en-US" dirty="0" smtClean="0"/>
              <a:t> </a:t>
            </a:r>
            <a:r>
              <a:rPr lang="en-US" dirty="0" err="1" smtClean="0"/>
              <a:t>puede</a:t>
            </a:r>
            <a:r>
              <a:rPr lang="en-US" dirty="0" smtClean="0"/>
              <a:t> </a:t>
            </a:r>
            <a:r>
              <a:rPr lang="en-US" dirty="0" err="1" smtClean="0"/>
              <a:t>proceder</a:t>
            </a:r>
            <a:r>
              <a:rPr lang="en-US" dirty="0" smtClean="0"/>
              <a:t> de la </a:t>
            </a:r>
            <a:r>
              <a:rPr lang="en-US" dirty="0" err="1" smtClean="0"/>
              <a:t>falta</a:t>
            </a:r>
            <a:r>
              <a:rPr lang="en-US" dirty="0" smtClean="0"/>
              <a:t> de </a:t>
            </a:r>
            <a:r>
              <a:rPr lang="en-US" dirty="0" err="1" smtClean="0"/>
              <a:t>capacidad</a:t>
            </a:r>
            <a:r>
              <a:rPr lang="en-US" dirty="0" smtClean="0"/>
              <a:t> de los </a:t>
            </a:r>
            <a:r>
              <a:rPr lang="en-US" dirty="0" err="1" smtClean="0"/>
              <a:t>jugadores</a:t>
            </a:r>
            <a:r>
              <a:rPr lang="en-US" dirty="0" smtClean="0"/>
              <a:t>, </a:t>
            </a:r>
            <a:r>
              <a:rPr lang="en-US" dirty="0" err="1" smtClean="0"/>
              <a:t>pero</a:t>
            </a:r>
            <a:r>
              <a:rPr lang="en-US" dirty="0" smtClean="0"/>
              <a:t> </a:t>
            </a:r>
            <a:r>
              <a:rPr lang="en-US" dirty="0" err="1" smtClean="0"/>
              <a:t>también</a:t>
            </a:r>
            <a:r>
              <a:rPr lang="en-US" dirty="0" smtClean="0"/>
              <a:t> de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aproximación</a:t>
            </a:r>
            <a:r>
              <a:rPr lang="en-US" dirty="0" smtClean="0"/>
              <a:t> </a:t>
            </a:r>
            <a:r>
              <a:rPr lang="en-US" dirty="0" err="1" smtClean="0"/>
              <a:t>demasiado</a:t>
            </a:r>
            <a:r>
              <a:rPr lang="en-US" dirty="0" smtClean="0"/>
              <a:t> </a:t>
            </a:r>
            <a:r>
              <a:rPr lang="en-US" dirty="0" err="1" smtClean="0"/>
              <a:t>simplista</a:t>
            </a:r>
            <a:r>
              <a:rPr lang="en-US" dirty="0" smtClean="0"/>
              <a:t> a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estrategia</a:t>
            </a: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Segunda</a:t>
            </a:r>
            <a:r>
              <a:rPr lang="en-US" dirty="0" smtClean="0"/>
              <a:t> </a:t>
            </a:r>
            <a:r>
              <a:rPr lang="en-US" dirty="0" err="1" smtClean="0"/>
              <a:t>aproximación</a:t>
            </a:r>
            <a:r>
              <a:rPr lang="en-US" dirty="0" smtClean="0"/>
              <a:t>: </a:t>
            </a:r>
            <a:r>
              <a:rPr lang="en-US" dirty="0" err="1" smtClean="0"/>
              <a:t>visión</a:t>
            </a:r>
            <a:r>
              <a:rPr lang="en-US" dirty="0" smtClean="0"/>
              <a:t> </a:t>
            </a:r>
            <a:r>
              <a:rPr lang="en-US" dirty="0" err="1" smtClean="0"/>
              <a:t>anticipativa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3942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MX" dirty="0" smtClean="0"/>
              <a:t>La estrategia es el método de acción propio de un sujeto en situación de juego. (</a:t>
            </a:r>
            <a:r>
              <a:rPr lang="es-MX" dirty="0" err="1" smtClean="0"/>
              <a:t>Morin</a:t>
            </a:r>
            <a:r>
              <a:rPr lang="es-MX" dirty="0" smtClean="0"/>
              <a:t>, 1988)</a:t>
            </a:r>
          </a:p>
          <a:p>
            <a:endParaRPr lang="es-MX" dirty="0" smtClean="0"/>
          </a:p>
          <a:p>
            <a:r>
              <a:rPr lang="en-US" dirty="0" err="1" smtClean="0"/>
              <a:t>Implícitamente</a:t>
            </a:r>
            <a:r>
              <a:rPr lang="en-US" dirty="0" smtClean="0"/>
              <a:t> en el </a:t>
            </a:r>
            <a:r>
              <a:rPr lang="en-US" dirty="0" err="1" smtClean="0"/>
              <a:t>significado</a:t>
            </a:r>
            <a:r>
              <a:rPr lang="en-US" dirty="0" smtClean="0"/>
              <a:t> de </a:t>
            </a:r>
            <a:r>
              <a:rPr lang="en-US" dirty="0" err="1" smtClean="0"/>
              <a:t>estrategia</a:t>
            </a:r>
            <a:r>
              <a:rPr lang="en-US" dirty="0" smtClean="0"/>
              <a:t> se </a:t>
            </a:r>
            <a:r>
              <a:rPr lang="en-US" dirty="0" err="1" smtClean="0"/>
              <a:t>contiene</a:t>
            </a:r>
            <a:r>
              <a:rPr lang="en-US" dirty="0" smtClean="0"/>
              <a:t> un </a:t>
            </a:r>
            <a:r>
              <a:rPr lang="en-US" dirty="0" err="1" smtClean="0"/>
              <a:t>método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actuar</a:t>
            </a:r>
            <a:r>
              <a:rPr lang="en-US" dirty="0" smtClean="0"/>
              <a:t>. (</a:t>
            </a:r>
            <a:r>
              <a:rPr lang="en-US" dirty="0" err="1" smtClean="0"/>
              <a:t>Shubick</a:t>
            </a:r>
            <a:r>
              <a:rPr lang="en-US" dirty="0" smtClean="0"/>
              <a:t>, 1962)</a:t>
            </a:r>
          </a:p>
          <a:p>
            <a:endParaRPr lang="en-US" dirty="0" smtClean="0"/>
          </a:p>
          <a:p>
            <a:r>
              <a:rPr lang="en-US" dirty="0" smtClean="0"/>
              <a:t>Las </a:t>
            </a:r>
            <a:r>
              <a:rPr lang="en-US" dirty="0" err="1" smtClean="0"/>
              <a:t>estrategias</a:t>
            </a:r>
            <a:r>
              <a:rPr lang="en-US" dirty="0" smtClean="0"/>
              <a:t> son </a:t>
            </a:r>
            <a:r>
              <a:rPr lang="en-US" dirty="0" err="1" smtClean="0"/>
              <a:t>métodos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medio</a:t>
            </a:r>
            <a:r>
              <a:rPr lang="en-US" dirty="0" smtClean="0"/>
              <a:t> de los </a:t>
            </a:r>
            <a:r>
              <a:rPr lang="en-US" dirty="0" err="1" smtClean="0"/>
              <a:t>cuales</a:t>
            </a:r>
            <a:r>
              <a:rPr lang="en-US" dirty="0" smtClean="0"/>
              <a:t> se </a:t>
            </a:r>
            <a:r>
              <a:rPr lang="en-US" dirty="0" err="1" smtClean="0"/>
              <a:t>pueden</a:t>
            </a:r>
            <a:r>
              <a:rPr lang="en-US" dirty="0" smtClean="0"/>
              <a:t> </a:t>
            </a:r>
            <a:r>
              <a:rPr lang="en-US" dirty="0" err="1" smtClean="0"/>
              <a:t>alcanzar</a:t>
            </a:r>
            <a:r>
              <a:rPr lang="en-US" dirty="0" smtClean="0"/>
              <a:t> los </a:t>
            </a:r>
            <a:r>
              <a:rPr lang="en-US" dirty="0" err="1" smtClean="0"/>
              <a:t>objetivos</a:t>
            </a:r>
            <a:r>
              <a:rPr lang="en-US" dirty="0" smtClean="0"/>
              <a:t> </a:t>
            </a:r>
            <a:r>
              <a:rPr lang="en-US" dirty="0" err="1" smtClean="0"/>
              <a:t>establecidos</a:t>
            </a:r>
            <a:r>
              <a:rPr lang="en-US" dirty="0" smtClean="0"/>
              <a:t>. (Sutherland, 1981)</a:t>
            </a:r>
          </a:p>
          <a:p>
            <a:endParaRPr lang="en-US" dirty="0" smtClean="0"/>
          </a:p>
          <a:p>
            <a:r>
              <a:rPr lang="en-US" dirty="0" err="1"/>
              <a:t>U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estrategia</a:t>
            </a:r>
            <a:r>
              <a:rPr lang="en-US" dirty="0" smtClean="0"/>
              <a:t> no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sino</a:t>
            </a:r>
            <a:r>
              <a:rPr lang="en-US" dirty="0" smtClean="0"/>
              <a:t> un </a:t>
            </a:r>
            <a:r>
              <a:rPr lang="en-US" dirty="0" err="1" smtClean="0"/>
              <a:t>método</a:t>
            </a:r>
            <a:r>
              <a:rPr lang="en-US" dirty="0" smtClean="0"/>
              <a:t> o </a:t>
            </a:r>
            <a:r>
              <a:rPr lang="en-US" dirty="0" err="1" smtClean="0"/>
              <a:t>conjunto</a:t>
            </a:r>
            <a:r>
              <a:rPr lang="en-US" dirty="0" smtClean="0"/>
              <a:t> de </a:t>
            </a:r>
            <a:r>
              <a:rPr lang="en-US" dirty="0" err="1" smtClean="0"/>
              <a:t>métodos</a:t>
            </a:r>
            <a:r>
              <a:rPr lang="en-US" dirty="0" smtClean="0"/>
              <a:t> </a:t>
            </a:r>
            <a:r>
              <a:rPr lang="en-US" dirty="0" err="1" smtClean="0"/>
              <a:t>capaces</a:t>
            </a:r>
            <a:r>
              <a:rPr lang="en-US" dirty="0" smtClean="0"/>
              <a:t> de resolver un </a:t>
            </a:r>
            <a:r>
              <a:rPr lang="en-US" dirty="0" err="1" smtClean="0"/>
              <a:t>problema</a:t>
            </a:r>
            <a:r>
              <a:rPr lang="en-US" dirty="0" smtClean="0"/>
              <a:t> (Alberto Pérez y </a:t>
            </a:r>
            <a:r>
              <a:rPr lang="en-US" dirty="0" err="1" smtClean="0"/>
              <a:t>Martínez</a:t>
            </a:r>
            <a:r>
              <a:rPr lang="en-US" dirty="0" smtClean="0"/>
              <a:t> Ramos, 1981)</a:t>
            </a: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Tercera</a:t>
            </a:r>
            <a:r>
              <a:rPr lang="en-US" dirty="0" smtClean="0"/>
              <a:t> </a:t>
            </a:r>
            <a:r>
              <a:rPr lang="en-US" dirty="0" err="1" smtClean="0"/>
              <a:t>aproximación</a:t>
            </a:r>
            <a:r>
              <a:rPr lang="en-US" dirty="0" smtClean="0"/>
              <a:t>: </a:t>
            </a:r>
            <a:r>
              <a:rPr lang="en-US" dirty="0" err="1" smtClean="0"/>
              <a:t>adopción</a:t>
            </a:r>
            <a:r>
              <a:rPr lang="en-US" dirty="0" smtClean="0"/>
              <a:t> de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metodología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59156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elección</a:t>
            </a:r>
            <a:r>
              <a:rPr lang="en-US" dirty="0" smtClean="0"/>
              <a:t> </a:t>
            </a:r>
            <a:r>
              <a:rPr lang="en-US" dirty="0" err="1" smtClean="0"/>
              <a:t>consiste</a:t>
            </a:r>
            <a:r>
              <a:rPr lang="en-US" dirty="0" smtClean="0"/>
              <a:t> en un </a:t>
            </a:r>
            <a:r>
              <a:rPr lang="en-US" dirty="0" err="1" smtClean="0"/>
              <a:t>conjunto</a:t>
            </a:r>
            <a:r>
              <a:rPr lang="en-US" dirty="0" smtClean="0"/>
              <a:t> de </a:t>
            </a:r>
            <a:r>
              <a:rPr lang="en-US" dirty="0" err="1" smtClean="0"/>
              <a:t>métodos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resolver un </a:t>
            </a:r>
            <a:r>
              <a:rPr lang="en-US" dirty="0" err="1" smtClean="0"/>
              <a:t>problema</a:t>
            </a:r>
            <a:r>
              <a:rPr lang="en-US" dirty="0" smtClean="0"/>
              <a:t> de </a:t>
            </a:r>
            <a:r>
              <a:rPr lang="en-US" dirty="0" err="1" smtClean="0"/>
              <a:t>comunicación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El </a:t>
            </a:r>
            <a:r>
              <a:rPr lang="en-US" i="1" dirty="0" smtClean="0"/>
              <a:t>planner</a:t>
            </a:r>
            <a:r>
              <a:rPr lang="en-US" dirty="0" smtClean="0"/>
              <a:t>, </a:t>
            </a:r>
            <a:r>
              <a:rPr lang="en-US" dirty="0" err="1" smtClean="0"/>
              <a:t>figura</a:t>
            </a:r>
            <a:r>
              <a:rPr lang="en-US" dirty="0" smtClean="0"/>
              <a:t> </a:t>
            </a:r>
            <a:r>
              <a:rPr lang="en-US" dirty="0" err="1" smtClean="0"/>
              <a:t>creada</a:t>
            </a:r>
            <a:r>
              <a:rPr lang="en-US" dirty="0" smtClean="0"/>
              <a:t> </a:t>
            </a:r>
            <a:r>
              <a:rPr lang="en-US" dirty="0" err="1" smtClean="0"/>
              <a:t>reactivamente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evitar</a:t>
            </a:r>
            <a:r>
              <a:rPr lang="en-US" dirty="0" smtClean="0"/>
              <a:t> la </a:t>
            </a:r>
            <a:r>
              <a:rPr lang="en-US" dirty="0" err="1" smtClean="0"/>
              <a:t>fuga</a:t>
            </a:r>
            <a:r>
              <a:rPr lang="en-US" dirty="0" smtClean="0"/>
              <a:t> de </a:t>
            </a:r>
            <a:r>
              <a:rPr lang="en-US" dirty="0" err="1" smtClean="0"/>
              <a:t>clientes</a:t>
            </a:r>
            <a:r>
              <a:rPr lang="en-US" dirty="0" smtClean="0"/>
              <a:t> y </a:t>
            </a:r>
            <a:r>
              <a:rPr lang="en-US" dirty="0" err="1" smtClean="0"/>
              <a:t>garantizar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se </a:t>
            </a:r>
            <a:r>
              <a:rPr lang="en-US" dirty="0" err="1" smtClean="0"/>
              <a:t>aplicará</a:t>
            </a:r>
            <a:r>
              <a:rPr lang="en-US" dirty="0" smtClean="0"/>
              <a:t> la </a:t>
            </a:r>
            <a:r>
              <a:rPr lang="en-US" dirty="0" err="1" smtClean="0"/>
              <a:t>metodología</a:t>
            </a:r>
            <a:r>
              <a:rPr lang="en-US" dirty="0" smtClean="0"/>
              <a:t> </a:t>
            </a:r>
            <a:r>
              <a:rPr lang="en-US" dirty="0" err="1" smtClean="0"/>
              <a:t>establecida</a:t>
            </a:r>
            <a:r>
              <a:rPr lang="en-US" dirty="0" smtClean="0"/>
              <a:t>.</a:t>
            </a: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Tercera</a:t>
            </a:r>
            <a:r>
              <a:rPr lang="en-US" dirty="0" smtClean="0"/>
              <a:t> </a:t>
            </a:r>
            <a:r>
              <a:rPr lang="en-US" dirty="0" err="1" smtClean="0"/>
              <a:t>aproximación</a:t>
            </a:r>
            <a:r>
              <a:rPr lang="en-US" dirty="0" smtClean="0"/>
              <a:t>: </a:t>
            </a:r>
            <a:r>
              <a:rPr lang="en-US" dirty="0" err="1" smtClean="0"/>
              <a:t>adopción</a:t>
            </a:r>
            <a:r>
              <a:rPr lang="en-US" dirty="0" smtClean="0"/>
              <a:t> de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metodología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31883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4058822" y="44070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dirty="0" smtClean="0"/>
              <a:t>Matriz Social </a:t>
            </a:r>
            <a:endParaRPr lang="es-ES" dirty="0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4863894" y="2532122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Comunicación </a:t>
            </a:r>
          </a:p>
          <a:p>
            <a:r>
              <a:rPr lang="es-ES" dirty="0" smtClean="0"/>
              <a:t>Estrategia </a:t>
            </a:r>
          </a:p>
          <a:p>
            <a:r>
              <a:rPr lang="es-ES" dirty="0" smtClean="0"/>
              <a:t>Consenso</a:t>
            </a:r>
          </a:p>
          <a:p>
            <a:endParaRPr lang="es-ES" dirty="0"/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2991023" y="4748389"/>
            <a:ext cx="6400800" cy="950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800" i="1" dirty="0" smtClean="0"/>
              <a:t>&lt;&lt; ¿Qué le está pidiendo la sociedad a la comunicación? &gt;&gt;</a:t>
            </a:r>
            <a:endParaRPr lang="es-ES" sz="2800" i="1" dirty="0"/>
          </a:p>
        </p:txBody>
      </p:sp>
    </p:spTree>
    <p:extLst>
      <p:ext uri="{BB962C8B-B14F-4D97-AF65-F5344CB8AC3E}">
        <p14:creationId xmlns:p14="http://schemas.microsoft.com/office/powerpoint/2010/main" val="2775406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2185686" y="274638"/>
            <a:ext cx="8229600" cy="1143000"/>
          </a:xfrm>
        </p:spPr>
        <p:txBody>
          <a:bodyPr>
            <a:normAutofit/>
          </a:bodyPr>
          <a:lstStyle/>
          <a:p>
            <a:r>
              <a:rPr lang="es-ES" dirty="0" smtClean="0"/>
              <a:t>Nuevo Escenario Social</a:t>
            </a:r>
            <a:endParaRPr lang="es-ES" dirty="0"/>
          </a:p>
        </p:txBody>
      </p:sp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2185686" y="1600200"/>
            <a:ext cx="8229600" cy="4525963"/>
          </a:xfrm>
        </p:spPr>
        <p:txBody>
          <a:bodyPr>
            <a:normAutofit/>
          </a:bodyPr>
          <a:lstStyle/>
          <a:p>
            <a:r>
              <a:rPr lang="es-ES" dirty="0" smtClean="0"/>
              <a:t>Pluralidad</a:t>
            </a:r>
          </a:p>
          <a:p>
            <a:endParaRPr lang="es-ES" dirty="0" smtClean="0"/>
          </a:p>
          <a:p>
            <a:r>
              <a:rPr lang="es-ES" dirty="0" smtClean="0"/>
              <a:t>Uso de la información para generar conocimiento</a:t>
            </a:r>
          </a:p>
          <a:p>
            <a:endParaRPr lang="es-ES" dirty="0" smtClean="0"/>
          </a:p>
          <a:p>
            <a:r>
              <a:rPr lang="es-ES" dirty="0" smtClean="0"/>
              <a:t>Digitalizadas </a:t>
            </a:r>
          </a:p>
          <a:p>
            <a:endParaRPr lang="es-ES" dirty="0" smtClean="0"/>
          </a:p>
          <a:p>
            <a:r>
              <a:rPr lang="es-ES" dirty="0" smtClean="0"/>
              <a:t>Relacionadas en red </a:t>
            </a:r>
          </a:p>
          <a:p>
            <a:endParaRPr lang="es-ES" dirty="0" smtClean="0"/>
          </a:p>
          <a:p>
            <a:r>
              <a:rPr lang="es-ES" dirty="0" smtClean="0"/>
              <a:t>Empoderamiento ciudadano </a:t>
            </a:r>
          </a:p>
          <a:p>
            <a:endParaRPr lang="es-ES" dirty="0" smtClean="0"/>
          </a:p>
          <a:p>
            <a:r>
              <a:rPr lang="es-ES" dirty="0" smtClean="0"/>
              <a:t>Globales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76591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2185687" y="274638"/>
            <a:ext cx="8229600" cy="1143000"/>
          </a:xfrm>
        </p:spPr>
        <p:txBody>
          <a:bodyPr/>
          <a:lstStyle/>
          <a:p>
            <a:r>
              <a:rPr lang="es-ES" dirty="0" smtClean="0"/>
              <a:t>Riesgos del Clich</a:t>
            </a:r>
            <a:r>
              <a:rPr lang="es-ES" dirty="0"/>
              <a:t>é</a:t>
            </a:r>
          </a:p>
        </p:txBody>
      </p:sp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2168049" y="2614295"/>
            <a:ext cx="8229600" cy="4525963"/>
          </a:xfrm>
        </p:spPr>
        <p:txBody>
          <a:bodyPr/>
          <a:lstStyle/>
          <a:p>
            <a:r>
              <a:rPr lang="es-ES" dirty="0" smtClean="0"/>
              <a:t>Olvidamos que el juego se mueve y que nuestra foto es instantánea.</a:t>
            </a:r>
          </a:p>
          <a:p>
            <a:endParaRPr lang="es-ES" dirty="0" smtClean="0"/>
          </a:p>
          <a:p>
            <a:r>
              <a:rPr lang="es-ES" dirty="0" smtClean="0"/>
              <a:t>Perder de vista los cambios cualitativos de los cambios. </a:t>
            </a:r>
          </a:p>
          <a:p>
            <a:endParaRPr lang="es-ES" dirty="0" smtClean="0"/>
          </a:p>
          <a:p>
            <a:r>
              <a:rPr lang="es-MX" dirty="0"/>
              <a:t>Confundir el escenario con la estrategia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5906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2185686" y="110376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Transformaciones en las estrategias de comunicación</a:t>
            </a:r>
            <a:br>
              <a:rPr lang="es-MX" dirty="0" smtClean="0"/>
            </a:br>
            <a:endParaRPr lang="es-MX" dirty="0"/>
          </a:p>
        </p:txBody>
      </p:sp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2185686" y="2429327"/>
            <a:ext cx="8229600" cy="4525963"/>
          </a:xfrm>
        </p:spPr>
        <p:txBody>
          <a:bodyPr/>
          <a:lstStyle/>
          <a:p>
            <a:r>
              <a:rPr lang="es-MX" b="1" dirty="0" smtClean="0"/>
              <a:t>El cambio de paradigma científico</a:t>
            </a:r>
            <a:r>
              <a:rPr lang="es-MX" dirty="0" smtClean="0"/>
              <a:t>: la complejidad</a:t>
            </a:r>
          </a:p>
          <a:p>
            <a:endParaRPr lang="es-MX" dirty="0" smtClean="0"/>
          </a:p>
          <a:p>
            <a:r>
              <a:rPr lang="es-MX" b="1" dirty="0" smtClean="0"/>
              <a:t>El cambio sociocultural</a:t>
            </a:r>
            <a:r>
              <a:rPr lang="es-MX" dirty="0" smtClean="0"/>
              <a:t>: la condición postmoderna</a:t>
            </a:r>
          </a:p>
          <a:p>
            <a:endParaRPr lang="es-MX" dirty="0" smtClean="0"/>
          </a:p>
          <a:p>
            <a:r>
              <a:rPr lang="es-MX" b="1" dirty="0" smtClean="0"/>
              <a:t>El cambio de las reglas jurídicas</a:t>
            </a:r>
            <a:r>
              <a:rPr lang="es-MX" dirty="0" smtClean="0"/>
              <a:t>: fácticas y lógicas</a:t>
            </a:r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24384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/>
          <p:cNvSpPr>
            <a:spLocks noGrp="1"/>
          </p:cNvSpPr>
          <p:nvPr>
            <p:ph idx="1"/>
          </p:nvPr>
        </p:nvSpPr>
        <p:spPr>
          <a:xfrm>
            <a:off x="2185686" y="1141530"/>
            <a:ext cx="8229600" cy="4525963"/>
          </a:xfrm>
        </p:spPr>
        <p:txBody>
          <a:bodyPr>
            <a:normAutofit/>
          </a:bodyPr>
          <a:lstStyle/>
          <a:p>
            <a:r>
              <a:rPr lang="es-MX" b="1" dirty="0" smtClean="0"/>
              <a:t>El cambio del equilibrio político</a:t>
            </a:r>
            <a:r>
              <a:rPr lang="es-MX" dirty="0" smtClean="0"/>
              <a:t>: el poder difuso </a:t>
            </a:r>
          </a:p>
          <a:p>
            <a:endParaRPr lang="es-MX" dirty="0" smtClean="0"/>
          </a:p>
          <a:p>
            <a:r>
              <a:rPr lang="es-MX" b="1" dirty="0" smtClean="0"/>
              <a:t>El cambio del estatus comunicativo</a:t>
            </a:r>
            <a:r>
              <a:rPr lang="es-MX" dirty="0" smtClean="0"/>
              <a:t>: del poder de la información al poder de la comunicación </a:t>
            </a:r>
          </a:p>
          <a:p>
            <a:endParaRPr lang="es-MX" dirty="0" smtClean="0"/>
          </a:p>
          <a:p>
            <a:r>
              <a:rPr lang="es-MX" b="1" dirty="0" smtClean="0"/>
              <a:t>El cambio de las reglas económicas</a:t>
            </a:r>
            <a:r>
              <a:rPr lang="es-MX" dirty="0" smtClean="0"/>
              <a:t>: la nueva economía.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08780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2185687" y="274638"/>
            <a:ext cx="8229600" cy="1143000"/>
          </a:xfrm>
        </p:spPr>
        <p:txBody>
          <a:bodyPr/>
          <a:lstStyle/>
          <a:p>
            <a:r>
              <a:rPr lang="es-MX" dirty="0" smtClean="0"/>
              <a:t>Los </a:t>
            </a:r>
            <a:r>
              <a:rPr lang="es-MX" dirty="0"/>
              <a:t>S</a:t>
            </a:r>
            <a:r>
              <a:rPr lang="es-MX" dirty="0" smtClean="0"/>
              <a:t>iete Paradigmas </a:t>
            </a:r>
            <a:endParaRPr lang="es-MX" dirty="0"/>
          </a:p>
        </p:txBody>
      </p:sp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2185687" y="1600200"/>
            <a:ext cx="8229600" cy="4525963"/>
          </a:xfrm>
        </p:spPr>
        <p:txBody>
          <a:bodyPr>
            <a:normAutofit/>
          </a:bodyPr>
          <a:lstStyle/>
          <a:p>
            <a:r>
              <a:rPr lang="es-MX" dirty="0" err="1" smtClean="0"/>
              <a:t>Bio</a:t>
            </a:r>
            <a:r>
              <a:rPr lang="es-MX" dirty="0" smtClean="0"/>
              <a:t>-antro-</a:t>
            </a:r>
            <a:r>
              <a:rPr lang="es-MX" dirty="0" err="1" smtClean="0"/>
              <a:t>psico</a:t>
            </a:r>
            <a:r>
              <a:rPr lang="es-MX" dirty="0" smtClean="0"/>
              <a:t>-</a:t>
            </a:r>
            <a:r>
              <a:rPr lang="es-MX" dirty="0"/>
              <a:t>s</a:t>
            </a:r>
            <a:r>
              <a:rPr lang="es-MX" dirty="0" smtClean="0"/>
              <a:t>ociocultural del hombre </a:t>
            </a:r>
          </a:p>
          <a:p>
            <a:r>
              <a:rPr lang="es-MX" dirty="0" smtClean="0"/>
              <a:t>Sistémico</a:t>
            </a:r>
          </a:p>
          <a:p>
            <a:r>
              <a:rPr lang="es-MX" dirty="0" smtClean="0"/>
              <a:t>Informacional</a:t>
            </a:r>
          </a:p>
          <a:p>
            <a:r>
              <a:rPr lang="es-MX" dirty="0" smtClean="0"/>
              <a:t>Decisiones ante la incertidumbre </a:t>
            </a:r>
          </a:p>
          <a:p>
            <a:r>
              <a:rPr lang="es-MX" dirty="0" smtClean="0"/>
              <a:t>Prospectivo</a:t>
            </a:r>
          </a:p>
          <a:p>
            <a:r>
              <a:rPr lang="es-MX" dirty="0" smtClean="0"/>
              <a:t>Pragmático-cultural-narrativo de la comunicación</a:t>
            </a:r>
          </a:p>
          <a:p>
            <a:r>
              <a:rPr lang="es-MX" dirty="0" smtClean="0"/>
              <a:t>Complejidad</a:t>
            </a:r>
          </a:p>
          <a:p>
            <a:endParaRPr lang="es-MX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59646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564403" y="511593"/>
            <a:ext cx="1094121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800" dirty="0" smtClean="0"/>
              <a:t>El cambio de los marcos jurídicos, </a:t>
            </a:r>
            <a:br>
              <a:rPr lang="es-ES" sz="4800" dirty="0" smtClean="0"/>
            </a:br>
            <a:r>
              <a:rPr lang="es-ES" sz="4800" dirty="0" smtClean="0"/>
              <a:t>fácticos y lógicos del juego democrático</a:t>
            </a:r>
            <a:endParaRPr lang="es-ES" sz="4800" dirty="0"/>
          </a:p>
        </p:txBody>
      </p:sp>
      <p:sp>
        <p:nvSpPr>
          <p:cNvPr id="5" name="CuadroTexto 4"/>
          <p:cNvSpPr txBox="1"/>
          <p:nvPr/>
        </p:nvSpPr>
        <p:spPr>
          <a:xfrm>
            <a:off x="2575092" y="2540327"/>
            <a:ext cx="721223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sz="2000" dirty="0" smtClean="0"/>
              <a:t>Reglas jurídico-políticas e institucionales</a:t>
            </a:r>
          </a:p>
          <a:p>
            <a:pPr marL="285750" indent="-285750">
              <a:buFontTx/>
              <a:buChar char="-"/>
            </a:pPr>
            <a:r>
              <a:rPr lang="es-ES" sz="2000" dirty="0" smtClean="0"/>
              <a:t>La fragmentación del discurso y la legitimización de relatos</a:t>
            </a:r>
          </a:p>
          <a:p>
            <a:pPr marL="285750" indent="-285750">
              <a:buFontTx/>
              <a:buChar char="-"/>
            </a:pPr>
            <a:r>
              <a:rPr lang="es-ES" sz="2000" dirty="0" smtClean="0"/>
              <a:t>El relativismo</a:t>
            </a:r>
          </a:p>
          <a:p>
            <a:pPr marL="285750" indent="-285750">
              <a:buFontTx/>
              <a:buChar char="-"/>
            </a:pPr>
            <a:r>
              <a:rPr lang="es-ES" sz="2000" dirty="0" smtClean="0"/>
              <a:t>Perplejidad</a:t>
            </a:r>
          </a:p>
          <a:p>
            <a:pPr marL="285750" indent="-285750">
              <a:buFontTx/>
              <a:buChar char="-"/>
            </a:pPr>
            <a:r>
              <a:rPr lang="es-ES" sz="2000" dirty="0" smtClean="0"/>
              <a:t>Reglas fácticas</a:t>
            </a:r>
          </a:p>
          <a:p>
            <a:pPr marL="285750" indent="-285750">
              <a:buFontTx/>
              <a:buChar char="-"/>
            </a:pPr>
            <a:r>
              <a:rPr lang="es-ES" sz="2000" dirty="0" smtClean="0"/>
              <a:t>Reglas lógicas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51165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99839" y="511593"/>
            <a:ext cx="113575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dirty="0" smtClean="0"/>
              <a:t>El cambio del equilibrio político: el poder diluido</a:t>
            </a:r>
            <a:endParaRPr lang="es-ES" sz="4000" dirty="0"/>
          </a:p>
        </p:txBody>
      </p:sp>
      <p:sp>
        <p:nvSpPr>
          <p:cNvPr id="5" name="CuadroTexto 4"/>
          <p:cNvSpPr txBox="1"/>
          <p:nvPr/>
        </p:nvSpPr>
        <p:spPr>
          <a:xfrm>
            <a:off x="1957775" y="2681456"/>
            <a:ext cx="52560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sz="2000" dirty="0" smtClean="0"/>
              <a:t>Consecuencias aplicadas</a:t>
            </a:r>
          </a:p>
          <a:p>
            <a:pPr marL="285750" indent="-285750">
              <a:buFontTx/>
              <a:buChar char="-"/>
            </a:pPr>
            <a:r>
              <a:rPr lang="es-ES" sz="2000" dirty="0" smtClean="0"/>
              <a:t>Disolución</a:t>
            </a:r>
          </a:p>
        </p:txBody>
      </p:sp>
    </p:spTree>
    <p:extLst>
      <p:ext uri="{BB962C8B-B14F-4D97-AF65-F5344CB8AC3E}">
        <p14:creationId xmlns:p14="http://schemas.microsoft.com/office/powerpoint/2010/main" val="2423397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252271" y="1093751"/>
            <a:ext cx="88143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dirty="0" smtClean="0"/>
              <a:t>El cambio de estatus comunicativo</a:t>
            </a:r>
            <a:endParaRPr lang="es-ES" sz="4400" dirty="0"/>
          </a:p>
        </p:txBody>
      </p:sp>
      <p:sp>
        <p:nvSpPr>
          <p:cNvPr id="5" name="CuadroTexto 4"/>
          <p:cNvSpPr txBox="1"/>
          <p:nvPr/>
        </p:nvSpPr>
        <p:spPr>
          <a:xfrm>
            <a:off x="2239977" y="2998997"/>
            <a:ext cx="645536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sz="2000" dirty="0" smtClean="0"/>
              <a:t>Participación e información</a:t>
            </a:r>
          </a:p>
          <a:p>
            <a:pPr marL="285750" indent="-285750">
              <a:buFontTx/>
              <a:buChar char="-"/>
            </a:pPr>
            <a:r>
              <a:rPr lang="es-ES" sz="2000" dirty="0" smtClean="0"/>
              <a:t>La dictadura de la opinión pública</a:t>
            </a:r>
          </a:p>
          <a:p>
            <a:pPr marL="285750" indent="-285750">
              <a:buFontTx/>
              <a:buChar char="-"/>
            </a:pPr>
            <a:r>
              <a:rPr lang="es-ES" sz="2000" dirty="0" smtClean="0"/>
              <a:t>La era de la imagen</a:t>
            </a:r>
          </a:p>
          <a:p>
            <a:pPr marL="285750" indent="-285750">
              <a:buFontTx/>
              <a:buChar char="-"/>
            </a:pPr>
            <a:r>
              <a:rPr lang="es-ES" sz="2000" dirty="0" err="1" smtClean="0"/>
              <a:t>Consensualidad</a:t>
            </a:r>
            <a:r>
              <a:rPr lang="es-ES" sz="2000" dirty="0" smtClean="0"/>
              <a:t> y marketing estratégico</a:t>
            </a:r>
          </a:p>
          <a:p>
            <a:pPr marL="285750" indent="-285750">
              <a:buFontTx/>
              <a:buChar char="-"/>
            </a:pPr>
            <a:r>
              <a:rPr lang="es-ES" sz="2000" dirty="0" smtClean="0"/>
              <a:t>Información como poder</a:t>
            </a:r>
          </a:p>
        </p:txBody>
      </p:sp>
    </p:spTree>
    <p:extLst>
      <p:ext uri="{BB962C8B-B14F-4D97-AF65-F5344CB8AC3E}">
        <p14:creationId xmlns:p14="http://schemas.microsoft.com/office/powerpoint/2010/main" val="23909123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252271" y="1093751"/>
            <a:ext cx="890612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dirty="0" smtClean="0"/>
              <a:t>El cambio de las reglas económicas</a:t>
            </a:r>
            <a:endParaRPr lang="es-ES" sz="4400" dirty="0"/>
          </a:p>
        </p:txBody>
      </p:sp>
      <p:sp>
        <p:nvSpPr>
          <p:cNvPr id="5" name="CuadroTexto 4"/>
          <p:cNvSpPr txBox="1"/>
          <p:nvPr/>
        </p:nvSpPr>
        <p:spPr>
          <a:xfrm>
            <a:off x="1622660" y="2752021"/>
            <a:ext cx="4771897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/>
              <a:t>La nueva economía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cambio de las reglas y principios económicos</a:t>
            </a:r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1710848" y="4357365"/>
            <a:ext cx="345697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Consecuencias</a:t>
            </a:r>
            <a:br>
              <a:rPr lang="es-ES" sz="2800" dirty="0" smtClean="0"/>
            </a:br>
            <a:r>
              <a:rPr lang="es-ES" dirty="0" smtClean="0"/>
              <a:t>nuevo escenario económico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87608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999</Words>
  <Application>Microsoft Macintosh PowerPoint</Application>
  <PresentationFormat>Personalizado</PresentationFormat>
  <Paragraphs>171</Paragraphs>
  <Slides>31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31</vt:i4>
      </vt:variant>
    </vt:vector>
  </HeadingPairs>
  <TitlesOfParts>
    <vt:vector size="33" baseType="lpstr">
      <vt:lpstr>Elemental</vt:lpstr>
      <vt:lpstr>1_Elemental</vt:lpstr>
      <vt:lpstr>Presentación de PowerPoint</vt:lpstr>
      <vt:lpstr>Presentación de PowerPoint</vt:lpstr>
      <vt:lpstr>La teoría estratégica</vt:lpstr>
      <vt:lpstr>Estrategia</vt:lpstr>
      <vt:lpstr>¿Cómo tener una estrategia duradera?</vt:lpstr>
      <vt:lpstr>Características de la estrategia de comunicación</vt:lpstr>
      <vt:lpstr>La comunicación interviene en…</vt:lpstr>
      <vt:lpstr>Implementar comunicación en la estrategia</vt:lpstr>
      <vt:lpstr>La estrategia de comunicación: seis aproximaciones</vt:lpstr>
      <vt:lpstr>Primera aproximación</vt:lpstr>
      <vt:lpstr>Ejemplo Microsoft 1995</vt:lpstr>
      <vt:lpstr>Microsoft – Públicos</vt:lpstr>
      <vt:lpstr>Microsoft - Estrategia</vt:lpstr>
      <vt:lpstr>Microsoft - Tácticas</vt:lpstr>
      <vt:lpstr>Microsoft – Previas al lanzamiento</vt:lpstr>
      <vt:lpstr>Microsoft – Lanzamiento internacional</vt:lpstr>
      <vt:lpstr>Microsoft – Lanzamiento nacional</vt:lpstr>
      <vt:lpstr>Microsoft – Los resultados</vt:lpstr>
      <vt:lpstr>Segunda aproximación: visión anticipativa</vt:lpstr>
      <vt:lpstr>Tercera aproximación: adopción de una metodología</vt:lpstr>
      <vt:lpstr>Tercera aproximación: adopción de una metodología</vt:lpstr>
      <vt:lpstr>Presentación de PowerPoint</vt:lpstr>
      <vt:lpstr>Nuevo Escenario Social</vt:lpstr>
      <vt:lpstr>Riesgos del Cliché</vt:lpstr>
      <vt:lpstr>Transformaciones en las estrategias de comunicación </vt:lpstr>
      <vt:lpstr>Presentación de PowerPoint</vt:lpstr>
      <vt:lpstr>Los Siete Paradigmas 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Capítulo 17</dc:title>
  <dc:creator>Adrián Alvarez Vázquez</dc:creator>
  <cp:lastModifiedBy>Ricardo Lujambio Ángeles</cp:lastModifiedBy>
  <cp:revision>11</cp:revision>
  <dcterms:created xsi:type="dcterms:W3CDTF">2013-11-12T18:16:18Z</dcterms:created>
  <dcterms:modified xsi:type="dcterms:W3CDTF">2013-11-14T03:36:41Z</dcterms:modified>
</cp:coreProperties>
</file>