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8"/>
  </p:notesMasterIdLst>
  <p:sldIdLst>
    <p:sldId id="307" r:id="rId2"/>
    <p:sldId id="257" r:id="rId3"/>
    <p:sldId id="308" r:id="rId4"/>
    <p:sldId id="259" r:id="rId5"/>
    <p:sldId id="309" r:id="rId6"/>
    <p:sldId id="261" r:id="rId7"/>
    <p:sldId id="310" r:id="rId8"/>
    <p:sldId id="311" r:id="rId9"/>
    <p:sldId id="312" r:id="rId10"/>
    <p:sldId id="313" r:id="rId11"/>
    <p:sldId id="266" r:id="rId12"/>
    <p:sldId id="267" r:id="rId13"/>
    <p:sldId id="269" r:id="rId14"/>
    <p:sldId id="314" r:id="rId15"/>
    <p:sldId id="270" r:id="rId16"/>
    <p:sldId id="272" r:id="rId17"/>
    <p:sldId id="273" r:id="rId18"/>
    <p:sldId id="274" r:id="rId19"/>
    <p:sldId id="315" r:id="rId20"/>
    <p:sldId id="316" r:id="rId21"/>
    <p:sldId id="276" r:id="rId22"/>
    <p:sldId id="317" r:id="rId23"/>
    <p:sldId id="277" r:id="rId24"/>
    <p:sldId id="278" r:id="rId25"/>
    <p:sldId id="281" r:id="rId26"/>
    <p:sldId id="283" r:id="rId27"/>
    <p:sldId id="318" r:id="rId28"/>
    <p:sldId id="285" r:id="rId29"/>
    <p:sldId id="286" r:id="rId30"/>
    <p:sldId id="319" r:id="rId31"/>
    <p:sldId id="287" r:id="rId32"/>
    <p:sldId id="288" r:id="rId33"/>
    <p:sldId id="289" r:id="rId34"/>
    <p:sldId id="291" r:id="rId35"/>
    <p:sldId id="320" r:id="rId36"/>
    <p:sldId id="292" r:id="rId37"/>
    <p:sldId id="293" r:id="rId38"/>
    <p:sldId id="296" r:id="rId39"/>
    <p:sldId id="321" r:id="rId40"/>
    <p:sldId id="298" r:id="rId41"/>
    <p:sldId id="299" r:id="rId42"/>
    <p:sldId id="300" r:id="rId43"/>
    <p:sldId id="301" r:id="rId44"/>
    <p:sldId id="303" r:id="rId45"/>
    <p:sldId id="304" r:id="rId46"/>
    <p:sldId id="305" r:id="rId47"/>
    <p:sldId id="306" r:id="rId48"/>
    <p:sldId id="322" r:id="rId49"/>
    <p:sldId id="323" r:id="rId50"/>
    <p:sldId id="324" r:id="rId51"/>
    <p:sldId id="325" r:id="rId52"/>
    <p:sldId id="326" r:id="rId53"/>
    <p:sldId id="327" r:id="rId54"/>
    <p:sldId id="328" r:id="rId55"/>
    <p:sldId id="329" r:id="rId56"/>
    <p:sldId id="330" r:id="rId57"/>
    <p:sldId id="331" r:id="rId58"/>
    <p:sldId id="332" r:id="rId59"/>
    <p:sldId id="333" r:id="rId60"/>
    <p:sldId id="334" r:id="rId61"/>
    <p:sldId id="335" r:id="rId62"/>
    <p:sldId id="336" r:id="rId63"/>
    <p:sldId id="337" r:id="rId64"/>
    <p:sldId id="338" r:id="rId65"/>
    <p:sldId id="339" r:id="rId66"/>
    <p:sldId id="340" r:id="rId67"/>
    <p:sldId id="341" r:id="rId68"/>
    <p:sldId id="342" r:id="rId69"/>
    <p:sldId id="343" r:id="rId70"/>
    <p:sldId id="344" r:id="rId71"/>
    <p:sldId id="345" r:id="rId72"/>
    <p:sldId id="346" r:id="rId73"/>
    <p:sldId id="347" r:id="rId74"/>
    <p:sldId id="348" r:id="rId75"/>
    <p:sldId id="349" r:id="rId76"/>
    <p:sldId id="350" r:id="rId77"/>
    <p:sldId id="351" r:id="rId78"/>
    <p:sldId id="352" r:id="rId79"/>
    <p:sldId id="353" r:id="rId80"/>
    <p:sldId id="354" r:id="rId81"/>
    <p:sldId id="355" r:id="rId82"/>
    <p:sldId id="356" r:id="rId83"/>
    <p:sldId id="357" r:id="rId84"/>
    <p:sldId id="358" r:id="rId85"/>
    <p:sldId id="359" r:id="rId86"/>
    <p:sldId id="360" r:id="rId87"/>
    <p:sldId id="361" r:id="rId88"/>
    <p:sldId id="362" r:id="rId89"/>
    <p:sldId id="363" r:id="rId90"/>
    <p:sldId id="364" r:id="rId91"/>
    <p:sldId id="365" r:id="rId92"/>
    <p:sldId id="366" r:id="rId93"/>
    <p:sldId id="367" r:id="rId94"/>
    <p:sldId id="368" r:id="rId95"/>
    <p:sldId id="369" r:id="rId96"/>
    <p:sldId id="370" r:id="rId9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4" d="100"/>
          <a:sy n="54" d="100"/>
        </p:scale>
        <p:origin x="-49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viewProps" Target="viewProps.xml"/><Relationship Id="rId102" Type="http://schemas.openxmlformats.org/officeDocument/2006/relationships/theme" Target="theme/theme1.xml"/><Relationship Id="rId10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notesMaster" Target="notesMasters/notesMaster1.xml"/><Relationship Id="rId99" Type="http://schemas.openxmlformats.org/officeDocument/2006/relationships/printerSettings" Target="printerSettings/printerSettings1.bin"/><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presProps" Target="presProps.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3F9C28-CA1B-C94D-BB7E-3D53ED659478}" type="datetimeFigureOut">
              <a:rPr lang="es-ES" smtClean="0"/>
              <a:t>05/11/13</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16FF92-0424-3D42-84E8-7650899F6E8B}" type="slidenum">
              <a:rPr lang="es-ES" smtClean="0"/>
              <a:t>‹Nr.›</a:t>
            </a:fld>
            <a:endParaRPr lang="es-ES"/>
          </a:p>
        </p:txBody>
      </p:sp>
    </p:spTree>
    <p:extLst>
      <p:ext uri="{BB962C8B-B14F-4D97-AF65-F5344CB8AC3E}">
        <p14:creationId xmlns:p14="http://schemas.microsoft.com/office/powerpoint/2010/main" val="359119690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Concentración de fuerzas, conocimiento del terreno, efecto sorpresa, armonización de fines y medios, y unidad de doctrina son sólo algunos de los principios estratégicos militares, pero no los únicos.</a:t>
            </a:r>
          </a:p>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Toda estrategia es realizada por los hombres y ellos son los portavoces de la misma. Su éxito depende, por lo tanto de lograr motivar y entusiasmar</a:t>
            </a:r>
          </a:p>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 </a:t>
            </a:r>
          </a:p>
          <a:p>
            <a:endParaRPr lang="es-ES" dirty="0"/>
          </a:p>
        </p:txBody>
      </p:sp>
      <p:sp>
        <p:nvSpPr>
          <p:cNvPr id="4" name="Marcador de número de diapositiva 3"/>
          <p:cNvSpPr>
            <a:spLocks noGrp="1"/>
          </p:cNvSpPr>
          <p:nvPr>
            <p:ph type="sldNum" sz="quarter" idx="10"/>
          </p:nvPr>
        </p:nvSpPr>
        <p:spPr/>
        <p:txBody>
          <a:bodyPr/>
          <a:lstStyle/>
          <a:p>
            <a:fld id="{DE16FF92-0424-3D42-84E8-7650899F6E8B}" type="slidenum">
              <a:rPr lang="es-ES" smtClean="0"/>
              <a:t>20</a:t>
            </a:fld>
            <a:endParaRPr lang="es-ES"/>
          </a:p>
        </p:txBody>
      </p:sp>
    </p:spTree>
    <p:extLst>
      <p:ext uri="{BB962C8B-B14F-4D97-AF65-F5344CB8AC3E}">
        <p14:creationId xmlns:p14="http://schemas.microsoft.com/office/powerpoint/2010/main" val="53485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s-ES_tradnl"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F91AA4BA-DAFE-4513-9FE0-11680D30696C}" type="datetimeFigureOut">
              <a:rPr lang="es-MX" smtClean="0"/>
              <a:t>05/11/13</a:t>
            </a:fld>
            <a:endParaRPr lang="es-MX" dirty="0"/>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s-MX" dirty="0"/>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48492F85-0FA7-4BD7-93F3-B061FDA7D482}" type="slidenum">
              <a:rPr lang="es-MX" smtClean="0"/>
              <a:t>‹Nr.›</a:t>
            </a:fld>
            <a:endParaRPr lang="es-MX"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F91AA4BA-DAFE-4513-9FE0-11680D30696C}" type="datetimeFigureOut">
              <a:rPr lang="es-MX" smtClean="0"/>
              <a:t>05/11/13</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48492F85-0FA7-4BD7-93F3-B061FDA7D482}" type="slidenum">
              <a:rPr lang="es-MX" smtClean="0"/>
              <a:t>‹Nr.›</a:t>
            </a:fld>
            <a:endParaRPr lang="es-MX"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s-ES_tradnl"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F91AA4BA-DAFE-4513-9FE0-11680D30696C}" type="datetimeFigureOut">
              <a:rPr lang="es-MX" smtClean="0"/>
              <a:t>05/11/13</a:t>
            </a:fld>
            <a:endParaRPr lang="es-MX" dirty="0"/>
          </a:p>
        </p:txBody>
      </p:sp>
      <p:sp>
        <p:nvSpPr>
          <p:cNvPr id="5" name="Footer Placeholder 4"/>
          <p:cNvSpPr>
            <a:spLocks noGrp="1"/>
          </p:cNvSpPr>
          <p:nvPr>
            <p:ph type="ftr" sz="quarter" idx="11"/>
          </p:nvPr>
        </p:nvSpPr>
        <p:spPr>
          <a:xfrm>
            <a:off x="3213847" y="6356350"/>
            <a:ext cx="4734112" cy="365125"/>
          </a:xfrm>
        </p:spPr>
        <p:txBody>
          <a:bodyPr/>
          <a:lstStyle/>
          <a:p>
            <a:endParaRPr lang="es-MX" dirty="0"/>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48492F85-0FA7-4BD7-93F3-B061FDA7D482}" type="slidenum">
              <a:rPr lang="es-MX" smtClean="0"/>
              <a:t>‹Nr.›</a:t>
            </a:fld>
            <a:endParaRPr lang="es-MX" dirty="0"/>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s-ES_tradnl" smtClean="0"/>
              <a:t>Drag picture to placeholder or click icon to add</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s-ES_tradnl"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F91AA4BA-DAFE-4513-9FE0-11680D30696C}" type="datetimeFigureOut">
              <a:rPr lang="es-MX" smtClean="0"/>
              <a:t>05/11/13</a:t>
            </a:fld>
            <a:endParaRPr lang="es-MX" dirty="0"/>
          </a:p>
        </p:txBody>
      </p:sp>
      <p:sp>
        <p:nvSpPr>
          <p:cNvPr id="5" name="Footer Placeholder 4"/>
          <p:cNvSpPr>
            <a:spLocks noGrp="1"/>
          </p:cNvSpPr>
          <p:nvPr>
            <p:ph type="ftr" sz="quarter" idx="11"/>
          </p:nvPr>
        </p:nvSpPr>
        <p:spPr>
          <a:xfrm>
            <a:off x="2178423" y="6356350"/>
            <a:ext cx="4926852" cy="365125"/>
          </a:xfrm>
        </p:spPr>
        <p:txBody>
          <a:bodyPr/>
          <a:lstStyle/>
          <a:p>
            <a:endParaRPr lang="es-MX" dirty="0"/>
          </a:p>
        </p:txBody>
      </p:sp>
      <p:sp>
        <p:nvSpPr>
          <p:cNvPr id="6" name="Slide Number Placeholder 5"/>
          <p:cNvSpPr>
            <a:spLocks noGrp="1"/>
          </p:cNvSpPr>
          <p:nvPr>
            <p:ph type="sldNum" sz="quarter" idx="12"/>
          </p:nvPr>
        </p:nvSpPr>
        <p:spPr>
          <a:xfrm>
            <a:off x="331694" y="361016"/>
            <a:ext cx="506506" cy="365125"/>
          </a:xfrm>
        </p:spPr>
        <p:txBody>
          <a:bodyPr/>
          <a:lstStyle/>
          <a:p>
            <a:fld id="{48492F85-0FA7-4BD7-93F3-B061FDA7D482}" type="slidenum">
              <a:rPr lang="es-MX" smtClean="0"/>
              <a:t>‹Nr.›</a:t>
            </a:fld>
            <a:endParaRPr lang="es-MX" dirty="0"/>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s-ES_tradnl" smtClean="0"/>
              <a:t>Drag picture to placeholder or click icon to add</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s-ES_tradnl"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F91AA4BA-DAFE-4513-9FE0-11680D30696C}" type="datetimeFigureOut">
              <a:rPr lang="es-MX" smtClean="0"/>
              <a:t>05/11/13</a:t>
            </a:fld>
            <a:endParaRPr lang="es-MX" dirty="0"/>
          </a:p>
        </p:txBody>
      </p:sp>
      <p:sp>
        <p:nvSpPr>
          <p:cNvPr id="5" name="Footer Placeholder 4"/>
          <p:cNvSpPr>
            <a:spLocks noGrp="1"/>
          </p:cNvSpPr>
          <p:nvPr>
            <p:ph type="ftr" sz="quarter" idx="11"/>
          </p:nvPr>
        </p:nvSpPr>
        <p:spPr>
          <a:xfrm>
            <a:off x="174812" y="6356350"/>
            <a:ext cx="5311588" cy="365125"/>
          </a:xfrm>
        </p:spPr>
        <p:txBody>
          <a:bodyPr/>
          <a:lstStyle/>
          <a:p>
            <a:endParaRPr lang="es-MX" dirty="0"/>
          </a:p>
        </p:txBody>
      </p:sp>
      <p:sp>
        <p:nvSpPr>
          <p:cNvPr id="6" name="Slide Number Placeholder 5"/>
          <p:cNvSpPr>
            <a:spLocks noGrp="1"/>
          </p:cNvSpPr>
          <p:nvPr>
            <p:ph type="sldNum" sz="quarter" idx="12"/>
          </p:nvPr>
        </p:nvSpPr>
        <p:spPr/>
        <p:txBody>
          <a:bodyPr/>
          <a:lstStyle/>
          <a:p>
            <a:fld id="{48492F85-0FA7-4BD7-93F3-B061FDA7D482}" type="slidenum">
              <a:rPr lang="es-MX" smtClean="0"/>
              <a:t>‹Nr.›</a:t>
            </a:fld>
            <a:endParaRPr lang="es-MX"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s-ES_tradnl"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48492F85-0FA7-4BD7-93F3-B061FDA7D482}" type="slidenum">
              <a:rPr lang="es-MX" smtClean="0"/>
              <a:t>‹Nr.›</a:t>
            </a:fld>
            <a:endParaRPr lang="es-MX" dirty="0"/>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s-ES_tradnl" smtClean="0"/>
              <a:t>Drag picture to placeholder or click icon to add</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s-ES_tradnl"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‹Nr.›</a:t>
            </a:fld>
            <a:endParaRPr lang="es-MX"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s-ES_tradnl"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7" name="Date Placeholder 6"/>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48492F85-0FA7-4BD7-93F3-B061FDA7D482}" type="slidenum">
              <a:rPr lang="es-MX" smtClean="0"/>
              <a:t>‹Nr.›</a:t>
            </a:fld>
            <a:endParaRPr lang="es-MX"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s-ES_tradnl"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‹Nr.›</a:t>
            </a:fld>
            <a:endParaRPr lang="es-MX" dirty="0"/>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s-ES_tradnl"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‹Nr.›</a:t>
            </a:fld>
            <a:endParaRPr lang="es-MX"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s-ES_tradnl"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‹Nr.›</a:t>
            </a:fld>
            <a:endParaRPr lang="es-MX"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s-ES_tradnl" smtClean="0"/>
              <a:t>Click to edit Master title style</a:t>
            </a:r>
            <a:endParaRPr/>
          </a:p>
        </p:txBody>
      </p:sp>
      <p:sp>
        <p:nvSpPr>
          <p:cNvPr id="3" name="Date Placeholder 2"/>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48492F85-0FA7-4BD7-93F3-B061FDA7D482}" type="slidenum">
              <a:rPr lang="es-MX" smtClean="0"/>
              <a:t>‹Nr.›</a:t>
            </a:fld>
            <a:endParaRPr lang="es-MX"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48492F85-0FA7-4BD7-93F3-B061FDA7D482}" type="slidenum">
              <a:rPr lang="es-MX" smtClean="0"/>
              <a:t>‹Nr.›</a:t>
            </a:fld>
            <a:endParaRPr lang="es-MX"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s-ES_tradnl"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‹Nr.›</a:t>
            </a:fld>
            <a:endParaRPr lang="es-MX"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s-ES_tradnl"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F91AA4BA-DAFE-4513-9FE0-11680D30696C}" type="datetimeFigureOut">
              <a:rPr lang="es-MX" smtClean="0"/>
              <a:t>05/11/13</a:t>
            </a:fld>
            <a:endParaRPr lang="es-MX" dirty="0"/>
          </a:p>
        </p:txBody>
      </p:sp>
      <p:sp>
        <p:nvSpPr>
          <p:cNvPr id="6" name="Footer Placeholder 5"/>
          <p:cNvSpPr>
            <a:spLocks noGrp="1"/>
          </p:cNvSpPr>
          <p:nvPr>
            <p:ph type="ftr" sz="quarter" idx="11"/>
          </p:nvPr>
        </p:nvSpPr>
        <p:spPr>
          <a:xfrm>
            <a:off x="174812" y="6356350"/>
            <a:ext cx="3863788" cy="365125"/>
          </a:xfrm>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‹Nr.›</a:t>
            </a:fld>
            <a:endParaRPr lang="es-MX" dirty="0"/>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s-ES_tradnl"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s-ES_tradnl"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‹Nr.›</a:t>
            </a:fld>
            <a:endParaRPr lang="es-MX"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s-ES_tradnl"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‹Nr.›</a:t>
            </a:fld>
            <a:endParaRPr lang="es-MX" dirty="0"/>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s-ES_tradnl"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48492F85-0FA7-4BD7-93F3-B061FDA7D482}" type="slidenum">
              <a:rPr lang="es-MX" smtClean="0"/>
              <a:t>‹Nr.›</a:t>
            </a:fld>
            <a:endParaRPr lang="es-MX"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s-ES_tradnl"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F91AA4BA-DAFE-4513-9FE0-11680D30696C}" type="datetimeFigureOut">
              <a:rPr lang="es-MX" smtClean="0"/>
              <a:t>05/11/13</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48492F85-0FA7-4BD7-93F3-B061FDA7D482}" type="slidenum">
              <a:rPr lang="es-MX" smtClean="0"/>
              <a:t>‹Nr.›</a:t>
            </a:fld>
            <a:endParaRPr lang="es-MX"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s-ES_tradnl"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F91AA4BA-DAFE-4513-9FE0-11680D30696C}" type="datetimeFigureOut">
              <a:rPr lang="es-MX" smtClean="0"/>
              <a:t>05/11/13</a:t>
            </a:fld>
            <a:endParaRPr lang="es-MX" dirty="0"/>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s-MX" dirty="0"/>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48492F85-0FA7-4BD7-93F3-B061FDA7D482}" type="slidenum">
              <a:rPr lang="es-MX" smtClean="0"/>
              <a:t>‹Nr.›</a:t>
            </a:fld>
            <a:endParaRPr lang="es-MX"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png"/><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png"/><Relationship Id="rId3"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KZKzVKrInVSsWM&amp;tbnid=3Mu_pv685q96fM:&amp;ved=0CAUQjRw&amp;url=http://es.dreamstime.com/im%C3%A1genes-de-archivo-libres-de-regal%C3%ADas-lucha-de-la-gente-del-conflicto-3d-image27710859&amp;ei=rwZ4Us7bNIeW2gXJroDIBg&amp;bvm=bv.55819444,d.b2I&amp;psig=AFQjCNEn2qPvr3tvyNzvfizgI7uRLCIPXw&amp;ust=1383684013281587" TargetMode="External"/><Relationship Id="rId3" Type="http://schemas.openxmlformats.org/officeDocument/2006/relationships/image" Target="../media/image21.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t-7nOKmFGfLhoM&amp;tbnid=77Zu1vlCtPTN1M:&amp;ved=0CAUQjRw&amp;url=http://www.pstracks.com/pauls-posts/113/&amp;ei=wQd4Uu_KC4Xd2QWSkIGwAw&amp;bvm=bv.55819444,d.b2I&amp;psig=AFQjCNGL5IFiF1KZ6HAZ1PBlOrW8gX4mZQ&amp;ust=1383684287386344" TargetMode="External"/><Relationship Id="rId3" Type="http://schemas.openxmlformats.org/officeDocument/2006/relationships/image" Target="../media/image22.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LbNLVESfFis1UM&amp;tbnid=dQb137QpXzFqwM:&amp;ved=0CAUQjRw&amp;url=http://acertijosymascosas.com/juego-de-logica-equilibrando-balanzas/&amp;ei=MhR4UpHyFOTB2QXp-IGoBA&amp;bvm=bv.55819444,d.aWc&amp;psig=AFQjCNE9kHTyuFX7c4nsALe4T4AYUj-UZA&amp;ust=1383687567760223" TargetMode="External"/><Relationship Id="rId3" Type="http://schemas.openxmlformats.org/officeDocument/2006/relationships/image" Target="../media/image23.jpeg"/></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hyperlink" Target="http://www.google.com.mx/url?sa=i&amp;rct=j&amp;q=&amp;esrc=s&amp;frm=1&amp;source=images&amp;cd=&amp;cad=rja&amp;docid=0v-az5PbyKASSM&amp;tbnid=zBK8ZSTkOOtteM:&amp;ved=0CAUQjRw&amp;url=http://televisadeportes.esmas.com/tdn/tema-del-dia/301908/mundial-sub-17-previa-mexico-vs-holanda&amp;ei=PxV4UsvECsWe2gWa-4DIAg&amp;bvm=bv.55819444,d.aWc&amp;psig=AFQjCNHW5YE1RMrTikq1GlnplwVP4dlUvQ&amp;ust=1383687846391009" TargetMode="External"/><Relationship Id="rId5"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GuFP1KHTbkKbpM&amp;tbnid=5hGazbrdaxasFM:&amp;ved=0CAUQjRw&amp;url=http://www.planetacurioso.com/2006/12/23/curiosidades-del-mundial-francia-1998/&amp;ei=axR4UtvOH8Tn2QXImoCoBQ&amp;bvm=bv.55819444,d.aWc&amp;psig=AFQjCNHHoY7VG-207Sz_Kkx-QesM6kiwrg&amp;ust=1383687654084919"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www.google.com.mx/url?sa=i&amp;rct=j&amp;q=&amp;esrc=s&amp;frm=1&amp;source=images&amp;cd=&amp;cad=rja&amp;docid=phXyn6xKgvJ7MM&amp;tbnid=PqJeD28bnX-TyM:&amp;ved=0CAUQjRw&amp;url=http://www.carnetonline.es/2009/05/02/senales-de-trafico/&amp;ei=shd4UtTsCuHi2QWxt4HgBA&amp;bvm=bv.55819444,d.aWc&amp;psig=AFQjCNE7GlePuYRhKuzKsnB1QeISwhrQ4g&amp;ust=1383688321050620" TargetMode="External"/><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_UF_EuUUNTFTdM&amp;tbnid=ekukFrlfvdDb0M:&amp;ved=0CAUQjRw&amp;url=http://noticias.coches.com/consejos/multas-por-no-respetar-las-senales-de-trafico/58123&amp;ei=mxd4UoPjB6fY2gWkn4DgAw&amp;bvm=bv.55819444,d.aWc&amp;psig=AFQjCNE7GlePuYRhKuzKsnB1QeISwhrQ4g&amp;ust=1383688321050620"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0d2A04vZL-n0PM&amp;tbnid=h1c2ljXtEKiVhM:&amp;ved=0CAUQjRw&amp;url=http://ayudawordpress.com/pagina-con-post-al-azar/&amp;ei=nxh4UpGSAeaD2gXOlYCIBA&amp;bvm=bv.55819444,d.aWc&amp;psig=AFQjCNHsHqTx-L6yYIM1Ga4Wg0s1kxiViA&amp;ust=1383688728205978" TargetMode="External"/><Relationship Id="rId3" Type="http://schemas.openxmlformats.org/officeDocument/2006/relationships/image" Target="../media/image27.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ZjfTzE8qMS7K_M&amp;tbnid=COs0GL5ylZ8WHM:&amp;ved=0CAUQjRw&amp;url=http://kosas-k-hay-k-saber-y-ver.blogspot.com/2012/10/sun-tzu-el-artye-de-la-guerra.html&amp;ei=bRp4Uq_QJaqE2QXK54C4CA&amp;bvm=bv.55819444,d.aWc&amp;psig=AFQjCNHhXsGhU192JzdShqv_mb_Qa9SmxQ&amp;ust=1383689023688963" TargetMode="External"/><Relationship Id="rId3" Type="http://schemas.openxmlformats.org/officeDocument/2006/relationships/image" Target="../media/image28.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H6_QKsdaC3kCpM&amp;tbnid=q7fmSZLIHGXCUM:&amp;ved=0CAUQjRw&amp;url=http://www.knowquickbooks.com/business-owner-solutions.html&amp;ei=Oht4UrHIHanY2AXX44CADA&amp;bvm=bv.55819444,d.aWc&amp;psig=AFQjCNH4NLgB6xGk1X-hY9NjV1YFLZ1FMw&amp;ust=1383689356842862" TargetMode="External"/><Relationship Id="rId3" Type="http://schemas.openxmlformats.org/officeDocument/2006/relationships/image" Target="../media/image29.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wqUrD87ffVlbLM&amp;tbnid=406BpPltTLXWMM:&amp;ved=0CAUQjRw&amp;url=http://www.fundacionmona.org/news/2011/07/06/0002&amp;ei=xx14Uu2HJuTL2QW9kYH4Aw&amp;bvm=bv.55819444,d.aWc&amp;psig=AFQjCNEWu2hA4zuYSKQoo1IpCV6KWzRCVg&amp;ust=1383690045068704" TargetMode="External"/><Relationship Id="rId3" Type="http://schemas.openxmlformats.org/officeDocument/2006/relationships/image" Target="../media/image30.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HLSpq4OeSmB94M&amp;tbnid=nyO4WLsQpg07ZM:&amp;ved=0CAUQjRw&amp;url=http://www.laymanpsych.com/the-bachelor-pad-and-the-prisoners-dilemma-abc-throws-a-new-twist-on-the-psychological-classic/&amp;ei=8DN0UuTdI-Sr2wXOzoDQAw&amp;bvm=bv.55819444,d.b2I&amp;psig=AFQjCNHxjWhJfZtvefbhWf2ytwqcmyDIbw&amp;ust=1383433032862728" TargetMode="External"/><Relationship Id="rId3" Type="http://schemas.openxmlformats.org/officeDocument/2006/relationships/image" Target="../media/image31.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fHU089kzFheGoM&amp;tbnid=bz7jz_worrHfaM:&amp;ved=0CAUQjRw&amp;url=http://www.zazzle.es/advertencia_el_pi_es_irracional_pegatinas-217199596116792182&amp;ei=4UN4UsD9JMjKsQTgwIG4BA&amp;bvm=bv.55819444,d.aWc&amp;psig=AFQjCNGziOohdqWSJ_iC_AMWzlT4y3JDXA&amp;ust=1383699772983557" TargetMode="External"/><Relationship Id="rId3" Type="http://schemas.openxmlformats.org/officeDocument/2006/relationships/image" Target="../media/image32.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oNtuDvxP8a7CNM&amp;tbnid=MExFS_9P3vxVtM:&amp;ved=0CAUQjRw&amp;url=http://cuidadoinfantil.net/el-llanto-del-bebe.html&amp;ei=H0l4UrbIMs21sAS4wIDwBA&amp;bvm=bv.55819444,d.aWc&amp;psig=AFQjCNFmY6VRoiIQCi1KH11lioZTAd-p9g&amp;ust=1383701120127522" TargetMode="External"/><Relationship Id="rId3" Type="http://schemas.openxmlformats.org/officeDocument/2006/relationships/image" Target="../media/image33.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kNQuU44qb9deeM&amp;tbnid=Vj7yKeYxeFM7dM:&amp;ved=0CAUQjRw&amp;url=http://josemanuelrodriguezpardo.blogspot.com/2013/02/libertad.html&amp;ei=CiN4UqLEHsXC2AXOoIHwAg&amp;bvm=bv.55819444,d.aWc&amp;psig=AFQjCNH_gd1G6r138o6uiSBlzreWQG_IRw&amp;ust=1383691365712315" TargetMode="External"/><Relationship Id="rId3" Type="http://schemas.openxmlformats.org/officeDocument/2006/relationships/image" Target="../media/image34.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5.jpeg"/><Relationship Id="rId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hyperlink" Target="http://www.google.com.mx/url?sa=i&amp;rct=j&amp;q=&amp;esrc=s&amp;frm=1&amp;source=images&amp;cd=&amp;cad=rja&amp;docid=s-jEdmRM1LHGYM&amp;tbnid=Y_T2wcGcQOQVTM:&amp;ved=0CAUQjRw&amp;url=http://www.blogitecno.com/2010/09/mejores-juegos-de-cartas-juegos-de-naipes/&amp;ei=FN53UrLGNKfl2AWL54CIAw&amp;bvm=bv.55819444,d.b2I&amp;psig=AFQjCNFCT61GH-JEiV6ZWBZiIezYGPdTnw&amp;ust=1383673728012250"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JFdjjbgSaSiX4M&amp;tbnid=z63oEuv73M4RiM:&amp;ved=0CAUQjRw&amp;url=http://www.lifestyletherapycoach.com/lifeprogram/GroupRules.asp&amp;ei=EOF3UqqbDubH2wXDvIHYBA&amp;bvm=bv.55819444,d.b2I&amp;psig=AFQjCNFw9UNexAgKXbXgjZewbxywBgOrzQ&amp;ust=1383674505287606" TargetMode="External"/><Relationship Id="rId3" Type="http://schemas.openxmlformats.org/officeDocument/2006/relationships/image" Target="../media/image36.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Rc1ZiH-orgnM5M&amp;tbnid=mHjBLPh-8lFSeM:&amp;ved=0CAUQjRw&amp;url=http://es.123rf.com/photo_5551749_maquina-de-reloj-antiguo.html&amp;ei=gkB4Ur2KOdCxsATTqIGgBw&amp;bvm=bv.55819444,d.aWc&amp;psig=AFQjCNHHgGngfbf8X3bDWGjo5Hmtvn8Vpw&amp;ust=1383698942077102" TargetMode="External"/><Relationship Id="rId3" Type="http://schemas.openxmlformats.org/officeDocument/2006/relationships/image" Target="../media/image37.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gJzVXIeH4h4xWM&amp;tbnid=TWa2cvaOgviOYM:&amp;ved=0CAUQjRw&amp;url=http://www.cipm-carmen.com.mx/home/component/content/article/25/192.html&amp;ei=vUB4Urz5FMjSsASo14HgBg&amp;bvm=bv.55819444,d.aWc&amp;psig=AFQjCNE_2b8HfWjTK8Bw2agEzPdyq8Rz0Q&amp;ust=1383699000682807" TargetMode="External"/><Relationship Id="rId3" Type="http://schemas.openxmlformats.org/officeDocument/2006/relationships/image" Target="../media/image38.gi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9.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Q3ZCTPiXsfNJXM&amp;tbnid=RXsuHOGyndEWBM:&amp;ved=0CAUQjRw&amp;url=http://www.agendasanluis.com/eventos/instalaran-5-empresas-japonesas-en-san-luis-potosi/&amp;ei=QUF4Uvn0ONGpsATXsIDwBA&amp;bvm=bv.55819444,d.aWc&amp;psig=AFQjCNHccGPTfM8f1XA2Ndqikb__t5catw&amp;ust=1383699119465254"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mx/url?sa=i&amp;rct=j&amp;q=&amp;esrc=s&amp;frm=1&amp;source=images&amp;cd=&amp;cad=rja&amp;docid=5JpT-_WvUi8R4M&amp;tbnid=X48fpay7cyeetM:&amp;ved=0CAUQjRw&amp;url=http://www.radioesperanza.mx/articulos/reflexiones/2013/08/atrevete-a-cambiar-1.php&amp;ei=wUF4UqKuFsLLsQS09ICADg&amp;bvm=bv.55819444,d.aWc&amp;psig=AFQjCNGbRKyIU-yG9Smnl1as57vHAYHXog&amp;ust=1383699257268371" TargetMode="External"/><Relationship Id="rId3" Type="http://schemas.openxmlformats.org/officeDocument/2006/relationships/image" Target="../media/image40.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208929"/>
            <a:ext cx="5458968" cy="659404"/>
          </a:xfrm>
        </p:spPr>
        <p:txBody>
          <a:bodyPr>
            <a:normAutofit fontScale="90000"/>
          </a:bodyPr>
          <a:lstStyle/>
          <a:p>
            <a:pPr algn="r"/>
            <a:r>
              <a:rPr lang="en-US" b="1" dirty="0" smtClean="0"/>
              <a:t>Rafael Alberto Pérez</a:t>
            </a:r>
            <a:endParaRPr lang="en-US" b="1" dirty="0"/>
          </a:p>
        </p:txBody>
      </p:sp>
      <p:sp>
        <p:nvSpPr>
          <p:cNvPr id="4" name="TextBox 3"/>
          <p:cNvSpPr txBox="1"/>
          <p:nvPr/>
        </p:nvSpPr>
        <p:spPr>
          <a:xfrm>
            <a:off x="3275857" y="542290"/>
            <a:ext cx="5472608" cy="1446550"/>
          </a:xfrm>
          <a:prstGeom prst="rect">
            <a:avLst/>
          </a:prstGeom>
          <a:noFill/>
        </p:spPr>
        <p:txBody>
          <a:bodyPr wrap="square" rtlCol="0">
            <a:spAutoFit/>
          </a:bodyPr>
          <a:lstStyle/>
          <a:p>
            <a:pPr algn="r"/>
            <a:r>
              <a:rPr lang="en-US" sz="4400" b="1" dirty="0" smtClean="0">
                <a:solidFill>
                  <a:schemeClr val="bg1"/>
                </a:solidFill>
              </a:rPr>
              <a:t>ESTRATEGIAS DE COMUNICACIÓN</a:t>
            </a:r>
            <a:endParaRPr lang="en-US" sz="4400" b="1" dirty="0">
              <a:solidFill>
                <a:schemeClr val="bg1"/>
              </a:solidFill>
            </a:endParaRPr>
          </a:p>
        </p:txBody>
      </p:sp>
      <p:sp>
        <p:nvSpPr>
          <p:cNvPr id="5" name="TextBox 4"/>
          <p:cNvSpPr txBox="1"/>
          <p:nvPr/>
        </p:nvSpPr>
        <p:spPr>
          <a:xfrm>
            <a:off x="3347864" y="2564904"/>
            <a:ext cx="5184576" cy="1938992"/>
          </a:xfrm>
          <a:prstGeom prst="rect">
            <a:avLst/>
          </a:prstGeom>
          <a:noFill/>
        </p:spPr>
        <p:txBody>
          <a:bodyPr wrap="square" rtlCol="0">
            <a:spAutoFit/>
          </a:bodyPr>
          <a:lstStyle/>
          <a:p>
            <a:r>
              <a:rPr lang="es-MX" sz="2000" b="1" dirty="0" smtClean="0">
                <a:solidFill>
                  <a:schemeClr val="bg1"/>
                </a:solidFill>
              </a:rPr>
              <a:t>Capítulo 1             </a:t>
            </a:r>
          </a:p>
          <a:p>
            <a:endParaRPr lang="es-MX" sz="2000" b="1" dirty="0" smtClean="0">
              <a:solidFill>
                <a:schemeClr val="bg1"/>
              </a:solidFill>
            </a:endParaRPr>
          </a:p>
          <a:p>
            <a:r>
              <a:rPr lang="es-MX" sz="2000" b="1" dirty="0" smtClean="0">
                <a:solidFill>
                  <a:schemeClr val="bg1"/>
                </a:solidFill>
              </a:rPr>
              <a:t>2.500 años de estrategia:</a:t>
            </a:r>
          </a:p>
          <a:p>
            <a:r>
              <a:rPr lang="es-MX" sz="2000" b="1" dirty="0" smtClean="0">
                <a:solidFill>
                  <a:schemeClr val="bg1"/>
                </a:solidFill>
              </a:rPr>
              <a:t>El paradigma militar</a:t>
            </a:r>
          </a:p>
          <a:p>
            <a:endParaRPr lang="es-MX" sz="2000" b="1" dirty="0" smtClean="0">
              <a:solidFill>
                <a:schemeClr val="bg1"/>
              </a:solidFill>
            </a:endParaRPr>
          </a:p>
          <a:p>
            <a:r>
              <a:rPr lang="es-MX" sz="2000" b="1" dirty="0" smtClean="0">
                <a:solidFill>
                  <a:schemeClr val="bg1"/>
                </a:solidFill>
              </a:rPr>
              <a:t> </a:t>
            </a:r>
            <a:endParaRPr lang="es-MX" sz="2000" b="1" dirty="0">
              <a:solidFill>
                <a:schemeClr val="bg1"/>
              </a:solidFill>
            </a:endParaRPr>
          </a:p>
        </p:txBody>
      </p:sp>
      <p:sp>
        <p:nvSpPr>
          <p:cNvPr id="6" name="Subtítulo 5"/>
          <p:cNvSpPr>
            <a:spLocks noGrp="1"/>
          </p:cNvSpPr>
          <p:nvPr>
            <p:ph type="subTitle" idx="1"/>
          </p:nvPr>
        </p:nvSpPr>
        <p:spPr/>
        <p:txBody>
          <a:bodyPr/>
          <a:lstStyle/>
          <a:p>
            <a:endParaRPr lang="es-ES"/>
          </a:p>
        </p:txBody>
      </p:sp>
    </p:spTree>
    <p:extLst>
      <p:ext uri="{BB962C8B-B14F-4D97-AF65-F5344CB8AC3E}">
        <p14:creationId xmlns:p14="http://schemas.microsoft.com/office/powerpoint/2010/main" val="209317932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7504" y="260648"/>
            <a:ext cx="7848872" cy="892870"/>
          </a:xfrm>
        </p:spPr>
        <p:txBody>
          <a:bodyPr vert="horz" lIns="91440" tIns="45720" rIns="91440" bIns="45720" rtlCol="0" anchor="b" anchorCtr="0">
            <a:noAutofit/>
          </a:bodyPr>
          <a:lstStyle/>
          <a:p>
            <a:pPr algn="r">
              <a:spcBef>
                <a:spcPct val="0"/>
              </a:spcBef>
              <a:buNone/>
            </a:pPr>
            <a:r>
              <a:rPr lang="es-MX" sz="2800" b="1" dirty="0" smtClean="0">
                <a:solidFill>
                  <a:schemeClr val="accent1"/>
                </a:solidFill>
                <a:latin typeface="+mj-lt"/>
                <a:ea typeface="+mj-ea"/>
                <a:cs typeface="+mj-cs"/>
              </a:rPr>
              <a:t>ESTRATEGIA: Un concepto en construcción…</a:t>
            </a:r>
          </a:p>
          <a:p>
            <a:pPr algn="r">
              <a:spcBef>
                <a:spcPct val="0"/>
              </a:spcBef>
              <a:buNone/>
            </a:pPr>
            <a:r>
              <a:rPr lang="es-MX" sz="2800" b="1" dirty="0" smtClean="0">
                <a:solidFill>
                  <a:schemeClr val="accent1"/>
                </a:solidFill>
                <a:latin typeface="+mj-lt"/>
                <a:ea typeface="+mj-ea"/>
                <a:cs typeface="+mj-cs"/>
              </a:rPr>
              <a:t>…un </a:t>
            </a:r>
            <a:r>
              <a:rPr lang="es-MX" sz="2800" b="1" dirty="0">
                <a:solidFill>
                  <a:schemeClr val="accent1"/>
                </a:solidFill>
                <a:latin typeface="+mj-lt"/>
                <a:ea typeface="+mj-ea"/>
                <a:cs typeface="+mj-cs"/>
              </a:rPr>
              <a:t>viaje de 2500 </a:t>
            </a:r>
            <a:r>
              <a:rPr lang="es-MX" sz="2800" b="1" dirty="0" smtClean="0">
                <a:solidFill>
                  <a:schemeClr val="accent1"/>
                </a:solidFill>
                <a:latin typeface="+mj-lt"/>
                <a:ea typeface="+mj-ea"/>
                <a:cs typeface="+mj-cs"/>
              </a:rPr>
              <a:t>años</a:t>
            </a:r>
            <a:endParaRPr lang="es-MX" sz="2800" b="1" dirty="0">
              <a:solidFill>
                <a:schemeClr val="accent1"/>
              </a:solidFill>
              <a:latin typeface="+mj-lt"/>
              <a:ea typeface="+mj-ea"/>
              <a:cs typeface="+mj-cs"/>
            </a:endParaRPr>
          </a:p>
        </p:txBody>
      </p:sp>
      <p:sp>
        <p:nvSpPr>
          <p:cNvPr id="4" name="TextBox 3"/>
          <p:cNvSpPr txBox="1"/>
          <p:nvPr/>
        </p:nvSpPr>
        <p:spPr>
          <a:xfrm>
            <a:off x="107504" y="1628800"/>
            <a:ext cx="8208912" cy="1015663"/>
          </a:xfrm>
          <a:prstGeom prst="rect">
            <a:avLst/>
          </a:prstGeom>
          <a:solidFill>
            <a:schemeClr val="bg1">
              <a:lumMod val="85000"/>
            </a:schemeClr>
          </a:solidFill>
        </p:spPr>
        <p:txBody>
          <a:bodyPr wrap="square" rtlCol="0">
            <a:spAutoFit/>
          </a:bodyPr>
          <a:lstStyle/>
          <a:p>
            <a:r>
              <a:rPr lang="es-MX" sz="2000" dirty="0" smtClean="0"/>
              <a:t>El término de </a:t>
            </a:r>
            <a:r>
              <a:rPr lang="es-MX" sz="2000" b="1" dirty="0" smtClean="0">
                <a:solidFill>
                  <a:srgbClr val="000090"/>
                </a:solidFill>
              </a:rPr>
              <a:t>ESTRATEGIA </a:t>
            </a:r>
            <a:r>
              <a:rPr lang="es-MX" sz="2000" dirty="0" smtClean="0"/>
              <a:t>se ha usado</a:t>
            </a:r>
            <a:r>
              <a:rPr lang="es-MX" sz="2000" dirty="0"/>
              <a:t> </a:t>
            </a:r>
            <a:r>
              <a:rPr lang="es-MX" sz="2000" dirty="0" smtClean="0"/>
              <a:t>para </a:t>
            </a:r>
            <a:r>
              <a:rPr lang="es-MX" sz="2000" b="1" dirty="0" smtClean="0"/>
              <a:t>significar</a:t>
            </a:r>
            <a:r>
              <a:rPr lang="es-MX" sz="2000" dirty="0" smtClean="0"/>
              <a:t> </a:t>
            </a:r>
            <a:r>
              <a:rPr lang="es-MX" sz="2000" u="sng" dirty="0" smtClean="0"/>
              <a:t>la necesidad de seguir ciertas reglas en la dirección de los asuntos que permitan optimizar los recursos y las fuerzas a utilizar</a:t>
            </a:r>
          </a:p>
        </p:txBody>
      </p:sp>
      <p:sp>
        <p:nvSpPr>
          <p:cNvPr id="5" name="TextBox 4"/>
          <p:cNvSpPr txBox="1"/>
          <p:nvPr/>
        </p:nvSpPr>
        <p:spPr>
          <a:xfrm>
            <a:off x="107504" y="3212976"/>
            <a:ext cx="8208912" cy="1631216"/>
          </a:xfrm>
          <a:prstGeom prst="rect">
            <a:avLst/>
          </a:prstGeom>
          <a:solidFill>
            <a:srgbClr val="D9D9D9"/>
          </a:solidFill>
        </p:spPr>
        <p:txBody>
          <a:bodyPr wrap="square" rtlCol="0">
            <a:spAutoFit/>
          </a:bodyPr>
          <a:lstStyle/>
          <a:p>
            <a:r>
              <a:rPr lang="es-MX" sz="2000" dirty="0" smtClean="0"/>
              <a:t>El hombre está dotado de varias </a:t>
            </a:r>
            <a:r>
              <a:rPr lang="es-MX" sz="2000" b="1" dirty="0" smtClean="0"/>
              <a:t>capacidades</a:t>
            </a:r>
            <a:r>
              <a:rPr lang="es-MX" sz="2000" dirty="0" smtClean="0"/>
              <a:t> </a:t>
            </a:r>
            <a:r>
              <a:rPr lang="es-MX" sz="2000" b="1" dirty="0" smtClean="0"/>
              <a:t>naturales</a:t>
            </a:r>
            <a:r>
              <a:rPr lang="es-MX" sz="2000" dirty="0" smtClean="0"/>
              <a:t>, una de ellas es la estrategia: la capacidad para </a:t>
            </a:r>
            <a:r>
              <a:rPr lang="es-MX" sz="2000" b="1" i="1" u="sng" dirty="0" smtClean="0">
                <a:solidFill>
                  <a:schemeClr val="accent1"/>
                </a:solidFill>
              </a:rPr>
              <a:t>resolver los conflictos eligiendo entre alternativas </a:t>
            </a:r>
            <a:r>
              <a:rPr lang="es-MX" sz="2000" b="1" i="1" u="sng" dirty="0" smtClean="0">
                <a:solidFill>
                  <a:srgbClr val="990000"/>
                </a:solidFill>
              </a:rPr>
              <a:t>de acción</a:t>
            </a:r>
            <a:r>
              <a:rPr lang="es-MX" sz="2000" dirty="0" smtClean="0"/>
              <a:t>, enfocadas para lograr sus </a:t>
            </a:r>
            <a:r>
              <a:rPr lang="es-MX" sz="2000" b="1" dirty="0" smtClean="0">
                <a:solidFill>
                  <a:srgbClr val="008000"/>
                </a:solidFill>
              </a:rPr>
              <a:t>objetivos</a:t>
            </a:r>
            <a:r>
              <a:rPr lang="es-MX" sz="2000" dirty="0" smtClean="0"/>
              <a:t> y </a:t>
            </a:r>
            <a:r>
              <a:rPr lang="es-MX" sz="2000" b="1" dirty="0" smtClean="0">
                <a:solidFill>
                  <a:srgbClr val="660066"/>
                </a:solidFill>
              </a:rPr>
              <a:t>sobrevivir ante una naturaleza </a:t>
            </a:r>
            <a:r>
              <a:rPr lang="es-MX" sz="2000" dirty="0" smtClean="0"/>
              <a:t>muchas veces hostil y plagada de enemigos desconocidos.</a:t>
            </a:r>
          </a:p>
        </p:txBody>
      </p:sp>
      <p:sp>
        <p:nvSpPr>
          <p:cNvPr id="7" name="TextBox 6"/>
          <p:cNvSpPr txBox="1"/>
          <p:nvPr/>
        </p:nvSpPr>
        <p:spPr>
          <a:xfrm>
            <a:off x="107504" y="5149641"/>
            <a:ext cx="8208912" cy="1015663"/>
          </a:xfrm>
          <a:prstGeom prst="rect">
            <a:avLst/>
          </a:prstGeom>
          <a:solidFill>
            <a:srgbClr val="D9D9D9"/>
          </a:solidFill>
        </p:spPr>
        <p:txBody>
          <a:bodyPr wrap="square" rtlCol="0">
            <a:spAutoFit/>
          </a:bodyPr>
          <a:lstStyle/>
          <a:p>
            <a:r>
              <a:rPr lang="es-MX" sz="2000" dirty="0"/>
              <a:t>Muchos </a:t>
            </a:r>
            <a:r>
              <a:rPr lang="es-MX" sz="2000" b="1" dirty="0"/>
              <a:t>aspectos de la cultura del hombre </a:t>
            </a:r>
            <a:r>
              <a:rPr lang="es-MX" sz="2000" dirty="0"/>
              <a:t>primitivo </a:t>
            </a:r>
            <a:r>
              <a:rPr lang="es-MX" sz="2000" b="1" u="sng" dirty="0">
                <a:solidFill>
                  <a:srgbClr val="000090"/>
                </a:solidFill>
              </a:rPr>
              <a:t>funcionaban como estrategias de supervivencia y de </a:t>
            </a:r>
            <a:r>
              <a:rPr lang="es-MX" sz="2000" b="1" u="sng" dirty="0" smtClean="0">
                <a:solidFill>
                  <a:srgbClr val="000090"/>
                </a:solidFill>
              </a:rPr>
              <a:t>cohesión </a:t>
            </a:r>
            <a:r>
              <a:rPr lang="es-MX" sz="2000" b="1" u="sng" dirty="0">
                <a:solidFill>
                  <a:srgbClr val="000090"/>
                </a:solidFill>
              </a:rPr>
              <a:t>del grupo</a:t>
            </a:r>
            <a:r>
              <a:rPr lang="es-MX" sz="2000" dirty="0"/>
              <a:t>. </a:t>
            </a:r>
          </a:p>
        </p:txBody>
      </p:sp>
    </p:spTree>
    <p:extLst>
      <p:ext uri="{BB962C8B-B14F-4D97-AF65-F5344CB8AC3E}">
        <p14:creationId xmlns:p14="http://schemas.microsoft.com/office/powerpoint/2010/main" val="24861121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75856" y="260648"/>
            <a:ext cx="5616624" cy="707886"/>
          </a:xfrm>
          <a:prstGeom prst="rect">
            <a:avLst/>
          </a:prstGeom>
          <a:solidFill>
            <a:schemeClr val="bg1"/>
          </a:solidFill>
        </p:spPr>
        <p:txBody>
          <a:bodyPr wrap="square" rtlCol="0">
            <a:spAutoFit/>
          </a:bodyPr>
          <a:lstStyle/>
          <a:p>
            <a:r>
              <a:rPr lang="es-MX" sz="2000" dirty="0"/>
              <a:t>De </a:t>
            </a:r>
            <a:r>
              <a:rPr lang="es-MX" sz="2000" dirty="0" smtClean="0"/>
              <a:t>3,438 </a:t>
            </a:r>
            <a:r>
              <a:rPr lang="es-MX" sz="2000" dirty="0"/>
              <a:t>años </a:t>
            </a:r>
            <a:r>
              <a:rPr lang="es-MX" sz="2000" dirty="0" smtClean="0"/>
              <a:t>de historia </a:t>
            </a:r>
            <a:r>
              <a:rPr lang="es-MX" sz="2000" dirty="0"/>
              <a:t>registrada solo 268 han estado </a:t>
            </a:r>
            <a:r>
              <a:rPr lang="es-MX" sz="2000" dirty="0" smtClean="0"/>
              <a:t>exentos </a:t>
            </a:r>
            <a:r>
              <a:rPr lang="es-MX" sz="2000" dirty="0"/>
              <a:t>de </a:t>
            </a:r>
            <a:r>
              <a:rPr lang="es-MX" sz="2000" dirty="0" smtClean="0"/>
              <a:t>guerra</a:t>
            </a:r>
            <a:endParaRPr lang="es-MX" sz="2000" dirty="0"/>
          </a:p>
        </p:txBody>
      </p:sp>
      <p:sp>
        <p:nvSpPr>
          <p:cNvPr id="9" name="TextBox 8"/>
          <p:cNvSpPr txBox="1"/>
          <p:nvPr/>
        </p:nvSpPr>
        <p:spPr>
          <a:xfrm>
            <a:off x="539552" y="2132856"/>
            <a:ext cx="5472608" cy="707886"/>
          </a:xfrm>
          <a:prstGeom prst="rect">
            <a:avLst/>
          </a:prstGeom>
          <a:noFill/>
        </p:spPr>
        <p:txBody>
          <a:bodyPr wrap="square" rtlCol="0">
            <a:spAutoFit/>
          </a:bodyPr>
          <a:lstStyle/>
          <a:p>
            <a:r>
              <a:rPr lang="es-MX" sz="2000" b="1" dirty="0"/>
              <a:t>Definición clásica de </a:t>
            </a:r>
            <a:r>
              <a:rPr lang="es-MX" sz="2000" b="1" dirty="0" smtClean="0"/>
              <a:t>estrategia: </a:t>
            </a:r>
          </a:p>
          <a:p>
            <a:r>
              <a:rPr lang="es-MX" sz="2000" dirty="0" smtClean="0"/>
              <a:t>Arte </a:t>
            </a:r>
            <a:r>
              <a:rPr lang="es-MX" sz="2000" dirty="0"/>
              <a:t>de dirigir las operaciones </a:t>
            </a:r>
            <a:r>
              <a:rPr lang="es-MX" sz="2000" dirty="0" smtClean="0"/>
              <a:t>militares</a:t>
            </a:r>
            <a:endParaRPr lang="es-MX" sz="2000" dirty="0"/>
          </a:p>
        </p:txBody>
      </p:sp>
      <p:sp>
        <p:nvSpPr>
          <p:cNvPr id="10" name="TextBox 9"/>
          <p:cNvSpPr txBox="1"/>
          <p:nvPr/>
        </p:nvSpPr>
        <p:spPr>
          <a:xfrm>
            <a:off x="2987824" y="3429000"/>
            <a:ext cx="5868144" cy="1323439"/>
          </a:xfrm>
          <a:prstGeom prst="rect">
            <a:avLst/>
          </a:prstGeom>
          <a:noFill/>
        </p:spPr>
        <p:txBody>
          <a:bodyPr wrap="square" rtlCol="0">
            <a:spAutoFit/>
          </a:bodyPr>
          <a:lstStyle>
            <a:defPPr>
              <a:defRPr lang="es-MX"/>
            </a:defPPr>
            <a:lvl1pPr>
              <a:defRPr sz="2000" b="1"/>
            </a:lvl1pPr>
          </a:lstStyle>
          <a:p>
            <a:r>
              <a:rPr lang="es-MX" b="0" dirty="0"/>
              <a:t>Desde sus orígenes en el siglo V a.C. hasta la segunda mitad del siglo XX, hemos sido marcados por </a:t>
            </a:r>
            <a:r>
              <a:rPr lang="es-MX" u="sng" dirty="0" smtClean="0">
                <a:solidFill>
                  <a:schemeClr val="accent1"/>
                </a:solidFill>
              </a:rPr>
              <a:t>PARADIGMA MILITAR </a:t>
            </a:r>
            <a:r>
              <a:rPr lang="es-MX" b="0" dirty="0" smtClean="0"/>
              <a:t>de </a:t>
            </a:r>
            <a:r>
              <a:rPr lang="es-MX" b="0" dirty="0"/>
              <a:t>la estrategia</a:t>
            </a:r>
          </a:p>
        </p:txBody>
      </p:sp>
      <p:pic>
        <p:nvPicPr>
          <p:cNvPr id="2" name="Picture 1"/>
          <p:cNvPicPr>
            <a:picLocks noChangeAspect="1"/>
          </p:cNvPicPr>
          <p:nvPr/>
        </p:nvPicPr>
        <p:blipFill>
          <a:blip r:embed="rId2"/>
          <a:stretch>
            <a:fillRect/>
          </a:stretch>
        </p:blipFill>
        <p:spPr>
          <a:xfrm>
            <a:off x="6119664" y="1340768"/>
            <a:ext cx="3024336" cy="1728408"/>
          </a:xfrm>
          <a:prstGeom prst="rect">
            <a:avLst/>
          </a:prstGeom>
        </p:spPr>
      </p:pic>
      <p:pic>
        <p:nvPicPr>
          <p:cNvPr id="6" name="Picture 5"/>
          <p:cNvPicPr>
            <a:picLocks noChangeAspect="1"/>
          </p:cNvPicPr>
          <p:nvPr/>
        </p:nvPicPr>
        <p:blipFill>
          <a:blip r:embed="rId3"/>
          <a:stretch>
            <a:fillRect/>
          </a:stretch>
        </p:blipFill>
        <p:spPr>
          <a:xfrm>
            <a:off x="0" y="-17429"/>
            <a:ext cx="3003995" cy="1872208"/>
          </a:xfrm>
          <a:prstGeom prst="rect">
            <a:avLst/>
          </a:prstGeom>
        </p:spPr>
      </p:pic>
      <p:pic>
        <p:nvPicPr>
          <p:cNvPr id="11" name="Picture 10"/>
          <p:cNvPicPr>
            <a:picLocks noChangeAspect="1"/>
          </p:cNvPicPr>
          <p:nvPr/>
        </p:nvPicPr>
        <p:blipFill>
          <a:blip r:embed="rId4"/>
          <a:stretch>
            <a:fillRect/>
          </a:stretch>
        </p:blipFill>
        <p:spPr>
          <a:xfrm>
            <a:off x="0" y="3356992"/>
            <a:ext cx="2662475" cy="1908944"/>
          </a:xfrm>
          <a:prstGeom prst="rect">
            <a:avLst/>
          </a:prstGeom>
        </p:spPr>
      </p:pic>
      <p:sp>
        <p:nvSpPr>
          <p:cNvPr id="12" name="TextBox 11"/>
          <p:cNvSpPr txBox="1"/>
          <p:nvPr/>
        </p:nvSpPr>
        <p:spPr>
          <a:xfrm>
            <a:off x="2880320" y="4725144"/>
            <a:ext cx="6084168" cy="707886"/>
          </a:xfrm>
          <a:prstGeom prst="rect">
            <a:avLst/>
          </a:prstGeom>
          <a:noFill/>
        </p:spPr>
        <p:txBody>
          <a:bodyPr wrap="square" rtlCol="0">
            <a:spAutoFit/>
          </a:bodyPr>
          <a:lstStyle/>
          <a:p>
            <a:r>
              <a:rPr lang="es-MX" sz="2000" b="1" dirty="0" smtClean="0">
                <a:solidFill>
                  <a:srgbClr val="660066"/>
                </a:solidFill>
              </a:rPr>
              <a:t>La palabra estrategia habría de aguardar hasta 1843</a:t>
            </a:r>
          </a:p>
        </p:txBody>
      </p:sp>
      <p:sp>
        <p:nvSpPr>
          <p:cNvPr id="13" name="TextBox 12"/>
          <p:cNvSpPr txBox="1"/>
          <p:nvPr/>
        </p:nvSpPr>
        <p:spPr>
          <a:xfrm>
            <a:off x="0" y="5941729"/>
            <a:ext cx="9144000" cy="1015663"/>
          </a:xfrm>
          <a:prstGeom prst="rect">
            <a:avLst/>
          </a:prstGeom>
          <a:solidFill>
            <a:schemeClr val="bg1">
              <a:lumMod val="85000"/>
            </a:schemeClr>
          </a:solidFill>
        </p:spPr>
        <p:txBody>
          <a:bodyPr wrap="square" rtlCol="0">
            <a:spAutoFit/>
          </a:bodyPr>
          <a:lstStyle/>
          <a:p>
            <a:r>
              <a:rPr lang="es-MX" sz="2000" b="1" dirty="0" smtClean="0"/>
              <a:t>Distintas concepciones:</a:t>
            </a:r>
          </a:p>
          <a:p>
            <a:pPr marL="742950" lvl="1" indent="-285750">
              <a:buFont typeface="Arial" panose="020B0604020202020204" pitchFamily="34" charset="0"/>
              <a:buChar char="•"/>
            </a:pPr>
            <a:r>
              <a:rPr lang="es-MX" sz="2000" dirty="0" smtClean="0"/>
              <a:t>Grecia: Uso de la fuerza para resolver conflictos</a:t>
            </a:r>
          </a:p>
          <a:p>
            <a:pPr marL="742950" lvl="1" indent="-285750">
              <a:buFont typeface="Arial" panose="020B0604020202020204" pitchFamily="34" charset="0"/>
              <a:buChar char="•"/>
            </a:pPr>
            <a:r>
              <a:rPr lang="es-MX" sz="2000" dirty="0" smtClean="0"/>
              <a:t>China: Uso de inteligencia sobre la fuerza</a:t>
            </a:r>
          </a:p>
        </p:txBody>
      </p:sp>
    </p:spTree>
    <p:extLst>
      <p:ext uri="{BB962C8B-B14F-4D97-AF65-F5344CB8AC3E}">
        <p14:creationId xmlns:p14="http://schemas.microsoft.com/office/powerpoint/2010/main" val="152578106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0" y="914400"/>
            <a:ext cx="6508750" cy="1143000"/>
          </a:xfrm>
        </p:spPr>
        <p:txBody>
          <a:bodyPr>
            <a:normAutofit fontScale="90000"/>
          </a:bodyPr>
          <a:lstStyle/>
          <a:p>
            <a:r>
              <a:rPr lang="es-MX" dirty="0" smtClean="0"/>
              <a:t/>
            </a:r>
            <a:br>
              <a:rPr lang="es-MX" dirty="0" smtClean="0"/>
            </a:br>
            <a:r>
              <a:rPr lang="es-MX" dirty="0" smtClean="0"/>
              <a:t/>
            </a:r>
            <a:br>
              <a:rPr lang="es-MX" dirty="0" smtClean="0"/>
            </a:br>
            <a:endParaRPr lang="es-MX" dirty="0"/>
          </a:p>
        </p:txBody>
      </p:sp>
      <p:sp>
        <p:nvSpPr>
          <p:cNvPr id="8" name="Content Placeholder 2"/>
          <p:cNvSpPr>
            <a:spLocks noGrp="1"/>
          </p:cNvSpPr>
          <p:nvPr>
            <p:ph idx="4294967295"/>
          </p:nvPr>
        </p:nvSpPr>
        <p:spPr>
          <a:xfrm>
            <a:off x="395536" y="260648"/>
            <a:ext cx="5761038" cy="604837"/>
          </a:xfrm>
        </p:spPr>
        <p:txBody>
          <a:bodyPr vert="horz" lIns="91440" tIns="45720" rIns="91440" bIns="45720" rtlCol="0" anchor="b" anchorCtr="0">
            <a:noAutofit/>
          </a:bodyPr>
          <a:lstStyle/>
          <a:p>
            <a:pPr>
              <a:spcBef>
                <a:spcPct val="0"/>
              </a:spcBef>
              <a:buNone/>
            </a:pPr>
            <a:r>
              <a:rPr lang="es-MX" sz="2800" b="1" dirty="0">
                <a:solidFill>
                  <a:schemeClr val="accent1"/>
                </a:solidFill>
                <a:latin typeface="+mj-lt"/>
                <a:ea typeface="+mj-ea"/>
                <a:cs typeface="+mj-cs"/>
              </a:rPr>
              <a:t>Antecedentes orientales…</a:t>
            </a:r>
          </a:p>
        </p:txBody>
      </p:sp>
      <p:sp>
        <p:nvSpPr>
          <p:cNvPr id="9" name="TextBox 8"/>
          <p:cNvSpPr txBox="1"/>
          <p:nvPr/>
        </p:nvSpPr>
        <p:spPr>
          <a:xfrm>
            <a:off x="179512" y="1340768"/>
            <a:ext cx="6480720" cy="400110"/>
          </a:xfrm>
          <a:prstGeom prst="rect">
            <a:avLst/>
          </a:prstGeom>
          <a:noFill/>
        </p:spPr>
        <p:txBody>
          <a:bodyPr wrap="square" rtlCol="0">
            <a:spAutoFit/>
          </a:bodyPr>
          <a:lstStyle/>
          <a:p>
            <a:r>
              <a:rPr lang="es-MX" sz="2000" b="1" dirty="0" smtClean="0">
                <a:solidFill>
                  <a:srgbClr val="000090"/>
                </a:solidFill>
              </a:rPr>
              <a:t>China – Sun Tzu- El arte de la Guerra</a:t>
            </a:r>
          </a:p>
        </p:txBody>
      </p:sp>
      <p:sp>
        <p:nvSpPr>
          <p:cNvPr id="10" name="TextBox 9"/>
          <p:cNvSpPr txBox="1"/>
          <p:nvPr/>
        </p:nvSpPr>
        <p:spPr>
          <a:xfrm>
            <a:off x="179512" y="2053297"/>
            <a:ext cx="6768752" cy="1015663"/>
          </a:xfrm>
          <a:prstGeom prst="rect">
            <a:avLst/>
          </a:prstGeom>
          <a:solidFill>
            <a:srgbClr val="D9D9D9"/>
          </a:solidFill>
        </p:spPr>
        <p:txBody>
          <a:bodyPr wrap="square" rtlCol="0">
            <a:spAutoFit/>
          </a:bodyPr>
          <a:lstStyle/>
          <a:p>
            <a:r>
              <a:rPr lang="es-MX" sz="2000" dirty="0" smtClean="0"/>
              <a:t>Defiende la tesis de que la batalla debe ser ganada más por la maniobra y la astucia que por el choque armado</a:t>
            </a:r>
          </a:p>
        </p:txBody>
      </p:sp>
      <p:sp>
        <p:nvSpPr>
          <p:cNvPr id="11" name="TextBox 10"/>
          <p:cNvSpPr txBox="1"/>
          <p:nvPr/>
        </p:nvSpPr>
        <p:spPr>
          <a:xfrm>
            <a:off x="4788024" y="3270463"/>
            <a:ext cx="3816424" cy="2246769"/>
          </a:xfrm>
          <a:prstGeom prst="rect">
            <a:avLst/>
          </a:prstGeom>
        </p:spPr>
        <p:txBody>
          <a:bodyPr wrap="square">
            <a:spAutoFit/>
          </a:bodyPr>
          <a:lstStyle>
            <a:defPPr>
              <a:defRPr lang="es-MX"/>
            </a:defPPr>
            <a:lvl1pPr lvl="0">
              <a:defRPr sz="2800" i="1">
                <a:solidFill>
                  <a:srgbClr val="000090"/>
                </a:solidFill>
                <a:latin typeface="Brush Script MT Italic"/>
                <a:cs typeface="Brush Script MT Italic"/>
              </a:defRPr>
            </a:lvl1pPr>
          </a:lstStyle>
          <a:p>
            <a:r>
              <a:rPr lang="es-MX" dirty="0"/>
              <a:t>«Por el más corto tiempo, con el menor sacrificio de vidas e infligiendo al enemigo las menores pérdidas materiales posibles» </a:t>
            </a:r>
          </a:p>
        </p:txBody>
      </p:sp>
      <p:sp>
        <p:nvSpPr>
          <p:cNvPr id="2" name="Rectangle 1"/>
          <p:cNvSpPr/>
          <p:nvPr/>
        </p:nvSpPr>
        <p:spPr>
          <a:xfrm>
            <a:off x="251520" y="3325628"/>
            <a:ext cx="4392488" cy="1384995"/>
          </a:xfrm>
          <a:prstGeom prst="rect">
            <a:avLst/>
          </a:prstGeom>
        </p:spPr>
        <p:txBody>
          <a:bodyPr wrap="square">
            <a:spAutoFit/>
          </a:bodyPr>
          <a:lstStyle/>
          <a:p>
            <a:pPr lvl="0"/>
            <a:r>
              <a:rPr lang="es-MX" sz="2800" i="1" dirty="0">
                <a:solidFill>
                  <a:srgbClr val="000090"/>
                </a:solidFill>
                <a:latin typeface="Brush Script MT Italic"/>
                <a:cs typeface="Brush Script MT Italic"/>
              </a:rPr>
              <a:t>«Sólo cuando no es posible derrotar al enemigo por estos medios se debe recurrir a la fuerza armada»</a:t>
            </a:r>
          </a:p>
        </p:txBody>
      </p:sp>
      <p:pic>
        <p:nvPicPr>
          <p:cNvPr id="12" name="Picture 11"/>
          <p:cNvPicPr>
            <a:picLocks noChangeAspect="1"/>
          </p:cNvPicPr>
          <p:nvPr/>
        </p:nvPicPr>
        <p:blipFill>
          <a:blip r:embed="rId2"/>
          <a:stretch>
            <a:fillRect/>
          </a:stretch>
        </p:blipFill>
        <p:spPr>
          <a:xfrm>
            <a:off x="7020271" y="-4357"/>
            <a:ext cx="2124141" cy="2124141"/>
          </a:xfrm>
          <a:prstGeom prst="rect">
            <a:avLst/>
          </a:prstGeom>
        </p:spPr>
      </p:pic>
    </p:spTree>
    <p:extLst>
      <p:ext uri="{BB962C8B-B14F-4D97-AF65-F5344CB8AC3E}">
        <p14:creationId xmlns:p14="http://schemas.microsoft.com/office/powerpoint/2010/main" val="428929178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
        <p:nvSpPr>
          <p:cNvPr id="7" name="Title 1"/>
          <p:cNvSpPr>
            <a:spLocks noGrp="1"/>
          </p:cNvSpPr>
          <p:nvPr>
            <p:ph type="title" idx="4294967295"/>
          </p:nvPr>
        </p:nvSpPr>
        <p:spPr>
          <a:xfrm>
            <a:off x="0" y="914400"/>
            <a:ext cx="6508750" cy="1143000"/>
          </a:xfrm>
        </p:spPr>
        <p:txBody>
          <a:bodyPr>
            <a:normAutofit fontScale="90000"/>
          </a:bodyPr>
          <a:lstStyle/>
          <a:p>
            <a:r>
              <a:rPr lang="es-MX" dirty="0" smtClean="0"/>
              <a:t/>
            </a:r>
            <a:br>
              <a:rPr lang="es-MX" dirty="0" smtClean="0"/>
            </a:br>
            <a:r>
              <a:rPr lang="es-MX" dirty="0" smtClean="0"/>
              <a:t/>
            </a:r>
            <a:br>
              <a:rPr lang="es-MX" dirty="0" smtClean="0"/>
            </a:br>
            <a:endParaRPr lang="es-MX" dirty="0"/>
          </a:p>
        </p:txBody>
      </p:sp>
      <p:sp>
        <p:nvSpPr>
          <p:cNvPr id="8" name="Content Placeholder 2"/>
          <p:cNvSpPr>
            <a:spLocks noGrp="1"/>
          </p:cNvSpPr>
          <p:nvPr>
            <p:ph idx="4294967295"/>
          </p:nvPr>
        </p:nvSpPr>
        <p:spPr>
          <a:xfrm>
            <a:off x="-2692" y="0"/>
            <a:ext cx="5761038" cy="604837"/>
          </a:xfrm>
        </p:spPr>
        <p:txBody>
          <a:bodyPr vert="horz" lIns="91440" tIns="45720" rIns="91440" bIns="45720" rtlCol="0" anchor="b" anchorCtr="0">
            <a:noAutofit/>
          </a:bodyPr>
          <a:lstStyle/>
          <a:p>
            <a:pPr>
              <a:spcBef>
                <a:spcPct val="0"/>
              </a:spcBef>
              <a:buNone/>
            </a:pPr>
            <a:r>
              <a:rPr lang="es-MX" sz="2800" b="1" dirty="0">
                <a:solidFill>
                  <a:schemeClr val="tx1"/>
                </a:solidFill>
                <a:latin typeface="+mj-lt"/>
                <a:ea typeface="+mj-ea"/>
                <a:cs typeface="+mj-cs"/>
              </a:rPr>
              <a:t>Antecedentes orientales…</a:t>
            </a:r>
          </a:p>
        </p:txBody>
      </p:sp>
      <p:sp>
        <p:nvSpPr>
          <p:cNvPr id="9" name="TextBox 8"/>
          <p:cNvSpPr txBox="1"/>
          <p:nvPr/>
        </p:nvSpPr>
        <p:spPr>
          <a:xfrm>
            <a:off x="6209302" y="685145"/>
            <a:ext cx="2952328" cy="1015663"/>
          </a:xfrm>
          <a:prstGeom prst="rect">
            <a:avLst/>
          </a:prstGeom>
          <a:noFill/>
        </p:spPr>
        <p:txBody>
          <a:bodyPr wrap="square" rtlCol="0">
            <a:spAutoFit/>
          </a:bodyPr>
          <a:lstStyle/>
          <a:p>
            <a:r>
              <a:rPr lang="es-MX" sz="2000" b="1" dirty="0">
                <a:solidFill>
                  <a:srgbClr val="000000"/>
                </a:solidFill>
                <a:latin typeface="+mj-lt"/>
              </a:rPr>
              <a:t>El arte japonés de la ventaja: apariencia e intención </a:t>
            </a:r>
            <a:endParaRPr lang="es-MX" sz="2000" b="1" dirty="0" smtClean="0">
              <a:solidFill>
                <a:srgbClr val="000000"/>
              </a:solidFill>
              <a:latin typeface="+mj-lt"/>
            </a:endParaRPr>
          </a:p>
        </p:txBody>
      </p:sp>
      <p:sp>
        <p:nvSpPr>
          <p:cNvPr id="12" name="TextBox 11"/>
          <p:cNvSpPr txBox="1"/>
          <p:nvPr/>
        </p:nvSpPr>
        <p:spPr>
          <a:xfrm>
            <a:off x="179512" y="1052736"/>
            <a:ext cx="2736304" cy="3139321"/>
          </a:xfrm>
          <a:prstGeom prst="rect">
            <a:avLst/>
          </a:prstGeom>
          <a:noFill/>
        </p:spPr>
        <p:txBody>
          <a:bodyPr wrap="square" rtlCol="0">
            <a:spAutoFit/>
          </a:bodyPr>
          <a:lstStyle/>
          <a:p>
            <a:r>
              <a:rPr lang="es-MX" b="1" dirty="0" smtClean="0"/>
              <a:t>En Japón el saber estratégico se encontró reservado a samuráis y otros grupos de élite.</a:t>
            </a:r>
          </a:p>
          <a:p>
            <a:pPr marL="285750" indent="-285750">
              <a:buFont typeface="Arial" panose="020B0604020202020204" pitchFamily="34" charset="0"/>
              <a:buChar char="•"/>
            </a:pPr>
            <a:endParaRPr lang="es-MX" b="1" dirty="0" smtClean="0"/>
          </a:p>
          <a:p>
            <a:r>
              <a:rPr lang="es-MX" b="1" dirty="0" smtClean="0"/>
              <a:t>La discreción:</a:t>
            </a:r>
            <a:r>
              <a:rPr lang="es-MX" b="1" dirty="0"/>
              <a:t> </a:t>
            </a:r>
            <a:r>
              <a:rPr lang="es-MX" b="1" dirty="0" smtClean="0"/>
              <a:t>La practica zen de «disminuir la propia luz para armonizarse con el mundo</a:t>
            </a:r>
          </a:p>
        </p:txBody>
      </p:sp>
      <p:sp>
        <p:nvSpPr>
          <p:cNvPr id="13" name="TextBox 12"/>
          <p:cNvSpPr txBox="1"/>
          <p:nvPr/>
        </p:nvSpPr>
        <p:spPr>
          <a:xfrm>
            <a:off x="-850" y="5962054"/>
            <a:ext cx="9109354" cy="923330"/>
          </a:xfrm>
          <a:prstGeom prst="rect">
            <a:avLst/>
          </a:prstGeom>
          <a:solidFill>
            <a:schemeClr val="tx1"/>
          </a:solidFill>
        </p:spPr>
        <p:txBody>
          <a:bodyPr wrap="square" rtlCol="0">
            <a:spAutoFit/>
          </a:bodyPr>
          <a:lstStyle/>
          <a:p>
            <a:r>
              <a:rPr lang="es-MX" b="1" i="1" dirty="0" smtClean="0">
                <a:solidFill>
                  <a:schemeClr val="bg1"/>
                </a:solidFill>
              </a:rPr>
              <a:t>Libro sobre las tradiciones familiares en el arte de la guerra</a:t>
            </a:r>
            <a:r>
              <a:rPr lang="es-MX" b="1" dirty="0" smtClean="0">
                <a:solidFill>
                  <a:schemeClr val="bg1"/>
                </a:solidFill>
              </a:rPr>
              <a:t> -Yagyu Munemori: </a:t>
            </a:r>
            <a:r>
              <a:rPr lang="es-MX" dirty="0" smtClean="0">
                <a:solidFill>
                  <a:schemeClr val="bg1"/>
                </a:solidFill>
              </a:rPr>
              <a:t>«La inteligencia altamente desarrollada no se muestra porque se ha escondido previamente»</a:t>
            </a:r>
          </a:p>
        </p:txBody>
      </p:sp>
      <p:sp>
        <p:nvSpPr>
          <p:cNvPr id="5" name="Rectangle 4"/>
          <p:cNvSpPr/>
          <p:nvPr/>
        </p:nvSpPr>
        <p:spPr>
          <a:xfrm>
            <a:off x="5796136" y="2276872"/>
            <a:ext cx="2592288" cy="1477328"/>
          </a:xfrm>
          <a:prstGeom prst="rect">
            <a:avLst/>
          </a:prstGeom>
          <a:noFill/>
        </p:spPr>
        <p:txBody>
          <a:bodyPr wrap="square">
            <a:spAutoFit/>
          </a:bodyPr>
          <a:lstStyle/>
          <a:p>
            <a:r>
              <a:rPr lang="es-MX" b="1" dirty="0"/>
              <a:t>Miyamoto Mushashi: </a:t>
            </a:r>
            <a:r>
              <a:rPr lang="es-MX" b="1" i="1" dirty="0"/>
              <a:t>«arte de la ventaja» «superar al enemigo en cualquier circunstancia»</a:t>
            </a:r>
          </a:p>
        </p:txBody>
      </p:sp>
    </p:spTree>
    <p:extLst>
      <p:ext uri="{BB962C8B-B14F-4D97-AF65-F5344CB8AC3E}">
        <p14:creationId xmlns:p14="http://schemas.microsoft.com/office/powerpoint/2010/main" val="148440968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1052736"/>
            <a:ext cx="4320480" cy="604663"/>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008000"/>
                </a:solidFill>
              </a:rPr>
              <a:t>Juegos orientales de estrategia</a:t>
            </a:r>
            <a:endParaRPr lang="es-MX" b="1" dirty="0">
              <a:solidFill>
                <a:srgbClr val="008000"/>
              </a:solidFill>
            </a:endParaRPr>
          </a:p>
        </p:txBody>
      </p:sp>
      <p:sp>
        <p:nvSpPr>
          <p:cNvPr id="3" name="TextBox 2"/>
          <p:cNvSpPr txBox="1"/>
          <p:nvPr/>
        </p:nvSpPr>
        <p:spPr>
          <a:xfrm>
            <a:off x="179512" y="1772816"/>
            <a:ext cx="6480720" cy="369332"/>
          </a:xfrm>
          <a:prstGeom prst="rect">
            <a:avLst/>
          </a:prstGeom>
          <a:noFill/>
        </p:spPr>
        <p:txBody>
          <a:bodyPr wrap="square" rtlCol="0">
            <a:spAutoFit/>
          </a:bodyPr>
          <a:lstStyle/>
          <a:p>
            <a:r>
              <a:rPr lang="es-MX" b="1" dirty="0" smtClean="0"/>
              <a:t>GO</a:t>
            </a:r>
          </a:p>
        </p:txBody>
      </p:sp>
      <p:sp>
        <p:nvSpPr>
          <p:cNvPr id="4" name="TextBox 3"/>
          <p:cNvSpPr txBox="1"/>
          <p:nvPr/>
        </p:nvSpPr>
        <p:spPr>
          <a:xfrm>
            <a:off x="251520" y="2276872"/>
            <a:ext cx="6480720" cy="646331"/>
          </a:xfrm>
          <a:prstGeom prst="rect">
            <a:avLst/>
          </a:prstGeom>
          <a:noFill/>
        </p:spPr>
        <p:txBody>
          <a:bodyPr wrap="square" rtlCol="0">
            <a:spAutoFit/>
          </a:bodyPr>
          <a:lstStyle/>
          <a:p>
            <a:r>
              <a:rPr lang="es-MX" i="1" dirty="0" smtClean="0"/>
              <a:t>Modelos de simulación, instrumentos simbólicos y de principios estratégicos</a:t>
            </a:r>
            <a:endParaRPr lang="es-MX" dirty="0" smtClean="0"/>
          </a:p>
        </p:txBody>
      </p:sp>
      <p:sp>
        <p:nvSpPr>
          <p:cNvPr id="5" name="TextBox 4"/>
          <p:cNvSpPr txBox="1"/>
          <p:nvPr/>
        </p:nvSpPr>
        <p:spPr>
          <a:xfrm>
            <a:off x="251520" y="3068960"/>
            <a:ext cx="7560840" cy="1200329"/>
          </a:xfrm>
          <a:prstGeom prst="rect">
            <a:avLst/>
          </a:prstGeom>
          <a:noFill/>
        </p:spPr>
        <p:txBody>
          <a:bodyPr wrap="square" rtlCol="0">
            <a:spAutoFit/>
          </a:bodyPr>
          <a:lstStyle/>
          <a:p>
            <a:pPr marL="285750" indent="-285750">
              <a:buFont typeface="Arial"/>
              <a:buChar char="•"/>
            </a:pPr>
            <a:r>
              <a:rPr lang="es-MX" dirty="0" smtClean="0"/>
              <a:t>Agi</a:t>
            </a:r>
            <a:r>
              <a:rPr lang="es-MX" dirty="0"/>
              <a:t> </a:t>
            </a:r>
            <a:r>
              <a:rPr lang="es-MX" dirty="0" smtClean="0"/>
              <a:t>(mejor utilización de recursos); </a:t>
            </a:r>
          </a:p>
          <a:p>
            <a:pPr marL="285750" indent="-285750">
              <a:buFont typeface="Arial"/>
              <a:buChar char="•"/>
            </a:pPr>
            <a:r>
              <a:rPr lang="es-MX" dirty="0" smtClean="0"/>
              <a:t>sente (iniciativa); </a:t>
            </a:r>
          </a:p>
          <a:p>
            <a:pPr marL="285750" indent="-285750">
              <a:buFont typeface="Arial"/>
              <a:buChar char="•"/>
            </a:pPr>
            <a:r>
              <a:rPr lang="es-MX" dirty="0" smtClean="0"/>
              <a:t>korigatachi (ineficiencia por sobredefensa o concentración de recursos y riesgos)</a:t>
            </a:r>
            <a:endParaRPr lang="es-MX" dirty="0"/>
          </a:p>
        </p:txBody>
      </p:sp>
      <p:pic>
        <p:nvPicPr>
          <p:cNvPr id="8" name="Picture 7"/>
          <p:cNvPicPr>
            <a:picLocks noChangeAspect="1"/>
          </p:cNvPicPr>
          <p:nvPr/>
        </p:nvPicPr>
        <p:blipFill>
          <a:blip r:embed="rId2"/>
          <a:stretch>
            <a:fillRect/>
          </a:stretch>
        </p:blipFill>
        <p:spPr>
          <a:xfrm>
            <a:off x="6948263" y="0"/>
            <a:ext cx="2230181" cy="1670483"/>
          </a:xfrm>
          <a:prstGeom prst="rect">
            <a:avLst/>
          </a:prstGeom>
        </p:spPr>
      </p:pic>
      <p:sp>
        <p:nvSpPr>
          <p:cNvPr id="10" name="Content Placeholder 2"/>
          <p:cNvSpPr txBox="1">
            <a:spLocks/>
          </p:cNvSpPr>
          <p:nvPr/>
        </p:nvSpPr>
        <p:spPr>
          <a:xfrm>
            <a:off x="32792" y="260648"/>
            <a:ext cx="5761038" cy="604837"/>
          </a:xfrm>
          <a:prstGeom prst="rect">
            <a:avLst/>
          </a:prstGeom>
        </p:spPr>
        <p:txBody>
          <a:bodyPr vert="horz" lIns="91440" tIns="45720" rIns="91440" bIns="45720" rtlCol="0" anchor="b" anchorCtr="0">
            <a:no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spcBef>
                <a:spcPct val="0"/>
              </a:spcBef>
              <a:buFont typeface="Wingdings 2" pitchFamily="18" charset="2"/>
              <a:buNone/>
            </a:pPr>
            <a:r>
              <a:rPr lang="es-MX" sz="2800" b="1" dirty="0" smtClean="0">
                <a:solidFill>
                  <a:schemeClr val="accent1"/>
                </a:solidFill>
                <a:latin typeface="+mj-lt"/>
                <a:ea typeface="+mj-ea"/>
                <a:cs typeface="+mj-cs"/>
              </a:rPr>
              <a:t>Antecedentes orientales…</a:t>
            </a:r>
            <a:endParaRPr lang="es-MX" sz="2800" b="1" dirty="0">
              <a:solidFill>
                <a:schemeClr val="accent1"/>
              </a:solidFill>
              <a:latin typeface="+mj-lt"/>
              <a:ea typeface="+mj-ea"/>
              <a:cs typeface="+mj-cs"/>
            </a:endParaRPr>
          </a:p>
        </p:txBody>
      </p:sp>
      <p:pic>
        <p:nvPicPr>
          <p:cNvPr id="11" name="Picture 10"/>
          <p:cNvPicPr>
            <a:picLocks noChangeAspect="1"/>
          </p:cNvPicPr>
          <p:nvPr/>
        </p:nvPicPr>
        <p:blipFill>
          <a:blip r:embed="rId3"/>
          <a:stretch>
            <a:fillRect/>
          </a:stretch>
        </p:blipFill>
        <p:spPr>
          <a:xfrm>
            <a:off x="0" y="4368800"/>
            <a:ext cx="3263900" cy="2489200"/>
          </a:xfrm>
          <a:prstGeom prst="rect">
            <a:avLst/>
          </a:prstGeom>
        </p:spPr>
      </p:pic>
    </p:spTree>
    <p:extLst>
      <p:ext uri="{BB962C8B-B14F-4D97-AF65-F5344CB8AC3E}">
        <p14:creationId xmlns:p14="http://schemas.microsoft.com/office/powerpoint/2010/main" val="427588715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1052736"/>
            <a:ext cx="4320480" cy="604663"/>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008000"/>
                </a:solidFill>
              </a:rPr>
              <a:t>Juegos orientales de estrategia</a:t>
            </a:r>
            <a:endParaRPr lang="es-MX" b="1" dirty="0">
              <a:solidFill>
                <a:srgbClr val="008000"/>
              </a:solidFill>
            </a:endParaRPr>
          </a:p>
        </p:txBody>
      </p:sp>
      <p:pic>
        <p:nvPicPr>
          <p:cNvPr id="9" name="Picture 8"/>
          <p:cNvPicPr>
            <a:picLocks noChangeAspect="1"/>
          </p:cNvPicPr>
          <p:nvPr/>
        </p:nvPicPr>
        <p:blipFill>
          <a:blip r:embed="rId2"/>
          <a:stretch>
            <a:fillRect/>
          </a:stretch>
        </p:blipFill>
        <p:spPr>
          <a:xfrm>
            <a:off x="0" y="4573157"/>
            <a:ext cx="3505200" cy="2311400"/>
          </a:xfrm>
          <a:prstGeom prst="rect">
            <a:avLst/>
          </a:prstGeom>
        </p:spPr>
      </p:pic>
      <p:sp>
        <p:nvSpPr>
          <p:cNvPr id="10" name="Content Placeholder 2"/>
          <p:cNvSpPr txBox="1">
            <a:spLocks/>
          </p:cNvSpPr>
          <p:nvPr/>
        </p:nvSpPr>
        <p:spPr>
          <a:xfrm>
            <a:off x="32792" y="260648"/>
            <a:ext cx="5761038" cy="604837"/>
          </a:xfrm>
          <a:prstGeom prst="rect">
            <a:avLst/>
          </a:prstGeom>
        </p:spPr>
        <p:txBody>
          <a:bodyPr vert="horz" lIns="91440" tIns="45720" rIns="91440" bIns="45720" rtlCol="0" anchor="b" anchorCtr="0">
            <a:no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spcBef>
                <a:spcPct val="0"/>
              </a:spcBef>
              <a:buFont typeface="Wingdings 2" pitchFamily="18" charset="2"/>
              <a:buNone/>
            </a:pPr>
            <a:r>
              <a:rPr lang="es-MX" sz="2800" b="1" dirty="0" smtClean="0">
                <a:solidFill>
                  <a:schemeClr val="accent1"/>
                </a:solidFill>
                <a:latin typeface="+mj-lt"/>
                <a:ea typeface="+mj-ea"/>
                <a:cs typeface="+mj-cs"/>
              </a:rPr>
              <a:t>Antecedentes orientales…</a:t>
            </a:r>
            <a:endParaRPr lang="es-MX" sz="2800" b="1" dirty="0">
              <a:solidFill>
                <a:schemeClr val="accent1"/>
              </a:solidFill>
              <a:latin typeface="+mj-lt"/>
              <a:ea typeface="+mj-ea"/>
              <a:cs typeface="+mj-cs"/>
            </a:endParaRPr>
          </a:p>
        </p:txBody>
      </p:sp>
      <p:sp>
        <p:nvSpPr>
          <p:cNvPr id="7" name="TextBox 6"/>
          <p:cNvSpPr txBox="1"/>
          <p:nvPr/>
        </p:nvSpPr>
        <p:spPr>
          <a:xfrm>
            <a:off x="251520" y="1628800"/>
            <a:ext cx="6480720" cy="369332"/>
          </a:xfrm>
          <a:prstGeom prst="rect">
            <a:avLst/>
          </a:prstGeom>
          <a:noFill/>
        </p:spPr>
        <p:txBody>
          <a:bodyPr wrap="square" rtlCol="0">
            <a:spAutoFit/>
          </a:bodyPr>
          <a:lstStyle/>
          <a:p>
            <a:r>
              <a:rPr lang="es-MX" b="1" dirty="0" smtClean="0"/>
              <a:t>EL AJEDREZ</a:t>
            </a:r>
          </a:p>
        </p:txBody>
      </p:sp>
      <p:sp>
        <p:nvSpPr>
          <p:cNvPr id="11" name="Content Placeholder 2"/>
          <p:cNvSpPr txBox="1">
            <a:spLocks/>
          </p:cNvSpPr>
          <p:nvPr/>
        </p:nvSpPr>
        <p:spPr>
          <a:xfrm>
            <a:off x="2123728" y="1988840"/>
            <a:ext cx="3930771" cy="432048"/>
          </a:xfrm>
          <a:prstGeom prst="rect">
            <a:avLst/>
          </a:prstGeom>
        </p:spPr>
        <p:txBody>
          <a:bodyPr>
            <a:normAutofit fontScale="5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000090"/>
                </a:solidFill>
                <a:latin typeface="Arial Black"/>
                <a:cs typeface="Arial Black"/>
              </a:rPr>
              <a:t>El duelo Kasparov- Deep Blue</a:t>
            </a:r>
            <a:endParaRPr lang="es-MX" b="1" dirty="0">
              <a:solidFill>
                <a:srgbClr val="000090"/>
              </a:solidFill>
              <a:latin typeface="Arial Black"/>
              <a:cs typeface="Arial Black"/>
            </a:endParaRPr>
          </a:p>
        </p:txBody>
      </p:sp>
      <p:sp>
        <p:nvSpPr>
          <p:cNvPr id="12" name="TextBox 11"/>
          <p:cNvSpPr txBox="1"/>
          <p:nvPr/>
        </p:nvSpPr>
        <p:spPr>
          <a:xfrm>
            <a:off x="179512" y="2420888"/>
            <a:ext cx="6480720" cy="369332"/>
          </a:xfrm>
          <a:prstGeom prst="rect">
            <a:avLst/>
          </a:prstGeom>
          <a:noFill/>
        </p:spPr>
        <p:txBody>
          <a:bodyPr wrap="square" rtlCol="0">
            <a:spAutoFit/>
          </a:bodyPr>
          <a:lstStyle/>
          <a:p>
            <a:pPr marL="285750" indent="-285750">
              <a:buFont typeface="Arial" panose="020B0604020202020204" pitchFamily="34" charset="0"/>
              <a:buChar char="•"/>
            </a:pPr>
            <a:r>
              <a:rPr lang="es-MX" dirty="0" smtClean="0"/>
              <a:t>Los limites de la inteligencia cibernética y la inteligencia humana</a:t>
            </a:r>
          </a:p>
        </p:txBody>
      </p:sp>
      <p:sp>
        <p:nvSpPr>
          <p:cNvPr id="13" name="TextBox 12"/>
          <p:cNvSpPr txBox="1"/>
          <p:nvPr/>
        </p:nvSpPr>
        <p:spPr>
          <a:xfrm>
            <a:off x="179512" y="3284984"/>
            <a:ext cx="6480720" cy="923330"/>
          </a:xfrm>
          <a:prstGeom prst="rect">
            <a:avLst/>
          </a:prstGeom>
          <a:noFill/>
        </p:spPr>
        <p:txBody>
          <a:bodyPr wrap="square" rtlCol="0">
            <a:spAutoFit/>
          </a:bodyPr>
          <a:lstStyle/>
          <a:p>
            <a:pPr marL="285750" indent="-285750">
              <a:buFont typeface="Arial" panose="020B0604020202020204" pitchFamily="34" charset="0"/>
              <a:buChar char="•"/>
            </a:pPr>
            <a:r>
              <a:rPr lang="es-MX" dirty="0" smtClean="0"/>
              <a:t>200,000 millones de jugadas en sólo tres minutos, no es capaz de contextualizar, ni por tanto, de relativizar, cualidades ambas imprescindibles en un buen estratega</a:t>
            </a:r>
          </a:p>
        </p:txBody>
      </p:sp>
      <p:sp>
        <p:nvSpPr>
          <p:cNvPr id="14" name="TextBox 13"/>
          <p:cNvSpPr txBox="1"/>
          <p:nvPr/>
        </p:nvSpPr>
        <p:spPr>
          <a:xfrm>
            <a:off x="3959424" y="4869160"/>
            <a:ext cx="5184576" cy="1200329"/>
          </a:xfrm>
          <a:prstGeom prst="rect">
            <a:avLst/>
          </a:prstGeom>
          <a:noFill/>
        </p:spPr>
        <p:txBody>
          <a:bodyPr wrap="square" rtlCol="0">
            <a:spAutoFit/>
          </a:bodyPr>
          <a:lstStyle/>
          <a:p>
            <a:pPr marL="285750" indent="-285750">
              <a:buFont typeface="Arial" panose="020B0604020202020204" pitchFamily="34" charset="0"/>
              <a:buChar char="•"/>
            </a:pPr>
            <a:r>
              <a:rPr lang="es-MX" dirty="0" smtClean="0"/>
              <a:t>Un Jugador de clase A tiene un vocabulario de 2,000 modelos, los maestros tienen vocabularios de 50,000</a:t>
            </a:r>
            <a:endParaRPr lang="es-MX" dirty="0"/>
          </a:p>
          <a:p>
            <a:endParaRPr lang="es-MX" dirty="0"/>
          </a:p>
        </p:txBody>
      </p:sp>
      <p:pic>
        <p:nvPicPr>
          <p:cNvPr id="15" name="Picture 14"/>
          <p:cNvPicPr>
            <a:picLocks noChangeAspect="1"/>
          </p:cNvPicPr>
          <p:nvPr/>
        </p:nvPicPr>
        <p:blipFill>
          <a:blip r:embed="rId3"/>
          <a:stretch>
            <a:fillRect/>
          </a:stretch>
        </p:blipFill>
        <p:spPr>
          <a:xfrm>
            <a:off x="6516216" y="0"/>
            <a:ext cx="2627784" cy="1968302"/>
          </a:xfrm>
          <a:prstGeom prst="rect">
            <a:avLst/>
          </a:prstGeom>
        </p:spPr>
      </p:pic>
    </p:spTree>
    <p:extLst>
      <p:ext uri="{BB962C8B-B14F-4D97-AF65-F5344CB8AC3E}">
        <p14:creationId xmlns:p14="http://schemas.microsoft.com/office/powerpoint/2010/main" val="36115085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1052736"/>
            <a:ext cx="4320480" cy="604663"/>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008000"/>
                </a:solidFill>
              </a:rPr>
              <a:t>Juegos orientales de estrategia</a:t>
            </a:r>
            <a:endParaRPr lang="es-MX" b="1" dirty="0">
              <a:solidFill>
                <a:srgbClr val="008000"/>
              </a:solidFill>
            </a:endParaRPr>
          </a:p>
        </p:txBody>
      </p:sp>
      <p:sp>
        <p:nvSpPr>
          <p:cNvPr id="10" name="Content Placeholder 2"/>
          <p:cNvSpPr txBox="1">
            <a:spLocks/>
          </p:cNvSpPr>
          <p:nvPr/>
        </p:nvSpPr>
        <p:spPr>
          <a:xfrm>
            <a:off x="32792" y="260648"/>
            <a:ext cx="5761038" cy="604837"/>
          </a:xfrm>
          <a:prstGeom prst="rect">
            <a:avLst/>
          </a:prstGeom>
        </p:spPr>
        <p:txBody>
          <a:bodyPr vert="horz" lIns="91440" tIns="45720" rIns="91440" bIns="45720" rtlCol="0" anchor="b" anchorCtr="0">
            <a:no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spcBef>
                <a:spcPct val="0"/>
              </a:spcBef>
              <a:buFont typeface="Wingdings 2" pitchFamily="18" charset="2"/>
              <a:buNone/>
            </a:pPr>
            <a:r>
              <a:rPr lang="es-MX" sz="2800" b="1" dirty="0" smtClean="0">
                <a:solidFill>
                  <a:schemeClr val="accent1"/>
                </a:solidFill>
                <a:latin typeface="+mj-lt"/>
                <a:ea typeface="+mj-ea"/>
                <a:cs typeface="+mj-cs"/>
              </a:rPr>
              <a:t>Antecedentes orientales…</a:t>
            </a:r>
            <a:endParaRPr lang="es-MX" sz="2800" b="1" dirty="0">
              <a:solidFill>
                <a:schemeClr val="accent1"/>
              </a:solidFill>
              <a:latin typeface="+mj-lt"/>
              <a:ea typeface="+mj-ea"/>
              <a:cs typeface="+mj-cs"/>
            </a:endParaRPr>
          </a:p>
        </p:txBody>
      </p:sp>
      <p:sp>
        <p:nvSpPr>
          <p:cNvPr id="3" name="Rectangle 2"/>
          <p:cNvSpPr/>
          <p:nvPr/>
        </p:nvSpPr>
        <p:spPr>
          <a:xfrm>
            <a:off x="323528" y="2348880"/>
            <a:ext cx="6984776" cy="1323439"/>
          </a:xfrm>
          <a:prstGeom prst="rect">
            <a:avLst/>
          </a:prstGeom>
        </p:spPr>
        <p:txBody>
          <a:bodyPr wrap="square">
            <a:spAutoFit/>
          </a:bodyPr>
          <a:lstStyle/>
          <a:p>
            <a:r>
              <a:rPr lang="es-MX" sz="2000" dirty="0" smtClean="0"/>
              <a:t>Sus </a:t>
            </a:r>
            <a:r>
              <a:rPr lang="es-MX" sz="2000" dirty="0"/>
              <a:t>reglas de juego reproducen a manera de modelo </a:t>
            </a:r>
            <a:r>
              <a:rPr lang="es-MX" sz="2000" dirty="0" smtClean="0"/>
              <a:t>imaginario </a:t>
            </a:r>
            <a:r>
              <a:rPr lang="es-MX" sz="2000" dirty="0"/>
              <a:t>las situaciones de la política y reflejan la </a:t>
            </a:r>
            <a:r>
              <a:rPr lang="es-MX" sz="2000" dirty="0" smtClean="0"/>
              <a:t>combinación </a:t>
            </a:r>
            <a:r>
              <a:rPr lang="es-MX" sz="2000" dirty="0"/>
              <a:t>infinita de correlaciones de fuerza </a:t>
            </a:r>
            <a:r>
              <a:rPr lang="es-MX" sz="2000" dirty="0" smtClean="0"/>
              <a:t>entre grupos </a:t>
            </a:r>
            <a:r>
              <a:rPr lang="es-MX" sz="2000" dirty="0"/>
              <a:t>y clases sociales</a:t>
            </a:r>
          </a:p>
        </p:txBody>
      </p:sp>
      <p:sp>
        <p:nvSpPr>
          <p:cNvPr id="4" name="Rectangle 3"/>
          <p:cNvSpPr/>
          <p:nvPr/>
        </p:nvSpPr>
        <p:spPr>
          <a:xfrm>
            <a:off x="179512" y="1628800"/>
            <a:ext cx="4280669" cy="369332"/>
          </a:xfrm>
          <a:prstGeom prst="rect">
            <a:avLst/>
          </a:prstGeom>
        </p:spPr>
        <p:txBody>
          <a:bodyPr wrap="square">
            <a:spAutoFit/>
          </a:bodyPr>
          <a:lstStyle/>
          <a:p>
            <a:pPr lvl="0"/>
            <a:r>
              <a:rPr lang="es-MX" b="1" dirty="0" smtClean="0">
                <a:solidFill>
                  <a:prstClr val="black"/>
                </a:solidFill>
              </a:rPr>
              <a:t>YANG PI - </a:t>
            </a:r>
            <a:r>
              <a:rPr lang="es-MX" b="1" i="1" dirty="0" smtClean="0">
                <a:solidFill>
                  <a:prstClr val="black"/>
                </a:solidFill>
              </a:rPr>
              <a:t>EL JUEGO DEL PODER </a:t>
            </a:r>
            <a:endParaRPr lang="es-MX" b="1" dirty="0">
              <a:solidFill>
                <a:prstClr val="black"/>
              </a:solidFill>
            </a:endParaRPr>
          </a:p>
        </p:txBody>
      </p:sp>
      <p:pic>
        <p:nvPicPr>
          <p:cNvPr id="5" name="Picture 4"/>
          <p:cNvPicPr>
            <a:picLocks noChangeAspect="1"/>
          </p:cNvPicPr>
          <p:nvPr/>
        </p:nvPicPr>
        <p:blipFill>
          <a:blip r:embed="rId2"/>
          <a:stretch>
            <a:fillRect/>
          </a:stretch>
        </p:blipFill>
        <p:spPr>
          <a:xfrm>
            <a:off x="2987824" y="3861048"/>
            <a:ext cx="2857500" cy="2844800"/>
          </a:xfrm>
          <a:prstGeom prst="rect">
            <a:avLst/>
          </a:prstGeom>
        </p:spPr>
      </p:pic>
      <p:sp>
        <p:nvSpPr>
          <p:cNvPr id="6" name="Rectangle 5"/>
          <p:cNvSpPr/>
          <p:nvPr/>
        </p:nvSpPr>
        <p:spPr>
          <a:xfrm>
            <a:off x="6300192" y="4437112"/>
            <a:ext cx="2448272" cy="2031325"/>
          </a:xfrm>
          <a:prstGeom prst="rect">
            <a:avLst/>
          </a:prstGeom>
          <a:solidFill>
            <a:schemeClr val="bg1">
              <a:lumMod val="85000"/>
            </a:schemeClr>
          </a:solidFill>
        </p:spPr>
        <p:txBody>
          <a:bodyPr wrap="square">
            <a:spAutoFit/>
          </a:bodyPr>
          <a:lstStyle/>
          <a:p>
            <a:r>
              <a:rPr lang="es-MX" b="1" smtClean="0"/>
              <a:t>1. El Dirigente 2. El provocador 3. El ideólogo 4. El periodista 5. El militar y 6. El militante (estas son cuatro fichas).</a:t>
            </a:r>
            <a:endParaRPr lang="es-MX" b="1"/>
          </a:p>
        </p:txBody>
      </p:sp>
    </p:spTree>
    <p:extLst>
      <p:ext uri="{BB962C8B-B14F-4D97-AF65-F5344CB8AC3E}">
        <p14:creationId xmlns:p14="http://schemas.microsoft.com/office/powerpoint/2010/main" val="401280173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4294967295"/>
          </p:nvPr>
        </p:nvSpPr>
        <p:spPr>
          <a:xfrm>
            <a:off x="395536" y="260648"/>
            <a:ext cx="5761038" cy="604837"/>
          </a:xfrm>
        </p:spPr>
        <p:txBody>
          <a:bodyPr vert="horz" lIns="91440" tIns="45720" rIns="91440" bIns="45720" rtlCol="0" anchor="b" anchorCtr="0">
            <a:noAutofit/>
          </a:bodyPr>
          <a:lstStyle/>
          <a:p>
            <a:pPr>
              <a:spcBef>
                <a:spcPct val="0"/>
              </a:spcBef>
              <a:buNone/>
            </a:pPr>
            <a:r>
              <a:rPr lang="es-MX" sz="2800" b="1" dirty="0">
                <a:solidFill>
                  <a:schemeClr val="accent1"/>
                </a:solidFill>
                <a:latin typeface="+mj-lt"/>
                <a:ea typeface="+mj-ea"/>
                <a:cs typeface="+mj-cs"/>
              </a:rPr>
              <a:t>Antecedentes orientales…</a:t>
            </a:r>
          </a:p>
        </p:txBody>
      </p:sp>
      <p:sp>
        <p:nvSpPr>
          <p:cNvPr id="9" name="TextBox 8"/>
          <p:cNvSpPr txBox="1"/>
          <p:nvPr/>
        </p:nvSpPr>
        <p:spPr>
          <a:xfrm>
            <a:off x="179512" y="1340768"/>
            <a:ext cx="6480720" cy="400110"/>
          </a:xfrm>
          <a:prstGeom prst="rect">
            <a:avLst/>
          </a:prstGeom>
          <a:noFill/>
        </p:spPr>
        <p:txBody>
          <a:bodyPr wrap="square" rtlCol="0">
            <a:spAutoFit/>
          </a:bodyPr>
          <a:lstStyle/>
          <a:p>
            <a:r>
              <a:rPr lang="es-MX" sz="2000" b="1" dirty="0" smtClean="0">
                <a:solidFill>
                  <a:srgbClr val="FF0000"/>
                </a:solidFill>
              </a:rPr>
              <a:t>El Islam</a:t>
            </a:r>
          </a:p>
        </p:txBody>
      </p:sp>
      <p:sp>
        <p:nvSpPr>
          <p:cNvPr id="14" name="TextBox 13"/>
          <p:cNvSpPr txBox="1"/>
          <p:nvPr/>
        </p:nvSpPr>
        <p:spPr>
          <a:xfrm>
            <a:off x="179512" y="1916832"/>
            <a:ext cx="8568952" cy="1754327"/>
          </a:xfrm>
          <a:prstGeom prst="rect">
            <a:avLst/>
          </a:prstGeom>
          <a:noFill/>
        </p:spPr>
        <p:txBody>
          <a:bodyPr wrap="square" rtlCol="0">
            <a:spAutoFit/>
          </a:bodyPr>
          <a:lstStyle/>
          <a:p>
            <a:r>
              <a:rPr lang="es-MX" b="1" dirty="0" smtClean="0"/>
              <a:t>Corán es rico en términos para designar la conducta humana organizada con arreglo a fines. </a:t>
            </a:r>
          </a:p>
          <a:p>
            <a:pPr marL="285750" indent="-285750">
              <a:buFont typeface="Arial" panose="020B0604020202020204" pitchFamily="34" charset="0"/>
              <a:buChar char="•"/>
            </a:pPr>
            <a:r>
              <a:rPr lang="es-MX" i="1" dirty="0" smtClean="0"/>
              <a:t>Kayd «estratagema», «artificio»; </a:t>
            </a:r>
          </a:p>
          <a:p>
            <a:pPr marL="285750" indent="-285750">
              <a:buFont typeface="Arial" panose="020B0604020202020204" pitchFamily="34" charset="0"/>
              <a:buChar char="•"/>
            </a:pPr>
            <a:r>
              <a:rPr lang="es-MX" i="1" dirty="0" smtClean="0"/>
              <a:t>haram, «rodeo», «subterfugio»,</a:t>
            </a:r>
          </a:p>
          <a:p>
            <a:pPr marL="285750" indent="-285750">
              <a:buFont typeface="Arial" panose="020B0604020202020204" pitchFamily="34" charset="0"/>
              <a:buChar char="•"/>
            </a:pPr>
            <a:r>
              <a:rPr lang="es-MX" i="1" dirty="0" smtClean="0"/>
              <a:t>jad, «engaño», «mistificación»; </a:t>
            </a:r>
            <a:endParaRPr lang="es-MX" i="1" dirty="0"/>
          </a:p>
          <a:p>
            <a:pPr marL="285750" indent="-285750">
              <a:buFont typeface="Arial" panose="020B0604020202020204" pitchFamily="34" charset="0"/>
              <a:buChar char="•"/>
            </a:pPr>
            <a:r>
              <a:rPr lang="es-MX" i="1" dirty="0" smtClean="0"/>
              <a:t>mark, «finta, «añagaza»</a:t>
            </a:r>
          </a:p>
        </p:txBody>
      </p:sp>
      <p:sp>
        <p:nvSpPr>
          <p:cNvPr id="15" name="TextBox 14"/>
          <p:cNvSpPr txBox="1"/>
          <p:nvPr/>
        </p:nvSpPr>
        <p:spPr>
          <a:xfrm>
            <a:off x="179512" y="3789040"/>
            <a:ext cx="8964488" cy="954107"/>
          </a:xfrm>
          <a:prstGeom prst="rect">
            <a:avLst/>
          </a:prstGeom>
          <a:noFill/>
        </p:spPr>
        <p:txBody>
          <a:bodyPr wrap="square" rtlCol="0">
            <a:spAutoFit/>
          </a:bodyPr>
          <a:lstStyle/>
          <a:p>
            <a:r>
              <a:rPr lang="es-MX" sz="2800" dirty="0" smtClean="0">
                <a:solidFill>
                  <a:srgbClr val="FF0000"/>
                </a:solidFill>
                <a:latin typeface="Brush Script MT Italic"/>
                <a:cs typeface="Brush Script MT Italic"/>
              </a:rPr>
              <a:t>«Dios utilizó la astucia; Dios es el mejor de los que se sirven de la astucia para conseguir su fin»    «El medio más sutil para conseguir sus fines»</a:t>
            </a:r>
          </a:p>
        </p:txBody>
      </p:sp>
      <p:sp>
        <p:nvSpPr>
          <p:cNvPr id="16" name="TextBox 15"/>
          <p:cNvSpPr txBox="1"/>
          <p:nvPr/>
        </p:nvSpPr>
        <p:spPr>
          <a:xfrm>
            <a:off x="153770" y="5229200"/>
            <a:ext cx="8882726" cy="1477328"/>
          </a:xfrm>
          <a:prstGeom prst="rect">
            <a:avLst/>
          </a:prstGeom>
          <a:noFill/>
        </p:spPr>
        <p:txBody>
          <a:bodyPr wrap="square" rtlCol="0">
            <a:spAutoFit/>
          </a:bodyPr>
          <a:lstStyle/>
          <a:p>
            <a:r>
              <a:rPr lang="es-MX" b="1" dirty="0" smtClean="0"/>
              <a:t>El libro de las argucias - </a:t>
            </a:r>
            <a:r>
              <a:rPr lang="es-MX" b="1" dirty="0"/>
              <a:t>a</a:t>
            </a:r>
            <a:r>
              <a:rPr lang="es-MX" b="1" dirty="0" smtClean="0"/>
              <a:t>utor anónimo. </a:t>
            </a:r>
          </a:p>
          <a:p>
            <a:pPr marL="285750" indent="-285750">
              <a:buFont typeface="Arial"/>
              <a:buChar char="•"/>
            </a:pPr>
            <a:r>
              <a:rPr lang="es-MX" dirty="0" smtClean="0"/>
              <a:t>Dios ha preferido la persuasión, la enseñanza y astucia al uso de la fuerza.</a:t>
            </a:r>
          </a:p>
          <a:p>
            <a:pPr marL="285750" indent="-285750">
              <a:buFont typeface="Arial"/>
              <a:buChar char="•"/>
            </a:pPr>
            <a:r>
              <a:rPr lang="es-MX" dirty="0" smtClean="0"/>
              <a:t>Argucia es un medio eficaz y no coactivo para el logro de los designios primero divinos y después humanos </a:t>
            </a:r>
            <a:endParaRPr lang="es-MX" dirty="0"/>
          </a:p>
          <a:p>
            <a:endParaRPr lang="es-MX" dirty="0"/>
          </a:p>
        </p:txBody>
      </p:sp>
      <p:pic>
        <p:nvPicPr>
          <p:cNvPr id="3" name="Picture 2"/>
          <p:cNvPicPr>
            <a:picLocks noChangeAspect="1"/>
          </p:cNvPicPr>
          <p:nvPr/>
        </p:nvPicPr>
        <p:blipFill>
          <a:blip r:embed="rId2"/>
          <a:stretch>
            <a:fillRect/>
          </a:stretch>
        </p:blipFill>
        <p:spPr>
          <a:xfrm>
            <a:off x="7344816" y="0"/>
            <a:ext cx="1547664" cy="1653187"/>
          </a:xfrm>
          <a:prstGeom prst="rect">
            <a:avLst/>
          </a:prstGeom>
        </p:spPr>
      </p:pic>
    </p:spTree>
    <p:extLst>
      <p:ext uri="{BB962C8B-B14F-4D97-AF65-F5344CB8AC3E}">
        <p14:creationId xmlns:p14="http://schemas.microsoft.com/office/powerpoint/2010/main" val="118259656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4294967295"/>
          </p:nvPr>
        </p:nvSpPr>
        <p:spPr>
          <a:xfrm>
            <a:off x="395536" y="260648"/>
            <a:ext cx="5761038" cy="604837"/>
          </a:xfrm>
        </p:spPr>
        <p:txBody>
          <a:bodyPr vert="horz" lIns="91440" tIns="45720" rIns="91440" bIns="45720" rtlCol="0" anchor="b" anchorCtr="0">
            <a:noAutofit/>
          </a:bodyPr>
          <a:lstStyle/>
          <a:p>
            <a:pPr>
              <a:spcBef>
                <a:spcPct val="0"/>
              </a:spcBef>
              <a:buNone/>
            </a:pPr>
            <a:r>
              <a:rPr lang="es-MX" sz="2800" b="1" dirty="0">
                <a:solidFill>
                  <a:schemeClr val="accent1"/>
                </a:solidFill>
                <a:latin typeface="+mj-lt"/>
                <a:ea typeface="+mj-ea"/>
                <a:cs typeface="+mj-cs"/>
              </a:rPr>
              <a:t>Antecedentes </a:t>
            </a:r>
            <a:r>
              <a:rPr lang="es-MX" sz="2800" b="1" dirty="0" smtClean="0">
                <a:solidFill>
                  <a:schemeClr val="accent1"/>
                </a:solidFill>
                <a:latin typeface="+mj-lt"/>
                <a:ea typeface="+mj-ea"/>
                <a:cs typeface="+mj-cs"/>
              </a:rPr>
              <a:t>occidentales…</a:t>
            </a:r>
            <a:endParaRPr lang="es-MX" sz="2800" b="1" dirty="0">
              <a:solidFill>
                <a:schemeClr val="accent1"/>
              </a:solidFill>
              <a:latin typeface="+mj-lt"/>
              <a:ea typeface="+mj-ea"/>
              <a:cs typeface="+mj-cs"/>
            </a:endParaRPr>
          </a:p>
        </p:txBody>
      </p:sp>
      <p:sp>
        <p:nvSpPr>
          <p:cNvPr id="10" name="Content Placeholder 2"/>
          <p:cNvSpPr txBox="1">
            <a:spLocks/>
          </p:cNvSpPr>
          <p:nvPr/>
        </p:nvSpPr>
        <p:spPr>
          <a:xfrm>
            <a:off x="251520" y="1196752"/>
            <a:ext cx="3930771" cy="60466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sz="2400" b="1" dirty="0" smtClean="0">
                <a:solidFill>
                  <a:srgbClr val="000090"/>
                </a:solidFill>
              </a:rPr>
              <a:t>Grecia: La palabra</a:t>
            </a:r>
            <a:endParaRPr lang="es-MX" sz="2400" b="1" dirty="0">
              <a:solidFill>
                <a:srgbClr val="000090"/>
              </a:solidFill>
            </a:endParaRPr>
          </a:p>
        </p:txBody>
      </p:sp>
      <p:sp>
        <p:nvSpPr>
          <p:cNvPr id="11" name="TextBox 10"/>
          <p:cNvSpPr txBox="1"/>
          <p:nvPr/>
        </p:nvSpPr>
        <p:spPr>
          <a:xfrm>
            <a:off x="347706" y="1950554"/>
            <a:ext cx="6480720" cy="1200329"/>
          </a:xfrm>
          <a:prstGeom prst="rect">
            <a:avLst/>
          </a:prstGeom>
          <a:noFill/>
        </p:spPr>
        <p:txBody>
          <a:bodyPr wrap="square" rtlCol="0">
            <a:spAutoFit/>
          </a:bodyPr>
          <a:lstStyle/>
          <a:p>
            <a:r>
              <a:rPr lang="es-MX" b="1" dirty="0" smtClean="0">
                <a:solidFill>
                  <a:srgbClr val="000090"/>
                </a:solidFill>
              </a:rPr>
              <a:t>Término estrategia </a:t>
            </a:r>
          </a:p>
          <a:p>
            <a:pPr marL="285750" indent="-285750">
              <a:buFont typeface="Arial" panose="020B0604020202020204" pitchFamily="34" charset="0"/>
              <a:buChar char="•"/>
            </a:pPr>
            <a:r>
              <a:rPr lang="es-MX" i="1" dirty="0" smtClean="0"/>
              <a:t>Strategós («general»)</a:t>
            </a:r>
          </a:p>
          <a:p>
            <a:pPr marL="285750" indent="-285750">
              <a:buFont typeface="Arial" panose="020B0604020202020204" pitchFamily="34" charset="0"/>
              <a:buChar char="•"/>
            </a:pPr>
            <a:r>
              <a:rPr lang="es-MX" i="1" dirty="0"/>
              <a:t>S</a:t>
            </a:r>
            <a:r>
              <a:rPr lang="es-MX" i="1" dirty="0" smtClean="0"/>
              <a:t>tratós («ejercito»)</a:t>
            </a:r>
          </a:p>
          <a:p>
            <a:pPr marL="285750" indent="-285750">
              <a:buFont typeface="Arial" panose="020B0604020202020204" pitchFamily="34" charset="0"/>
              <a:buChar char="•"/>
            </a:pPr>
            <a:r>
              <a:rPr lang="es-MX" i="1" dirty="0" smtClean="0"/>
              <a:t>Agein («conducir»)</a:t>
            </a:r>
          </a:p>
        </p:txBody>
      </p:sp>
      <p:sp>
        <p:nvSpPr>
          <p:cNvPr id="12" name="TextBox 11"/>
          <p:cNvSpPr txBox="1"/>
          <p:nvPr/>
        </p:nvSpPr>
        <p:spPr>
          <a:xfrm>
            <a:off x="3707904" y="1988840"/>
            <a:ext cx="5112568" cy="1200329"/>
          </a:xfrm>
          <a:prstGeom prst="rect">
            <a:avLst/>
          </a:prstGeom>
          <a:noFill/>
        </p:spPr>
        <p:txBody>
          <a:bodyPr wrap="square" rtlCol="0">
            <a:spAutoFit/>
          </a:bodyPr>
          <a:lstStyle/>
          <a:p>
            <a:r>
              <a:rPr lang="es-MX" b="1" dirty="0">
                <a:solidFill>
                  <a:srgbClr val="000090"/>
                </a:solidFill>
              </a:rPr>
              <a:t>Sentido inicial de </a:t>
            </a:r>
            <a:r>
              <a:rPr lang="es-MX" b="1" i="1" dirty="0">
                <a:solidFill>
                  <a:srgbClr val="000090"/>
                </a:solidFill>
              </a:rPr>
              <a:t>conducción y </a:t>
            </a:r>
            <a:r>
              <a:rPr lang="es-MX" b="1" i="1" dirty="0" smtClean="0">
                <a:solidFill>
                  <a:srgbClr val="000090"/>
                </a:solidFill>
              </a:rPr>
              <a:t>liderazgo</a:t>
            </a:r>
            <a:endParaRPr lang="es-MX" dirty="0" smtClean="0"/>
          </a:p>
          <a:p>
            <a:pPr marL="285750" indent="-285750">
              <a:buFont typeface="Arial" panose="020B0604020202020204" pitchFamily="34" charset="0"/>
              <a:buChar char="•"/>
            </a:pPr>
            <a:r>
              <a:rPr lang="es-MX" dirty="0" smtClean="0"/>
              <a:t>«Dirección de una armada»</a:t>
            </a:r>
          </a:p>
          <a:p>
            <a:pPr marL="285750" indent="-285750">
              <a:buFont typeface="Arial" panose="020B0604020202020204" pitchFamily="34" charset="0"/>
              <a:buChar char="•"/>
            </a:pPr>
            <a:r>
              <a:rPr lang="es-MX" dirty="0" smtClean="0"/>
              <a:t>«Dignidad del jefe en armada»</a:t>
            </a:r>
          </a:p>
          <a:p>
            <a:pPr marL="285750" indent="-285750">
              <a:buFont typeface="Arial" panose="020B0604020202020204" pitchFamily="34" charset="0"/>
              <a:buChar char="•"/>
            </a:pPr>
            <a:r>
              <a:rPr lang="es-MX" dirty="0" smtClean="0"/>
              <a:t>«Aptitud para llevar una armada»</a:t>
            </a:r>
          </a:p>
        </p:txBody>
      </p:sp>
      <p:sp>
        <p:nvSpPr>
          <p:cNvPr id="13" name="TextBox 12"/>
          <p:cNvSpPr txBox="1"/>
          <p:nvPr/>
        </p:nvSpPr>
        <p:spPr>
          <a:xfrm>
            <a:off x="323528" y="3501008"/>
            <a:ext cx="8568952" cy="1200329"/>
          </a:xfrm>
          <a:prstGeom prst="rect">
            <a:avLst/>
          </a:prstGeom>
          <a:noFill/>
        </p:spPr>
        <p:txBody>
          <a:bodyPr wrap="square" rtlCol="0">
            <a:spAutoFit/>
          </a:bodyPr>
          <a:lstStyle/>
          <a:p>
            <a:r>
              <a:rPr lang="es-MX" b="1" dirty="0" smtClean="0">
                <a:solidFill>
                  <a:srgbClr val="000090"/>
                </a:solidFill>
              </a:rPr>
              <a:t>Se relaciona al estratego </a:t>
            </a:r>
            <a:r>
              <a:rPr lang="es-MX" dirty="0" smtClean="0"/>
              <a:t>no sólo con la dirección del ejército, sino sobre todo con </a:t>
            </a:r>
            <a:r>
              <a:rPr lang="es-MX" b="1" u="sng" dirty="0" smtClean="0"/>
              <a:t>las «habilidades directivas» </a:t>
            </a:r>
            <a:r>
              <a:rPr lang="es-MX" dirty="0" smtClean="0"/>
              <a:t>propias del cargo del estratega (administración de recursos, liderazgo, oratoria y poder)</a:t>
            </a:r>
            <a:endParaRPr lang="es-MX" dirty="0"/>
          </a:p>
          <a:p>
            <a:endParaRPr lang="es-MX" dirty="0"/>
          </a:p>
        </p:txBody>
      </p:sp>
      <p:sp>
        <p:nvSpPr>
          <p:cNvPr id="17" name="Content Placeholder 2"/>
          <p:cNvSpPr txBox="1">
            <a:spLocks/>
          </p:cNvSpPr>
          <p:nvPr/>
        </p:nvSpPr>
        <p:spPr>
          <a:xfrm>
            <a:off x="251520" y="4869160"/>
            <a:ext cx="3930771" cy="604663"/>
          </a:xfrm>
          <a:prstGeom prst="rect">
            <a:avLst/>
          </a:prstGeom>
        </p:spPr>
        <p:txBody>
          <a:bodyPr>
            <a:normAutofit/>
          </a:bodyPr>
          <a:lstStyle>
            <a:defPPr>
              <a:defRPr lang="es-MX"/>
            </a:defPPr>
            <a:lvl1pPr indent="0">
              <a:spcBef>
                <a:spcPct val="20000"/>
              </a:spcBef>
              <a:buFont typeface="Arial" panose="020B0604020202020204" pitchFamily="34" charset="0"/>
              <a:buNone/>
              <a:defRPr sz="2400" b="1">
                <a:solidFill>
                  <a:srgbClr val="000090"/>
                </a:solidFill>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s-MX" dirty="0">
                <a:solidFill>
                  <a:srgbClr val="008000"/>
                </a:solidFill>
              </a:rPr>
              <a:t>Roma</a:t>
            </a:r>
          </a:p>
        </p:txBody>
      </p:sp>
      <p:sp>
        <p:nvSpPr>
          <p:cNvPr id="18" name="TextBox 17"/>
          <p:cNvSpPr txBox="1"/>
          <p:nvPr/>
        </p:nvSpPr>
        <p:spPr>
          <a:xfrm>
            <a:off x="323528" y="5264040"/>
            <a:ext cx="4608512" cy="1477328"/>
          </a:xfrm>
          <a:prstGeom prst="rect">
            <a:avLst/>
          </a:prstGeom>
          <a:noFill/>
        </p:spPr>
        <p:txBody>
          <a:bodyPr wrap="square" rtlCol="0">
            <a:spAutoFit/>
          </a:bodyPr>
          <a:lstStyle/>
          <a:p>
            <a:pPr marL="285750" indent="-285750">
              <a:buFont typeface="Arial" panose="020B0604020202020204" pitchFamily="34" charset="0"/>
              <a:buChar char="•"/>
            </a:pPr>
            <a:r>
              <a:rPr lang="es-MX" dirty="0" smtClean="0"/>
              <a:t>Acepción de prefectura, gobierno militar de provincias</a:t>
            </a:r>
          </a:p>
          <a:p>
            <a:pPr marL="285750" indent="-285750">
              <a:buFont typeface="Arial" panose="020B0604020202020204" pitchFamily="34" charset="0"/>
              <a:buChar char="•"/>
            </a:pPr>
            <a:r>
              <a:rPr lang="es-MX" dirty="0" smtClean="0"/>
              <a:t>Énfasis pasa del mando al área geográfica en que este ejerce su poder</a:t>
            </a:r>
          </a:p>
        </p:txBody>
      </p:sp>
      <p:pic>
        <p:nvPicPr>
          <p:cNvPr id="2" name="Picture 1"/>
          <p:cNvPicPr>
            <a:picLocks noChangeAspect="1"/>
          </p:cNvPicPr>
          <p:nvPr/>
        </p:nvPicPr>
        <p:blipFill>
          <a:blip r:embed="rId2"/>
          <a:stretch>
            <a:fillRect/>
          </a:stretch>
        </p:blipFill>
        <p:spPr>
          <a:xfrm>
            <a:off x="5422900" y="4673600"/>
            <a:ext cx="3721100" cy="2184400"/>
          </a:xfrm>
          <a:prstGeom prst="rect">
            <a:avLst/>
          </a:prstGeom>
        </p:spPr>
      </p:pic>
      <p:pic>
        <p:nvPicPr>
          <p:cNvPr id="4" name="Picture 3"/>
          <p:cNvPicPr>
            <a:picLocks noChangeAspect="1"/>
          </p:cNvPicPr>
          <p:nvPr/>
        </p:nvPicPr>
        <p:blipFill>
          <a:blip r:embed="rId3"/>
          <a:stretch>
            <a:fillRect/>
          </a:stretch>
        </p:blipFill>
        <p:spPr>
          <a:xfrm>
            <a:off x="6372200" y="0"/>
            <a:ext cx="2771800" cy="1944397"/>
          </a:xfrm>
          <a:prstGeom prst="rect">
            <a:avLst/>
          </a:prstGeom>
        </p:spPr>
      </p:pic>
    </p:spTree>
    <p:extLst>
      <p:ext uri="{BB962C8B-B14F-4D97-AF65-F5344CB8AC3E}">
        <p14:creationId xmlns:p14="http://schemas.microsoft.com/office/powerpoint/2010/main" val="23350650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251520" y="260648"/>
            <a:ext cx="7200800" cy="604663"/>
          </a:xfrm>
          <a:prstGeom prst="rect">
            <a:avLst/>
          </a:prstGeom>
        </p:spPr>
        <p:txBody>
          <a:bodyPr vert="horz" lIns="91440" tIns="45720" rIns="91440" bIns="45720" rtlCol="0" anchor="b" anchorCtr="0">
            <a:noAutofit/>
          </a:bodyPr>
          <a:lstStyle>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lang="en-US" dirty="0" smtClean="0">
                <a:solidFill>
                  <a:schemeClr val="tx2"/>
                </a:solidFill>
              </a:defRPr>
            </a:lvl6pPr>
            <a:lvl7pPr marL="1603375" indent="-228600">
              <a:spcBef>
                <a:spcPct val="20000"/>
              </a:spcBef>
              <a:buClr>
                <a:schemeClr val="accent1"/>
              </a:buClr>
              <a:buFont typeface="Wingdings 2" pitchFamily="18" charset="2"/>
              <a:buChar char=""/>
              <a:defRPr lang="en-US" dirty="0" smtClean="0">
                <a:solidFill>
                  <a:schemeClr val="tx2"/>
                </a:solidFill>
              </a:defRPr>
            </a:lvl7pPr>
            <a:lvl8pPr marL="1830388" indent="-228600">
              <a:spcBef>
                <a:spcPct val="20000"/>
              </a:spcBef>
              <a:buClr>
                <a:schemeClr val="accent1">
                  <a:lumMod val="50000"/>
                </a:schemeClr>
              </a:buClr>
              <a:buFont typeface="Wingdings 2" pitchFamily="18" charset="2"/>
              <a:buChar char=""/>
              <a:defRPr lang="en-US" dirty="0" smtClean="0">
                <a:solidFill>
                  <a:schemeClr val="tx2"/>
                </a:solidFill>
              </a:defRPr>
            </a:lvl8pPr>
            <a:lvl9pPr marL="2057400" indent="-228600">
              <a:spcBef>
                <a:spcPct val="20000"/>
              </a:spcBef>
              <a:buClr>
                <a:schemeClr val="accent1"/>
              </a:buClr>
              <a:buFont typeface="Wingdings 2" pitchFamily="18" charset="2"/>
              <a:buChar char=""/>
              <a:defRPr lang="en-US" dirty="0">
                <a:solidFill>
                  <a:schemeClr val="tx2"/>
                </a:solidFill>
              </a:defRPr>
            </a:lvl9pPr>
          </a:lstStyle>
          <a:p>
            <a:r>
              <a:rPr lang="es-MX" dirty="0"/>
              <a:t>El renacimiento: el factor </a:t>
            </a:r>
            <a:r>
              <a:rPr lang="es-MX" dirty="0" smtClean="0"/>
              <a:t>racional…</a:t>
            </a:r>
            <a:endParaRPr lang="es-MX" dirty="0"/>
          </a:p>
        </p:txBody>
      </p:sp>
      <p:sp>
        <p:nvSpPr>
          <p:cNvPr id="6" name="TextBox 5"/>
          <p:cNvSpPr txBox="1"/>
          <p:nvPr/>
        </p:nvSpPr>
        <p:spPr>
          <a:xfrm>
            <a:off x="179512" y="1115452"/>
            <a:ext cx="6480720" cy="369332"/>
          </a:xfrm>
          <a:prstGeom prst="rect">
            <a:avLst/>
          </a:prstGeom>
          <a:noFill/>
        </p:spPr>
        <p:txBody>
          <a:bodyPr wrap="square" rtlCol="0">
            <a:spAutoFit/>
          </a:bodyPr>
          <a:lstStyle/>
          <a:p>
            <a:r>
              <a:rPr lang="es-MX" b="1" dirty="0" smtClean="0">
                <a:solidFill>
                  <a:srgbClr val="008000"/>
                </a:solidFill>
              </a:rPr>
              <a:t>Francia: </a:t>
            </a:r>
            <a:r>
              <a:rPr lang="es-MX" b="1" i="1" dirty="0" smtClean="0">
                <a:solidFill>
                  <a:srgbClr val="008000"/>
                </a:solidFill>
              </a:rPr>
              <a:t>stratègeme. </a:t>
            </a:r>
            <a:r>
              <a:rPr lang="es-MX" b="1" dirty="0" smtClean="0">
                <a:solidFill>
                  <a:srgbClr val="008000"/>
                </a:solidFill>
              </a:rPr>
              <a:t>Español: 1595</a:t>
            </a:r>
          </a:p>
        </p:txBody>
      </p:sp>
      <p:sp>
        <p:nvSpPr>
          <p:cNvPr id="7" name="TextBox 6"/>
          <p:cNvSpPr txBox="1"/>
          <p:nvPr/>
        </p:nvSpPr>
        <p:spPr>
          <a:xfrm>
            <a:off x="251520" y="1484784"/>
            <a:ext cx="6480720" cy="1477328"/>
          </a:xfrm>
          <a:prstGeom prst="rect">
            <a:avLst/>
          </a:prstGeom>
          <a:noFill/>
        </p:spPr>
        <p:txBody>
          <a:bodyPr wrap="square" rtlCol="0">
            <a:spAutoFit/>
          </a:bodyPr>
          <a:lstStyle/>
          <a:p>
            <a:r>
              <a:rPr lang="es-MX" dirty="0" smtClean="0"/>
              <a:t>Maquiavelo le abre a la política y la racionaliza</a:t>
            </a:r>
          </a:p>
          <a:p>
            <a:pPr marL="285750" indent="-285750">
              <a:buFont typeface="Arial" panose="020B0604020202020204" pitchFamily="34" charset="0"/>
              <a:buChar char="•"/>
            </a:pPr>
            <a:r>
              <a:rPr lang="es-MX" i="1" dirty="0" smtClean="0"/>
              <a:t>El arte de la guerra </a:t>
            </a:r>
            <a:r>
              <a:rPr lang="es-MX" dirty="0" smtClean="0"/>
              <a:t>: La guerra es un hecho necesario para el estado</a:t>
            </a:r>
          </a:p>
          <a:p>
            <a:pPr marL="285750" indent="-285750">
              <a:buFont typeface="Arial" panose="020B0604020202020204" pitchFamily="34" charset="0"/>
              <a:buChar char="•"/>
            </a:pPr>
            <a:r>
              <a:rPr lang="es-MX" dirty="0" smtClean="0"/>
              <a:t>No podía quedar suspendida al azar. </a:t>
            </a:r>
          </a:p>
          <a:p>
            <a:pPr marL="285750" indent="-285750">
              <a:buFont typeface="Arial" panose="020B0604020202020204" pitchFamily="34" charset="0"/>
              <a:buChar char="•"/>
            </a:pPr>
            <a:r>
              <a:rPr lang="es-MX" dirty="0" smtClean="0"/>
              <a:t>Se vale de la razón como arma</a:t>
            </a:r>
          </a:p>
        </p:txBody>
      </p:sp>
      <p:sp>
        <p:nvSpPr>
          <p:cNvPr id="8" name="TextBox 7"/>
          <p:cNvSpPr txBox="1"/>
          <p:nvPr/>
        </p:nvSpPr>
        <p:spPr>
          <a:xfrm>
            <a:off x="2503264" y="3284984"/>
            <a:ext cx="6533232" cy="3416320"/>
          </a:xfrm>
          <a:prstGeom prst="rect">
            <a:avLst/>
          </a:prstGeom>
          <a:solidFill>
            <a:srgbClr val="D9D9D9"/>
          </a:solidFill>
        </p:spPr>
        <p:txBody>
          <a:bodyPr wrap="square" rtlCol="0">
            <a:spAutoFit/>
          </a:bodyPr>
          <a:lstStyle/>
          <a:p>
            <a:r>
              <a:rPr lang="es-MX" dirty="0" smtClean="0"/>
              <a:t>Libro sobre </a:t>
            </a:r>
            <a:r>
              <a:rPr lang="es-MX" b="1" u="sng" dirty="0" smtClean="0"/>
              <a:t>estrategia de comunicación </a:t>
            </a:r>
            <a:r>
              <a:rPr lang="es-MX" dirty="0" smtClean="0"/>
              <a:t>no debe olvidar opinión pública e imagen</a:t>
            </a:r>
          </a:p>
          <a:p>
            <a:pPr marL="285750" indent="-285750">
              <a:buFont typeface="Arial" pitchFamily="34" charset="0"/>
              <a:buChar char="•"/>
            </a:pPr>
            <a:endParaRPr lang="es-MX" dirty="0" smtClean="0"/>
          </a:p>
          <a:p>
            <a:pPr marL="285750" indent="-285750">
              <a:buFont typeface="Arial" pitchFamily="34" charset="0"/>
              <a:buChar char="•"/>
            </a:pPr>
            <a:r>
              <a:rPr lang="es-MX" b="1" i="1" dirty="0" smtClean="0">
                <a:solidFill>
                  <a:srgbClr val="008000"/>
                </a:solidFill>
              </a:rPr>
              <a:t>Imagen política: </a:t>
            </a:r>
            <a:r>
              <a:rPr lang="es-MX" sz="2400" dirty="0" smtClean="0">
                <a:solidFill>
                  <a:srgbClr val="008000"/>
                </a:solidFill>
                <a:latin typeface="Brush Script MT Italic"/>
                <a:cs typeface="Brush Script MT Italic"/>
              </a:rPr>
              <a:t>«los hombres en general juzgan más por los ojos que por las manos, ya que a todos es dado ver, pero palpar a unos pocos: cada uno ve lo que pareces, pero pocos palpan lo que eres y estos pocos no se atreven a enfrentarse a la opinión de muchos, que tienen además la autoridad del estado para </a:t>
            </a:r>
            <a:r>
              <a:rPr lang="es-MX" sz="2400" i="1" dirty="0" smtClean="0">
                <a:solidFill>
                  <a:srgbClr val="008000"/>
                </a:solidFill>
                <a:latin typeface="Brush Script MT Italic"/>
                <a:cs typeface="Brush Script MT Italic"/>
              </a:rPr>
              <a:t>defenderlos»</a:t>
            </a:r>
            <a:r>
              <a:rPr lang="es-MX" i="1" dirty="0" smtClean="0">
                <a:solidFill>
                  <a:srgbClr val="008000"/>
                </a:solidFill>
              </a:rPr>
              <a:t> </a:t>
            </a:r>
          </a:p>
          <a:p>
            <a:pPr algn="r"/>
            <a:r>
              <a:rPr lang="es-MX" dirty="0" smtClean="0"/>
              <a:t>(</a:t>
            </a:r>
            <a:r>
              <a:rPr lang="es-MX" i="1" dirty="0" smtClean="0"/>
              <a:t>El príncipe)</a:t>
            </a:r>
            <a:endParaRPr lang="es-MX" i="1" dirty="0"/>
          </a:p>
        </p:txBody>
      </p:sp>
      <p:pic>
        <p:nvPicPr>
          <p:cNvPr id="2" name="Picture 1"/>
          <p:cNvPicPr>
            <a:picLocks noChangeAspect="1"/>
          </p:cNvPicPr>
          <p:nvPr/>
        </p:nvPicPr>
        <p:blipFill>
          <a:blip r:embed="rId2"/>
          <a:stretch>
            <a:fillRect/>
          </a:stretch>
        </p:blipFill>
        <p:spPr>
          <a:xfrm>
            <a:off x="34233" y="3169604"/>
            <a:ext cx="2230220" cy="3717032"/>
          </a:xfrm>
          <a:prstGeom prst="rect">
            <a:avLst/>
          </a:prstGeom>
        </p:spPr>
      </p:pic>
    </p:spTree>
    <p:extLst>
      <p:ext uri="{BB962C8B-B14F-4D97-AF65-F5344CB8AC3E}">
        <p14:creationId xmlns:p14="http://schemas.microsoft.com/office/powerpoint/2010/main" val="8417051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07504" y="260648"/>
            <a:ext cx="4896544"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siglo de </a:t>
            </a:r>
            <a:r>
              <a:rPr lang="es-MX" dirty="0" smtClean="0"/>
              <a:t>oro (Siglo XVI)</a:t>
            </a:r>
            <a:endParaRPr lang="es-MX" dirty="0"/>
          </a:p>
        </p:txBody>
      </p:sp>
      <p:sp>
        <p:nvSpPr>
          <p:cNvPr id="3" name="TextBox 2"/>
          <p:cNvSpPr txBox="1"/>
          <p:nvPr/>
        </p:nvSpPr>
        <p:spPr>
          <a:xfrm>
            <a:off x="179512" y="1196752"/>
            <a:ext cx="6696744" cy="646331"/>
          </a:xfrm>
          <a:prstGeom prst="rect">
            <a:avLst/>
          </a:prstGeom>
          <a:noFill/>
        </p:spPr>
        <p:txBody>
          <a:bodyPr wrap="square" rtlCol="0">
            <a:spAutoFit/>
          </a:bodyPr>
          <a:lstStyle/>
          <a:p>
            <a:r>
              <a:rPr lang="es-MX" dirty="0" smtClean="0"/>
              <a:t>Las innovaciones en materia de estrategia se introdujeron </a:t>
            </a:r>
            <a:r>
              <a:rPr lang="es-MX" i="1" dirty="0" smtClean="0"/>
              <a:t>a golpe de espada</a:t>
            </a:r>
            <a:r>
              <a:rPr lang="es-MX" dirty="0" smtClean="0"/>
              <a:t>; de </a:t>
            </a:r>
            <a:r>
              <a:rPr lang="es-MX" i="1" dirty="0" smtClean="0"/>
              <a:t>pluma; </a:t>
            </a:r>
            <a:r>
              <a:rPr lang="es-MX" dirty="0" smtClean="0"/>
              <a:t>pero también de </a:t>
            </a:r>
            <a:r>
              <a:rPr lang="es-MX" i="1" dirty="0" smtClean="0"/>
              <a:t>ingenio.</a:t>
            </a:r>
          </a:p>
        </p:txBody>
      </p:sp>
      <p:pic>
        <p:nvPicPr>
          <p:cNvPr id="5" name="Picture 4"/>
          <p:cNvPicPr>
            <a:picLocks noChangeAspect="1"/>
          </p:cNvPicPr>
          <p:nvPr/>
        </p:nvPicPr>
        <p:blipFill>
          <a:blip r:embed="rId2"/>
          <a:stretch>
            <a:fillRect/>
          </a:stretch>
        </p:blipFill>
        <p:spPr>
          <a:xfrm>
            <a:off x="7452320" y="3117"/>
            <a:ext cx="1704953" cy="2284988"/>
          </a:xfrm>
          <a:prstGeom prst="rect">
            <a:avLst/>
          </a:prstGeom>
        </p:spPr>
      </p:pic>
      <p:sp>
        <p:nvSpPr>
          <p:cNvPr id="6" name="Content Placeholder 2"/>
          <p:cNvSpPr txBox="1">
            <a:spLocks/>
          </p:cNvSpPr>
          <p:nvPr/>
        </p:nvSpPr>
        <p:spPr>
          <a:xfrm>
            <a:off x="107504" y="2682785"/>
            <a:ext cx="6629736"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La ilustración la razón y sus </a:t>
            </a:r>
            <a:r>
              <a:rPr lang="es-MX" dirty="0" smtClean="0"/>
              <a:t>luces (Siglo XVII-XVIII) </a:t>
            </a:r>
            <a:endParaRPr lang="es-MX" dirty="0"/>
          </a:p>
        </p:txBody>
      </p:sp>
      <p:sp>
        <p:nvSpPr>
          <p:cNvPr id="7" name="TextBox 6"/>
          <p:cNvSpPr txBox="1"/>
          <p:nvPr/>
        </p:nvSpPr>
        <p:spPr>
          <a:xfrm>
            <a:off x="179512" y="3402865"/>
            <a:ext cx="6912768" cy="2585323"/>
          </a:xfrm>
          <a:prstGeom prst="rect">
            <a:avLst/>
          </a:prstGeom>
          <a:noFill/>
        </p:spPr>
        <p:txBody>
          <a:bodyPr wrap="square" rtlCol="0">
            <a:spAutoFit/>
          </a:bodyPr>
          <a:lstStyle/>
          <a:p>
            <a:r>
              <a:rPr lang="es-MX" b="1" dirty="0" smtClean="0"/>
              <a:t>Dos grandes debates que iluminaron la teoría estratégica durante este periodo:</a:t>
            </a:r>
          </a:p>
          <a:p>
            <a:r>
              <a:rPr lang="es-MX" b="1" dirty="0" smtClean="0"/>
              <a:t> </a:t>
            </a:r>
          </a:p>
          <a:p>
            <a:pPr marL="285750" indent="-285750">
              <a:buFont typeface="Arial"/>
              <a:buChar char="•"/>
            </a:pPr>
            <a:r>
              <a:rPr lang="es-MX" dirty="0" smtClean="0"/>
              <a:t>El caballero Folard(columnas profundas) </a:t>
            </a:r>
            <a:r>
              <a:rPr lang="es-MX" i="1" dirty="0" smtClean="0"/>
              <a:t>versus </a:t>
            </a:r>
            <a:r>
              <a:rPr lang="es-MX" dirty="0" smtClean="0"/>
              <a:t>el Marques del Marcenado (líneas extensas de tiradores) </a:t>
            </a:r>
          </a:p>
          <a:p>
            <a:pPr marL="285750" indent="-285750">
              <a:buFont typeface="Arial"/>
              <a:buChar char="•"/>
            </a:pPr>
            <a:endParaRPr lang="es-MX" dirty="0" smtClean="0"/>
          </a:p>
          <a:p>
            <a:pPr marL="285750" indent="-285750">
              <a:buFont typeface="Arial"/>
              <a:buChar char="•"/>
            </a:pPr>
            <a:r>
              <a:rPr lang="es-MX" dirty="0" smtClean="0"/>
              <a:t>El Mariscal de Sajonia (operaciones sin batallas) </a:t>
            </a:r>
            <a:r>
              <a:rPr lang="es-MX" i="1" dirty="0" smtClean="0"/>
              <a:t>versus </a:t>
            </a:r>
            <a:r>
              <a:rPr lang="es-MX" dirty="0" smtClean="0"/>
              <a:t>Federico de Prusia (batallas decisivas con pocas operaciones)</a:t>
            </a:r>
          </a:p>
        </p:txBody>
      </p:sp>
      <p:pic>
        <p:nvPicPr>
          <p:cNvPr id="8" name="Picture 7"/>
          <p:cNvPicPr>
            <a:picLocks noChangeAspect="1"/>
          </p:cNvPicPr>
          <p:nvPr/>
        </p:nvPicPr>
        <p:blipFill>
          <a:blip r:embed="rId3"/>
          <a:stretch>
            <a:fillRect/>
          </a:stretch>
        </p:blipFill>
        <p:spPr>
          <a:xfrm>
            <a:off x="6876256" y="3356992"/>
            <a:ext cx="2132545" cy="2376264"/>
          </a:xfrm>
          <a:prstGeom prst="rect">
            <a:avLst/>
          </a:prstGeom>
        </p:spPr>
      </p:pic>
    </p:spTree>
    <p:extLst>
      <p:ext uri="{BB962C8B-B14F-4D97-AF65-F5344CB8AC3E}">
        <p14:creationId xmlns:p14="http://schemas.microsoft.com/office/powerpoint/2010/main" val="151135250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404664"/>
            <a:ext cx="6955108"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romanticismo: guerras y </a:t>
            </a:r>
            <a:r>
              <a:rPr lang="es-MX" dirty="0" smtClean="0"/>
              <a:t>tratados (Siglo XIX) … </a:t>
            </a:r>
            <a:endParaRPr lang="es-MX" dirty="0"/>
          </a:p>
        </p:txBody>
      </p:sp>
      <p:sp>
        <p:nvSpPr>
          <p:cNvPr id="3" name="TextBox 2"/>
          <p:cNvSpPr txBox="1"/>
          <p:nvPr/>
        </p:nvSpPr>
        <p:spPr>
          <a:xfrm>
            <a:off x="179512" y="1196752"/>
            <a:ext cx="7488832" cy="1631216"/>
          </a:xfrm>
          <a:prstGeom prst="rect">
            <a:avLst/>
          </a:prstGeom>
          <a:noFill/>
        </p:spPr>
        <p:txBody>
          <a:bodyPr wrap="square" rtlCol="0">
            <a:spAutoFit/>
          </a:bodyPr>
          <a:lstStyle/>
          <a:p>
            <a:r>
              <a:rPr lang="es-MX" sz="2000" b="1" dirty="0" smtClean="0"/>
              <a:t>El reconocimiento oficial de la voz </a:t>
            </a:r>
            <a:r>
              <a:rPr lang="es-MX" sz="2000" b="1" i="1" dirty="0" smtClean="0"/>
              <a:t>estrategia, </a:t>
            </a:r>
            <a:r>
              <a:rPr lang="es-MX" sz="2000" b="1" dirty="0" smtClean="0"/>
              <a:t>que finalmente es aceptada por la Real Academia Española en 1843; </a:t>
            </a:r>
            <a:r>
              <a:rPr lang="es-MX" sz="2000" dirty="0" smtClean="0"/>
              <a:t>y la publicación por Clausewitz de dos de los mejores tratados de estrategia de la historia</a:t>
            </a:r>
          </a:p>
          <a:p>
            <a:r>
              <a:rPr lang="es-MX" sz="2000" dirty="0" smtClean="0"/>
              <a:t> </a:t>
            </a:r>
          </a:p>
        </p:txBody>
      </p:sp>
      <p:sp>
        <p:nvSpPr>
          <p:cNvPr id="5" name="TextBox 4"/>
          <p:cNvSpPr txBox="1"/>
          <p:nvPr/>
        </p:nvSpPr>
        <p:spPr>
          <a:xfrm>
            <a:off x="323528" y="2942942"/>
            <a:ext cx="7200800" cy="3170099"/>
          </a:xfrm>
          <a:prstGeom prst="rect">
            <a:avLst/>
          </a:prstGeom>
          <a:noFill/>
        </p:spPr>
        <p:txBody>
          <a:bodyPr wrap="square" rtlCol="0">
            <a:spAutoFit/>
          </a:bodyPr>
          <a:lstStyle/>
          <a:p>
            <a:pPr marL="285750" indent="-285750">
              <a:buFont typeface="Arial" pitchFamily="34" charset="0"/>
              <a:buChar char="•"/>
            </a:pPr>
            <a:r>
              <a:rPr lang="es-MX" sz="2000" b="1" dirty="0" smtClean="0">
                <a:solidFill>
                  <a:srgbClr val="008000"/>
                </a:solidFill>
              </a:rPr>
              <a:t>Para Clausewitz: </a:t>
            </a:r>
            <a:r>
              <a:rPr lang="es-MX" sz="2000" dirty="0" smtClean="0"/>
              <a:t>estrategia es </a:t>
            </a:r>
            <a:r>
              <a:rPr lang="es-MX" sz="2000" b="1" i="1" u="sng" dirty="0" smtClean="0"/>
              <a:t>concepción</a:t>
            </a:r>
            <a:r>
              <a:rPr lang="es-MX" sz="2000" dirty="0" smtClean="0"/>
              <a:t> y por tanto se enuncia en planes concretos de operaciones : «la estrategia es el empleo de la batalla con el fin de ganar la guerra»</a:t>
            </a:r>
          </a:p>
          <a:p>
            <a:pPr marL="285750" indent="-285750">
              <a:buFont typeface="Arial" pitchFamily="34" charset="0"/>
              <a:buChar char="•"/>
            </a:pPr>
            <a:endParaRPr lang="es-MX" sz="2000" dirty="0" smtClean="0"/>
          </a:p>
          <a:p>
            <a:pPr marL="285750" indent="-285750">
              <a:buFont typeface="Arial" pitchFamily="34" charset="0"/>
              <a:buChar char="•"/>
            </a:pPr>
            <a:r>
              <a:rPr lang="es-MX" sz="2000" b="1" dirty="0" smtClean="0">
                <a:solidFill>
                  <a:srgbClr val="008000"/>
                </a:solidFill>
              </a:rPr>
              <a:t>Jomini: </a:t>
            </a:r>
            <a:r>
              <a:rPr lang="es-MX" sz="2000" dirty="0" smtClean="0"/>
              <a:t>la estrategia es </a:t>
            </a:r>
            <a:r>
              <a:rPr lang="es-MX" sz="2000" b="1" i="1" u="sng" dirty="0" smtClean="0"/>
              <a:t>conducc</a:t>
            </a:r>
            <a:r>
              <a:rPr lang="es-MX" sz="2000" b="1" i="1" dirty="0" smtClean="0"/>
              <a:t>ión</a:t>
            </a:r>
            <a:r>
              <a:rPr lang="es-MX" sz="2000" i="1" dirty="0" smtClean="0"/>
              <a:t> </a:t>
            </a:r>
            <a:r>
              <a:rPr lang="es-MX" sz="2000" dirty="0" smtClean="0"/>
              <a:t>y se muestra en movimientos hacia objetivos particulares. </a:t>
            </a:r>
            <a:r>
              <a:rPr lang="es-MX" sz="2000" dirty="0"/>
              <a:t> </a:t>
            </a:r>
            <a:r>
              <a:rPr lang="es-MX" sz="2000" dirty="0" smtClean="0"/>
              <a:t> «La estrategia indica el camino que conduce a la batalla y cuándo hay que batirse, mientras que la táctica decide cómo hay que batirse»</a:t>
            </a:r>
          </a:p>
        </p:txBody>
      </p:sp>
    </p:spTree>
    <p:extLst>
      <p:ext uri="{BB962C8B-B14F-4D97-AF65-F5344CB8AC3E}">
        <p14:creationId xmlns:p14="http://schemas.microsoft.com/office/powerpoint/2010/main" val="345947313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332656"/>
            <a:ext cx="8496944"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a:t>
            </a:r>
            <a:r>
              <a:rPr lang="es-MX" dirty="0" smtClean="0"/>
              <a:t>positivismo (XIX): </a:t>
            </a:r>
          </a:p>
          <a:p>
            <a:r>
              <a:rPr lang="es-MX" dirty="0"/>
              <a:t>E</a:t>
            </a:r>
            <a:r>
              <a:rPr lang="es-MX" dirty="0" smtClean="0"/>
              <a:t>l </a:t>
            </a:r>
            <a:r>
              <a:rPr lang="es-MX" dirty="0"/>
              <a:t>estratega </a:t>
            </a:r>
            <a:r>
              <a:rPr lang="es-MX" dirty="0" smtClean="0"/>
              <a:t>administrador…</a:t>
            </a:r>
            <a:endParaRPr lang="es-MX" dirty="0"/>
          </a:p>
        </p:txBody>
      </p:sp>
      <p:sp>
        <p:nvSpPr>
          <p:cNvPr id="3" name="TextBox 2"/>
          <p:cNvSpPr txBox="1"/>
          <p:nvPr/>
        </p:nvSpPr>
        <p:spPr>
          <a:xfrm>
            <a:off x="179512" y="1052736"/>
            <a:ext cx="6840760" cy="1754327"/>
          </a:xfrm>
          <a:prstGeom prst="rect">
            <a:avLst/>
          </a:prstGeom>
          <a:noFill/>
        </p:spPr>
        <p:txBody>
          <a:bodyPr wrap="square" rtlCol="0">
            <a:spAutoFit/>
          </a:bodyPr>
          <a:lstStyle/>
          <a:p>
            <a:r>
              <a:rPr lang="es-MX" dirty="0" smtClean="0"/>
              <a:t>La distinción entre estrategia y política</a:t>
            </a:r>
          </a:p>
          <a:p>
            <a:pPr marL="285750" indent="-285750">
              <a:buFont typeface="Arial" panose="020B0604020202020204" pitchFamily="34" charset="0"/>
              <a:buChar char="•"/>
            </a:pPr>
            <a:endParaRPr lang="es-MX" dirty="0" smtClean="0"/>
          </a:p>
          <a:p>
            <a:r>
              <a:rPr lang="es-MX" dirty="0" smtClean="0"/>
              <a:t>Mariscal Von Moltke describe la </a:t>
            </a:r>
            <a:r>
              <a:rPr lang="es-MX" b="1" dirty="0" smtClean="0"/>
              <a:t>estrategia</a:t>
            </a:r>
            <a:r>
              <a:rPr lang="es-MX" dirty="0" smtClean="0"/>
              <a:t> como la </a:t>
            </a:r>
            <a:r>
              <a:rPr lang="es-MX" b="1" dirty="0" smtClean="0">
                <a:solidFill>
                  <a:srgbClr val="000090"/>
                </a:solidFill>
              </a:rPr>
              <a:t>«adaptación práctica de los medios puestos a disposición de un general para el logro de un objetivo que se persigue- «administrar recursos»</a:t>
            </a:r>
          </a:p>
        </p:txBody>
      </p:sp>
      <p:sp>
        <p:nvSpPr>
          <p:cNvPr id="4" name="TextBox 3"/>
          <p:cNvSpPr txBox="1"/>
          <p:nvPr/>
        </p:nvSpPr>
        <p:spPr>
          <a:xfrm>
            <a:off x="179512" y="2924944"/>
            <a:ext cx="6696744" cy="923330"/>
          </a:xfrm>
          <a:prstGeom prst="rect">
            <a:avLst/>
          </a:prstGeom>
          <a:noFill/>
        </p:spPr>
        <p:txBody>
          <a:bodyPr wrap="square" rtlCol="0">
            <a:spAutoFit/>
          </a:bodyPr>
          <a:lstStyle/>
          <a:p>
            <a:r>
              <a:rPr lang="es-MX" dirty="0" smtClean="0"/>
              <a:t>Moltke advirtió que la </a:t>
            </a:r>
            <a:r>
              <a:rPr lang="es-MX" b="1" dirty="0" smtClean="0"/>
              <a:t>estrategia</a:t>
            </a:r>
            <a:r>
              <a:rPr lang="es-MX" dirty="0" smtClean="0"/>
              <a:t> </a:t>
            </a:r>
            <a:r>
              <a:rPr lang="es-MX" b="1" dirty="0" smtClean="0">
                <a:solidFill>
                  <a:srgbClr val="008000"/>
                </a:solidFill>
              </a:rPr>
              <a:t>«es la evolución de la idea original con acuerdo a las </a:t>
            </a:r>
            <a:r>
              <a:rPr lang="es-MX" b="1" u="sng" dirty="0" smtClean="0">
                <a:solidFill>
                  <a:srgbClr val="008000"/>
                </a:solidFill>
              </a:rPr>
              <a:t>circunstancias continuamente cambiantes»</a:t>
            </a:r>
          </a:p>
        </p:txBody>
      </p:sp>
      <p:sp>
        <p:nvSpPr>
          <p:cNvPr id="5" name="TextBox 4"/>
          <p:cNvSpPr txBox="1"/>
          <p:nvPr/>
        </p:nvSpPr>
        <p:spPr>
          <a:xfrm>
            <a:off x="251520" y="4077072"/>
            <a:ext cx="8496944" cy="1200329"/>
          </a:xfrm>
          <a:prstGeom prst="rect">
            <a:avLst/>
          </a:prstGeom>
          <a:solidFill>
            <a:srgbClr val="D9D9D9"/>
          </a:solidFill>
        </p:spPr>
        <p:txBody>
          <a:bodyPr wrap="square" rtlCol="0">
            <a:spAutoFit/>
          </a:bodyPr>
          <a:lstStyle/>
          <a:p>
            <a:r>
              <a:rPr lang="es-MX" b="1" i="1" dirty="0" smtClean="0"/>
              <a:t>Real academia: </a:t>
            </a:r>
            <a:r>
              <a:rPr lang="es-MX" b="1" dirty="0" smtClean="0">
                <a:solidFill>
                  <a:srgbClr val="660066"/>
                </a:solidFill>
              </a:rPr>
              <a:t>«arte de dirigir las operaciones militares» </a:t>
            </a:r>
            <a:r>
              <a:rPr lang="es-MX" dirty="0" smtClean="0"/>
              <a:t>Sin embargo, en la segunda mitad del siglo XIX se comienza a hacer uso del término estrategia en otros ámbitos por extensión analógica de los principios militares</a:t>
            </a:r>
            <a:endParaRPr lang="es-MX" i="1" dirty="0"/>
          </a:p>
        </p:txBody>
      </p:sp>
      <p:pic>
        <p:nvPicPr>
          <p:cNvPr id="7" name="Picture 6"/>
          <p:cNvPicPr>
            <a:picLocks noChangeAspect="1"/>
          </p:cNvPicPr>
          <p:nvPr/>
        </p:nvPicPr>
        <p:blipFill>
          <a:blip r:embed="rId2"/>
          <a:stretch>
            <a:fillRect/>
          </a:stretch>
        </p:blipFill>
        <p:spPr>
          <a:xfrm>
            <a:off x="6769100" y="-30088"/>
            <a:ext cx="2374900" cy="3429000"/>
          </a:xfrm>
          <a:prstGeom prst="rect">
            <a:avLst/>
          </a:prstGeom>
        </p:spPr>
      </p:pic>
      <p:sp>
        <p:nvSpPr>
          <p:cNvPr id="6" name="Rectangle 5"/>
          <p:cNvSpPr/>
          <p:nvPr/>
        </p:nvSpPr>
        <p:spPr>
          <a:xfrm>
            <a:off x="251520" y="5589240"/>
            <a:ext cx="7272808" cy="923330"/>
          </a:xfrm>
          <a:prstGeom prst="rect">
            <a:avLst/>
          </a:prstGeom>
        </p:spPr>
        <p:txBody>
          <a:bodyPr wrap="square">
            <a:spAutoFit/>
          </a:bodyPr>
          <a:lstStyle/>
          <a:p>
            <a:pPr marL="285750" indent="-285750">
              <a:buFont typeface="Arial" panose="020B0604020202020204" pitchFamily="34" charset="0"/>
              <a:buChar char="•"/>
            </a:pPr>
            <a:r>
              <a:rPr lang="es-MX" dirty="0"/>
              <a:t>La desvinculación de la estrategia del uso de la </a:t>
            </a:r>
            <a:r>
              <a:rPr lang="es-MX" dirty="0" smtClean="0"/>
              <a:t>fuerza</a:t>
            </a:r>
          </a:p>
          <a:p>
            <a:pPr marL="285750" lvl="1" indent="-285750">
              <a:buFont typeface="Arial" panose="020B0604020202020204" pitchFamily="34" charset="0"/>
              <a:buChar char="•"/>
            </a:pPr>
            <a:r>
              <a:rPr lang="es-MX" dirty="0"/>
              <a:t>Leo Hammon </a:t>
            </a:r>
            <a:r>
              <a:rPr lang="es-MX" b="1" dirty="0">
                <a:solidFill>
                  <a:schemeClr val="accent1">
                    <a:lumMod val="60000"/>
                    <a:lumOff val="40000"/>
                  </a:schemeClr>
                </a:solidFill>
              </a:rPr>
              <a:t>«la conducción deliberada de de una acción»</a:t>
            </a:r>
          </a:p>
          <a:p>
            <a:pPr marL="285750" indent="-285750">
              <a:buFont typeface="Arial" panose="020B0604020202020204" pitchFamily="34" charset="0"/>
              <a:buChar char="•"/>
            </a:pPr>
            <a:endParaRPr lang="es-MX" dirty="0"/>
          </a:p>
        </p:txBody>
      </p:sp>
    </p:spTree>
    <p:extLst>
      <p:ext uri="{BB962C8B-B14F-4D97-AF65-F5344CB8AC3E}">
        <p14:creationId xmlns:p14="http://schemas.microsoft.com/office/powerpoint/2010/main" val="173095683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332656"/>
            <a:ext cx="8496944"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a:t>
            </a:r>
            <a:r>
              <a:rPr lang="es-MX" dirty="0" smtClean="0"/>
              <a:t>positivismo (XIX): </a:t>
            </a:r>
          </a:p>
          <a:p>
            <a:r>
              <a:rPr lang="es-MX" dirty="0"/>
              <a:t>E</a:t>
            </a:r>
            <a:r>
              <a:rPr lang="es-MX" dirty="0" smtClean="0"/>
              <a:t>l </a:t>
            </a:r>
            <a:r>
              <a:rPr lang="es-MX" dirty="0"/>
              <a:t>estratega </a:t>
            </a:r>
            <a:r>
              <a:rPr lang="es-MX" dirty="0" smtClean="0"/>
              <a:t>administrador…</a:t>
            </a:r>
            <a:endParaRPr lang="es-MX" dirty="0"/>
          </a:p>
        </p:txBody>
      </p:sp>
      <p:sp>
        <p:nvSpPr>
          <p:cNvPr id="8" name="TextBox 7"/>
          <p:cNvSpPr txBox="1"/>
          <p:nvPr/>
        </p:nvSpPr>
        <p:spPr>
          <a:xfrm>
            <a:off x="179512" y="1196752"/>
            <a:ext cx="6912768" cy="5355313"/>
          </a:xfrm>
          <a:prstGeom prst="rect">
            <a:avLst/>
          </a:prstGeom>
          <a:noFill/>
        </p:spPr>
        <p:txBody>
          <a:bodyPr wrap="square" rtlCol="0">
            <a:spAutoFit/>
          </a:bodyPr>
          <a:lstStyle/>
          <a:p>
            <a:r>
              <a:rPr lang="es-MX" dirty="0" smtClean="0"/>
              <a:t>Una extensión del concepto implica el llevar </a:t>
            </a:r>
            <a:r>
              <a:rPr lang="es-MX" b="1" u="sng" dirty="0" smtClean="0">
                <a:solidFill>
                  <a:srgbClr val="FF2929"/>
                </a:solidFill>
              </a:rPr>
              <a:t>“la estructura de conflicto” </a:t>
            </a:r>
            <a:r>
              <a:rPr lang="es-MX" dirty="0" smtClean="0"/>
              <a:t>de campo militar o otras áreas de la vida social.</a:t>
            </a:r>
          </a:p>
          <a:p>
            <a:endParaRPr lang="es-MX" dirty="0"/>
          </a:p>
          <a:p>
            <a:r>
              <a:rPr lang="es-MX" dirty="0" smtClean="0"/>
              <a:t>Al igual que en </a:t>
            </a:r>
            <a:r>
              <a:rPr lang="es-MX" dirty="0"/>
              <a:t>o</a:t>
            </a:r>
            <a:r>
              <a:rPr lang="es-MX" dirty="0" smtClean="0"/>
              <a:t>tros conflictos (guerra), </a:t>
            </a:r>
            <a:r>
              <a:rPr lang="es-MX" b="1" dirty="0" smtClean="0">
                <a:solidFill>
                  <a:srgbClr val="660066"/>
                </a:solidFill>
              </a:rPr>
              <a:t>la fuerza no es la única, ni necesariamente la mejor manera de resolverlos.</a:t>
            </a:r>
            <a:r>
              <a:rPr lang="es-MX" b="1" dirty="0">
                <a:solidFill>
                  <a:srgbClr val="660066"/>
                </a:solidFill>
              </a:rPr>
              <a:t> </a:t>
            </a:r>
            <a:endParaRPr lang="es-MX" b="1" dirty="0" smtClean="0">
              <a:solidFill>
                <a:srgbClr val="660066"/>
              </a:solidFill>
            </a:endParaRPr>
          </a:p>
          <a:p>
            <a:endParaRPr lang="es-MX" dirty="0"/>
          </a:p>
          <a:p>
            <a:r>
              <a:rPr lang="es-MX" dirty="0" smtClean="0"/>
              <a:t>La </a:t>
            </a:r>
            <a:r>
              <a:rPr lang="es-MX" dirty="0"/>
              <a:t>estrategia se ubica </a:t>
            </a:r>
            <a:r>
              <a:rPr lang="es-MX" dirty="0" smtClean="0"/>
              <a:t>en el </a:t>
            </a:r>
            <a:r>
              <a:rPr lang="es-MX" b="1" u="sng" dirty="0" smtClean="0"/>
              <a:t>dominio de la inteligencia</a:t>
            </a:r>
            <a:r>
              <a:rPr lang="es-MX" dirty="0" smtClean="0"/>
              <a:t>, lo que permite su aplicación a otros campos de competencia sin violencia necesaria.</a:t>
            </a:r>
          </a:p>
          <a:p>
            <a:endParaRPr lang="es-MX" dirty="0"/>
          </a:p>
          <a:p>
            <a:pPr marL="285750" indent="-285750">
              <a:buFont typeface="Arial"/>
              <a:buChar char="•"/>
            </a:pPr>
            <a:r>
              <a:rPr lang="es-MX" b="1" dirty="0" smtClean="0">
                <a:solidFill>
                  <a:srgbClr val="008000"/>
                </a:solidFill>
              </a:rPr>
              <a:t>La persecución de objetivos en situaciones competitivas</a:t>
            </a:r>
          </a:p>
          <a:p>
            <a:pPr marL="285750" indent="-285750">
              <a:buFont typeface="Arial"/>
              <a:buChar char="•"/>
            </a:pPr>
            <a:endParaRPr lang="es-MX" b="1" dirty="0">
              <a:solidFill>
                <a:srgbClr val="008000"/>
              </a:solidFill>
            </a:endParaRPr>
          </a:p>
          <a:p>
            <a:pPr marL="285750" indent="-285750">
              <a:buFont typeface="Arial"/>
              <a:buChar char="•"/>
            </a:pPr>
            <a:r>
              <a:rPr lang="es-MX" b="1" dirty="0" smtClean="0">
                <a:solidFill>
                  <a:srgbClr val="008000"/>
                </a:solidFill>
              </a:rPr>
              <a:t>La participación de otras personas o sistemas que con su intervención (real o potencial) puedan perjudicial la consecución de dichas metas</a:t>
            </a:r>
          </a:p>
          <a:p>
            <a:pPr marL="285750" indent="-285750">
              <a:buFont typeface="Arial"/>
              <a:buChar char="•"/>
            </a:pPr>
            <a:endParaRPr lang="es-MX" b="1" dirty="0">
              <a:solidFill>
                <a:srgbClr val="008000"/>
              </a:solidFill>
            </a:endParaRPr>
          </a:p>
          <a:p>
            <a:pPr marL="285750" indent="-285750">
              <a:buFont typeface="Arial"/>
              <a:buChar char="•"/>
            </a:pPr>
            <a:r>
              <a:rPr lang="es-MX" b="1" dirty="0" smtClean="0">
                <a:solidFill>
                  <a:srgbClr val="008000"/>
                </a:solidFill>
              </a:rPr>
              <a:t>La posibilidad de elección entre diferentes alternativas de acción</a:t>
            </a:r>
          </a:p>
        </p:txBody>
      </p:sp>
    </p:spTree>
    <p:extLst>
      <p:ext uri="{BB962C8B-B14F-4D97-AF65-F5344CB8AC3E}">
        <p14:creationId xmlns:p14="http://schemas.microsoft.com/office/powerpoint/2010/main" val="206354359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7504" y="260648"/>
            <a:ext cx="7315148"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La estrategia militar durante el siglo </a:t>
            </a:r>
            <a:r>
              <a:rPr lang="es-MX" dirty="0" smtClean="0"/>
              <a:t>XX…</a:t>
            </a:r>
            <a:endParaRPr lang="es-MX" dirty="0"/>
          </a:p>
        </p:txBody>
      </p:sp>
      <p:sp>
        <p:nvSpPr>
          <p:cNvPr id="4" name="TextBox 3"/>
          <p:cNvSpPr txBox="1"/>
          <p:nvPr/>
        </p:nvSpPr>
        <p:spPr>
          <a:xfrm>
            <a:off x="251520" y="1196752"/>
            <a:ext cx="8424936" cy="1015663"/>
          </a:xfrm>
          <a:prstGeom prst="rect">
            <a:avLst/>
          </a:prstGeom>
          <a:noFill/>
        </p:spPr>
        <p:txBody>
          <a:bodyPr wrap="square" rtlCol="0">
            <a:spAutoFit/>
          </a:bodyPr>
          <a:lstStyle/>
          <a:p>
            <a:r>
              <a:rPr lang="es-MX" sz="2000" dirty="0" smtClean="0"/>
              <a:t>Andre Beaufré – </a:t>
            </a:r>
            <a:r>
              <a:rPr lang="es-MX" sz="2000" i="1" dirty="0" smtClean="0"/>
              <a:t>Introducción a la estrategia</a:t>
            </a:r>
            <a:r>
              <a:rPr lang="es-MX" sz="2000" b="1" i="1" dirty="0" smtClean="0">
                <a:solidFill>
                  <a:srgbClr val="008000"/>
                </a:solidFill>
              </a:rPr>
              <a:t>: </a:t>
            </a:r>
            <a:r>
              <a:rPr lang="es-MX" sz="2000" b="1" dirty="0" smtClean="0">
                <a:solidFill>
                  <a:srgbClr val="008000"/>
                </a:solidFill>
              </a:rPr>
              <a:t>«el arte de la dialéctica de las voluntades que emplean la fuerza para resolver sus conflictos» </a:t>
            </a:r>
          </a:p>
        </p:txBody>
      </p:sp>
      <p:sp>
        <p:nvSpPr>
          <p:cNvPr id="5" name="TextBox 4"/>
          <p:cNvSpPr txBox="1"/>
          <p:nvPr/>
        </p:nvSpPr>
        <p:spPr>
          <a:xfrm>
            <a:off x="251520" y="3284984"/>
            <a:ext cx="7920880" cy="1938992"/>
          </a:xfrm>
          <a:prstGeom prst="rect">
            <a:avLst/>
          </a:prstGeom>
          <a:noFill/>
        </p:spPr>
        <p:txBody>
          <a:bodyPr wrap="square" rtlCol="0">
            <a:spAutoFit/>
          </a:bodyPr>
          <a:lstStyle/>
          <a:p>
            <a:pPr marL="342900" indent="-342900">
              <a:buFont typeface="Arial"/>
              <a:buChar char="•"/>
            </a:pPr>
            <a:r>
              <a:rPr lang="es-MX" sz="2000" b="1" dirty="0" smtClean="0"/>
              <a:t>Estrategia general</a:t>
            </a:r>
            <a:r>
              <a:rPr lang="es-MX" sz="2000" dirty="0" smtClean="0"/>
              <a:t>: Función de armonizar las estrategias operativas</a:t>
            </a:r>
          </a:p>
          <a:p>
            <a:pPr marL="285750" indent="-285750">
              <a:buFont typeface="Arial" panose="020B0604020202020204" pitchFamily="34" charset="0"/>
              <a:buChar char="•"/>
            </a:pPr>
            <a:endParaRPr lang="es-MX" sz="2000" dirty="0" smtClean="0"/>
          </a:p>
          <a:p>
            <a:pPr marL="342900" indent="-342900">
              <a:buFont typeface="Arial"/>
              <a:buChar char="•"/>
            </a:pPr>
            <a:r>
              <a:rPr lang="es-MX" sz="2000" b="1" dirty="0" smtClean="0"/>
              <a:t>Estrategia operativa: </a:t>
            </a:r>
            <a:r>
              <a:rPr lang="es-MX" sz="2000" dirty="0"/>
              <a:t>R</a:t>
            </a:r>
            <a:r>
              <a:rPr lang="es-MX" sz="2000" dirty="0" smtClean="0"/>
              <a:t>epresenta el punto en que se articula el </a:t>
            </a:r>
            <a:r>
              <a:rPr lang="es-MX" sz="2000" b="1" u="sng" dirty="0" smtClean="0">
                <a:solidFill>
                  <a:srgbClr val="000090"/>
                </a:solidFill>
              </a:rPr>
              <a:t>concepto y ejecución</a:t>
            </a:r>
            <a:r>
              <a:rPr lang="es-MX" sz="2000" b="1" dirty="0" smtClean="0">
                <a:solidFill>
                  <a:srgbClr val="000090"/>
                </a:solidFill>
              </a:rPr>
              <a:t>, </a:t>
            </a:r>
            <a:r>
              <a:rPr lang="es-MX" sz="2000" dirty="0" smtClean="0"/>
              <a:t>lo que </a:t>
            </a:r>
            <a:r>
              <a:rPr lang="es-MX" sz="2000" b="1" u="sng" dirty="0" smtClean="0">
                <a:solidFill>
                  <a:srgbClr val="660066"/>
                </a:solidFill>
              </a:rPr>
              <a:t>se quiere y lo que se debe hacer, y lo que hace posible las condiciones técnicas</a:t>
            </a:r>
          </a:p>
        </p:txBody>
      </p:sp>
      <p:sp>
        <p:nvSpPr>
          <p:cNvPr id="6" name="TextBox 5"/>
          <p:cNvSpPr txBox="1"/>
          <p:nvPr/>
        </p:nvSpPr>
        <p:spPr>
          <a:xfrm>
            <a:off x="1979712" y="5877272"/>
            <a:ext cx="5184576" cy="523220"/>
          </a:xfrm>
          <a:prstGeom prst="rect">
            <a:avLst/>
          </a:prstGeom>
          <a:solidFill>
            <a:srgbClr val="D9D9D9"/>
          </a:solidFill>
        </p:spPr>
        <p:txBody>
          <a:bodyPr wrap="square" rtlCol="0">
            <a:spAutoFit/>
          </a:bodyPr>
          <a:lstStyle/>
          <a:p>
            <a:pPr algn="ctr"/>
            <a:r>
              <a:rPr lang="es-MX" sz="2800" b="1" dirty="0" smtClean="0"/>
              <a:t>Pirámide estratégica</a:t>
            </a:r>
            <a:endParaRPr lang="es-MX" sz="2800" b="1" dirty="0"/>
          </a:p>
        </p:txBody>
      </p:sp>
      <p:sp>
        <p:nvSpPr>
          <p:cNvPr id="2" name="Rectangle 1"/>
          <p:cNvSpPr/>
          <p:nvPr/>
        </p:nvSpPr>
        <p:spPr>
          <a:xfrm>
            <a:off x="179512" y="2636912"/>
            <a:ext cx="3816424" cy="400110"/>
          </a:xfrm>
          <a:prstGeom prst="rect">
            <a:avLst/>
          </a:prstGeom>
        </p:spPr>
        <p:txBody>
          <a:bodyPr wrap="square">
            <a:spAutoFit/>
          </a:bodyPr>
          <a:lstStyle/>
          <a:p>
            <a:pPr lvl="0"/>
            <a:r>
              <a:rPr lang="es-MX" sz="2000" b="1" dirty="0">
                <a:solidFill>
                  <a:schemeClr val="accent1"/>
                </a:solidFill>
              </a:rPr>
              <a:t>Establece los conceptos de:</a:t>
            </a:r>
          </a:p>
        </p:txBody>
      </p:sp>
    </p:spTree>
    <p:extLst>
      <p:ext uri="{BB962C8B-B14F-4D97-AF65-F5344CB8AC3E}">
        <p14:creationId xmlns:p14="http://schemas.microsoft.com/office/powerpoint/2010/main" val="26169832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0" y="332656"/>
            <a:ext cx="7315148"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La estrategia como disciplina </a:t>
            </a:r>
            <a:r>
              <a:rPr lang="es-MX" dirty="0" smtClean="0"/>
              <a:t>científica…</a:t>
            </a:r>
            <a:endParaRPr lang="es-MX" dirty="0"/>
          </a:p>
        </p:txBody>
      </p:sp>
      <p:sp>
        <p:nvSpPr>
          <p:cNvPr id="3" name="TextBox 2"/>
          <p:cNvSpPr txBox="1"/>
          <p:nvPr/>
        </p:nvSpPr>
        <p:spPr>
          <a:xfrm>
            <a:off x="179512" y="1124744"/>
            <a:ext cx="8424936" cy="2031325"/>
          </a:xfrm>
          <a:prstGeom prst="rect">
            <a:avLst/>
          </a:prstGeom>
          <a:solidFill>
            <a:srgbClr val="D9D9D9"/>
          </a:solidFill>
        </p:spPr>
        <p:txBody>
          <a:bodyPr wrap="square" rtlCol="0">
            <a:spAutoFit/>
          </a:bodyPr>
          <a:lstStyle/>
          <a:p>
            <a:r>
              <a:rPr lang="es-MX" b="1" dirty="0" smtClean="0"/>
              <a:t>La teoría de los juegos de estrategia</a:t>
            </a:r>
          </a:p>
          <a:p>
            <a:endParaRPr lang="es-MX" b="1" dirty="0"/>
          </a:p>
          <a:p>
            <a:r>
              <a:rPr lang="es-MX" dirty="0" smtClean="0"/>
              <a:t>Desarrollada por Von Neumann y Morgensternen 1944</a:t>
            </a:r>
          </a:p>
          <a:p>
            <a:endParaRPr lang="es-MX" dirty="0"/>
          </a:p>
          <a:p>
            <a:r>
              <a:rPr lang="es-MX" dirty="0" smtClean="0"/>
              <a:t>La teoría de los juegos aporta una </a:t>
            </a:r>
            <a:r>
              <a:rPr lang="es-MX" b="1" u="sng" dirty="0" smtClean="0">
                <a:solidFill>
                  <a:srgbClr val="990000"/>
                </a:solidFill>
              </a:rPr>
              <a:t>visión unificada de la estrategia para todas las situaciones conflictivas</a:t>
            </a:r>
            <a:r>
              <a:rPr lang="es-MX" dirty="0" smtClean="0"/>
              <a:t>, e introduce por primera vez una concepción científica de la estrategia</a:t>
            </a:r>
          </a:p>
        </p:txBody>
      </p:sp>
      <p:sp>
        <p:nvSpPr>
          <p:cNvPr id="4" name="TextBox 3"/>
          <p:cNvSpPr txBox="1"/>
          <p:nvPr/>
        </p:nvSpPr>
        <p:spPr>
          <a:xfrm>
            <a:off x="179512" y="3573016"/>
            <a:ext cx="8352928" cy="646331"/>
          </a:xfrm>
          <a:prstGeom prst="rect">
            <a:avLst/>
          </a:prstGeom>
          <a:solidFill>
            <a:schemeClr val="bg1">
              <a:lumMod val="85000"/>
            </a:schemeClr>
          </a:solidFill>
        </p:spPr>
        <p:txBody>
          <a:bodyPr wrap="square" rtlCol="0">
            <a:spAutoFit/>
          </a:bodyPr>
          <a:lstStyle/>
          <a:p>
            <a:r>
              <a:rPr lang="es-MX" b="1" dirty="0" smtClean="0"/>
              <a:t>Estrategias empresariales, estrategias de marketing y estrategias de comunicación.</a:t>
            </a:r>
          </a:p>
        </p:txBody>
      </p:sp>
      <p:sp>
        <p:nvSpPr>
          <p:cNvPr id="6" name="TextBox 5"/>
          <p:cNvSpPr txBox="1"/>
          <p:nvPr/>
        </p:nvSpPr>
        <p:spPr>
          <a:xfrm>
            <a:off x="179512" y="4581128"/>
            <a:ext cx="8064896" cy="1477328"/>
          </a:xfrm>
          <a:prstGeom prst="rect">
            <a:avLst/>
          </a:prstGeom>
          <a:noFill/>
        </p:spPr>
        <p:txBody>
          <a:bodyPr wrap="square" rtlCol="0">
            <a:spAutoFit/>
          </a:bodyPr>
          <a:lstStyle/>
          <a:p>
            <a:r>
              <a:rPr lang="es-MX" b="1" dirty="0" smtClean="0"/>
              <a:t>Estrategia: </a:t>
            </a:r>
            <a:r>
              <a:rPr lang="es-MX" dirty="0" smtClean="0"/>
              <a:t>Designa las capacidades y las reglas a seguir para conducir las tropas y ganar la guerra a través de batallas.</a:t>
            </a:r>
          </a:p>
          <a:p>
            <a:endParaRPr lang="es-MX" dirty="0" smtClean="0"/>
          </a:p>
          <a:p>
            <a:r>
              <a:rPr lang="es-MX" dirty="0" smtClean="0"/>
              <a:t>Las reglas de decisiva orientadas a buscar equilibrios y establecer consensos y alianzas</a:t>
            </a:r>
            <a:endParaRPr lang="es-MX" dirty="0"/>
          </a:p>
        </p:txBody>
      </p:sp>
    </p:spTree>
    <p:extLst>
      <p:ext uri="{BB962C8B-B14F-4D97-AF65-F5344CB8AC3E}">
        <p14:creationId xmlns:p14="http://schemas.microsoft.com/office/powerpoint/2010/main" val="319179674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520081"/>
            <a:ext cx="7560840"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paradigma militar en la comunicación pública</a:t>
            </a:r>
          </a:p>
        </p:txBody>
      </p:sp>
      <p:sp>
        <p:nvSpPr>
          <p:cNvPr id="3" name="TextBox 2"/>
          <p:cNvSpPr txBox="1"/>
          <p:nvPr/>
        </p:nvSpPr>
        <p:spPr>
          <a:xfrm>
            <a:off x="251520" y="1484784"/>
            <a:ext cx="8568952" cy="2246769"/>
          </a:xfrm>
          <a:prstGeom prst="rect">
            <a:avLst/>
          </a:prstGeom>
          <a:noFill/>
        </p:spPr>
        <p:txBody>
          <a:bodyPr wrap="square" rtlCol="0">
            <a:spAutoFit/>
          </a:bodyPr>
          <a:lstStyle/>
          <a:p>
            <a:r>
              <a:rPr lang="es-MX" sz="2000" b="1" dirty="0" smtClean="0">
                <a:solidFill>
                  <a:srgbClr val="660066"/>
                </a:solidFill>
              </a:rPr>
              <a:t>Ciencias empresariales</a:t>
            </a:r>
          </a:p>
          <a:p>
            <a:pPr marL="742950" lvl="1" indent="-285750">
              <a:buFont typeface="Arial" pitchFamily="34" charset="0"/>
              <a:buChar char="•"/>
            </a:pPr>
            <a:r>
              <a:rPr lang="es-MX" sz="2000" dirty="0" smtClean="0"/>
              <a:t>Tomando como base la analogía entre la guerra militar y la guerra por el mercado, algunos economistas hicieron del mercado su «campo de batalla»; de la acometividad, su «lucha» particular, y de la estrategia, «la utilización de los medios disponibles para obtener una situación ventaja sobre la competencia en el mercado</a:t>
            </a:r>
          </a:p>
        </p:txBody>
      </p:sp>
      <p:sp>
        <p:nvSpPr>
          <p:cNvPr id="4" name="TextBox 3"/>
          <p:cNvSpPr txBox="1"/>
          <p:nvPr/>
        </p:nvSpPr>
        <p:spPr>
          <a:xfrm>
            <a:off x="251520" y="4077072"/>
            <a:ext cx="8208912" cy="2554545"/>
          </a:xfrm>
          <a:prstGeom prst="rect">
            <a:avLst/>
          </a:prstGeom>
          <a:noFill/>
        </p:spPr>
        <p:txBody>
          <a:bodyPr wrap="square" rtlCol="0">
            <a:spAutoFit/>
          </a:bodyPr>
          <a:lstStyle/>
          <a:p>
            <a:r>
              <a:rPr lang="es-MX" sz="2000" b="1" dirty="0" smtClean="0">
                <a:solidFill>
                  <a:srgbClr val="000090"/>
                </a:solidFill>
              </a:rPr>
              <a:t>Marketing</a:t>
            </a:r>
          </a:p>
          <a:p>
            <a:pPr marL="742950" lvl="1" indent="-285750">
              <a:buFont typeface="Arial" pitchFamily="34" charset="0"/>
              <a:buChar char="•"/>
            </a:pPr>
            <a:r>
              <a:rPr lang="es-MX" sz="2000" dirty="0" smtClean="0"/>
              <a:t>El marketing actual es calificado como marketing estratégico.</a:t>
            </a:r>
          </a:p>
          <a:p>
            <a:pPr marL="742950" lvl="1" indent="-285750">
              <a:buFont typeface="Arial" pitchFamily="34" charset="0"/>
              <a:buChar char="•"/>
            </a:pPr>
            <a:r>
              <a:rPr lang="es-MX" sz="2000" dirty="0" smtClean="0"/>
              <a:t>«Estrategia de marketing»: Se refiere a la gran estrategia.</a:t>
            </a:r>
          </a:p>
          <a:p>
            <a:pPr marL="742950" lvl="1" indent="-285750">
              <a:buFont typeface="Arial" pitchFamily="34" charset="0"/>
              <a:buChar char="•"/>
            </a:pPr>
            <a:r>
              <a:rPr lang="es-MX" sz="2000" dirty="0" smtClean="0"/>
              <a:t>Marketing mix: Estrategia de producto, estrategia de marca, estrategia de precio, estrategia de distribución, estrategia de ventas, estrategia promocional y estrategia publicitaria.</a:t>
            </a:r>
          </a:p>
        </p:txBody>
      </p:sp>
    </p:spTree>
    <p:extLst>
      <p:ext uri="{BB962C8B-B14F-4D97-AF65-F5344CB8AC3E}">
        <p14:creationId xmlns:p14="http://schemas.microsoft.com/office/powerpoint/2010/main" val="206009375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520081"/>
            <a:ext cx="7560840"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paradigma militar en la comunicación </a:t>
            </a:r>
            <a:r>
              <a:rPr lang="es-MX" dirty="0" smtClean="0"/>
              <a:t>pública…</a:t>
            </a:r>
            <a:endParaRPr lang="es-MX" dirty="0"/>
          </a:p>
        </p:txBody>
      </p:sp>
      <p:sp>
        <p:nvSpPr>
          <p:cNvPr id="6" name="TextBox 5"/>
          <p:cNvSpPr txBox="1"/>
          <p:nvPr/>
        </p:nvSpPr>
        <p:spPr>
          <a:xfrm>
            <a:off x="251520" y="1700808"/>
            <a:ext cx="8424936" cy="1323439"/>
          </a:xfrm>
          <a:prstGeom prst="rect">
            <a:avLst/>
          </a:prstGeom>
          <a:noFill/>
        </p:spPr>
        <p:txBody>
          <a:bodyPr wrap="square" rtlCol="0">
            <a:spAutoFit/>
          </a:bodyPr>
          <a:lstStyle/>
          <a:p>
            <a:r>
              <a:rPr lang="es-MX" sz="2000" b="1" dirty="0" smtClean="0">
                <a:solidFill>
                  <a:srgbClr val="008000"/>
                </a:solidFill>
              </a:rPr>
              <a:t>Publicidad</a:t>
            </a:r>
          </a:p>
          <a:p>
            <a:pPr marL="742950" lvl="1" indent="-285750">
              <a:buFont typeface="Arial" pitchFamily="34" charset="0"/>
              <a:buChar char="•"/>
            </a:pPr>
            <a:r>
              <a:rPr lang="es-MX" sz="2000" dirty="0" smtClean="0"/>
              <a:t>Planes, campañas, maniobras, objetivos, targets, dianas, público-objetivo, medios, cobertura, posicionamiento, briefings, flankers, etc. </a:t>
            </a:r>
            <a:endParaRPr lang="es-MX" sz="2000" dirty="0"/>
          </a:p>
        </p:txBody>
      </p:sp>
    </p:spTree>
    <p:extLst>
      <p:ext uri="{BB962C8B-B14F-4D97-AF65-F5344CB8AC3E}">
        <p14:creationId xmlns:p14="http://schemas.microsoft.com/office/powerpoint/2010/main" val="261224088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260648"/>
            <a:ext cx="6379044"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Los principios </a:t>
            </a:r>
            <a:r>
              <a:rPr lang="es-MX" dirty="0" smtClean="0"/>
              <a:t>estratégicos…</a:t>
            </a:r>
            <a:endParaRPr lang="es-MX" dirty="0"/>
          </a:p>
        </p:txBody>
      </p:sp>
      <p:sp>
        <p:nvSpPr>
          <p:cNvPr id="4" name="TextBox 3"/>
          <p:cNvSpPr txBox="1"/>
          <p:nvPr/>
        </p:nvSpPr>
        <p:spPr>
          <a:xfrm>
            <a:off x="179512" y="1340768"/>
            <a:ext cx="8352928" cy="923330"/>
          </a:xfrm>
          <a:prstGeom prst="rect">
            <a:avLst/>
          </a:prstGeom>
          <a:solidFill>
            <a:schemeClr val="accent4">
              <a:lumMod val="20000"/>
              <a:lumOff val="80000"/>
            </a:schemeClr>
          </a:solidFill>
        </p:spPr>
        <p:txBody>
          <a:bodyPr wrap="square" rtlCol="0">
            <a:spAutoFit/>
          </a:bodyPr>
          <a:lstStyle/>
          <a:p>
            <a:r>
              <a:rPr lang="es-MX" b="1" i="1" dirty="0"/>
              <a:t>P</a:t>
            </a:r>
            <a:r>
              <a:rPr lang="es-MX" b="1" i="1" dirty="0" smtClean="0"/>
              <a:t>rincipio de la concentración de fuerzas</a:t>
            </a:r>
            <a:r>
              <a:rPr lang="es-MX" b="1" dirty="0" smtClean="0"/>
              <a:t>: </a:t>
            </a:r>
            <a:r>
              <a:rPr lang="es-MX" dirty="0" smtClean="0"/>
              <a:t>«Concentrar las fuerzas de firma óptima sobre los puntos débiles del enemigo, sopesando las propias fuerzas»</a:t>
            </a:r>
          </a:p>
        </p:txBody>
      </p:sp>
      <p:sp>
        <p:nvSpPr>
          <p:cNvPr id="5" name="TextBox 4"/>
          <p:cNvSpPr txBox="1"/>
          <p:nvPr/>
        </p:nvSpPr>
        <p:spPr>
          <a:xfrm>
            <a:off x="179512" y="2492896"/>
            <a:ext cx="8352928" cy="923330"/>
          </a:xfrm>
          <a:prstGeom prst="rect">
            <a:avLst/>
          </a:prstGeom>
          <a:solidFill>
            <a:srgbClr val="66CCFF"/>
          </a:solidFill>
        </p:spPr>
        <p:txBody>
          <a:bodyPr wrap="square" rtlCol="0">
            <a:spAutoFit/>
          </a:bodyPr>
          <a:lstStyle/>
          <a:p>
            <a:r>
              <a:rPr lang="es-MX" b="1" i="1" dirty="0" smtClean="0"/>
              <a:t>Principio del conocimiento del terreno y elección del lugar de la batalla:</a:t>
            </a:r>
            <a:r>
              <a:rPr lang="es-MX" b="1" dirty="0"/>
              <a:t> </a:t>
            </a:r>
            <a:r>
              <a:rPr lang="es-MX" dirty="0" smtClean="0"/>
              <a:t>«Elegir el lugar de combate en el que se encuentren en estado de superioridad»</a:t>
            </a:r>
          </a:p>
        </p:txBody>
      </p:sp>
      <p:sp>
        <p:nvSpPr>
          <p:cNvPr id="6" name="TextBox 5"/>
          <p:cNvSpPr txBox="1"/>
          <p:nvPr/>
        </p:nvSpPr>
        <p:spPr>
          <a:xfrm>
            <a:off x="179512" y="3717032"/>
            <a:ext cx="8352928" cy="646331"/>
          </a:xfrm>
          <a:prstGeom prst="rect">
            <a:avLst/>
          </a:prstGeom>
          <a:solidFill>
            <a:srgbClr val="CCFFCC"/>
          </a:solidFill>
        </p:spPr>
        <p:txBody>
          <a:bodyPr wrap="square" rtlCol="0">
            <a:spAutoFit/>
          </a:bodyPr>
          <a:lstStyle/>
          <a:p>
            <a:r>
              <a:rPr lang="es-MX" b="1" i="1" dirty="0" smtClean="0"/>
              <a:t>Principio del efecto sorpresa</a:t>
            </a:r>
            <a:r>
              <a:rPr lang="es-MX" b="1" dirty="0" smtClean="0"/>
              <a:t>: </a:t>
            </a:r>
            <a:r>
              <a:rPr lang="es-MX" dirty="0" smtClean="0"/>
              <a:t>«Elegir la línea de actuación menos esperada»</a:t>
            </a:r>
            <a:endParaRPr lang="es-MX" i="1" dirty="0"/>
          </a:p>
        </p:txBody>
      </p:sp>
      <p:sp>
        <p:nvSpPr>
          <p:cNvPr id="8" name="TextBox 7"/>
          <p:cNvSpPr txBox="1"/>
          <p:nvPr/>
        </p:nvSpPr>
        <p:spPr>
          <a:xfrm>
            <a:off x="179512" y="4581128"/>
            <a:ext cx="8352928" cy="923330"/>
          </a:xfrm>
          <a:prstGeom prst="rect">
            <a:avLst/>
          </a:prstGeom>
          <a:solidFill>
            <a:schemeClr val="accent2">
              <a:lumMod val="10000"/>
              <a:lumOff val="90000"/>
            </a:schemeClr>
          </a:solidFill>
        </p:spPr>
        <p:txBody>
          <a:bodyPr wrap="square" rtlCol="0">
            <a:spAutoFit/>
          </a:bodyPr>
          <a:lstStyle/>
          <a:p>
            <a:r>
              <a:rPr lang="es-MX" b="1" i="1" dirty="0" smtClean="0"/>
              <a:t>Principio de armonización de objetivos y medios</a:t>
            </a:r>
            <a:r>
              <a:rPr lang="es-MX" b="1" dirty="0" smtClean="0"/>
              <a:t>: </a:t>
            </a:r>
            <a:r>
              <a:rPr lang="es-MX" dirty="0" smtClean="0"/>
              <a:t>«Hacer concordar cuidadosamente los objetivos y los recursos asignados. Valoración de los riesgos»</a:t>
            </a:r>
            <a:endParaRPr lang="es-MX" i="1" dirty="0" smtClean="0"/>
          </a:p>
        </p:txBody>
      </p:sp>
      <p:sp>
        <p:nvSpPr>
          <p:cNvPr id="10" name="TextBox 9"/>
          <p:cNvSpPr txBox="1"/>
          <p:nvPr/>
        </p:nvSpPr>
        <p:spPr>
          <a:xfrm>
            <a:off x="251520" y="5645993"/>
            <a:ext cx="8208911" cy="923330"/>
          </a:xfrm>
          <a:prstGeom prst="rect">
            <a:avLst/>
          </a:prstGeom>
          <a:solidFill>
            <a:schemeClr val="accent4">
              <a:lumMod val="40000"/>
              <a:lumOff val="60000"/>
            </a:schemeClr>
          </a:solidFill>
        </p:spPr>
        <p:txBody>
          <a:bodyPr wrap="square" rtlCol="0">
            <a:spAutoFit/>
          </a:bodyPr>
          <a:lstStyle/>
          <a:p>
            <a:r>
              <a:rPr lang="es-MX" b="1" i="1" dirty="0" smtClean="0"/>
              <a:t>Principio de unidad de doctrina. </a:t>
            </a:r>
            <a:r>
              <a:rPr lang="es-MX" dirty="0" smtClean="0"/>
              <a:t>«Lograr que la pluralidad de personas que integran la institución (ejército, empresa, etc.) coordinen sus conductas armónicamente hacia el logro de unos mismos objetivos</a:t>
            </a:r>
            <a:endParaRPr lang="es-MX" i="1" dirty="0" smtClean="0"/>
          </a:p>
        </p:txBody>
      </p:sp>
    </p:spTree>
    <p:extLst>
      <p:ext uri="{BB962C8B-B14F-4D97-AF65-F5344CB8AC3E}">
        <p14:creationId xmlns:p14="http://schemas.microsoft.com/office/powerpoint/2010/main" val="278271935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260648"/>
            <a:ext cx="6379044"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Los principios </a:t>
            </a:r>
            <a:r>
              <a:rPr lang="es-MX" dirty="0" smtClean="0"/>
              <a:t>estratégicos…</a:t>
            </a:r>
            <a:endParaRPr lang="es-MX" dirty="0"/>
          </a:p>
        </p:txBody>
      </p:sp>
      <p:sp>
        <p:nvSpPr>
          <p:cNvPr id="9" name="TextBox 8"/>
          <p:cNvSpPr txBox="1"/>
          <p:nvPr/>
        </p:nvSpPr>
        <p:spPr>
          <a:xfrm>
            <a:off x="251520" y="1268760"/>
            <a:ext cx="8208912" cy="923330"/>
          </a:xfrm>
          <a:prstGeom prst="rect">
            <a:avLst/>
          </a:prstGeom>
          <a:solidFill>
            <a:schemeClr val="accent5">
              <a:lumMod val="20000"/>
              <a:lumOff val="80000"/>
            </a:schemeClr>
          </a:solidFill>
        </p:spPr>
        <p:txBody>
          <a:bodyPr wrap="square" rtlCol="0">
            <a:spAutoFit/>
          </a:bodyPr>
          <a:lstStyle/>
          <a:p>
            <a:r>
              <a:rPr lang="es-MX" b="1" dirty="0" smtClean="0"/>
              <a:t>Toda estrategia es realizada por los hombres y ellos son los portavoces de la misma. Su éxito depende, por lo tanto de lograr motivar y entusiasmar</a:t>
            </a:r>
          </a:p>
        </p:txBody>
      </p:sp>
      <p:sp>
        <p:nvSpPr>
          <p:cNvPr id="11" name="TextBox 10"/>
          <p:cNvSpPr txBox="1"/>
          <p:nvPr/>
        </p:nvSpPr>
        <p:spPr>
          <a:xfrm>
            <a:off x="251520" y="2492896"/>
            <a:ext cx="8208912" cy="923330"/>
          </a:xfrm>
          <a:prstGeom prst="rect">
            <a:avLst/>
          </a:prstGeom>
          <a:solidFill>
            <a:schemeClr val="bg1">
              <a:lumMod val="85000"/>
            </a:schemeClr>
          </a:solidFill>
        </p:spPr>
        <p:txBody>
          <a:bodyPr wrap="square" rtlCol="0">
            <a:spAutoFit/>
          </a:bodyPr>
          <a:lstStyle/>
          <a:p>
            <a:r>
              <a:rPr lang="es-MX" b="1" dirty="0" smtClean="0"/>
              <a:t>Concentración de fuerzas, conocimiento del terreno, efecto sorpresa, armonización de fines y medios, y unidad de doctrina son sólo algunos de los principios estratégicos militares, pero no los únicos </a:t>
            </a:r>
          </a:p>
        </p:txBody>
      </p:sp>
    </p:spTree>
    <p:extLst>
      <p:ext uri="{BB962C8B-B14F-4D97-AF65-F5344CB8AC3E}">
        <p14:creationId xmlns:p14="http://schemas.microsoft.com/office/powerpoint/2010/main" val="417382373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208929"/>
            <a:ext cx="5458968" cy="659404"/>
          </a:xfrm>
        </p:spPr>
        <p:txBody>
          <a:bodyPr>
            <a:normAutofit fontScale="90000"/>
          </a:bodyPr>
          <a:lstStyle/>
          <a:p>
            <a:pPr algn="r"/>
            <a:r>
              <a:rPr lang="en-US" b="1" dirty="0" smtClean="0"/>
              <a:t>Rafael Alberto Pérez</a:t>
            </a:r>
            <a:endParaRPr lang="en-US" b="1" dirty="0"/>
          </a:p>
        </p:txBody>
      </p:sp>
      <p:sp>
        <p:nvSpPr>
          <p:cNvPr id="4" name="TextBox 3"/>
          <p:cNvSpPr txBox="1"/>
          <p:nvPr/>
        </p:nvSpPr>
        <p:spPr>
          <a:xfrm>
            <a:off x="3275857" y="542290"/>
            <a:ext cx="5472608" cy="1446550"/>
          </a:xfrm>
          <a:prstGeom prst="rect">
            <a:avLst/>
          </a:prstGeom>
          <a:noFill/>
        </p:spPr>
        <p:txBody>
          <a:bodyPr wrap="square" rtlCol="0">
            <a:spAutoFit/>
          </a:bodyPr>
          <a:lstStyle/>
          <a:p>
            <a:pPr algn="r"/>
            <a:r>
              <a:rPr lang="en-US" sz="4400" b="1" dirty="0" smtClean="0">
                <a:solidFill>
                  <a:schemeClr val="bg1"/>
                </a:solidFill>
              </a:rPr>
              <a:t>ESTRATEGIAS DE COMUNICACIÓN</a:t>
            </a:r>
            <a:endParaRPr lang="en-US" sz="4400" b="1" dirty="0">
              <a:solidFill>
                <a:schemeClr val="bg1"/>
              </a:solidFill>
            </a:endParaRPr>
          </a:p>
        </p:txBody>
      </p:sp>
      <p:sp>
        <p:nvSpPr>
          <p:cNvPr id="5" name="TextBox 4"/>
          <p:cNvSpPr txBox="1"/>
          <p:nvPr/>
        </p:nvSpPr>
        <p:spPr>
          <a:xfrm>
            <a:off x="3347864" y="2564904"/>
            <a:ext cx="5184576" cy="1631216"/>
          </a:xfrm>
          <a:prstGeom prst="rect">
            <a:avLst/>
          </a:prstGeom>
          <a:noFill/>
        </p:spPr>
        <p:txBody>
          <a:bodyPr wrap="square" rtlCol="0">
            <a:spAutoFit/>
          </a:bodyPr>
          <a:lstStyle/>
          <a:p>
            <a:r>
              <a:rPr lang="es-MX" sz="2000" b="1" dirty="0" smtClean="0">
                <a:solidFill>
                  <a:schemeClr val="bg1"/>
                </a:solidFill>
              </a:rPr>
              <a:t>Capítulo 2             </a:t>
            </a:r>
          </a:p>
          <a:p>
            <a:endParaRPr lang="es-MX" sz="2000" b="1" dirty="0" smtClean="0">
              <a:solidFill>
                <a:schemeClr val="bg1"/>
              </a:solidFill>
            </a:endParaRPr>
          </a:p>
          <a:p>
            <a:r>
              <a:rPr lang="es-MX" sz="2000" b="1" dirty="0">
                <a:solidFill>
                  <a:schemeClr val="bg1"/>
                </a:solidFill>
              </a:rPr>
              <a:t>FRENTE AL FUTURO Y EL AZAR: EL CÁLCULO DE LA PROBABILIDAD</a:t>
            </a:r>
            <a:endParaRPr lang="es-MX" sz="2000" b="1" dirty="0" smtClean="0">
              <a:solidFill>
                <a:schemeClr val="bg1"/>
              </a:solidFill>
            </a:endParaRPr>
          </a:p>
          <a:p>
            <a:r>
              <a:rPr lang="es-MX" sz="2000" b="1" dirty="0" smtClean="0">
                <a:solidFill>
                  <a:schemeClr val="bg1"/>
                </a:solidFill>
              </a:rPr>
              <a:t> </a:t>
            </a:r>
            <a:endParaRPr lang="es-MX" sz="2000" b="1" dirty="0">
              <a:solidFill>
                <a:schemeClr val="bg1"/>
              </a:solidFill>
            </a:endParaRPr>
          </a:p>
        </p:txBody>
      </p:sp>
      <p:sp>
        <p:nvSpPr>
          <p:cNvPr id="6" name="Subtítulo 5"/>
          <p:cNvSpPr>
            <a:spLocks noGrp="1"/>
          </p:cNvSpPr>
          <p:nvPr>
            <p:ph type="subTitle" idx="1"/>
          </p:nvPr>
        </p:nvSpPr>
        <p:spPr/>
        <p:txBody>
          <a:bodyPr/>
          <a:lstStyle/>
          <a:p>
            <a:endParaRPr lang="es-ES"/>
          </a:p>
        </p:txBody>
      </p:sp>
    </p:spTree>
    <p:extLst>
      <p:ext uri="{BB962C8B-B14F-4D97-AF65-F5344CB8AC3E}">
        <p14:creationId xmlns:p14="http://schemas.microsoft.com/office/powerpoint/2010/main" val="238802998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323528" y="1772816"/>
            <a:ext cx="8496944" cy="1200329"/>
          </a:xfrm>
          <a:prstGeom prst="rect">
            <a:avLst/>
          </a:prstGeom>
          <a:noFill/>
        </p:spPr>
        <p:txBody>
          <a:bodyPr wrap="square" rtlCol="0">
            <a:spAutoFit/>
          </a:bodyPr>
          <a:lstStyle/>
          <a:p>
            <a:pPr marL="342900" indent="-342900">
              <a:buFont typeface="+mj-lt"/>
              <a:buAutoNum type="arabicPeriod"/>
            </a:pPr>
            <a:r>
              <a:rPr lang="es-MX" dirty="0" smtClean="0"/>
              <a:t>La evolución de la manera en que los hombres han idos encarado el futuro a través de los  tiempos.</a:t>
            </a:r>
          </a:p>
          <a:p>
            <a:pPr marL="342900" indent="-342900">
              <a:buFont typeface="+mj-lt"/>
              <a:buAutoNum type="arabicPeriod"/>
            </a:pPr>
            <a:endParaRPr lang="es-MX" dirty="0" smtClean="0"/>
          </a:p>
          <a:p>
            <a:pPr marL="342900" indent="-342900">
              <a:buFont typeface="+mj-lt"/>
              <a:buAutoNum type="arabicPeriod"/>
            </a:pPr>
            <a:r>
              <a:rPr lang="es-MX" dirty="0" smtClean="0"/>
              <a:t>La reflexión sobre azar, la probabilidad y la incertidumbre.</a:t>
            </a:r>
            <a:endParaRPr lang="es-MX" dirty="0"/>
          </a:p>
        </p:txBody>
      </p:sp>
      <p:sp>
        <p:nvSpPr>
          <p:cNvPr id="6" name="Title 1"/>
          <p:cNvSpPr txBox="1">
            <a:spLocks/>
          </p:cNvSpPr>
          <p:nvPr/>
        </p:nvSpPr>
        <p:spPr>
          <a:xfrm>
            <a:off x="251520" y="260648"/>
            <a:ext cx="5904656" cy="659404"/>
          </a:xfrm>
          <a:prstGeom prst="rect">
            <a:avLst/>
          </a:prstGeom>
        </p:spPr>
        <p:txBody>
          <a:bodyPr>
            <a:normAutofit fontScale="90000"/>
          </a:bodyPr>
          <a:lstStyle>
            <a:lvl1pPr algn="l" defTabSz="914400" rtl="0" eaLnBrk="1" latinLnBrk="0" hangingPunct="1">
              <a:spcBef>
                <a:spcPct val="0"/>
              </a:spcBef>
              <a:buNone/>
              <a:defRPr sz="3600" kern="1200">
                <a:solidFill>
                  <a:schemeClr val="accent1"/>
                </a:solidFill>
                <a:latin typeface="+mj-lt"/>
                <a:ea typeface="+mj-ea"/>
                <a:cs typeface="+mj-cs"/>
              </a:defRPr>
            </a:lvl1pPr>
          </a:lstStyle>
          <a:p>
            <a:r>
              <a:rPr lang="es-MX" b="1" dirty="0" smtClean="0"/>
              <a:t>¿Probabilidad y estadística?</a:t>
            </a:r>
            <a:endParaRPr lang="es-MX" b="1" dirty="0"/>
          </a:p>
        </p:txBody>
      </p:sp>
      <p:sp>
        <p:nvSpPr>
          <p:cNvPr id="3" name="Rectangle 2"/>
          <p:cNvSpPr/>
          <p:nvPr/>
        </p:nvSpPr>
        <p:spPr>
          <a:xfrm>
            <a:off x="251520" y="1124744"/>
            <a:ext cx="8064896" cy="400110"/>
          </a:xfrm>
          <a:prstGeom prst="rect">
            <a:avLst/>
          </a:prstGeom>
        </p:spPr>
        <p:txBody>
          <a:bodyPr wrap="square">
            <a:spAutoFit/>
          </a:bodyPr>
          <a:lstStyle/>
          <a:p>
            <a:pPr lvl="0"/>
            <a:r>
              <a:rPr lang="es-MX" sz="2000" b="1" dirty="0">
                <a:solidFill>
                  <a:prstClr val="black"/>
                </a:solidFill>
              </a:rPr>
              <a:t>Una trayectoria que discurre por dos caminos entrelazados:</a:t>
            </a:r>
          </a:p>
        </p:txBody>
      </p:sp>
      <p:sp>
        <p:nvSpPr>
          <p:cNvPr id="8" name="4 Subtítulo"/>
          <p:cNvSpPr txBox="1">
            <a:spLocks/>
          </p:cNvSpPr>
          <p:nvPr/>
        </p:nvSpPr>
        <p:spPr>
          <a:xfrm>
            <a:off x="17463" y="0"/>
            <a:ext cx="9126537" cy="712788"/>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buNone/>
            </a:pPr>
            <a:endParaRPr lang="es-MX" dirty="0"/>
          </a:p>
        </p:txBody>
      </p:sp>
      <p:sp>
        <p:nvSpPr>
          <p:cNvPr id="9" name="Rectangle 8"/>
          <p:cNvSpPr/>
          <p:nvPr/>
        </p:nvSpPr>
        <p:spPr>
          <a:xfrm>
            <a:off x="6660232" y="3895888"/>
            <a:ext cx="2016224" cy="1477328"/>
          </a:xfrm>
          <a:prstGeom prst="rect">
            <a:avLst/>
          </a:prstGeom>
          <a:solidFill>
            <a:srgbClr val="66CCFF"/>
          </a:solidFill>
        </p:spPr>
        <p:txBody>
          <a:bodyPr wrap="square">
            <a:spAutoFit/>
          </a:bodyPr>
          <a:lstStyle/>
          <a:p>
            <a:pPr lvl="0"/>
            <a:r>
              <a:rPr lang="es-MX" b="1" dirty="0" smtClean="0">
                <a:solidFill>
                  <a:prstClr val="black"/>
                </a:solidFill>
              </a:rPr>
              <a:t>4º FASE:</a:t>
            </a:r>
          </a:p>
          <a:p>
            <a:pPr lvl="0"/>
            <a:endParaRPr lang="es-MX" b="1" dirty="0" smtClean="0">
              <a:solidFill>
                <a:prstClr val="black"/>
              </a:solidFill>
            </a:endParaRPr>
          </a:p>
          <a:p>
            <a:pPr lvl="0"/>
            <a:r>
              <a:rPr lang="es-MX" b="1" dirty="0" smtClean="0">
                <a:solidFill>
                  <a:prstClr val="black"/>
                </a:solidFill>
              </a:rPr>
              <a:t> </a:t>
            </a:r>
            <a:r>
              <a:rPr lang="es-MX" dirty="0">
                <a:solidFill>
                  <a:prstClr val="black"/>
                </a:solidFill>
              </a:rPr>
              <a:t>E</a:t>
            </a:r>
            <a:r>
              <a:rPr lang="es-MX" dirty="0" smtClean="0">
                <a:solidFill>
                  <a:prstClr val="black"/>
                </a:solidFill>
              </a:rPr>
              <a:t>l </a:t>
            </a:r>
            <a:r>
              <a:rPr lang="es-MX" dirty="0">
                <a:solidFill>
                  <a:prstClr val="black"/>
                </a:solidFill>
              </a:rPr>
              <a:t>reino de la </a:t>
            </a:r>
            <a:r>
              <a:rPr lang="es-MX" dirty="0" smtClean="0">
                <a:solidFill>
                  <a:prstClr val="black"/>
                </a:solidFill>
              </a:rPr>
              <a:t>incertidumbre</a:t>
            </a:r>
          </a:p>
          <a:p>
            <a:pPr lvl="0"/>
            <a:endParaRPr lang="es-MX" dirty="0">
              <a:solidFill>
                <a:prstClr val="black"/>
              </a:solidFill>
            </a:endParaRPr>
          </a:p>
        </p:txBody>
      </p:sp>
      <p:sp>
        <p:nvSpPr>
          <p:cNvPr id="11" name="4 Subtítulo"/>
          <p:cNvSpPr txBox="1">
            <a:spLocks/>
          </p:cNvSpPr>
          <p:nvPr/>
        </p:nvSpPr>
        <p:spPr>
          <a:xfrm>
            <a:off x="251520" y="3751872"/>
            <a:ext cx="1728192" cy="1512168"/>
          </a:xfrm>
          <a:prstGeom prst="rect">
            <a:avLst/>
          </a:prstGeom>
          <a:solidFill>
            <a:srgbClr val="FFFF00"/>
          </a:solidFill>
        </p:spPr>
        <p:txBody>
          <a:bodyPr vert="horz" lIns="91440" tIns="45720" rIns="91440" bIns="45720" rtlCol="0">
            <a:normAutofit fontScale="92500" lnSpcReduction="2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buNone/>
            </a:pPr>
            <a:r>
              <a:rPr lang="es-MX" b="1" dirty="0" smtClean="0"/>
              <a:t>1º FASE: </a:t>
            </a:r>
          </a:p>
          <a:p>
            <a:pPr marL="0" indent="0" algn="ctr">
              <a:buNone/>
            </a:pPr>
            <a:r>
              <a:rPr lang="es-MX" b="1" dirty="0" smtClean="0"/>
              <a:t>Las bases culturales del futuro y el riesgo</a:t>
            </a:r>
            <a:endParaRPr lang="es-MX" b="1" dirty="0"/>
          </a:p>
        </p:txBody>
      </p:sp>
      <p:sp>
        <p:nvSpPr>
          <p:cNvPr id="12" name="Rectangle 11"/>
          <p:cNvSpPr/>
          <p:nvPr/>
        </p:nvSpPr>
        <p:spPr>
          <a:xfrm>
            <a:off x="2267744" y="3786712"/>
            <a:ext cx="2016224" cy="1477328"/>
          </a:xfrm>
          <a:prstGeom prst="rect">
            <a:avLst/>
          </a:prstGeom>
          <a:solidFill>
            <a:srgbClr val="CCFFCC"/>
          </a:solidFill>
        </p:spPr>
        <p:txBody>
          <a:bodyPr wrap="square">
            <a:spAutoFit/>
          </a:bodyPr>
          <a:lstStyle/>
          <a:p>
            <a:r>
              <a:rPr lang="es-MX" b="1" dirty="0" smtClean="0"/>
              <a:t>2º FASE:</a:t>
            </a:r>
          </a:p>
          <a:p>
            <a:r>
              <a:rPr lang="es-MX" b="1" dirty="0" smtClean="0"/>
              <a:t> </a:t>
            </a:r>
          </a:p>
          <a:p>
            <a:r>
              <a:rPr lang="es-MX" b="1" dirty="0"/>
              <a:t>L</a:t>
            </a:r>
            <a:r>
              <a:rPr lang="es-MX" b="1" dirty="0" smtClean="0"/>
              <a:t>as bases </a:t>
            </a:r>
            <a:r>
              <a:rPr lang="es-MX" b="1" dirty="0"/>
              <a:t>analíticas de la probabilidad</a:t>
            </a:r>
          </a:p>
        </p:txBody>
      </p:sp>
      <p:sp>
        <p:nvSpPr>
          <p:cNvPr id="2" name="Rectángulo 1"/>
          <p:cNvSpPr/>
          <p:nvPr/>
        </p:nvSpPr>
        <p:spPr>
          <a:xfrm>
            <a:off x="4355976" y="3861048"/>
            <a:ext cx="2160240" cy="1200329"/>
          </a:xfrm>
          <a:prstGeom prst="rect">
            <a:avLst/>
          </a:prstGeom>
        </p:spPr>
        <p:txBody>
          <a:bodyPr wrap="square">
            <a:spAutoFit/>
          </a:bodyPr>
          <a:lstStyle/>
          <a:p>
            <a:r>
              <a:rPr lang="es-MX" b="1" dirty="0" smtClean="0"/>
              <a:t>3º </a:t>
            </a:r>
            <a:r>
              <a:rPr lang="es-MX" b="1" dirty="0"/>
              <a:t>FASE:</a:t>
            </a:r>
          </a:p>
          <a:p>
            <a:r>
              <a:rPr lang="es-MX" b="1" dirty="0"/>
              <a:t> </a:t>
            </a:r>
          </a:p>
          <a:p>
            <a:r>
              <a:rPr lang="es-MX" b="1" dirty="0" smtClean="0"/>
              <a:t>Probabilismo determinista</a:t>
            </a:r>
            <a:endParaRPr lang="es-MX" b="1" dirty="0"/>
          </a:p>
        </p:txBody>
      </p:sp>
    </p:spTree>
    <p:extLst>
      <p:ext uri="{BB962C8B-B14F-4D97-AF65-F5344CB8AC3E}">
        <p14:creationId xmlns:p14="http://schemas.microsoft.com/office/powerpoint/2010/main" val="300325005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144016" y="188912"/>
            <a:ext cx="7596336" cy="1007839"/>
          </a:xfrm>
        </p:spPr>
        <p:txBody>
          <a:bodyPr>
            <a:normAutofit fontScale="90000" lnSpcReduction="10000"/>
          </a:bodyPr>
          <a:lstStyle/>
          <a:p>
            <a:pPr marL="0">
              <a:spcBef>
                <a:spcPct val="0"/>
              </a:spcBef>
              <a:buNone/>
            </a:pPr>
            <a:r>
              <a:rPr lang="es-MX" sz="3600" b="1" dirty="0">
                <a:solidFill>
                  <a:schemeClr val="accent1"/>
                </a:solidFill>
                <a:latin typeface="+mj-lt"/>
                <a:ea typeface="+mj-ea"/>
                <a:cs typeface="+mj-cs"/>
              </a:rPr>
              <a:t>Primera fase: </a:t>
            </a:r>
            <a:r>
              <a:rPr lang="es-MX" sz="3600" b="1" dirty="0" smtClean="0">
                <a:solidFill>
                  <a:schemeClr val="accent1"/>
                </a:solidFill>
                <a:latin typeface="+mj-lt"/>
                <a:ea typeface="+mj-ea"/>
                <a:cs typeface="+mj-cs"/>
              </a:rPr>
              <a:t>Las </a:t>
            </a:r>
            <a:r>
              <a:rPr lang="es-MX" sz="3600" b="1" dirty="0">
                <a:solidFill>
                  <a:schemeClr val="accent1"/>
                </a:solidFill>
                <a:latin typeface="+mj-lt"/>
                <a:ea typeface="+mj-ea"/>
                <a:cs typeface="+mj-cs"/>
              </a:rPr>
              <a:t>bases culturales del futuro y el </a:t>
            </a:r>
            <a:r>
              <a:rPr lang="es-MX" sz="3600" b="1" dirty="0" smtClean="0">
                <a:solidFill>
                  <a:schemeClr val="accent1"/>
                </a:solidFill>
                <a:latin typeface="+mj-lt"/>
                <a:ea typeface="+mj-ea"/>
                <a:cs typeface="+mj-cs"/>
              </a:rPr>
              <a:t>riesgo…</a:t>
            </a:r>
            <a:endParaRPr lang="es-MX" sz="3600" b="1" dirty="0">
              <a:solidFill>
                <a:schemeClr val="accent1"/>
              </a:solidFill>
              <a:latin typeface="+mj-lt"/>
              <a:ea typeface="+mj-ea"/>
              <a:cs typeface="+mj-cs"/>
            </a:endParaRPr>
          </a:p>
        </p:txBody>
      </p:sp>
      <p:sp>
        <p:nvSpPr>
          <p:cNvPr id="6" name="5 CuadroTexto"/>
          <p:cNvSpPr txBox="1"/>
          <p:nvPr/>
        </p:nvSpPr>
        <p:spPr>
          <a:xfrm>
            <a:off x="395536" y="1412776"/>
            <a:ext cx="4248472" cy="5632312"/>
          </a:xfrm>
          <a:prstGeom prst="rect">
            <a:avLst/>
          </a:prstGeom>
          <a:noFill/>
        </p:spPr>
        <p:txBody>
          <a:bodyPr wrap="square" rtlCol="0">
            <a:spAutoFit/>
          </a:bodyPr>
          <a:lstStyle/>
          <a:p>
            <a:r>
              <a:rPr lang="es-MX" dirty="0" smtClean="0">
                <a:latin typeface="Arial Black"/>
                <a:cs typeface="Arial Black"/>
              </a:rPr>
              <a:t>La teoría del constructo personal liderada </a:t>
            </a:r>
            <a:r>
              <a:rPr lang="es-MX" dirty="0" smtClean="0"/>
              <a:t>por George Kelly(1955) </a:t>
            </a:r>
          </a:p>
          <a:p>
            <a:endParaRPr lang="es-MX" dirty="0"/>
          </a:p>
          <a:p>
            <a:r>
              <a:rPr lang="es-MX" b="1" dirty="0"/>
              <a:t>L</a:t>
            </a:r>
            <a:r>
              <a:rPr lang="es-MX" b="1" dirty="0" smtClean="0"/>
              <a:t>a gente no reacciona frente a su pasado, </a:t>
            </a:r>
            <a:r>
              <a:rPr lang="es-MX" b="1" dirty="0" smtClean="0">
                <a:solidFill>
                  <a:srgbClr val="008000"/>
                </a:solidFill>
              </a:rPr>
              <a:t>sino que se preocupa por plantear los problemas del futuro. </a:t>
            </a:r>
          </a:p>
          <a:p>
            <a:endParaRPr lang="es-MX" b="1" dirty="0">
              <a:solidFill>
                <a:srgbClr val="008000"/>
              </a:solidFill>
            </a:endParaRPr>
          </a:p>
          <a:p>
            <a:r>
              <a:rPr lang="es-MX" dirty="0" smtClean="0"/>
              <a:t>La razón es muy simple, los seres humanos tratamos de hacer predecibles nuestros mundos para poder después movernos mejor por ellos</a:t>
            </a:r>
            <a:r>
              <a:rPr lang="es-MX" dirty="0"/>
              <a:t>. </a:t>
            </a:r>
            <a:endParaRPr lang="es-MX" dirty="0" smtClean="0"/>
          </a:p>
          <a:p>
            <a:endParaRPr lang="es-MX" dirty="0"/>
          </a:p>
          <a:p>
            <a:r>
              <a:rPr lang="es-MX" dirty="0" smtClean="0"/>
              <a:t>La </a:t>
            </a:r>
            <a:r>
              <a:rPr lang="es-MX" dirty="0"/>
              <a:t>manera en que cada sociedad se relaciona con su presente y con su futuro pasa a través de unos intangibles llamados creencias, valores, cultura y conocimientos.</a:t>
            </a:r>
          </a:p>
          <a:p>
            <a:endParaRPr lang="es-MX" dirty="0"/>
          </a:p>
        </p:txBody>
      </p:sp>
      <p:sp>
        <p:nvSpPr>
          <p:cNvPr id="8" name="5 CuadroTexto"/>
          <p:cNvSpPr txBox="1"/>
          <p:nvPr/>
        </p:nvSpPr>
        <p:spPr>
          <a:xfrm>
            <a:off x="4788024" y="1124744"/>
            <a:ext cx="4176464" cy="5355313"/>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es-MX" b="1" dirty="0" smtClean="0"/>
              <a:t>Las creencias y la cultura en que están inmersos constituyen un orden &lt;&lt;natural&gt;&gt; y permanente que no se puede modificar.</a:t>
            </a:r>
          </a:p>
          <a:p>
            <a:pPr marL="285750" indent="-285750">
              <a:buFont typeface="Arial" panose="020B0604020202020204" pitchFamily="34" charset="0"/>
              <a:buChar char="•"/>
            </a:pPr>
            <a:r>
              <a:rPr lang="es-MX" b="1" dirty="0" smtClean="0">
                <a:solidFill>
                  <a:srgbClr val="0000FF"/>
                </a:solidFill>
              </a:rPr>
              <a:t>El mundo inmaterial de sus creencias se impone como conducta reglada.</a:t>
            </a:r>
          </a:p>
          <a:p>
            <a:pPr marL="285750" indent="-285750">
              <a:buFont typeface="Arial" panose="020B0604020202020204" pitchFamily="34" charset="0"/>
              <a:buChar char="•"/>
            </a:pPr>
            <a:r>
              <a:rPr lang="es-MX" b="1" dirty="0" smtClean="0">
                <a:solidFill>
                  <a:srgbClr val="008000"/>
                </a:solidFill>
              </a:rPr>
              <a:t>Su manera de ser es la expresión de las más genuina condición humana, las demás maneras de ser, usuales entre otros pueblos, son menos naturales, peligrosas y en ocasiones hasta perversas. La guerra de valores.</a:t>
            </a:r>
          </a:p>
          <a:p>
            <a:pPr marL="285750" indent="-285750">
              <a:buFont typeface="Arial" panose="020B0604020202020204" pitchFamily="34" charset="0"/>
              <a:buChar char="•"/>
            </a:pPr>
            <a:r>
              <a:rPr lang="es-MX" b="1" dirty="0" smtClean="0">
                <a:solidFill>
                  <a:schemeClr val="accent2">
                    <a:lumMod val="50000"/>
                    <a:lumOff val="50000"/>
                  </a:schemeClr>
                </a:solidFill>
              </a:rPr>
              <a:t>El futuro se deja en manos de los dioses.</a:t>
            </a:r>
          </a:p>
          <a:p>
            <a:pPr marL="285750" indent="-285750">
              <a:buFont typeface="Arial" panose="020B0604020202020204" pitchFamily="34" charset="0"/>
              <a:buChar char="•"/>
            </a:pPr>
            <a:r>
              <a:rPr lang="es-MX" b="1" dirty="0" smtClean="0">
                <a:solidFill>
                  <a:srgbClr val="660066"/>
                </a:solidFill>
              </a:rPr>
              <a:t>Se carece de los medios necesarios para calcular el riesgo o el futuro.</a:t>
            </a:r>
            <a:endParaRPr lang="es-MX" b="1" dirty="0">
              <a:solidFill>
                <a:srgbClr val="660066"/>
              </a:solidFill>
            </a:endParaRPr>
          </a:p>
        </p:txBody>
      </p:sp>
    </p:spTree>
    <p:extLst>
      <p:ext uri="{BB962C8B-B14F-4D97-AF65-F5344CB8AC3E}">
        <p14:creationId xmlns:p14="http://schemas.microsoft.com/office/powerpoint/2010/main" val="376705722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358775" y="115888"/>
            <a:ext cx="7453585" cy="576262"/>
          </a:xfrm>
        </p:spPr>
        <p:txBody>
          <a:bodyPr vert="horz" lIns="91440" tIns="45720" rIns="91440" bIns="45720" rtlCol="0">
            <a:noAutofit/>
          </a:bodyPr>
          <a:lstStyle/>
          <a:p>
            <a:pPr marL="0">
              <a:spcBef>
                <a:spcPct val="0"/>
              </a:spcBef>
              <a:buNone/>
            </a:pPr>
            <a:r>
              <a:rPr lang="es-MX" sz="2800" b="1" dirty="0" smtClean="0">
                <a:solidFill>
                  <a:schemeClr val="accent1"/>
                </a:solidFill>
                <a:latin typeface="+mj-lt"/>
                <a:ea typeface="+mj-ea"/>
                <a:cs typeface="+mj-cs"/>
              </a:rPr>
              <a:t>2º FASE: </a:t>
            </a:r>
            <a:r>
              <a:rPr lang="es-MX" sz="2800" b="1" dirty="0">
                <a:solidFill>
                  <a:schemeClr val="accent1"/>
                </a:solidFill>
                <a:latin typeface="+mj-lt"/>
                <a:ea typeface="+mj-ea"/>
                <a:cs typeface="+mj-cs"/>
              </a:rPr>
              <a:t>las </a:t>
            </a:r>
            <a:r>
              <a:rPr lang="es-MX" sz="2800" b="1" dirty="0" smtClean="0">
                <a:solidFill>
                  <a:schemeClr val="accent1"/>
                </a:solidFill>
                <a:latin typeface="+mj-lt"/>
                <a:ea typeface="+mj-ea"/>
                <a:cs typeface="+mj-cs"/>
              </a:rPr>
              <a:t>bases </a:t>
            </a:r>
            <a:r>
              <a:rPr lang="es-MX" sz="2800" b="1" dirty="0">
                <a:solidFill>
                  <a:schemeClr val="accent1"/>
                </a:solidFill>
                <a:latin typeface="+mj-lt"/>
                <a:ea typeface="+mj-ea"/>
                <a:cs typeface="+mj-cs"/>
              </a:rPr>
              <a:t>analíticas de la probabilidad</a:t>
            </a:r>
          </a:p>
        </p:txBody>
      </p:sp>
      <p:sp>
        <p:nvSpPr>
          <p:cNvPr id="6" name="5 CuadroTexto"/>
          <p:cNvSpPr txBox="1"/>
          <p:nvPr/>
        </p:nvSpPr>
        <p:spPr>
          <a:xfrm>
            <a:off x="251520" y="1124744"/>
            <a:ext cx="8496944" cy="2031325"/>
          </a:xfrm>
          <a:prstGeom prst="rect">
            <a:avLst/>
          </a:prstGeom>
          <a:noFill/>
        </p:spPr>
        <p:txBody>
          <a:bodyPr wrap="square" rtlCol="0">
            <a:spAutoFit/>
          </a:bodyPr>
          <a:lstStyle/>
          <a:p>
            <a:r>
              <a:rPr lang="es-MX" b="1" dirty="0" smtClean="0"/>
              <a:t>En esta fase los sujetos:</a:t>
            </a:r>
          </a:p>
          <a:p>
            <a:pPr marL="285750" indent="-285750">
              <a:buFont typeface="Arial" panose="020B0604020202020204" pitchFamily="34" charset="0"/>
              <a:buChar char="•"/>
            </a:pPr>
            <a:r>
              <a:rPr lang="es-MX" dirty="0" smtClean="0"/>
              <a:t>Pasan a constituirse en el centro de su existencia.</a:t>
            </a:r>
          </a:p>
          <a:p>
            <a:pPr marL="285750" indent="-285750">
              <a:buFont typeface="Arial" panose="020B0604020202020204" pitchFamily="34" charset="0"/>
              <a:buChar char="•"/>
            </a:pPr>
            <a:r>
              <a:rPr lang="es-MX" dirty="0" smtClean="0"/>
              <a:t>Los cambios y todo lo que venga de fuera son vistos con admiración pero con temor.</a:t>
            </a:r>
          </a:p>
          <a:p>
            <a:pPr marL="285750" indent="-285750">
              <a:buFont typeface="Arial" panose="020B0604020202020204" pitchFamily="34" charset="0"/>
              <a:buChar char="•"/>
            </a:pPr>
            <a:r>
              <a:rPr lang="es-MX" dirty="0" smtClean="0"/>
              <a:t>El futuro de las decisiones humanas, pero la capacidad de cambio es todavía pequeña.</a:t>
            </a:r>
          </a:p>
          <a:p>
            <a:pPr marL="285750" indent="-285750">
              <a:buFont typeface="Arial" panose="020B0604020202020204" pitchFamily="34" charset="0"/>
              <a:buChar char="•"/>
            </a:pPr>
            <a:r>
              <a:rPr lang="es-MX" dirty="0" smtClean="0"/>
              <a:t>Se sientan las bases analíticas del cálculo probable del futuro.</a:t>
            </a:r>
            <a:endParaRPr lang="es-MX" dirty="0"/>
          </a:p>
        </p:txBody>
      </p:sp>
      <p:sp>
        <p:nvSpPr>
          <p:cNvPr id="7" name="Rectangle 6"/>
          <p:cNvSpPr/>
          <p:nvPr/>
        </p:nvSpPr>
        <p:spPr>
          <a:xfrm>
            <a:off x="251520" y="3212976"/>
            <a:ext cx="9073008" cy="757248"/>
          </a:xfrm>
          <a:prstGeom prst="rect">
            <a:avLst/>
          </a:prstGeom>
        </p:spPr>
        <p:txBody>
          <a:bodyPr vert="horz" lIns="91440" tIns="45720" rIns="91440" bIns="45720" rtlCol="0">
            <a:noAutofit/>
          </a:bodyPr>
          <a:lstStyle/>
          <a:p>
            <a:pPr indent="-228600">
              <a:spcBef>
                <a:spcPct val="0"/>
              </a:spcBef>
              <a:buClr>
                <a:schemeClr val="accent1"/>
              </a:buClr>
              <a:buSzPct val="100000"/>
              <a:buFont typeface="Wingdings 2" pitchFamily="18" charset="2"/>
              <a:buNone/>
            </a:pPr>
            <a:r>
              <a:rPr lang="es-MX" sz="2800" b="1" dirty="0">
                <a:solidFill>
                  <a:schemeClr val="accent1"/>
                </a:solidFill>
                <a:latin typeface="+mj-lt"/>
                <a:ea typeface="+mj-ea"/>
                <a:cs typeface="+mj-cs"/>
              </a:rPr>
              <a:t>3º FASE: </a:t>
            </a:r>
            <a:r>
              <a:rPr lang="es-MX" sz="2800" b="1" dirty="0" smtClean="0">
                <a:solidFill>
                  <a:schemeClr val="accent1"/>
                </a:solidFill>
                <a:latin typeface="+mj-lt"/>
                <a:ea typeface="+mj-ea"/>
                <a:cs typeface="+mj-cs"/>
              </a:rPr>
              <a:t>El </a:t>
            </a:r>
            <a:r>
              <a:rPr lang="es-MX" sz="2800" b="1" dirty="0">
                <a:solidFill>
                  <a:schemeClr val="accent1"/>
                </a:solidFill>
                <a:latin typeface="+mj-lt"/>
                <a:ea typeface="+mj-ea"/>
                <a:cs typeface="+mj-cs"/>
              </a:rPr>
              <a:t>probabilismo determinista</a:t>
            </a:r>
          </a:p>
          <a:p>
            <a:pPr indent="-228600">
              <a:spcBef>
                <a:spcPct val="0"/>
              </a:spcBef>
              <a:buClr>
                <a:schemeClr val="accent1"/>
              </a:buClr>
              <a:buSzPct val="100000"/>
              <a:buFont typeface="Wingdings 2" pitchFamily="18" charset="2"/>
              <a:buNone/>
            </a:pPr>
            <a:endParaRPr lang="es-MX" sz="2800" b="1" dirty="0">
              <a:solidFill>
                <a:schemeClr val="accent1"/>
              </a:solidFill>
              <a:latin typeface="+mj-lt"/>
              <a:ea typeface="+mj-ea"/>
              <a:cs typeface="+mj-cs"/>
            </a:endParaRPr>
          </a:p>
        </p:txBody>
      </p:sp>
      <p:sp>
        <p:nvSpPr>
          <p:cNvPr id="8" name="5 CuadroTexto"/>
          <p:cNvSpPr txBox="1"/>
          <p:nvPr/>
        </p:nvSpPr>
        <p:spPr>
          <a:xfrm>
            <a:off x="467544" y="3818071"/>
            <a:ext cx="8424936" cy="3416320"/>
          </a:xfrm>
          <a:prstGeom prst="rect">
            <a:avLst/>
          </a:prstGeom>
          <a:noFill/>
        </p:spPr>
        <p:txBody>
          <a:bodyPr wrap="square" rtlCol="0">
            <a:spAutoFit/>
          </a:bodyPr>
          <a:lstStyle/>
          <a:p>
            <a:pPr marL="285750" indent="-285750">
              <a:buFont typeface="Arial" panose="020B0604020202020204" pitchFamily="34" charset="0"/>
              <a:buChar char="•"/>
            </a:pPr>
            <a:r>
              <a:rPr lang="es-MX" dirty="0" smtClean="0"/>
              <a:t>Ha tomado conciencia de que su entorno inmaterial es algo externo.</a:t>
            </a:r>
          </a:p>
          <a:p>
            <a:pPr marL="285750" indent="-285750">
              <a:buFont typeface="Arial" panose="020B0604020202020204" pitchFamily="34" charset="0"/>
              <a:buChar char="•"/>
            </a:pPr>
            <a:r>
              <a:rPr lang="es-MX" b="1" dirty="0" smtClean="0"/>
              <a:t>Las culturas y las normas pasan a ser herramientas cuyo valor va a depender de su capacidad para alcanzar las metas.</a:t>
            </a:r>
          </a:p>
          <a:p>
            <a:pPr marL="285750" indent="-285750">
              <a:buFont typeface="Arial" panose="020B0604020202020204" pitchFamily="34" charset="0"/>
              <a:buChar char="•"/>
            </a:pPr>
            <a:r>
              <a:rPr lang="es-MX" dirty="0" smtClean="0"/>
              <a:t>El impulso invasivo se centra en ayudar el necesitados, pero la relación que se construye es una relación de colonización y de dependencia.</a:t>
            </a:r>
          </a:p>
          <a:p>
            <a:pPr marL="285750" indent="-285750">
              <a:buFont typeface="Arial" panose="020B0604020202020204" pitchFamily="34" charset="0"/>
              <a:buChar char="•"/>
            </a:pPr>
            <a:r>
              <a:rPr lang="es-MX" dirty="0" smtClean="0"/>
              <a:t>El futuro no depende de los dioses pero esta predeterminado por las leyes de la naturaleza.</a:t>
            </a:r>
          </a:p>
          <a:p>
            <a:pPr marL="285750" indent="-285750">
              <a:buFont typeface="Arial" panose="020B0604020202020204" pitchFamily="34" charset="0"/>
              <a:buChar char="•"/>
            </a:pPr>
            <a:r>
              <a:rPr lang="es-MX" dirty="0" smtClean="0"/>
              <a:t>Mientras el sueño de la razón crea &lt;&lt;demonios&gt;&gt; capaces de predecir el curso entero de la historia, la unión del cálculo de probabilidades con la estadística permite por primera vez el cálculo de algunos riesgos humanos.</a:t>
            </a:r>
          </a:p>
          <a:p>
            <a:endParaRPr lang="es-MX" dirty="0"/>
          </a:p>
        </p:txBody>
      </p:sp>
    </p:spTree>
    <p:extLst>
      <p:ext uri="{BB962C8B-B14F-4D97-AF65-F5344CB8AC3E}">
        <p14:creationId xmlns:p14="http://schemas.microsoft.com/office/powerpoint/2010/main" val="268870986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17463" y="260648"/>
            <a:ext cx="9126537" cy="712788"/>
          </a:xfrm>
        </p:spPr>
        <p:txBody>
          <a:bodyPr vert="horz" lIns="91440" tIns="45720" rIns="91440" bIns="45720" rtlCol="0">
            <a:noAutofit/>
          </a:bodyPr>
          <a:lstStyle/>
          <a:p>
            <a:pPr marL="0">
              <a:spcBef>
                <a:spcPct val="0"/>
              </a:spcBef>
              <a:buNone/>
            </a:pPr>
            <a:r>
              <a:rPr lang="es-MX" sz="2800" b="1" dirty="0">
                <a:solidFill>
                  <a:schemeClr val="accent1"/>
                </a:solidFill>
                <a:latin typeface="+mj-lt"/>
                <a:ea typeface="+mj-ea"/>
                <a:cs typeface="+mj-cs"/>
              </a:rPr>
              <a:t>Cuarta fase: el reino de la incertidumbre</a:t>
            </a:r>
          </a:p>
        </p:txBody>
      </p:sp>
      <p:sp>
        <p:nvSpPr>
          <p:cNvPr id="6" name="5 CuadroTexto"/>
          <p:cNvSpPr txBox="1"/>
          <p:nvPr/>
        </p:nvSpPr>
        <p:spPr>
          <a:xfrm>
            <a:off x="251520" y="1124744"/>
            <a:ext cx="7704856" cy="4370427"/>
          </a:xfrm>
          <a:prstGeom prst="rect">
            <a:avLst/>
          </a:prstGeom>
          <a:noFill/>
        </p:spPr>
        <p:txBody>
          <a:bodyPr wrap="square" rtlCol="0">
            <a:spAutoFit/>
          </a:bodyPr>
          <a:lstStyle/>
          <a:p>
            <a:pPr marL="285750" indent="-285750">
              <a:buFont typeface="Arial" panose="020B0604020202020204" pitchFamily="34" charset="0"/>
              <a:buChar char="•"/>
            </a:pPr>
            <a:r>
              <a:rPr lang="es-MX" sz="2000" b="1" dirty="0" smtClean="0"/>
              <a:t>Ningún valor inmaterial, ningún intangible es considerado un logro definitivo</a:t>
            </a:r>
            <a:r>
              <a:rPr lang="es-MX" sz="2000" dirty="0" smtClean="0"/>
              <a:t>.</a:t>
            </a:r>
          </a:p>
          <a:p>
            <a:pPr marL="285750" indent="-285750">
              <a:buFont typeface="Arial" panose="020B0604020202020204" pitchFamily="34" charset="0"/>
              <a:buChar char="•"/>
            </a:pPr>
            <a:r>
              <a:rPr lang="es-MX" sz="2000" dirty="0" smtClean="0"/>
              <a:t>El objetivo de la acción humana se orienta a la remodelación permanente de su entorno inmaterial y a la creación de nuevos entornos destinados a ser sucesivamente adoptados, habitados y abandonados.</a:t>
            </a:r>
          </a:p>
          <a:p>
            <a:pPr marL="285750" indent="-285750">
              <a:buFont typeface="Arial" panose="020B0604020202020204" pitchFamily="34" charset="0"/>
              <a:buChar char="•"/>
            </a:pPr>
            <a:r>
              <a:rPr lang="es-MX" sz="2000" dirty="0" smtClean="0"/>
              <a:t>Una persona que viva en esta fase ha relativizado sus valores y no intenta imponérselos a los demás</a:t>
            </a:r>
          </a:p>
          <a:p>
            <a:pPr marL="285750" indent="-285750">
              <a:buFont typeface="Arial" panose="020B0604020202020204" pitchFamily="34" charset="0"/>
              <a:buChar char="•"/>
            </a:pPr>
            <a:r>
              <a:rPr lang="es-MX" sz="2000" b="1" dirty="0" smtClean="0"/>
              <a:t>El futuro es cierto y se deja en manos de la estrategia.</a:t>
            </a:r>
          </a:p>
          <a:p>
            <a:pPr marL="285750" indent="-285750">
              <a:buFont typeface="Arial" panose="020B0604020202020204" pitchFamily="34" charset="0"/>
              <a:buChar char="•"/>
            </a:pPr>
            <a:r>
              <a:rPr lang="es-MX" sz="2000" dirty="0" smtClean="0"/>
              <a:t>La estrategia deja de ser una disciplina exclusivamente militar para convertirse en un sistema de ayuda para el hombre de acción que tiene que adoptar decisiones bajo incertidumbre.</a:t>
            </a:r>
          </a:p>
          <a:p>
            <a:endParaRPr lang="es-MX" sz="2000" dirty="0"/>
          </a:p>
        </p:txBody>
      </p:sp>
    </p:spTree>
    <p:extLst>
      <p:ext uri="{BB962C8B-B14F-4D97-AF65-F5344CB8AC3E}">
        <p14:creationId xmlns:p14="http://schemas.microsoft.com/office/powerpoint/2010/main" val="98102904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208929"/>
            <a:ext cx="5458968" cy="659404"/>
          </a:xfrm>
        </p:spPr>
        <p:txBody>
          <a:bodyPr>
            <a:normAutofit fontScale="90000"/>
          </a:bodyPr>
          <a:lstStyle/>
          <a:p>
            <a:pPr algn="r"/>
            <a:r>
              <a:rPr lang="en-US" b="1" dirty="0" smtClean="0"/>
              <a:t>Rafael Alberto Pérez</a:t>
            </a:r>
            <a:endParaRPr lang="en-US" b="1" dirty="0"/>
          </a:p>
        </p:txBody>
      </p:sp>
      <p:sp>
        <p:nvSpPr>
          <p:cNvPr id="4" name="TextBox 3"/>
          <p:cNvSpPr txBox="1"/>
          <p:nvPr/>
        </p:nvSpPr>
        <p:spPr>
          <a:xfrm>
            <a:off x="3275857" y="542290"/>
            <a:ext cx="5472608" cy="1446550"/>
          </a:xfrm>
          <a:prstGeom prst="rect">
            <a:avLst/>
          </a:prstGeom>
          <a:noFill/>
        </p:spPr>
        <p:txBody>
          <a:bodyPr wrap="square" rtlCol="0">
            <a:spAutoFit/>
          </a:bodyPr>
          <a:lstStyle/>
          <a:p>
            <a:pPr algn="r"/>
            <a:r>
              <a:rPr lang="en-US" sz="4400" b="1" dirty="0" smtClean="0">
                <a:solidFill>
                  <a:schemeClr val="bg1"/>
                </a:solidFill>
              </a:rPr>
              <a:t>ESTRATEGIAS DE COMUNICACIÓN</a:t>
            </a:r>
            <a:endParaRPr lang="en-US" sz="4400" b="1" dirty="0">
              <a:solidFill>
                <a:schemeClr val="bg1"/>
              </a:solidFill>
            </a:endParaRPr>
          </a:p>
        </p:txBody>
      </p:sp>
      <p:sp>
        <p:nvSpPr>
          <p:cNvPr id="5" name="TextBox 4"/>
          <p:cNvSpPr txBox="1"/>
          <p:nvPr/>
        </p:nvSpPr>
        <p:spPr>
          <a:xfrm>
            <a:off x="3347864" y="2564904"/>
            <a:ext cx="5184576" cy="1323439"/>
          </a:xfrm>
          <a:prstGeom prst="rect">
            <a:avLst/>
          </a:prstGeom>
          <a:noFill/>
        </p:spPr>
        <p:txBody>
          <a:bodyPr wrap="square" rtlCol="0">
            <a:spAutoFit/>
          </a:bodyPr>
          <a:lstStyle/>
          <a:p>
            <a:r>
              <a:rPr lang="es-MX" sz="2000" b="1" dirty="0" smtClean="0">
                <a:solidFill>
                  <a:schemeClr val="bg1"/>
                </a:solidFill>
              </a:rPr>
              <a:t>Capítulo 3            </a:t>
            </a:r>
          </a:p>
          <a:p>
            <a:endParaRPr lang="es-MX" sz="2000" b="1" dirty="0" smtClean="0">
              <a:solidFill>
                <a:schemeClr val="bg1"/>
              </a:solidFill>
            </a:endParaRPr>
          </a:p>
          <a:p>
            <a:r>
              <a:rPr lang="es-MX" sz="2000" b="1" dirty="0" smtClean="0">
                <a:solidFill>
                  <a:schemeClr val="bg1"/>
                </a:solidFill>
              </a:rPr>
              <a:t>LA TEORÍA DE JUEGOS</a:t>
            </a:r>
          </a:p>
          <a:p>
            <a:r>
              <a:rPr lang="es-MX" sz="2000" b="1" dirty="0" smtClean="0">
                <a:solidFill>
                  <a:schemeClr val="bg1"/>
                </a:solidFill>
              </a:rPr>
              <a:t> </a:t>
            </a:r>
            <a:endParaRPr lang="es-MX" sz="2000" b="1" dirty="0">
              <a:solidFill>
                <a:schemeClr val="bg1"/>
              </a:solidFill>
            </a:endParaRPr>
          </a:p>
        </p:txBody>
      </p:sp>
      <p:sp>
        <p:nvSpPr>
          <p:cNvPr id="6" name="Subtítulo 5"/>
          <p:cNvSpPr>
            <a:spLocks noGrp="1"/>
          </p:cNvSpPr>
          <p:nvPr>
            <p:ph type="subTitle" idx="1"/>
          </p:nvPr>
        </p:nvSpPr>
        <p:spPr/>
        <p:txBody>
          <a:bodyPr/>
          <a:lstStyle/>
          <a:p>
            <a:endParaRPr lang="es-ES"/>
          </a:p>
        </p:txBody>
      </p:sp>
    </p:spTree>
    <p:extLst>
      <p:ext uri="{BB962C8B-B14F-4D97-AF65-F5344CB8AC3E}">
        <p14:creationId xmlns:p14="http://schemas.microsoft.com/office/powerpoint/2010/main" val="361577571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idx="4294967295"/>
          </p:nvPr>
        </p:nvSpPr>
        <p:spPr>
          <a:xfrm>
            <a:off x="107504" y="1052736"/>
            <a:ext cx="8712968" cy="3744416"/>
          </a:xfrm>
        </p:spPr>
        <p:txBody>
          <a:bodyPr>
            <a:noAutofit/>
          </a:bodyPr>
          <a:lstStyle/>
          <a:p>
            <a:pPr marL="0" indent="0" defTabSz="245558">
              <a:spcBef>
                <a:spcPts val="1758"/>
              </a:spcBef>
              <a:buSzPct val="75000"/>
              <a:buNone/>
            </a:pPr>
            <a:r>
              <a:rPr lang="es-MX" b="1" dirty="0" smtClean="0"/>
              <a:t>Principios:</a:t>
            </a:r>
          </a:p>
          <a:p>
            <a:pPr marL="187517" indent="-187517" defTabSz="245558">
              <a:spcBef>
                <a:spcPts val="1758"/>
              </a:spcBef>
              <a:buSzPct val="75000"/>
              <a:buFontTx/>
              <a:buChar char="•"/>
            </a:pPr>
            <a:r>
              <a:rPr lang="es-MX" b="1" dirty="0" smtClean="0"/>
              <a:t>La racionalidad impulsa los jugadores alcanzar una utilidad del juego. </a:t>
            </a:r>
            <a:r>
              <a:rPr lang="es-MX" dirty="0" smtClean="0"/>
              <a:t>Es esa misma racionalidad la que le lleva asegurarse un </a:t>
            </a:r>
            <a:r>
              <a:rPr lang="es-MX" b="1" dirty="0" smtClean="0">
                <a:solidFill>
                  <a:srgbClr val="800000"/>
                </a:solidFill>
              </a:rPr>
              <a:t>mínimo razonable.</a:t>
            </a:r>
          </a:p>
          <a:p>
            <a:pPr marL="187517" indent="-187517" defTabSz="245558">
              <a:spcBef>
                <a:spcPts val="1758"/>
              </a:spcBef>
              <a:buSzPct val="75000"/>
              <a:buFontTx/>
              <a:buChar char="•"/>
            </a:pPr>
            <a:r>
              <a:rPr lang="es-MX" dirty="0" smtClean="0"/>
              <a:t>A partir del supuesto de racionalidad de la toma de decisiones, la teoría de los juegos </a:t>
            </a:r>
            <a:r>
              <a:rPr lang="es-MX" b="1" dirty="0" smtClean="0">
                <a:solidFill>
                  <a:srgbClr val="000090"/>
                </a:solidFill>
              </a:rPr>
              <a:t>intenta abstraer aquellos elementos que son comunes esenciales a muchas diferentes situaciones competitivas y estudiarlas con métodos científicos</a:t>
            </a:r>
            <a:r>
              <a:rPr lang="es-MX" dirty="0" smtClean="0"/>
              <a:t>. </a:t>
            </a:r>
          </a:p>
          <a:p>
            <a:pPr marL="187517" indent="-187517" defTabSz="245558">
              <a:spcBef>
                <a:spcPts val="1758"/>
              </a:spcBef>
              <a:buSzPct val="75000"/>
              <a:buFontTx/>
              <a:buChar char="•"/>
            </a:pPr>
            <a:r>
              <a:rPr lang="es-MX" dirty="0" smtClean="0"/>
              <a:t>Reconoce que el </a:t>
            </a:r>
            <a:r>
              <a:rPr lang="es-MX" b="1" dirty="0" smtClean="0">
                <a:solidFill>
                  <a:srgbClr val="008000"/>
                </a:solidFill>
              </a:rPr>
              <a:t>conflicto surge de forma natural cuando varios participantes tienen preferencias encontradas, y que tales problemas pueden ser estudiados cuantitativamente</a:t>
            </a:r>
            <a:r>
              <a:rPr lang="es-MX" dirty="0" smtClean="0"/>
              <a:t>. </a:t>
            </a:r>
          </a:p>
          <a:p>
            <a:pPr marL="187517" indent="-187517" defTabSz="245558">
              <a:spcBef>
                <a:spcPts val="1758"/>
              </a:spcBef>
              <a:buSzPct val="75000"/>
              <a:buFontTx/>
              <a:buChar char="•"/>
            </a:pPr>
            <a:r>
              <a:rPr lang="es-MX" dirty="0" smtClean="0"/>
              <a:t>Se preocupa de </a:t>
            </a:r>
            <a:r>
              <a:rPr lang="es-MX" b="1" dirty="0" smtClean="0">
                <a:solidFill>
                  <a:srgbClr val="660066"/>
                </a:solidFill>
              </a:rPr>
              <a:t>buscar las soluciones óptimas o de equilibrio cuando varios tomadores de decisiones tienen </a:t>
            </a:r>
            <a:r>
              <a:rPr lang="es-MX" b="1" i="1" dirty="0" smtClean="0">
                <a:solidFill>
                  <a:srgbClr val="660066"/>
                </a:solidFill>
              </a:rPr>
              <a:t>in mente </a:t>
            </a:r>
            <a:r>
              <a:rPr lang="es-MX" b="1" dirty="0" smtClean="0">
                <a:solidFill>
                  <a:srgbClr val="660066"/>
                </a:solidFill>
              </a:rPr>
              <a:t>objetivos enfrentados, </a:t>
            </a:r>
            <a:r>
              <a:rPr lang="es-MX" dirty="0" smtClean="0"/>
              <a:t>aportando una colección de </a:t>
            </a:r>
            <a:r>
              <a:rPr lang="es-MX" dirty="0" smtClean="0">
                <a:latin typeface="Arial Black"/>
                <a:cs typeface="Arial Black"/>
              </a:rPr>
              <a:t>modelos matemáticos </a:t>
            </a:r>
            <a:r>
              <a:rPr lang="es-MX" dirty="0" smtClean="0"/>
              <a:t>formulados para estudiar la toma de decisiones en situaciones que implican conflicto y/o cooperación.</a:t>
            </a:r>
            <a:endParaRPr lang="es-MX" sz="3200" dirty="0"/>
          </a:p>
        </p:txBody>
      </p:sp>
      <p:sp>
        <p:nvSpPr>
          <p:cNvPr id="2" name="Rectangle 1"/>
          <p:cNvSpPr/>
          <p:nvPr/>
        </p:nvSpPr>
        <p:spPr>
          <a:xfrm>
            <a:off x="0" y="0"/>
            <a:ext cx="9144000" cy="1015663"/>
          </a:xfrm>
          <a:prstGeom prst="rect">
            <a:avLst/>
          </a:prstGeom>
          <a:solidFill>
            <a:srgbClr val="800000"/>
          </a:solidFill>
        </p:spPr>
        <p:txBody>
          <a:bodyPr wrap="square">
            <a:spAutoFit/>
          </a:bodyPr>
          <a:lstStyle/>
          <a:p>
            <a:pPr lvl="0" defTabSz="245558">
              <a:spcBef>
                <a:spcPts val="1758"/>
              </a:spcBef>
              <a:buClr>
                <a:srgbClr val="990000"/>
              </a:buClr>
              <a:buSzPct val="75000"/>
            </a:pPr>
            <a:r>
              <a:rPr lang="es-MX" sz="2000" dirty="0">
                <a:solidFill>
                  <a:schemeClr val="bg1"/>
                </a:solidFill>
              </a:rPr>
              <a:t>La teoría de los juegos es </a:t>
            </a:r>
            <a:r>
              <a:rPr lang="es-MX" sz="2000" b="1" dirty="0">
                <a:solidFill>
                  <a:schemeClr val="bg1"/>
                </a:solidFill>
              </a:rPr>
              <a:t>un análisis matemático riguroso de los conflictos </a:t>
            </a:r>
            <a:r>
              <a:rPr lang="es-MX" sz="2000" dirty="0">
                <a:solidFill>
                  <a:schemeClr val="bg1"/>
                </a:solidFill>
              </a:rPr>
              <a:t>desde un punto de vista racional. Estudia la pugna entre unos </a:t>
            </a:r>
            <a:r>
              <a:rPr lang="es-MX" sz="2000" i="1" dirty="0">
                <a:solidFill>
                  <a:schemeClr val="bg1"/>
                </a:solidFill>
              </a:rPr>
              <a:t>oponentes</a:t>
            </a:r>
            <a:r>
              <a:rPr lang="es-MX" sz="2000" dirty="0">
                <a:solidFill>
                  <a:schemeClr val="bg1"/>
                </a:solidFill>
              </a:rPr>
              <a:t>, capaces de pensar por su cuenta y de engañarse entre sí.</a:t>
            </a:r>
          </a:p>
        </p:txBody>
      </p:sp>
    </p:spTree>
    <p:extLst>
      <p:ext uri="{BB962C8B-B14F-4D97-AF65-F5344CB8AC3E}">
        <p14:creationId xmlns:p14="http://schemas.microsoft.com/office/powerpoint/2010/main" val="37222591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0" y="-27384"/>
            <a:ext cx="7802563" cy="792088"/>
          </a:xfrm>
        </p:spPr>
        <p:txBody>
          <a:bodyPr>
            <a:normAutofit/>
          </a:bodyPr>
          <a:lstStyle/>
          <a:p>
            <a:pPr defTabSz="344897"/>
            <a:r>
              <a:rPr lang="en-US" sz="3200" b="1" dirty="0"/>
              <a:t> La </a:t>
            </a:r>
            <a:r>
              <a:rPr lang="en-US" sz="3200" b="1" dirty="0" err="1"/>
              <a:t>noción</a:t>
            </a:r>
            <a:r>
              <a:rPr lang="en-US" sz="3200" b="1" dirty="0"/>
              <a:t> </a:t>
            </a:r>
            <a:r>
              <a:rPr lang="en-US" sz="3200" b="1" dirty="0" err="1"/>
              <a:t>neumanniana</a:t>
            </a:r>
            <a:r>
              <a:rPr lang="en-US" sz="3200" b="1" dirty="0"/>
              <a:t> de "</a:t>
            </a:r>
            <a:r>
              <a:rPr lang="en-US" sz="3200" b="1" dirty="0" err="1" smtClean="0"/>
              <a:t>juego</a:t>
            </a:r>
            <a:r>
              <a:rPr lang="en-US" sz="3200" b="1" dirty="0" smtClean="0"/>
              <a:t>”… </a:t>
            </a:r>
            <a:endParaRPr lang="en-US" sz="2000" b="1" dirty="0"/>
          </a:p>
        </p:txBody>
      </p:sp>
      <p:sp>
        <p:nvSpPr>
          <p:cNvPr id="5122" name="Rectangle 2"/>
          <p:cNvSpPr>
            <a:spLocks noGrp="1" noChangeArrowheads="1"/>
          </p:cNvSpPr>
          <p:nvPr>
            <p:ph idx="4294967295"/>
          </p:nvPr>
        </p:nvSpPr>
        <p:spPr>
          <a:xfrm>
            <a:off x="179512" y="1124744"/>
            <a:ext cx="7802563" cy="5472608"/>
          </a:xfrm>
        </p:spPr>
        <p:txBody>
          <a:bodyPr>
            <a:noAutofit/>
          </a:bodyPr>
          <a:lstStyle/>
          <a:p>
            <a:pPr marL="342900" indent="-342900" defTabSz="270113">
              <a:spcBef>
                <a:spcPts val="1898"/>
              </a:spcBef>
              <a:buFont typeface="+mj-lt"/>
              <a:buAutoNum type="arabicPeriod"/>
            </a:pPr>
            <a:r>
              <a:rPr lang="es-MX" b="1" i="1" dirty="0" smtClean="0"/>
              <a:t>Un juego es una situación</a:t>
            </a:r>
            <a:endParaRPr lang="es-MX" b="1" dirty="0" smtClean="0"/>
          </a:p>
          <a:p>
            <a:pPr marL="0" indent="0" defTabSz="270113">
              <a:spcBef>
                <a:spcPts val="1898"/>
              </a:spcBef>
              <a:buSzPct val="75000"/>
              <a:buNone/>
            </a:pPr>
            <a:r>
              <a:rPr lang="es-MX" sz="1800" dirty="0" smtClean="0"/>
              <a:t>Una situación de mercado como un juego de </a:t>
            </a:r>
            <a:r>
              <a:rPr lang="es-MX" sz="1800" i="1" dirty="0" smtClean="0"/>
              <a:t>confrontación</a:t>
            </a:r>
            <a:r>
              <a:rPr lang="es-MX" sz="1800" dirty="0" smtClean="0"/>
              <a:t> en el que </a:t>
            </a:r>
            <a:r>
              <a:rPr lang="es-MX" sz="1800" b="1" i="1" dirty="0" smtClean="0"/>
              <a:t>#</a:t>
            </a:r>
            <a:r>
              <a:rPr lang="es-MX" sz="1800" dirty="0" smtClean="0"/>
              <a:t> jugadores (productores, distribuidores, servidores, etc.) concurren con sus ofertas y productos competitivos ante el consumidor final. El conflicto es puro y nos habla de los jugadores como o</a:t>
            </a:r>
            <a:r>
              <a:rPr lang="es-MX" sz="1800" i="1" dirty="0" smtClean="0"/>
              <a:t>ponentes</a:t>
            </a:r>
            <a:r>
              <a:rPr lang="es-MX" sz="1800" dirty="0" smtClean="0"/>
              <a:t>.</a:t>
            </a:r>
          </a:p>
          <a:p>
            <a:pPr marL="342900" indent="-342900" defTabSz="270113">
              <a:spcBef>
                <a:spcPts val="1898"/>
              </a:spcBef>
              <a:buFont typeface="+mj-lt"/>
              <a:buAutoNum type="arabicPeriod" startAt="2"/>
            </a:pPr>
            <a:r>
              <a:rPr lang="es-MX" sz="1800" b="1" i="1" dirty="0" smtClean="0"/>
              <a:t> En la que intervienen, generalmente,  varios jugadores</a:t>
            </a:r>
          </a:p>
          <a:p>
            <a:pPr marL="0" indent="0" defTabSz="270113">
              <a:spcBef>
                <a:spcPts val="1898"/>
              </a:spcBef>
              <a:buSzPct val="75000"/>
              <a:buNone/>
            </a:pPr>
            <a:r>
              <a:rPr lang="es-MX" sz="1800" b="1" dirty="0" smtClean="0">
                <a:solidFill>
                  <a:srgbClr val="660066"/>
                </a:solidFill>
              </a:rPr>
              <a:t>Juegos unipersonales. </a:t>
            </a:r>
            <a:r>
              <a:rPr lang="es-MX" sz="1800" dirty="0" smtClean="0"/>
              <a:t>Las primeras formulaciones de la teoría de los juegos se centraban en juegos de </a:t>
            </a:r>
            <a:r>
              <a:rPr lang="es-MX" sz="1800" b="1" dirty="0" smtClean="0"/>
              <a:t>dos jugadores</a:t>
            </a:r>
            <a:r>
              <a:rPr lang="es-MX" sz="1800" dirty="0" smtClean="0"/>
              <a:t>. Un jugador no tiene porque ser necesariamente una sola persona. Si todos los miembros de un grupo tienen las mismas opiniones con relación a la forma en que se debe actuar en el juego y tomar las decisiones de forma colegiada o representativa, el grupo entero puede ser considerado como un solo jugador. </a:t>
            </a:r>
            <a:r>
              <a:rPr lang="es-MX" sz="1800" b="1" dirty="0" smtClean="0"/>
              <a:t>Es importante destacar que la teoría de los juegos todos los jugadores persiguen los mismos objetivos y por eso entran en conflicto.</a:t>
            </a:r>
            <a:endParaRPr lang="es-MX" sz="2400" b="1" dirty="0"/>
          </a:p>
        </p:txBody>
      </p:sp>
    </p:spTree>
    <p:extLst>
      <p:ext uri="{BB962C8B-B14F-4D97-AF65-F5344CB8AC3E}">
        <p14:creationId xmlns:p14="http://schemas.microsoft.com/office/powerpoint/2010/main" val="266394284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0" y="-27384"/>
            <a:ext cx="7802563" cy="792088"/>
          </a:xfrm>
        </p:spPr>
        <p:txBody>
          <a:bodyPr>
            <a:normAutofit/>
          </a:bodyPr>
          <a:lstStyle/>
          <a:p>
            <a:pPr defTabSz="344897"/>
            <a:r>
              <a:rPr lang="en-US" sz="3200" b="1" dirty="0"/>
              <a:t> La </a:t>
            </a:r>
            <a:r>
              <a:rPr lang="en-US" sz="3200" b="1" dirty="0" err="1"/>
              <a:t>noción</a:t>
            </a:r>
            <a:r>
              <a:rPr lang="en-US" sz="3200" b="1" dirty="0"/>
              <a:t> </a:t>
            </a:r>
            <a:r>
              <a:rPr lang="en-US" sz="3200" b="1" dirty="0" err="1"/>
              <a:t>neumanniana</a:t>
            </a:r>
            <a:r>
              <a:rPr lang="en-US" sz="3200" b="1" dirty="0"/>
              <a:t> de "</a:t>
            </a:r>
            <a:r>
              <a:rPr lang="en-US" sz="3200" b="1" dirty="0" err="1" smtClean="0"/>
              <a:t>juego</a:t>
            </a:r>
            <a:r>
              <a:rPr lang="en-US" sz="3200" b="1" dirty="0" smtClean="0"/>
              <a:t>”… </a:t>
            </a:r>
            <a:endParaRPr lang="en-US" sz="2000" b="1" dirty="0"/>
          </a:p>
        </p:txBody>
      </p:sp>
      <p:sp>
        <p:nvSpPr>
          <p:cNvPr id="5122" name="Rectangle 2"/>
          <p:cNvSpPr>
            <a:spLocks noGrp="1" noChangeArrowheads="1"/>
          </p:cNvSpPr>
          <p:nvPr>
            <p:ph idx="4294967295"/>
          </p:nvPr>
        </p:nvSpPr>
        <p:spPr>
          <a:xfrm>
            <a:off x="179512" y="1124744"/>
            <a:ext cx="7802563" cy="5472608"/>
          </a:xfrm>
        </p:spPr>
        <p:txBody>
          <a:bodyPr>
            <a:noAutofit/>
          </a:bodyPr>
          <a:lstStyle/>
          <a:p>
            <a:pPr marL="342900" indent="-342900" defTabSz="270113">
              <a:spcBef>
                <a:spcPts val="1898"/>
              </a:spcBef>
              <a:buFont typeface="+mj-lt"/>
              <a:buAutoNum type="arabicPeriod"/>
            </a:pPr>
            <a:r>
              <a:rPr lang="es-MX" b="1" i="1" dirty="0" smtClean="0"/>
              <a:t>Un juego es una situación</a:t>
            </a:r>
            <a:endParaRPr lang="es-MX" b="1" dirty="0" smtClean="0"/>
          </a:p>
          <a:p>
            <a:pPr marL="0" indent="0" defTabSz="270113">
              <a:spcBef>
                <a:spcPts val="1898"/>
              </a:spcBef>
              <a:buSzPct val="75000"/>
              <a:buNone/>
            </a:pPr>
            <a:r>
              <a:rPr lang="es-MX" sz="1800" dirty="0" smtClean="0"/>
              <a:t>Una situación de mercado como un juego de </a:t>
            </a:r>
            <a:r>
              <a:rPr lang="es-MX" sz="1800" i="1" dirty="0" smtClean="0"/>
              <a:t>confrontación</a:t>
            </a:r>
            <a:r>
              <a:rPr lang="es-MX" sz="1800" dirty="0" smtClean="0"/>
              <a:t> en el que </a:t>
            </a:r>
            <a:r>
              <a:rPr lang="es-MX" sz="1800" b="1" i="1" dirty="0" smtClean="0"/>
              <a:t>#</a:t>
            </a:r>
            <a:r>
              <a:rPr lang="es-MX" sz="1800" dirty="0" smtClean="0"/>
              <a:t> jugadores (productores, distribuidores, servidores, etc.) concurren con sus ofertas y productos competitivos ante el consumidor final. El conflicto es puro y nos habla de los jugadores como o</a:t>
            </a:r>
            <a:r>
              <a:rPr lang="es-MX" sz="1800" i="1" dirty="0" smtClean="0"/>
              <a:t>ponentes</a:t>
            </a:r>
            <a:r>
              <a:rPr lang="es-MX" sz="1800" dirty="0" smtClean="0"/>
              <a:t>.</a:t>
            </a:r>
          </a:p>
          <a:p>
            <a:pPr marL="342900" indent="-342900" defTabSz="270113">
              <a:spcBef>
                <a:spcPts val="1898"/>
              </a:spcBef>
              <a:buFont typeface="+mj-lt"/>
              <a:buAutoNum type="arabicPeriod" startAt="2"/>
            </a:pPr>
            <a:r>
              <a:rPr lang="es-MX" sz="1800" b="1" i="1" dirty="0" smtClean="0"/>
              <a:t> En la que intervienen, generalmente,  varios jugadores</a:t>
            </a:r>
          </a:p>
          <a:p>
            <a:pPr marL="0" indent="0" defTabSz="270113">
              <a:spcBef>
                <a:spcPts val="1898"/>
              </a:spcBef>
              <a:buSzPct val="75000"/>
              <a:buNone/>
            </a:pPr>
            <a:r>
              <a:rPr lang="es-MX" sz="1800" b="1" dirty="0" smtClean="0">
                <a:solidFill>
                  <a:srgbClr val="660066"/>
                </a:solidFill>
              </a:rPr>
              <a:t>Juegos unipersonales. </a:t>
            </a:r>
            <a:r>
              <a:rPr lang="es-MX" sz="1800" dirty="0" smtClean="0"/>
              <a:t>Las primeras formulaciones de la teoría de los juegos se centraban en juegos de </a:t>
            </a:r>
            <a:r>
              <a:rPr lang="es-MX" sz="1800" b="1" dirty="0" smtClean="0"/>
              <a:t>dos jugadores</a:t>
            </a:r>
            <a:r>
              <a:rPr lang="es-MX" sz="1800" dirty="0" smtClean="0"/>
              <a:t>. Un jugador no tiene porque ser necesariamente una sola persona. Si todos los miembros de un grupo tienen las mismas opiniones con relación a la forma en que se debe actuar en el juego y tomar las decisiones de forma colegiada o representativa, el grupo entero puede ser considerado como un solo jugador. </a:t>
            </a:r>
            <a:r>
              <a:rPr lang="es-MX" sz="1800" b="1" dirty="0" smtClean="0"/>
              <a:t>Es importante destacar que la teoría de los juegos todos los jugadores persiguen los mismos objetivos y por eso entran en conflicto.</a:t>
            </a:r>
            <a:endParaRPr lang="es-MX" sz="2400" b="1" dirty="0"/>
          </a:p>
        </p:txBody>
      </p:sp>
    </p:spTree>
    <p:extLst>
      <p:ext uri="{BB962C8B-B14F-4D97-AF65-F5344CB8AC3E}">
        <p14:creationId xmlns:p14="http://schemas.microsoft.com/office/powerpoint/2010/main" val="8853890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idx="4294967295"/>
          </p:nvPr>
        </p:nvSpPr>
        <p:spPr>
          <a:xfrm>
            <a:off x="323528" y="1052736"/>
            <a:ext cx="7802563" cy="5070475"/>
          </a:xfrm>
        </p:spPr>
        <p:txBody>
          <a:bodyPr>
            <a:noAutofit/>
          </a:bodyPr>
          <a:lstStyle/>
          <a:p>
            <a:pPr marL="342900" indent="-342900" defTabSz="242210">
              <a:spcBef>
                <a:spcPts val="1687"/>
              </a:spcBef>
              <a:buFont typeface="+mj-lt"/>
              <a:buAutoNum type="arabicPeriod" startAt="3"/>
            </a:pPr>
            <a:r>
              <a:rPr lang="es-MX" sz="1600" b="1" i="1" dirty="0" smtClean="0">
                <a:solidFill>
                  <a:schemeClr val="tx1"/>
                </a:solidFill>
              </a:rPr>
              <a:t> En la que cada persona ha de tomar decisiones</a:t>
            </a:r>
          </a:p>
          <a:p>
            <a:pPr marL="0" indent="0" defTabSz="242210">
              <a:spcBef>
                <a:spcPts val="1687"/>
              </a:spcBef>
              <a:buSzPct val="75000"/>
              <a:buNone/>
            </a:pPr>
            <a:r>
              <a:rPr lang="es-MX" sz="1600" dirty="0" smtClean="0">
                <a:solidFill>
                  <a:schemeClr val="tx1"/>
                </a:solidFill>
              </a:rPr>
              <a:t>Para resolver sus conflictos, los jugadores han de tomar decisiones. Para que un juego sea estratégico, es preciso que las personas que toman las decisiones tengan en cuenta la participación de otras personas o fuerzas que pueden, con su comportamiento, afectar positiva o negativamente al resultado ambicionado</a:t>
            </a:r>
          </a:p>
          <a:p>
            <a:pPr marL="342900" indent="-342900" defTabSz="242210">
              <a:spcBef>
                <a:spcPts val="1687"/>
              </a:spcBef>
              <a:buFont typeface="+mj-lt"/>
              <a:buAutoNum type="arabicPeriod" startAt="4"/>
            </a:pPr>
            <a:r>
              <a:rPr lang="es-MX" sz="1600" b="1" dirty="0" smtClean="0">
                <a:solidFill>
                  <a:schemeClr val="tx1"/>
                </a:solidFill>
              </a:rPr>
              <a:t>Sin conocer las reacciones de los otros jugadores.</a:t>
            </a:r>
          </a:p>
          <a:p>
            <a:pPr marL="0" indent="0" defTabSz="242210">
              <a:spcBef>
                <a:spcPts val="1687"/>
              </a:spcBef>
              <a:buSzPct val="75000"/>
              <a:buNone/>
            </a:pPr>
            <a:r>
              <a:rPr lang="es-MX" sz="1600" dirty="0" smtClean="0">
                <a:solidFill>
                  <a:schemeClr val="tx1"/>
                </a:solidFill>
              </a:rPr>
              <a:t>La teoría de los juegos versa sobre las posibilidades de decisión que se ofrece de cara a la incertidumbre "estructurada". Cada jugador deberá tomar su decisión sin conocer: </a:t>
            </a:r>
          </a:p>
          <a:p>
            <a:pPr lvl="1" defTabSz="242210">
              <a:spcBef>
                <a:spcPts val="1687"/>
              </a:spcBef>
              <a:buSzPct val="75000"/>
            </a:pPr>
            <a:r>
              <a:rPr lang="es-MX" sz="1400" dirty="0" smtClean="0">
                <a:solidFill>
                  <a:schemeClr val="tx1"/>
                </a:solidFill>
              </a:rPr>
              <a:t>La decisión que van a tomar los otros jugadores.</a:t>
            </a:r>
          </a:p>
          <a:p>
            <a:pPr lvl="1" defTabSz="242210">
              <a:spcBef>
                <a:spcPts val="1687"/>
              </a:spcBef>
              <a:buSzPct val="75000"/>
            </a:pPr>
            <a:r>
              <a:rPr lang="es-MX" sz="1400" dirty="0" smtClean="0">
                <a:solidFill>
                  <a:schemeClr val="tx1"/>
                </a:solidFill>
              </a:rPr>
              <a:t>La reacción que van a tener los demás jugadores ante sus decisiones.</a:t>
            </a:r>
          </a:p>
          <a:p>
            <a:pPr marL="342900" indent="-342900" defTabSz="242210">
              <a:spcBef>
                <a:spcPts val="1687"/>
              </a:spcBef>
              <a:buFont typeface="+mj-lt"/>
              <a:buAutoNum type="arabicPeriod" startAt="5"/>
            </a:pPr>
            <a:r>
              <a:rPr lang="es-MX" sz="1600" b="1" i="1" dirty="0" smtClean="0">
                <a:solidFill>
                  <a:schemeClr val="tx1"/>
                </a:solidFill>
              </a:rPr>
              <a:t>En todo juego hay un resultado.</a:t>
            </a:r>
          </a:p>
          <a:p>
            <a:pPr marL="0" indent="0" defTabSz="242210">
              <a:spcBef>
                <a:spcPts val="1687"/>
              </a:spcBef>
              <a:buSzPct val="75000"/>
              <a:buNone/>
            </a:pPr>
            <a:r>
              <a:rPr lang="es-MX" sz="1600" dirty="0" smtClean="0">
                <a:solidFill>
                  <a:schemeClr val="tx1"/>
                </a:solidFill>
              </a:rPr>
              <a:t>Lista de alternativas para lograr los resultados esperados. En todo juego, un jugador puede tener varios resultados; estos resultados pueden ser mejores o peores, el jugador tratará con su actuación de lograr que se produzca aquel que más le conviene y que se ha marcado como objetivo</a:t>
            </a:r>
            <a:endParaRPr lang="es-MX" sz="2400" dirty="0">
              <a:solidFill>
                <a:schemeClr val="tx1"/>
              </a:solidFill>
            </a:endParaRPr>
          </a:p>
        </p:txBody>
      </p:sp>
      <p:sp>
        <p:nvSpPr>
          <p:cNvPr id="3" name="Rectangle 1"/>
          <p:cNvSpPr txBox="1">
            <a:spLocks noChangeArrowheads="1"/>
          </p:cNvSpPr>
          <p:nvPr/>
        </p:nvSpPr>
        <p:spPr>
          <a:xfrm>
            <a:off x="0" y="-27384"/>
            <a:ext cx="7802563" cy="792088"/>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3600" kern="1200">
                <a:solidFill>
                  <a:schemeClr val="accent1"/>
                </a:solidFill>
                <a:latin typeface="+mj-lt"/>
                <a:ea typeface="+mj-ea"/>
                <a:cs typeface="+mj-cs"/>
              </a:defRPr>
            </a:lvl1pPr>
          </a:lstStyle>
          <a:p>
            <a:pPr defTabSz="344897"/>
            <a:r>
              <a:rPr lang="en-US" sz="3200" b="1" smtClean="0"/>
              <a:t> La noción neumanniana de "juego”… </a:t>
            </a:r>
            <a:endParaRPr lang="en-US" sz="2000" b="1" dirty="0"/>
          </a:p>
        </p:txBody>
      </p:sp>
    </p:spTree>
    <p:extLst>
      <p:ext uri="{BB962C8B-B14F-4D97-AF65-F5344CB8AC3E}">
        <p14:creationId xmlns:p14="http://schemas.microsoft.com/office/powerpoint/2010/main" val="149485390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idx="4294967295"/>
          </p:nvPr>
        </p:nvSpPr>
        <p:spPr>
          <a:xfrm>
            <a:off x="0" y="312738"/>
            <a:ext cx="7802563" cy="595982"/>
          </a:xfrm>
        </p:spPr>
        <p:txBody>
          <a:bodyPr/>
          <a:lstStyle/>
          <a:p>
            <a:pPr defTabSz="397357"/>
            <a:r>
              <a:rPr lang="es-MX" sz="4000" b="1" dirty="0" smtClean="0"/>
              <a:t> El concepto de estrategia… </a:t>
            </a:r>
            <a:endParaRPr lang="es-MX" sz="2400" b="1" dirty="0"/>
          </a:p>
        </p:txBody>
      </p:sp>
      <p:sp>
        <p:nvSpPr>
          <p:cNvPr id="7170" name="Rectangle 2"/>
          <p:cNvSpPr>
            <a:spLocks noGrp="1" noChangeArrowheads="1"/>
          </p:cNvSpPr>
          <p:nvPr>
            <p:ph idx="4294967295"/>
          </p:nvPr>
        </p:nvSpPr>
        <p:spPr>
          <a:xfrm>
            <a:off x="467544" y="1412776"/>
            <a:ext cx="7802563" cy="5112568"/>
          </a:xfrm>
        </p:spPr>
        <p:txBody>
          <a:bodyPr>
            <a:noAutofit/>
          </a:bodyPr>
          <a:lstStyle/>
          <a:p>
            <a:pPr marL="457200" indent="-457200" defTabSz="315877">
              <a:spcBef>
                <a:spcPts val="2250"/>
              </a:spcBef>
              <a:buSzPct val="75000"/>
              <a:buFont typeface="+mj-lt"/>
              <a:buAutoNum type="arabicPeriod"/>
            </a:pPr>
            <a:r>
              <a:rPr lang="es-MX" b="1" dirty="0" smtClean="0"/>
              <a:t>Proveerse de toda la información </a:t>
            </a:r>
            <a:r>
              <a:rPr lang="es-MX" dirty="0" smtClean="0"/>
              <a:t>posible de los contrarios.</a:t>
            </a:r>
          </a:p>
          <a:p>
            <a:pPr marL="457200" indent="-457200" defTabSz="315877">
              <a:spcBef>
                <a:spcPts val="2250"/>
              </a:spcBef>
              <a:buSzPct val="75000"/>
              <a:buFont typeface="+mj-lt"/>
              <a:buAutoNum type="arabicPeriod"/>
            </a:pPr>
            <a:r>
              <a:rPr lang="es-MX" b="1" dirty="0" smtClean="0"/>
              <a:t>Estudiar todas las posibilidades de actuación </a:t>
            </a:r>
            <a:r>
              <a:rPr lang="es-MX" dirty="0" smtClean="0"/>
              <a:t>que él tiene: toda sus posibles alternativas.</a:t>
            </a:r>
          </a:p>
          <a:p>
            <a:pPr marL="457200" indent="-457200" defTabSz="315877">
              <a:spcBef>
                <a:spcPts val="2250"/>
              </a:spcBef>
              <a:buSzPct val="75000"/>
              <a:buFont typeface="+mj-lt"/>
              <a:buAutoNum type="arabicPeriod"/>
            </a:pPr>
            <a:r>
              <a:rPr lang="es-MX" b="1" dirty="0" smtClean="0"/>
              <a:t>Considerar todas las posibilidades de actuación que tienen los otros jugadores; </a:t>
            </a:r>
            <a:r>
              <a:rPr lang="es-MX" dirty="0" smtClean="0"/>
              <a:t>en definitiva, todas sus posibles decisiones.</a:t>
            </a:r>
          </a:p>
          <a:p>
            <a:pPr marL="457200" indent="-457200" defTabSz="315877">
              <a:spcBef>
                <a:spcPts val="2250"/>
              </a:spcBef>
              <a:buSzPct val="75000"/>
              <a:buFont typeface="+mj-lt"/>
              <a:buAutoNum type="arabicPeriod"/>
            </a:pPr>
            <a:r>
              <a:rPr lang="es-MX" b="1" dirty="0" smtClean="0"/>
              <a:t>Sopesar todas las posibles reacciones de los otros </a:t>
            </a:r>
            <a:r>
              <a:rPr lang="es-MX" dirty="0" smtClean="0"/>
              <a:t>jugadores ante sus decisiones.</a:t>
            </a:r>
          </a:p>
          <a:p>
            <a:pPr marL="457200" indent="-457200" defTabSz="315877">
              <a:spcBef>
                <a:spcPts val="2250"/>
              </a:spcBef>
              <a:buSzPct val="75000"/>
              <a:buFont typeface="+mj-lt"/>
              <a:buAutoNum type="arabicPeriod"/>
            </a:pPr>
            <a:r>
              <a:rPr lang="es-MX" b="1" dirty="0" smtClean="0"/>
              <a:t> Considerar todas sus posibles reacciones ante las decisiones de los otros jugadores</a:t>
            </a:r>
            <a:r>
              <a:rPr lang="es-MX" dirty="0" smtClean="0"/>
              <a:t>.</a:t>
            </a:r>
          </a:p>
          <a:p>
            <a:pPr marL="457200" indent="-457200" defTabSz="315877">
              <a:spcBef>
                <a:spcPts val="2250"/>
              </a:spcBef>
              <a:buSzPct val="75000"/>
              <a:buFont typeface="+mj-lt"/>
              <a:buAutoNum type="arabicPeriod"/>
            </a:pPr>
            <a:r>
              <a:rPr lang="es-MX" b="1" dirty="0" smtClean="0"/>
              <a:t>Elegir la alternativa que más le convenga.</a:t>
            </a:r>
            <a:endParaRPr lang="es-MX" sz="2400" b="1" dirty="0"/>
          </a:p>
        </p:txBody>
      </p:sp>
    </p:spTree>
    <p:extLst>
      <p:ext uri="{BB962C8B-B14F-4D97-AF65-F5344CB8AC3E}">
        <p14:creationId xmlns:p14="http://schemas.microsoft.com/office/powerpoint/2010/main" val="121185666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0" y="312738"/>
            <a:ext cx="8604448" cy="667990"/>
          </a:xfrm>
        </p:spPr>
        <p:txBody>
          <a:bodyPr/>
          <a:lstStyle/>
          <a:p>
            <a:pPr defTabSz="352710"/>
            <a:r>
              <a:rPr lang="es-MX" b="1" dirty="0" smtClean="0"/>
              <a:t> Un jugador puede adoptar: </a:t>
            </a:r>
            <a:endParaRPr lang="es-MX" sz="2400" b="1" dirty="0"/>
          </a:p>
        </p:txBody>
      </p:sp>
      <p:sp>
        <p:nvSpPr>
          <p:cNvPr id="8194" name="Rectangle 2"/>
          <p:cNvSpPr>
            <a:spLocks noGrp="1" noChangeArrowheads="1"/>
          </p:cNvSpPr>
          <p:nvPr>
            <p:ph idx="4294967295"/>
          </p:nvPr>
        </p:nvSpPr>
        <p:spPr>
          <a:xfrm>
            <a:off x="323528" y="1124744"/>
            <a:ext cx="7802563" cy="1584176"/>
          </a:xfrm>
        </p:spPr>
        <p:txBody>
          <a:bodyPr/>
          <a:lstStyle/>
          <a:p>
            <a:pPr marL="457200" indent="-457200">
              <a:buSzPct val="75000"/>
              <a:buFont typeface="+mj-lt"/>
              <a:buAutoNum type="arabicPeriod"/>
            </a:pPr>
            <a:r>
              <a:rPr lang="es-MX" b="1" smtClean="0"/>
              <a:t>Decisiones parciales </a:t>
            </a:r>
            <a:r>
              <a:rPr lang="es-MX" smtClean="0"/>
              <a:t>consecutivas.</a:t>
            </a:r>
          </a:p>
          <a:p>
            <a:pPr marL="457200" indent="-457200">
              <a:buSzPct val="75000"/>
              <a:buFont typeface="+mj-lt"/>
              <a:buAutoNum type="arabicPeriod"/>
            </a:pPr>
            <a:r>
              <a:rPr lang="es-MX" smtClean="0"/>
              <a:t>Una </a:t>
            </a:r>
            <a:r>
              <a:rPr lang="es-MX" b="1" smtClean="0"/>
              <a:t>táctica</a:t>
            </a:r>
            <a:r>
              <a:rPr lang="es-MX" smtClean="0"/>
              <a:t> (conjunto de decisiones encadenadas.)</a:t>
            </a:r>
          </a:p>
          <a:p>
            <a:pPr marL="457200" indent="-457200">
              <a:buSzPct val="75000"/>
              <a:buFont typeface="+mj-lt"/>
              <a:buAutoNum type="arabicPeriod"/>
            </a:pPr>
            <a:r>
              <a:rPr lang="es-MX" smtClean="0"/>
              <a:t>Una </a:t>
            </a:r>
            <a:r>
              <a:rPr lang="es-MX" b="1" smtClean="0"/>
              <a:t>estrategia</a:t>
            </a:r>
            <a:r>
              <a:rPr lang="es-MX" smtClean="0"/>
              <a:t> (conjunto de tácticas.)</a:t>
            </a:r>
            <a:endParaRPr lang="es-MX"/>
          </a:p>
        </p:txBody>
      </p:sp>
      <p:sp>
        <p:nvSpPr>
          <p:cNvPr id="4" name="Rectangle 1"/>
          <p:cNvSpPr txBox="1">
            <a:spLocks noChangeArrowheads="1"/>
          </p:cNvSpPr>
          <p:nvPr/>
        </p:nvSpPr>
        <p:spPr>
          <a:xfrm>
            <a:off x="179512" y="2708920"/>
            <a:ext cx="7802563" cy="936104"/>
          </a:xfrm>
          <a:prstGeom prst="rect">
            <a:avLst/>
          </a:prstGeom>
          <a:solidFill>
            <a:srgbClr val="800000"/>
          </a:solidFill>
        </p:spPr>
        <p:txBody>
          <a:bodyPr vert="horz" lIns="91440" tIns="45720" rIns="91440" bIns="45720" rtlCol="0" anchor="b" anchorCtr="0">
            <a:noAutofit/>
          </a:bodyPr>
          <a:lstStyle>
            <a:lvl1pPr defTabSz="352710">
              <a:spcBef>
                <a:spcPct val="0"/>
              </a:spcBef>
              <a:buNone/>
              <a:defRPr sz="3600" b="1">
                <a:solidFill>
                  <a:schemeClr val="accent1"/>
                </a:solidFill>
                <a:latin typeface="+mj-lt"/>
                <a:ea typeface="+mj-ea"/>
                <a:cs typeface="+mj-cs"/>
              </a:defRPr>
            </a:lvl1pPr>
          </a:lstStyle>
          <a:p>
            <a:r>
              <a:rPr lang="es-ES_tradnl" sz="1800" dirty="0" smtClean="0">
                <a:solidFill>
                  <a:schemeClr val="bg1"/>
                </a:solidFill>
              </a:rPr>
              <a:t>Algoritmos: Un conjunto de reglas que contempla todas las posibilidades de una situación y cuyo cumplimiento exacto garantiza el éxito.</a:t>
            </a:r>
            <a:endParaRPr lang="es-ES_tradnl" sz="1800" dirty="0">
              <a:solidFill>
                <a:schemeClr val="bg1"/>
              </a:solidFill>
            </a:endParaRPr>
          </a:p>
        </p:txBody>
      </p:sp>
      <p:sp>
        <p:nvSpPr>
          <p:cNvPr id="5" name="Rectangle 2"/>
          <p:cNvSpPr txBox="1">
            <a:spLocks noChangeArrowheads="1"/>
          </p:cNvSpPr>
          <p:nvPr/>
        </p:nvSpPr>
        <p:spPr>
          <a:xfrm>
            <a:off x="251520" y="3933056"/>
            <a:ext cx="8568952" cy="4419600"/>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125011" indent="-125011" defTabSz="274578">
              <a:spcBef>
                <a:spcPts val="1969"/>
              </a:spcBef>
            </a:pPr>
            <a:r>
              <a:rPr lang="es-MX" sz="1800" b="1" i="1" dirty="0" smtClean="0"/>
              <a:t>Árboles de decisión: </a:t>
            </a:r>
            <a:r>
              <a:rPr lang="es-MX" sz="1700" dirty="0" smtClean="0"/>
              <a:t>A medida que se diseña el diagrama de jugadas posibles éste se ramifica como si de un árbol se tratase, de ahí su nombre. Un árbol de decisión </a:t>
            </a:r>
            <a:r>
              <a:rPr lang="es-MX" sz="1700" b="1" dirty="0" smtClean="0">
                <a:solidFill>
                  <a:srgbClr val="660066"/>
                </a:solidFill>
              </a:rPr>
              <a:t>se construye poniendo en un papel las posibles bifurcaciones entre alternativas que podemos seguir cuando adoptamos decisiones</a:t>
            </a:r>
            <a:r>
              <a:rPr lang="es-MX" sz="1700" dirty="0" smtClean="0"/>
              <a:t>.</a:t>
            </a:r>
          </a:p>
          <a:p>
            <a:pPr marL="125011" indent="-125011" defTabSz="274578">
              <a:spcBef>
                <a:spcPts val="1969"/>
              </a:spcBef>
            </a:pPr>
            <a:r>
              <a:rPr lang="es-MX" sz="1700" b="1" i="1" dirty="0" smtClean="0"/>
              <a:t>Árboles de juego: </a:t>
            </a:r>
            <a:r>
              <a:rPr lang="es-MX" sz="1700" dirty="0" smtClean="0"/>
              <a:t>Un </a:t>
            </a:r>
            <a:r>
              <a:rPr lang="es-MX" sz="1700" i="1" dirty="0" smtClean="0"/>
              <a:t>árbol de juego</a:t>
            </a:r>
            <a:r>
              <a:rPr lang="es-MX" sz="1700" dirty="0" smtClean="0"/>
              <a:t> (estratégico) no es lo mismo que un </a:t>
            </a:r>
            <a:r>
              <a:rPr lang="es-MX" sz="1700" i="1" dirty="0" smtClean="0"/>
              <a:t>árbol de decisión</a:t>
            </a:r>
            <a:r>
              <a:rPr lang="es-MX" sz="1700" dirty="0" smtClean="0"/>
              <a:t>. Para establecer la diferencia entre uno y otro lo mejor es pensar que llamamos </a:t>
            </a:r>
            <a:r>
              <a:rPr lang="es-MX" sz="1700" i="1" dirty="0" smtClean="0"/>
              <a:t>árbol de juego</a:t>
            </a:r>
            <a:r>
              <a:rPr lang="es-MX" sz="1700" dirty="0" smtClean="0"/>
              <a:t> o </a:t>
            </a:r>
            <a:r>
              <a:rPr lang="es-MX" sz="1700" i="1" dirty="0" smtClean="0"/>
              <a:t>árbol estratégico</a:t>
            </a:r>
            <a:r>
              <a:rPr lang="es-MX" sz="1700" dirty="0" smtClean="0"/>
              <a:t> al que </a:t>
            </a:r>
            <a:r>
              <a:rPr lang="es-MX" sz="1700" b="1" dirty="0" smtClean="0">
                <a:solidFill>
                  <a:srgbClr val="000090"/>
                </a:solidFill>
              </a:rPr>
              <a:t>recoge la secuencia de decisiones en un juego de estrategia con varios jugadores </a:t>
            </a:r>
            <a:r>
              <a:rPr lang="es-MX" sz="1700" dirty="0" smtClean="0"/>
              <a:t>y </a:t>
            </a:r>
            <a:r>
              <a:rPr lang="es-MX" sz="1700" i="1" dirty="0" smtClean="0"/>
              <a:t>árbol de decisión</a:t>
            </a:r>
            <a:r>
              <a:rPr lang="es-MX" sz="1700" dirty="0" smtClean="0"/>
              <a:t>.</a:t>
            </a:r>
            <a:endParaRPr lang="es-MX" dirty="0"/>
          </a:p>
        </p:txBody>
      </p:sp>
    </p:spTree>
    <p:extLst>
      <p:ext uri="{BB962C8B-B14F-4D97-AF65-F5344CB8AC3E}">
        <p14:creationId xmlns:p14="http://schemas.microsoft.com/office/powerpoint/2010/main" val="96735086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0" y="312738"/>
            <a:ext cx="7802563" cy="595982"/>
          </a:xfrm>
        </p:spPr>
        <p:txBody>
          <a:bodyPr/>
          <a:lstStyle/>
          <a:p>
            <a:r>
              <a:rPr lang="es-MX" b="1" dirty="0" smtClean="0"/>
              <a:t> Juegos de suma cero… </a:t>
            </a:r>
            <a:endParaRPr lang="es-MX" b="1" dirty="0"/>
          </a:p>
        </p:txBody>
      </p:sp>
      <p:sp>
        <p:nvSpPr>
          <p:cNvPr id="10242" name="Rectangle 2"/>
          <p:cNvSpPr>
            <a:spLocks noGrp="1" noChangeArrowheads="1"/>
          </p:cNvSpPr>
          <p:nvPr>
            <p:ph idx="4294967295"/>
          </p:nvPr>
        </p:nvSpPr>
        <p:spPr>
          <a:xfrm>
            <a:off x="467544" y="1412776"/>
            <a:ext cx="7802563" cy="2016224"/>
          </a:xfrm>
        </p:spPr>
        <p:txBody>
          <a:bodyPr/>
          <a:lstStyle/>
          <a:p>
            <a:pPr marL="193098" indent="-193098" defTabSz="381731">
              <a:spcBef>
                <a:spcPts val="2742"/>
              </a:spcBef>
              <a:buSzPct val="75000"/>
              <a:buFontTx/>
              <a:buChar char="•"/>
            </a:pPr>
            <a:r>
              <a:rPr lang="es-MX" sz="2300" dirty="0" smtClean="0"/>
              <a:t> El término </a:t>
            </a:r>
            <a:r>
              <a:rPr lang="es-MX" sz="2300" b="1" dirty="0" smtClean="0">
                <a:solidFill>
                  <a:srgbClr val="000090"/>
                </a:solidFill>
              </a:rPr>
              <a:t>"suma cero" </a:t>
            </a:r>
            <a:r>
              <a:rPr lang="es-MX" sz="2300" dirty="0" smtClean="0"/>
              <a:t>(o su equivalente, "suma constante") </a:t>
            </a:r>
            <a:r>
              <a:rPr lang="es-MX" sz="2300" b="1" dirty="0" smtClean="0"/>
              <a:t>indica que ambos jugadores tienen intereses diametralmente opuestos. </a:t>
            </a:r>
            <a:r>
              <a:rPr lang="es-MX" sz="2300" dirty="0" smtClean="0"/>
              <a:t>Dicho en otras palabras, son aquellos juegos en los que cuanto mejor le va a un jugador, pero le va al otro.</a:t>
            </a:r>
          </a:p>
        </p:txBody>
      </p:sp>
      <p:sp>
        <p:nvSpPr>
          <p:cNvPr id="2" name="Rectangle 1"/>
          <p:cNvSpPr/>
          <p:nvPr/>
        </p:nvSpPr>
        <p:spPr>
          <a:xfrm>
            <a:off x="179512" y="3501008"/>
            <a:ext cx="8496944" cy="936104"/>
          </a:xfrm>
          <a:prstGeom prst="rect">
            <a:avLst/>
          </a:prstGeom>
        </p:spPr>
        <p:txBody>
          <a:bodyPr vert="horz" lIns="91440" tIns="45720" rIns="91440" bIns="45720" rtlCol="0" anchor="b" anchorCtr="0">
            <a:noAutofit/>
          </a:bodyPr>
          <a:lstStyle/>
          <a:p>
            <a:pPr>
              <a:spcBef>
                <a:spcPct val="0"/>
              </a:spcBef>
            </a:pPr>
            <a:r>
              <a:rPr lang="es-MX" sz="3600" b="1" dirty="0">
                <a:solidFill>
                  <a:schemeClr val="accent1"/>
                </a:solidFill>
                <a:latin typeface="+mj-lt"/>
                <a:ea typeface="+mj-ea"/>
                <a:cs typeface="+mj-cs"/>
              </a:rPr>
              <a:t>Juegos de suma distinta de </a:t>
            </a:r>
            <a:r>
              <a:rPr lang="es-MX" sz="3600" b="1" dirty="0" smtClean="0">
                <a:solidFill>
                  <a:schemeClr val="accent1"/>
                </a:solidFill>
                <a:latin typeface="+mj-lt"/>
                <a:ea typeface="+mj-ea"/>
                <a:cs typeface="+mj-cs"/>
              </a:rPr>
              <a:t>cero…</a:t>
            </a:r>
            <a:endParaRPr lang="es-MX" sz="3600" b="1" dirty="0">
              <a:solidFill>
                <a:schemeClr val="accent1"/>
              </a:solidFill>
              <a:latin typeface="+mj-lt"/>
              <a:ea typeface="+mj-ea"/>
              <a:cs typeface="+mj-cs"/>
            </a:endParaRPr>
          </a:p>
        </p:txBody>
      </p:sp>
      <p:sp>
        <p:nvSpPr>
          <p:cNvPr id="3" name="Rectangle 2"/>
          <p:cNvSpPr/>
          <p:nvPr/>
        </p:nvSpPr>
        <p:spPr>
          <a:xfrm>
            <a:off x="395536" y="4797152"/>
            <a:ext cx="8280920" cy="1154162"/>
          </a:xfrm>
          <a:prstGeom prst="rect">
            <a:avLst/>
          </a:prstGeom>
        </p:spPr>
        <p:txBody>
          <a:bodyPr wrap="square">
            <a:spAutoFit/>
          </a:bodyPr>
          <a:lstStyle/>
          <a:p>
            <a:pPr marL="193098" lvl="0" indent="-193098" defTabSz="381731">
              <a:spcBef>
                <a:spcPts val="2742"/>
              </a:spcBef>
              <a:buClr>
                <a:srgbClr val="990000"/>
              </a:buClr>
              <a:buSzPct val="75000"/>
              <a:buFontTx/>
              <a:buChar char="•"/>
            </a:pPr>
            <a:r>
              <a:rPr lang="es-MX" sz="2300" dirty="0">
                <a:solidFill>
                  <a:srgbClr val="333333"/>
                </a:solidFill>
              </a:rPr>
              <a:t>Un juego </a:t>
            </a:r>
            <a:r>
              <a:rPr lang="es-MX" sz="2300" b="1" dirty="0">
                <a:solidFill>
                  <a:srgbClr val="333333"/>
                </a:solidFill>
              </a:rPr>
              <a:t>distinto de cero</a:t>
            </a:r>
            <a:r>
              <a:rPr lang="es-MX" sz="2300" dirty="0">
                <a:solidFill>
                  <a:srgbClr val="333333"/>
                </a:solidFill>
              </a:rPr>
              <a:t>, en el que </a:t>
            </a:r>
            <a:r>
              <a:rPr lang="es-MX" sz="2300" b="1" dirty="0">
                <a:solidFill>
                  <a:srgbClr val="333333"/>
                </a:solidFill>
              </a:rPr>
              <a:t>todos los jugadores pueden ganar si cooperan o también perder si todos se empecinan en sus posturas enfrentadas</a:t>
            </a:r>
            <a:r>
              <a:rPr lang="es-MX" sz="2300" dirty="0">
                <a:solidFill>
                  <a:srgbClr val="333333"/>
                </a:solidFill>
              </a:rPr>
              <a:t>. </a:t>
            </a:r>
            <a:endParaRPr lang="es-MX" sz="2000" dirty="0">
              <a:solidFill>
                <a:srgbClr val="333333"/>
              </a:solidFill>
            </a:endParaRPr>
          </a:p>
        </p:txBody>
      </p:sp>
    </p:spTree>
    <p:extLst>
      <p:ext uri="{BB962C8B-B14F-4D97-AF65-F5344CB8AC3E}">
        <p14:creationId xmlns:p14="http://schemas.microsoft.com/office/powerpoint/2010/main" val="94766328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208929"/>
            <a:ext cx="5458968" cy="659404"/>
          </a:xfrm>
        </p:spPr>
        <p:txBody>
          <a:bodyPr>
            <a:normAutofit fontScale="90000"/>
          </a:bodyPr>
          <a:lstStyle/>
          <a:p>
            <a:pPr algn="r"/>
            <a:r>
              <a:rPr lang="en-US" b="1" dirty="0" smtClean="0"/>
              <a:t>Rafael Alberto Pérez</a:t>
            </a:r>
            <a:endParaRPr lang="en-US" b="1" dirty="0"/>
          </a:p>
        </p:txBody>
      </p:sp>
      <p:sp>
        <p:nvSpPr>
          <p:cNvPr id="4" name="TextBox 3"/>
          <p:cNvSpPr txBox="1"/>
          <p:nvPr/>
        </p:nvSpPr>
        <p:spPr>
          <a:xfrm>
            <a:off x="3275857" y="542290"/>
            <a:ext cx="5472608" cy="1446550"/>
          </a:xfrm>
          <a:prstGeom prst="rect">
            <a:avLst/>
          </a:prstGeom>
          <a:noFill/>
        </p:spPr>
        <p:txBody>
          <a:bodyPr wrap="square" rtlCol="0">
            <a:spAutoFit/>
          </a:bodyPr>
          <a:lstStyle/>
          <a:p>
            <a:pPr algn="r"/>
            <a:r>
              <a:rPr lang="en-US" sz="4400" b="1" dirty="0" smtClean="0">
                <a:solidFill>
                  <a:schemeClr val="bg1"/>
                </a:solidFill>
              </a:rPr>
              <a:t>ESTRATEGIAS DE COMUNICACIÓN</a:t>
            </a:r>
            <a:endParaRPr lang="en-US" sz="4400" b="1" dirty="0">
              <a:solidFill>
                <a:schemeClr val="bg1"/>
              </a:solidFill>
            </a:endParaRPr>
          </a:p>
        </p:txBody>
      </p:sp>
      <p:sp>
        <p:nvSpPr>
          <p:cNvPr id="5" name="TextBox 4"/>
          <p:cNvSpPr txBox="1"/>
          <p:nvPr/>
        </p:nvSpPr>
        <p:spPr>
          <a:xfrm>
            <a:off x="3347864" y="2564904"/>
            <a:ext cx="5184576" cy="1323439"/>
          </a:xfrm>
          <a:prstGeom prst="rect">
            <a:avLst/>
          </a:prstGeom>
          <a:noFill/>
        </p:spPr>
        <p:txBody>
          <a:bodyPr wrap="square" rtlCol="0">
            <a:spAutoFit/>
          </a:bodyPr>
          <a:lstStyle/>
          <a:p>
            <a:r>
              <a:rPr lang="es-MX" sz="2000" b="1" dirty="0" smtClean="0">
                <a:solidFill>
                  <a:schemeClr val="bg1"/>
                </a:solidFill>
              </a:rPr>
              <a:t>Capítulo 4            </a:t>
            </a:r>
          </a:p>
          <a:p>
            <a:endParaRPr lang="es-MX" sz="2000" b="1" dirty="0" smtClean="0">
              <a:solidFill>
                <a:schemeClr val="bg1"/>
              </a:solidFill>
            </a:endParaRPr>
          </a:p>
          <a:p>
            <a:r>
              <a:rPr lang="es-MX" sz="2000" b="1" dirty="0" smtClean="0">
                <a:solidFill>
                  <a:schemeClr val="bg1"/>
                </a:solidFill>
              </a:rPr>
              <a:t>APLICACIONES DE LA TEORÍA DE JUEGOS</a:t>
            </a:r>
          </a:p>
          <a:p>
            <a:r>
              <a:rPr lang="es-MX" sz="2000" b="1" dirty="0" smtClean="0">
                <a:solidFill>
                  <a:schemeClr val="bg1"/>
                </a:solidFill>
              </a:rPr>
              <a:t> </a:t>
            </a:r>
            <a:endParaRPr lang="es-MX" sz="2000" b="1" dirty="0">
              <a:solidFill>
                <a:schemeClr val="bg1"/>
              </a:solidFill>
            </a:endParaRPr>
          </a:p>
        </p:txBody>
      </p:sp>
      <p:sp>
        <p:nvSpPr>
          <p:cNvPr id="6" name="Subtítulo 5"/>
          <p:cNvSpPr>
            <a:spLocks noGrp="1"/>
          </p:cNvSpPr>
          <p:nvPr>
            <p:ph type="subTitle" idx="1"/>
          </p:nvPr>
        </p:nvSpPr>
        <p:spPr/>
        <p:txBody>
          <a:bodyPr/>
          <a:lstStyle/>
          <a:p>
            <a:endParaRPr lang="es-ES"/>
          </a:p>
        </p:txBody>
      </p:sp>
    </p:spTree>
    <p:extLst>
      <p:ext uri="{BB962C8B-B14F-4D97-AF65-F5344CB8AC3E}">
        <p14:creationId xmlns:p14="http://schemas.microsoft.com/office/powerpoint/2010/main" val="330797823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0" y="1"/>
            <a:ext cx="7884368" cy="1196752"/>
          </a:xfrm>
        </p:spPr>
        <p:txBody>
          <a:bodyPr>
            <a:normAutofit/>
          </a:bodyPr>
          <a:lstStyle/>
          <a:p>
            <a:r>
              <a:rPr lang="es-MX" sz="2400" b="1" dirty="0" smtClean="0"/>
              <a:t>LA SEMILLA ESTRATÉGICA: EL PARADIGMA LÓGICO-ANÁLITICO… </a:t>
            </a:r>
            <a:endParaRPr lang="es-MX" sz="2400" b="1" dirty="0"/>
          </a:p>
        </p:txBody>
      </p:sp>
      <p:sp>
        <p:nvSpPr>
          <p:cNvPr id="4" name="3 CuadroTexto"/>
          <p:cNvSpPr txBox="1"/>
          <p:nvPr/>
        </p:nvSpPr>
        <p:spPr>
          <a:xfrm>
            <a:off x="323528" y="1412776"/>
            <a:ext cx="8820472" cy="1754327"/>
          </a:xfrm>
          <a:prstGeom prst="rect">
            <a:avLst/>
          </a:prstGeom>
          <a:noFill/>
        </p:spPr>
        <p:txBody>
          <a:bodyPr wrap="square" rtlCol="0">
            <a:spAutoFit/>
          </a:bodyPr>
          <a:lstStyle/>
          <a:p>
            <a:r>
              <a:rPr lang="es-MX" b="1" dirty="0" smtClean="0"/>
              <a:t>La teoría de los juegos cambió al menos tres conceptos clave para el pensamiento estratégico:</a:t>
            </a:r>
          </a:p>
          <a:p>
            <a:endParaRPr lang="es-MX" b="1" dirty="0"/>
          </a:p>
          <a:p>
            <a:pPr marL="285750" indent="-285750">
              <a:buFont typeface="Arial"/>
              <a:buChar char="•"/>
            </a:pPr>
            <a:r>
              <a:rPr lang="es-MX" dirty="0" smtClean="0"/>
              <a:t>Las noción de </a:t>
            </a:r>
            <a:r>
              <a:rPr lang="es-MX" b="1" dirty="0" smtClean="0">
                <a:solidFill>
                  <a:srgbClr val="008000"/>
                </a:solidFill>
              </a:rPr>
              <a:t>INCERTIDUMBRE,</a:t>
            </a:r>
            <a:endParaRPr lang="es-MX" b="1" dirty="0">
              <a:solidFill>
                <a:srgbClr val="008000"/>
              </a:solidFill>
            </a:endParaRPr>
          </a:p>
          <a:p>
            <a:pPr marL="285750" indent="-285750">
              <a:buFont typeface="Arial"/>
              <a:buChar char="•"/>
            </a:pPr>
            <a:r>
              <a:rPr lang="es-MX" dirty="0" smtClean="0"/>
              <a:t>La noción de </a:t>
            </a:r>
            <a:r>
              <a:rPr lang="es-MX" b="1" dirty="0">
                <a:solidFill>
                  <a:srgbClr val="660066"/>
                </a:solidFill>
              </a:rPr>
              <a:t>UTILIDAD, </a:t>
            </a:r>
          </a:p>
          <a:p>
            <a:pPr marL="285750" indent="-285750">
              <a:buFont typeface="Arial"/>
              <a:buChar char="•"/>
            </a:pPr>
            <a:r>
              <a:rPr lang="es-MX" dirty="0" smtClean="0"/>
              <a:t>y la noción de </a:t>
            </a:r>
            <a:r>
              <a:rPr lang="es-MX" b="1" dirty="0" smtClean="0">
                <a:solidFill>
                  <a:srgbClr val="000090"/>
                </a:solidFill>
              </a:rPr>
              <a:t>ESTRATEGIA</a:t>
            </a:r>
          </a:p>
        </p:txBody>
      </p:sp>
      <p:sp>
        <p:nvSpPr>
          <p:cNvPr id="6" name="5 CuadroTexto"/>
          <p:cNvSpPr txBox="1"/>
          <p:nvPr/>
        </p:nvSpPr>
        <p:spPr>
          <a:xfrm>
            <a:off x="251520" y="3501008"/>
            <a:ext cx="8352928" cy="1200329"/>
          </a:xfrm>
          <a:prstGeom prst="rect">
            <a:avLst/>
          </a:prstGeom>
          <a:solidFill>
            <a:schemeClr val="bg1">
              <a:lumMod val="85000"/>
            </a:schemeClr>
          </a:solidFill>
        </p:spPr>
        <p:txBody>
          <a:bodyPr wrap="square" rtlCol="0">
            <a:spAutoFit/>
          </a:bodyPr>
          <a:lstStyle/>
          <a:p>
            <a:r>
              <a:rPr lang="es-MX" b="1" dirty="0" smtClean="0"/>
              <a:t>Campos de aplicación: </a:t>
            </a:r>
            <a:r>
              <a:rPr lang="es-MX" dirty="0" smtClean="0"/>
              <a:t>La biología, antropología, sociología, psicología y psiquiatría, estrategia militar, investigación operativa, econometría, estadística, prospectiva, teoría de la decisión, ciencias políticas, económicas, management, marketing y ciencias de la comunicación</a:t>
            </a:r>
            <a:r>
              <a:rPr lang="es-MX" dirty="0"/>
              <a:t>.</a:t>
            </a:r>
          </a:p>
        </p:txBody>
      </p:sp>
      <p:sp>
        <p:nvSpPr>
          <p:cNvPr id="7" name="Rectangle 6"/>
          <p:cNvSpPr/>
          <p:nvPr/>
        </p:nvSpPr>
        <p:spPr>
          <a:xfrm>
            <a:off x="269776" y="4987041"/>
            <a:ext cx="2286000" cy="1754327"/>
          </a:xfrm>
          <a:prstGeom prst="rect">
            <a:avLst/>
          </a:prstGeom>
          <a:solidFill>
            <a:schemeClr val="accent1"/>
          </a:solidFill>
        </p:spPr>
        <p:txBody>
          <a:bodyPr>
            <a:spAutoFit/>
          </a:bodyPr>
          <a:lstStyle/>
          <a:p>
            <a:pPr lvl="0"/>
            <a:r>
              <a:rPr lang="es-MX" b="1" dirty="0">
                <a:solidFill>
                  <a:schemeClr val="bg1"/>
                </a:solidFill>
              </a:rPr>
              <a:t>Incertidumbre </a:t>
            </a:r>
            <a:endParaRPr lang="es-MX" b="1" dirty="0" smtClean="0">
              <a:solidFill>
                <a:schemeClr val="bg1"/>
              </a:solidFill>
            </a:endParaRPr>
          </a:p>
          <a:p>
            <a:pPr lvl="0"/>
            <a:r>
              <a:rPr lang="es-MX" dirty="0" smtClean="0">
                <a:solidFill>
                  <a:schemeClr val="bg1"/>
                </a:solidFill>
              </a:rPr>
              <a:t>la </a:t>
            </a:r>
            <a:r>
              <a:rPr lang="es-MX" dirty="0">
                <a:solidFill>
                  <a:schemeClr val="bg1"/>
                </a:solidFill>
              </a:rPr>
              <a:t>fuente de la incertidumbre radica en las intenciones de los </a:t>
            </a:r>
            <a:r>
              <a:rPr lang="es-MX" dirty="0" smtClean="0">
                <a:solidFill>
                  <a:schemeClr val="bg1"/>
                </a:solidFill>
              </a:rPr>
              <a:t>otros</a:t>
            </a:r>
            <a:endParaRPr lang="es-MX" dirty="0">
              <a:solidFill>
                <a:schemeClr val="bg1"/>
              </a:solidFill>
            </a:endParaRPr>
          </a:p>
        </p:txBody>
      </p:sp>
      <p:sp>
        <p:nvSpPr>
          <p:cNvPr id="8" name="Rectangle 7"/>
          <p:cNvSpPr/>
          <p:nvPr/>
        </p:nvSpPr>
        <p:spPr>
          <a:xfrm>
            <a:off x="2771800" y="5229200"/>
            <a:ext cx="6256213" cy="1200329"/>
          </a:xfrm>
          <a:prstGeom prst="rect">
            <a:avLst/>
          </a:prstGeom>
        </p:spPr>
        <p:txBody>
          <a:bodyPr wrap="square">
            <a:spAutoFit/>
          </a:bodyPr>
          <a:lstStyle/>
          <a:p>
            <a:pPr lvl="0"/>
            <a:r>
              <a:rPr lang="es-MX" dirty="0" smtClean="0">
                <a:solidFill>
                  <a:prstClr val="black"/>
                </a:solidFill>
              </a:rPr>
              <a:t>Cada </a:t>
            </a:r>
            <a:r>
              <a:rPr lang="es-MX" dirty="0">
                <a:solidFill>
                  <a:prstClr val="black"/>
                </a:solidFill>
              </a:rPr>
              <a:t>jugador haga lo máximo posible por </a:t>
            </a:r>
            <a:r>
              <a:rPr lang="es-MX" b="1" dirty="0">
                <a:solidFill>
                  <a:prstClr val="black"/>
                </a:solidFill>
              </a:rPr>
              <a:t>deducir </a:t>
            </a:r>
            <a:r>
              <a:rPr lang="es-MX" dirty="0">
                <a:solidFill>
                  <a:prstClr val="black"/>
                </a:solidFill>
              </a:rPr>
              <a:t>cuál es la decisión del otro (su estrategia) </a:t>
            </a:r>
            <a:r>
              <a:rPr lang="es-MX" b="1" dirty="0">
                <a:solidFill>
                  <a:prstClr val="black"/>
                </a:solidFill>
              </a:rPr>
              <a:t>y disponerse adecuadamente para recibirla </a:t>
            </a:r>
            <a:r>
              <a:rPr lang="es-MX" dirty="0">
                <a:solidFill>
                  <a:prstClr val="black"/>
                </a:solidFill>
              </a:rPr>
              <a:t>(neutralizarla, superarla, pactar, etc.)</a:t>
            </a:r>
          </a:p>
        </p:txBody>
      </p:sp>
    </p:spTree>
    <p:extLst>
      <p:ext uri="{BB962C8B-B14F-4D97-AF65-F5344CB8AC3E}">
        <p14:creationId xmlns:p14="http://schemas.microsoft.com/office/powerpoint/2010/main" val="392371163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0" y="0"/>
            <a:ext cx="9144000" cy="836711"/>
          </a:xfrm>
          <a:solidFill>
            <a:srgbClr val="990000"/>
          </a:solidFill>
        </p:spPr>
        <p:txBody>
          <a:bodyPr>
            <a:normAutofit/>
          </a:bodyPr>
          <a:lstStyle/>
          <a:p>
            <a:pPr marL="0" indent="0" algn="ctr">
              <a:buNone/>
            </a:pPr>
            <a:r>
              <a:rPr lang="es-MX" sz="3200" dirty="0" smtClean="0">
                <a:solidFill>
                  <a:srgbClr val="FFFFFF"/>
                </a:solidFill>
              </a:rPr>
              <a:t>TEORÍA DE LA DECISIÓN</a:t>
            </a:r>
            <a:endParaRPr lang="es-MX" sz="3200" dirty="0">
              <a:solidFill>
                <a:srgbClr val="FFFFFF"/>
              </a:solidFill>
            </a:endParaRPr>
          </a:p>
        </p:txBody>
      </p:sp>
      <p:sp>
        <p:nvSpPr>
          <p:cNvPr id="6" name="5 CuadroTexto"/>
          <p:cNvSpPr txBox="1"/>
          <p:nvPr/>
        </p:nvSpPr>
        <p:spPr>
          <a:xfrm>
            <a:off x="5396" y="1052736"/>
            <a:ext cx="9036496" cy="2031325"/>
          </a:xfrm>
          <a:prstGeom prst="rect">
            <a:avLst/>
          </a:prstGeom>
          <a:noFill/>
        </p:spPr>
        <p:txBody>
          <a:bodyPr wrap="square" rtlCol="0">
            <a:spAutoFit/>
          </a:bodyPr>
          <a:lstStyle/>
          <a:p>
            <a:r>
              <a:rPr lang="es-MX" dirty="0" smtClean="0"/>
              <a:t>Nace como respuesta a la necesidad de pasar de </a:t>
            </a:r>
            <a:r>
              <a:rPr lang="es-MX" b="1" dirty="0" smtClean="0"/>
              <a:t>una </a:t>
            </a:r>
            <a:r>
              <a:rPr lang="es-MX" b="1" dirty="0" smtClean="0">
                <a:solidFill>
                  <a:srgbClr val="000090"/>
                </a:solidFill>
              </a:rPr>
              <a:t>decisión intuitiva </a:t>
            </a:r>
            <a:r>
              <a:rPr lang="es-MX" b="1" dirty="0" smtClean="0"/>
              <a:t>a una </a:t>
            </a:r>
            <a:r>
              <a:rPr lang="es-MX" b="1" dirty="0" smtClean="0">
                <a:solidFill>
                  <a:srgbClr val="800000"/>
                </a:solidFill>
              </a:rPr>
              <a:t>decisión calculada</a:t>
            </a:r>
            <a:r>
              <a:rPr lang="es-MX" b="1" dirty="0" smtClean="0"/>
              <a:t>, sustituyendo </a:t>
            </a:r>
            <a:r>
              <a:rPr lang="es-MX" b="1" dirty="0" smtClean="0">
                <a:solidFill>
                  <a:srgbClr val="000090"/>
                </a:solidFill>
              </a:rPr>
              <a:t>la incertidumbre </a:t>
            </a:r>
            <a:r>
              <a:rPr lang="es-MX" b="1" dirty="0" smtClean="0"/>
              <a:t>por </a:t>
            </a:r>
            <a:r>
              <a:rPr lang="es-MX" b="1" dirty="0" smtClean="0">
                <a:solidFill>
                  <a:schemeClr val="accent1"/>
                </a:solidFill>
              </a:rPr>
              <a:t>un riesgo calculado</a:t>
            </a:r>
            <a:r>
              <a:rPr lang="es-MX" dirty="0" smtClean="0"/>
              <a:t>.</a:t>
            </a:r>
          </a:p>
          <a:p>
            <a:endParaRPr lang="es-MX" dirty="0" smtClean="0"/>
          </a:p>
          <a:p>
            <a:r>
              <a:rPr lang="es-MX" dirty="0" smtClean="0"/>
              <a:t>La teoría distingue distintos </a:t>
            </a:r>
            <a:r>
              <a:rPr lang="es-MX" b="1" u="sng" dirty="0" smtClean="0"/>
              <a:t>tipos de decisiones </a:t>
            </a:r>
            <a:r>
              <a:rPr lang="es-MX" dirty="0" smtClean="0"/>
              <a:t>(rutinarias, de orientación, de resolución, innovadoras, tácticas, estratégicas, estructurales, operativas, etc.), </a:t>
            </a:r>
            <a:r>
              <a:rPr lang="es-MX" b="1" dirty="0" smtClean="0"/>
              <a:t>pero reconoce que todas ellas pueden ser descritas por un modelo básico compuesto por tres elementos: </a:t>
            </a:r>
            <a:r>
              <a:rPr lang="es-MX" b="1" dirty="0" smtClean="0">
                <a:solidFill>
                  <a:srgbClr val="008000"/>
                </a:solidFill>
              </a:rPr>
              <a:t>estados de naturaleza</a:t>
            </a:r>
            <a:r>
              <a:rPr lang="es-MX" dirty="0" smtClean="0"/>
              <a:t>, </a:t>
            </a:r>
            <a:r>
              <a:rPr lang="es-MX" b="1" dirty="0" smtClean="0">
                <a:solidFill>
                  <a:srgbClr val="660066"/>
                </a:solidFill>
              </a:rPr>
              <a:t>acciones</a:t>
            </a:r>
            <a:r>
              <a:rPr lang="es-MX" dirty="0" smtClean="0"/>
              <a:t> y </a:t>
            </a:r>
            <a:r>
              <a:rPr lang="es-MX" b="1" dirty="0" smtClean="0">
                <a:solidFill>
                  <a:srgbClr val="FF0000"/>
                </a:solidFill>
              </a:rPr>
              <a:t>resultados</a:t>
            </a:r>
            <a:r>
              <a:rPr lang="es-MX" dirty="0" smtClean="0"/>
              <a:t>.</a:t>
            </a:r>
            <a:endParaRPr lang="es-MX" dirty="0"/>
          </a:p>
        </p:txBody>
      </p:sp>
      <p:sp>
        <p:nvSpPr>
          <p:cNvPr id="7" name="6 CuadroTexto"/>
          <p:cNvSpPr txBox="1"/>
          <p:nvPr/>
        </p:nvSpPr>
        <p:spPr>
          <a:xfrm>
            <a:off x="179512" y="3212976"/>
            <a:ext cx="6480720" cy="3231654"/>
          </a:xfrm>
          <a:prstGeom prst="rect">
            <a:avLst/>
          </a:prstGeom>
          <a:noFill/>
        </p:spPr>
        <p:txBody>
          <a:bodyPr wrap="square" rtlCol="0">
            <a:spAutoFit/>
          </a:bodyPr>
          <a:lstStyle/>
          <a:p>
            <a:pPr marL="342900" indent="-342900">
              <a:buAutoNum type="arabicPeriod"/>
            </a:pPr>
            <a:r>
              <a:rPr lang="es-MX" sz="1700" b="1" dirty="0" smtClean="0"/>
              <a:t>Los estados de naturaleza (situaciones dadas): </a:t>
            </a:r>
            <a:r>
              <a:rPr lang="es-MX" sz="1700" dirty="0" smtClean="0"/>
              <a:t>Los estados de naturaleza corresponden a las variables del entorno (exógenas), cuyos diferentes valores no tienen la misma probabilidad de presentarse. Por eso para adoptar una decisión hay que determinar primero la probabilidad de su aparición.</a:t>
            </a:r>
          </a:p>
          <a:p>
            <a:pPr marL="342900" indent="-342900">
              <a:buAutoNum type="arabicPeriod"/>
            </a:pPr>
            <a:r>
              <a:rPr lang="es-MX" sz="1700" b="1" dirty="0" smtClean="0"/>
              <a:t>Las acciones (estrategias, opciones o líneas de acción): </a:t>
            </a:r>
            <a:r>
              <a:rPr lang="es-MX" sz="1700" dirty="0" smtClean="0"/>
              <a:t>Son las alternativas (variables endógenas) que puede seguir el decisor de cara al logro de sus objetivos.</a:t>
            </a:r>
          </a:p>
          <a:p>
            <a:pPr marL="342900" indent="-342900">
              <a:buAutoNum type="arabicPeriod"/>
            </a:pPr>
            <a:r>
              <a:rPr lang="es-MX" sz="1700" b="1" dirty="0" smtClean="0"/>
              <a:t>Los resultados (consecuencias): </a:t>
            </a:r>
            <a:r>
              <a:rPr lang="es-MX" sz="1700" dirty="0" smtClean="0"/>
              <a:t>Las consecuencias son valores condicionales que dependen de la realización de los sucesos asociados a la estrategia elegida.</a:t>
            </a:r>
            <a:endParaRPr lang="es-MX" sz="1700" dirty="0"/>
          </a:p>
        </p:txBody>
      </p:sp>
      <p:sp>
        <p:nvSpPr>
          <p:cNvPr id="2" name="TextBox 1"/>
          <p:cNvSpPr txBox="1"/>
          <p:nvPr/>
        </p:nvSpPr>
        <p:spPr>
          <a:xfrm>
            <a:off x="6804248" y="4869160"/>
            <a:ext cx="2160240" cy="400110"/>
          </a:xfrm>
          <a:prstGeom prst="rect">
            <a:avLst/>
          </a:prstGeom>
          <a:solidFill>
            <a:srgbClr val="008000"/>
          </a:solidFill>
        </p:spPr>
        <p:txBody>
          <a:bodyPr wrap="square" rtlCol="0">
            <a:spAutoFit/>
          </a:bodyPr>
          <a:lstStyle/>
          <a:p>
            <a:r>
              <a:rPr lang="en-US" sz="2000" b="1" dirty="0" smtClean="0">
                <a:solidFill>
                  <a:schemeClr val="bg1"/>
                </a:solidFill>
              </a:rPr>
              <a:t>INFORMACIÓN</a:t>
            </a:r>
            <a:endParaRPr lang="en-US" sz="2000" b="1" dirty="0">
              <a:solidFill>
                <a:schemeClr val="bg1"/>
              </a:solidFill>
            </a:endParaRPr>
          </a:p>
        </p:txBody>
      </p:sp>
      <p:pic>
        <p:nvPicPr>
          <p:cNvPr id="3" name="Picture 2"/>
          <p:cNvPicPr>
            <a:picLocks noChangeAspect="1"/>
          </p:cNvPicPr>
          <p:nvPr/>
        </p:nvPicPr>
        <p:blipFill rotWithShape="1">
          <a:blip r:embed="rId2"/>
          <a:srcRect l="8358" r="20255"/>
          <a:stretch/>
        </p:blipFill>
        <p:spPr>
          <a:xfrm>
            <a:off x="6804248" y="3573016"/>
            <a:ext cx="2159000" cy="1352244"/>
          </a:xfrm>
          <a:prstGeom prst="rect">
            <a:avLst/>
          </a:prstGeom>
        </p:spPr>
      </p:pic>
      <p:pic>
        <p:nvPicPr>
          <p:cNvPr id="4" name="Picture 3"/>
          <p:cNvPicPr>
            <a:picLocks noChangeAspect="1"/>
          </p:cNvPicPr>
          <p:nvPr/>
        </p:nvPicPr>
        <p:blipFill>
          <a:blip r:embed="rId3"/>
          <a:stretch>
            <a:fillRect/>
          </a:stretch>
        </p:blipFill>
        <p:spPr>
          <a:xfrm>
            <a:off x="6804248" y="5229200"/>
            <a:ext cx="2160240" cy="1423036"/>
          </a:xfrm>
          <a:prstGeom prst="rect">
            <a:avLst/>
          </a:prstGeom>
        </p:spPr>
      </p:pic>
    </p:spTree>
    <p:extLst>
      <p:ext uri="{BB962C8B-B14F-4D97-AF65-F5344CB8AC3E}">
        <p14:creationId xmlns:p14="http://schemas.microsoft.com/office/powerpoint/2010/main" val="400547550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107504" y="188640"/>
            <a:ext cx="6400800" cy="549275"/>
          </a:xfrm>
        </p:spPr>
        <p:txBody>
          <a:bodyPr vert="horz" lIns="91440" tIns="45720" rIns="91440" bIns="45720" rtlCol="0" anchor="b" anchorCtr="0">
            <a:normAutofit/>
          </a:bodyPr>
          <a:lstStyle/>
          <a:p>
            <a:pPr>
              <a:spcBef>
                <a:spcPct val="0"/>
              </a:spcBef>
              <a:buNone/>
            </a:pPr>
            <a:r>
              <a:rPr lang="es-MX" sz="2400" b="1" dirty="0">
                <a:solidFill>
                  <a:schemeClr val="accent1"/>
                </a:solidFill>
                <a:latin typeface="+mj-lt"/>
                <a:ea typeface="+mj-ea"/>
                <a:cs typeface="+mj-cs"/>
              </a:rPr>
              <a:t>Teoría de los juegos y comunicación</a:t>
            </a:r>
          </a:p>
        </p:txBody>
      </p:sp>
      <p:sp>
        <p:nvSpPr>
          <p:cNvPr id="6" name="5 CuadroTexto"/>
          <p:cNvSpPr txBox="1"/>
          <p:nvPr/>
        </p:nvSpPr>
        <p:spPr>
          <a:xfrm>
            <a:off x="0" y="908720"/>
            <a:ext cx="9144000" cy="923330"/>
          </a:xfrm>
          <a:prstGeom prst="rect">
            <a:avLst/>
          </a:prstGeom>
          <a:noFill/>
        </p:spPr>
        <p:txBody>
          <a:bodyPr wrap="square" rtlCol="0">
            <a:spAutoFit/>
          </a:bodyPr>
          <a:lstStyle/>
          <a:p>
            <a:r>
              <a:rPr lang="es-MX" dirty="0" smtClean="0">
                <a:solidFill>
                  <a:srgbClr val="000000"/>
                </a:solidFill>
              </a:rPr>
              <a:t>Si la información (o si lo prefiere su contrario, la incertidumbre) es el fundamento de la teoría, la comunicación en sí misma no parece constituir una preocupación especial para la teoría estratégica.</a:t>
            </a:r>
            <a:endParaRPr lang="es-MX" dirty="0">
              <a:solidFill>
                <a:srgbClr val="000000"/>
              </a:solidFill>
            </a:endParaRPr>
          </a:p>
        </p:txBody>
      </p:sp>
      <p:sp>
        <p:nvSpPr>
          <p:cNvPr id="7" name="6 CuadroTexto"/>
          <p:cNvSpPr txBox="1"/>
          <p:nvPr/>
        </p:nvSpPr>
        <p:spPr>
          <a:xfrm>
            <a:off x="107504" y="2996952"/>
            <a:ext cx="8856984" cy="369332"/>
          </a:xfrm>
          <a:prstGeom prst="rect">
            <a:avLst/>
          </a:prstGeom>
          <a:noFill/>
        </p:spPr>
        <p:txBody>
          <a:bodyPr wrap="square" rtlCol="0">
            <a:spAutoFit/>
          </a:bodyPr>
          <a:lstStyle/>
          <a:p>
            <a:r>
              <a:rPr lang="es-MX" dirty="0" smtClean="0">
                <a:solidFill>
                  <a:srgbClr val="000000"/>
                </a:solidFill>
              </a:rPr>
              <a:t>Pero la estrategia también es necesaria para la comunicación</a:t>
            </a:r>
            <a:endParaRPr lang="es-MX" dirty="0">
              <a:solidFill>
                <a:srgbClr val="000000"/>
              </a:solidFill>
            </a:endParaRPr>
          </a:p>
        </p:txBody>
      </p:sp>
      <p:sp>
        <p:nvSpPr>
          <p:cNvPr id="9" name="8 CuadroTexto"/>
          <p:cNvSpPr txBox="1"/>
          <p:nvPr/>
        </p:nvSpPr>
        <p:spPr>
          <a:xfrm>
            <a:off x="124272" y="3501008"/>
            <a:ext cx="8264152" cy="369332"/>
          </a:xfrm>
          <a:prstGeom prst="rect">
            <a:avLst/>
          </a:prstGeom>
          <a:noFill/>
        </p:spPr>
        <p:txBody>
          <a:bodyPr wrap="square" rtlCol="0">
            <a:spAutoFit/>
          </a:bodyPr>
          <a:lstStyle/>
          <a:p>
            <a:r>
              <a:rPr lang="es-MX" dirty="0" smtClean="0">
                <a:solidFill>
                  <a:srgbClr val="000000"/>
                </a:solidFill>
              </a:rPr>
              <a:t>1. La aplicación de la noción de juego al campo de la comunicación</a:t>
            </a:r>
            <a:endParaRPr lang="es-MX" dirty="0">
              <a:solidFill>
                <a:srgbClr val="000000"/>
              </a:solidFill>
            </a:endParaRPr>
          </a:p>
        </p:txBody>
      </p:sp>
      <p:sp>
        <p:nvSpPr>
          <p:cNvPr id="10" name="9 CuadroTexto"/>
          <p:cNvSpPr txBox="1"/>
          <p:nvPr/>
        </p:nvSpPr>
        <p:spPr>
          <a:xfrm>
            <a:off x="87225" y="5014917"/>
            <a:ext cx="8805255" cy="646331"/>
          </a:xfrm>
          <a:prstGeom prst="rect">
            <a:avLst/>
          </a:prstGeom>
          <a:noFill/>
        </p:spPr>
        <p:txBody>
          <a:bodyPr wrap="square" rtlCol="0">
            <a:spAutoFit/>
          </a:bodyPr>
          <a:lstStyle/>
          <a:p>
            <a:r>
              <a:rPr lang="es-MX" dirty="0" smtClean="0">
                <a:solidFill>
                  <a:srgbClr val="000000"/>
                </a:solidFill>
              </a:rPr>
              <a:t>3. La teoría de los juegos reproduce la actividad principal de la comunicación empresarial y de las relaciones públicas</a:t>
            </a:r>
            <a:endParaRPr lang="es-MX" dirty="0">
              <a:solidFill>
                <a:srgbClr val="000000"/>
              </a:solidFill>
            </a:endParaRPr>
          </a:p>
        </p:txBody>
      </p:sp>
      <p:sp>
        <p:nvSpPr>
          <p:cNvPr id="12" name="11 CuadroTexto"/>
          <p:cNvSpPr txBox="1"/>
          <p:nvPr/>
        </p:nvSpPr>
        <p:spPr>
          <a:xfrm>
            <a:off x="107504" y="4150821"/>
            <a:ext cx="9191275" cy="646331"/>
          </a:xfrm>
          <a:prstGeom prst="rect">
            <a:avLst/>
          </a:prstGeom>
          <a:noFill/>
        </p:spPr>
        <p:txBody>
          <a:bodyPr wrap="square" rtlCol="0">
            <a:spAutoFit/>
          </a:bodyPr>
          <a:lstStyle/>
          <a:p>
            <a:r>
              <a:rPr lang="es-MX" dirty="0" smtClean="0">
                <a:solidFill>
                  <a:srgbClr val="000000"/>
                </a:solidFill>
              </a:rPr>
              <a:t>2. La distinción entre juegos de suma cero y juegos de suma distinta de cero es crucial para cualquier comunicador</a:t>
            </a:r>
            <a:endParaRPr lang="es-MX" dirty="0">
              <a:solidFill>
                <a:srgbClr val="000000"/>
              </a:solidFill>
            </a:endParaRPr>
          </a:p>
        </p:txBody>
      </p:sp>
      <p:sp>
        <p:nvSpPr>
          <p:cNvPr id="13" name="12 CuadroTexto"/>
          <p:cNvSpPr txBox="1"/>
          <p:nvPr/>
        </p:nvSpPr>
        <p:spPr>
          <a:xfrm>
            <a:off x="107504" y="2204864"/>
            <a:ext cx="8856984" cy="646331"/>
          </a:xfrm>
          <a:prstGeom prst="rect">
            <a:avLst/>
          </a:prstGeom>
          <a:noFill/>
        </p:spPr>
        <p:txBody>
          <a:bodyPr wrap="square" rtlCol="0">
            <a:spAutoFit/>
          </a:bodyPr>
          <a:lstStyle/>
          <a:p>
            <a:r>
              <a:rPr lang="es-MX" b="1" dirty="0" smtClean="0">
                <a:solidFill>
                  <a:srgbClr val="000090"/>
                </a:solidFill>
              </a:rPr>
              <a:t>La comunicación es esencial para la ejecución de cualquier estrategia cooperativa</a:t>
            </a:r>
            <a:endParaRPr lang="es-MX" b="1" dirty="0">
              <a:solidFill>
                <a:srgbClr val="000090"/>
              </a:solidFill>
            </a:endParaRPr>
          </a:p>
        </p:txBody>
      </p:sp>
    </p:spTree>
    <p:extLst>
      <p:ext uri="{BB962C8B-B14F-4D97-AF65-F5344CB8AC3E}">
        <p14:creationId xmlns:p14="http://schemas.microsoft.com/office/powerpoint/2010/main" val="28120832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208929"/>
            <a:ext cx="5458968" cy="659404"/>
          </a:xfrm>
        </p:spPr>
        <p:txBody>
          <a:bodyPr>
            <a:normAutofit fontScale="90000"/>
          </a:bodyPr>
          <a:lstStyle/>
          <a:p>
            <a:pPr algn="r"/>
            <a:r>
              <a:rPr lang="en-US" b="1" dirty="0" smtClean="0"/>
              <a:t>Rafael Alberto Pérez</a:t>
            </a:r>
            <a:endParaRPr lang="en-US" b="1" dirty="0"/>
          </a:p>
        </p:txBody>
      </p:sp>
      <p:sp>
        <p:nvSpPr>
          <p:cNvPr id="4" name="TextBox 3"/>
          <p:cNvSpPr txBox="1"/>
          <p:nvPr/>
        </p:nvSpPr>
        <p:spPr>
          <a:xfrm>
            <a:off x="3275857" y="542290"/>
            <a:ext cx="5472608" cy="1446550"/>
          </a:xfrm>
          <a:prstGeom prst="rect">
            <a:avLst/>
          </a:prstGeom>
          <a:noFill/>
        </p:spPr>
        <p:txBody>
          <a:bodyPr wrap="square" rtlCol="0">
            <a:spAutoFit/>
          </a:bodyPr>
          <a:lstStyle/>
          <a:p>
            <a:pPr algn="r"/>
            <a:r>
              <a:rPr lang="en-US" sz="4400" b="1" dirty="0" smtClean="0">
                <a:solidFill>
                  <a:schemeClr val="bg1"/>
                </a:solidFill>
              </a:rPr>
              <a:t>ESTRATEGIAS DE COMUNICACIÓN</a:t>
            </a:r>
            <a:endParaRPr lang="en-US" sz="4400" b="1" dirty="0">
              <a:solidFill>
                <a:schemeClr val="bg1"/>
              </a:solidFill>
            </a:endParaRPr>
          </a:p>
        </p:txBody>
      </p:sp>
      <p:sp>
        <p:nvSpPr>
          <p:cNvPr id="5" name="TextBox 4"/>
          <p:cNvSpPr txBox="1"/>
          <p:nvPr/>
        </p:nvSpPr>
        <p:spPr>
          <a:xfrm>
            <a:off x="3347864" y="2564904"/>
            <a:ext cx="5184576" cy="1323439"/>
          </a:xfrm>
          <a:prstGeom prst="rect">
            <a:avLst/>
          </a:prstGeom>
          <a:noFill/>
        </p:spPr>
        <p:txBody>
          <a:bodyPr wrap="square" rtlCol="0">
            <a:spAutoFit/>
          </a:bodyPr>
          <a:lstStyle/>
          <a:p>
            <a:r>
              <a:rPr lang="es-MX" sz="2000" b="1" dirty="0" smtClean="0">
                <a:solidFill>
                  <a:schemeClr val="bg1"/>
                </a:solidFill>
              </a:rPr>
              <a:t>Capítulo 5            </a:t>
            </a:r>
          </a:p>
          <a:p>
            <a:endParaRPr lang="es-MX" sz="2000" b="1" dirty="0" smtClean="0">
              <a:solidFill>
                <a:schemeClr val="bg1"/>
              </a:solidFill>
            </a:endParaRPr>
          </a:p>
          <a:p>
            <a:r>
              <a:rPr lang="es-MX" sz="2000" b="1" dirty="0" smtClean="0">
                <a:solidFill>
                  <a:schemeClr val="bg1"/>
                </a:solidFill>
              </a:rPr>
              <a:t>LAS DIMENSIONES DE LA ESTRATEGIA</a:t>
            </a:r>
          </a:p>
          <a:p>
            <a:r>
              <a:rPr lang="es-MX" sz="2000" b="1" dirty="0" smtClean="0">
                <a:solidFill>
                  <a:schemeClr val="bg1"/>
                </a:solidFill>
              </a:rPr>
              <a:t> </a:t>
            </a:r>
            <a:endParaRPr lang="es-MX" sz="2000" b="1" dirty="0">
              <a:solidFill>
                <a:schemeClr val="bg1"/>
              </a:solidFill>
            </a:endParaRPr>
          </a:p>
        </p:txBody>
      </p:sp>
      <p:sp>
        <p:nvSpPr>
          <p:cNvPr id="6" name="Subtítulo 5"/>
          <p:cNvSpPr>
            <a:spLocks noGrp="1"/>
          </p:cNvSpPr>
          <p:nvPr>
            <p:ph type="subTitle" idx="1"/>
          </p:nvPr>
        </p:nvSpPr>
        <p:spPr/>
        <p:txBody>
          <a:bodyPr/>
          <a:lstStyle/>
          <a:p>
            <a:endParaRPr lang="es-ES"/>
          </a:p>
        </p:txBody>
      </p:sp>
    </p:spTree>
    <p:extLst>
      <p:ext uri="{BB962C8B-B14F-4D97-AF65-F5344CB8AC3E}">
        <p14:creationId xmlns:p14="http://schemas.microsoft.com/office/powerpoint/2010/main" val="116538956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32656"/>
            <a:ext cx="7308304" cy="1143000"/>
          </a:xfrm>
        </p:spPr>
        <p:txBody>
          <a:bodyPr>
            <a:normAutofit fontScale="90000"/>
          </a:bodyPr>
          <a:lstStyle/>
          <a:p>
            <a:r>
              <a:rPr lang="es-MX" b="1" dirty="0"/>
              <a:t>Las dimensiones de la </a:t>
            </a:r>
            <a:r>
              <a:rPr lang="es-MX" b="1" dirty="0" smtClean="0"/>
              <a:t>estrategia… </a:t>
            </a:r>
            <a:r>
              <a:rPr lang="es-MX" b="1" dirty="0" smtClean="0">
                <a:solidFill>
                  <a:srgbClr val="000090"/>
                </a:solidFill>
              </a:rPr>
              <a:t>Un </a:t>
            </a:r>
            <a:r>
              <a:rPr lang="es-MX" b="1" dirty="0">
                <a:solidFill>
                  <a:srgbClr val="000090"/>
                </a:solidFill>
              </a:rPr>
              <a:t>concepto </a:t>
            </a:r>
            <a:r>
              <a:rPr lang="es-MX" b="1" dirty="0" smtClean="0">
                <a:solidFill>
                  <a:srgbClr val="000090"/>
                </a:solidFill>
              </a:rPr>
              <a:t>poliédrico.</a:t>
            </a:r>
            <a:endParaRPr lang="es-MX" b="1" dirty="0">
              <a:solidFill>
                <a:srgbClr val="000090"/>
              </a:solidFill>
            </a:endParaRPr>
          </a:p>
        </p:txBody>
      </p:sp>
      <p:sp>
        <p:nvSpPr>
          <p:cNvPr id="4" name="TextBox 3"/>
          <p:cNvSpPr txBox="1"/>
          <p:nvPr/>
        </p:nvSpPr>
        <p:spPr>
          <a:xfrm>
            <a:off x="179512" y="1772816"/>
            <a:ext cx="4320480" cy="3785652"/>
          </a:xfrm>
          <a:prstGeom prst="rect">
            <a:avLst/>
          </a:prstGeom>
          <a:noFill/>
        </p:spPr>
        <p:txBody>
          <a:bodyPr wrap="square" rtlCol="0">
            <a:spAutoFit/>
          </a:bodyPr>
          <a:lstStyle/>
          <a:p>
            <a:r>
              <a:rPr lang="es-MX" sz="2400" b="1" dirty="0" smtClean="0"/>
              <a:t>la estrategia se puede ver a través de 8 dimensiones: </a:t>
            </a:r>
          </a:p>
          <a:p>
            <a:pPr marL="285750" indent="-285750">
              <a:buFont typeface="Arial"/>
              <a:buChar char="•"/>
            </a:pPr>
            <a:r>
              <a:rPr lang="es-MX" sz="2400" dirty="0" smtClean="0"/>
              <a:t>Anticipación, </a:t>
            </a:r>
          </a:p>
          <a:p>
            <a:pPr marL="285750" indent="-285750">
              <a:buFont typeface="Arial"/>
              <a:buChar char="•"/>
            </a:pPr>
            <a:r>
              <a:rPr lang="es-MX" sz="2400" dirty="0" smtClean="0"/>
              <a:t>Decisión, </a:t>
            </a:r>
          </a:p>
          <a:p>
            <a:pPr marL="285750" indent="-285750">
              <a:buFont typeface="Arial"/>
              <a:buChar char="•"/>
            </a:pPr>
            <a:r>
              <a:rPr lang="es-MX" sz="2400" dirty="0" smtClean="0"/>
              <a:t>Método, </a:t>
            </a:r>
          </a:p>
          <a:p>
            <a:pPr marL="285750" indent="-285750">
              <a:buFont typeface="Arial"/>
              <a:buChar char="•"/>
            </a:pPr>
            <a:r>
              <a:rPr lang="es-MX" sz="2400" dirty="0"/>
              <a:t>P</a:t>
            </a:r>
            <a:r>
              <a:rPr lang="es-MX" sz="2400" dirty="0" smtClean="0"/>
              <a:t>osición, </a:t>
            </a:r>
          </a:p>
          <a:p>
            <a:pPr marL="285750" indent="-285750">
              <a:buFont typeface="Arial"/>
              <a:buChar char="•"/>
            </a:pPr>
            <a:r>
              <a:rPr lang="es-MX" sz="2400" dirty="0" smtClean="0"/>
              <a:t>Marco de referencia, </a:t>
            </a:r>
          </a:p>
          <a:p>
            <a:pPr marL="285750" indent="-285750">
              <a:buFont typeface="Arial"/>
              <a:buChar char="•"/>
            </a:pPr>
            <a:r>
              <a:rPr lang="es-MX" sz="2400" dirty="0" smtClean="0"/>
              <a:t>Perspectiva, </a:t>
            </a:r>
          </a:p>
          <a:p>
            <a:pPr marL="285750" indent="-285750">
              <a:buFont typeface="Arial"/>
              <a:buChar char="•"/>
            </a:pPr>
            <a:r>
              <a:rPr lang="es-MX" sz="2400" dirty="0" smtClean="0"/>
              <a:t>Discurso y </a:t>
            </a:r>
          </a:p>
          <a:p>
            <a:pPr marL="285750" indent="-285750">
              <a:buFont typeface="Arial"/>
              <a:buChar char="•"/>
            </a:pPr>
            <a:r>
              <a:rPr lang="es-MX" sz="2400" dirty="0" smtClean="0"/>
              <a:t>Relación con el entorno</a:t>
            </a:r>
          </a:p>
        </p:txBody>
      </p:sp>
      <p:pic>
        <p:nvPicPr>
          <p:cNvPr id="5" name="Picture 4"/>
          <p:cNvPicPr>
            <a:picLocks noChangeAspect="1"/>
          </p:cNvPicPr>
          <p:nvPr/>
        </p:nvPicPr>
        <p:blipFill>
          <a:blip r:embed="rId2"/>
          <a:stretch>
            <a:fillRect/>
          </a:stretch>
        </p:blipFill>
        <p:spPr>
          <a:xfrm>
            <a:off x="4572000" y="1556792"/>
            <a:ext cx="4320480" cy="4320480"/>
          </a:xfrm>
          <a:prstGeom prst="rect">
            <a:avLst/>
          </a:prstGeom>
        </p:spPr>
      </p:pic>
    </p:spTree>
    <p:extLst>
      <p:ext uri="{BB962C8B-B14F-4D97-AF65-F5344CB8AC3E}">
        <p14:creationId xmlns:p14="http://schemas.microsoft.com/office/powerpoint/2010/main" val="238840683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179512" y="404664"/>
            <a:ext cx="7416824" cy="604837"/>
          </a:xfrm>
        </p:spPr>
        <p:txBody>
          <a:bodyPr vert="horz" lIns="91440" tIns="45720" rIns="91440" bIns="45720" rtlCol="0" anchor="b" anchorCtr="0">
            <a:normAutofit fontScale="90000"/>
          </a:bodyPr>
          <a:lstStyle/>
          <a:p>
            <a:pPr>
              <a:spcBef>
                <a:spcPct val="0"/>
              </a:spcBef>
              <a:buNone/>
            </a:pPr>
            <a:r>
              <a:rPr lang="es-MX" sz="3600" b="1" dirty="0">
                <a:solidFill>
                  <a:schemeClr val="accent1"/>
                </a:solidFill>
                <a:latin typeface="+mj-lt"/>
                <a:ea typeface="+mj-ea"/>
                <a:cs typeface="+mj-cs"/>
              </a:rPr>
              <a:t>La estrategia como </a:t>
            </a:r>
            <a:r>
              <a:rPr lang="es-MX" sz="3600" b="1" dirty="0" smtClean="0">
                <a:solidFill>
                  <a:schemeClr val="accent1"/>
                </a:solidFill>
                <a:latin typeface="+mj-lt"/>
                <a:ea typeface="+mj-ea"/>
                <a:cs typeface="+mj-cs"/>
              </a:rPr>
              <a:t>anticipación… </a:t>
            </a:r>
            <a:endParaRPr lang="es-MX" sz="3600" b="1" dirty="0">
              <a:solidFill>
                <a:schemeClr val="accent1"/>
              </a:solidFill>
              <a:latin typeface="+mj-lt"/>
              <a:ea typeface="+mj-ea"/>
              <a:cs typeface="+mj-cs"/>
            </a:endParaRPr>
          </a:p>
        </p:txBody>
      </p:sp>
      <p:sp>
        <p:nvSpPr>
          <p:cNvPr id="6" name="TextBox 5"/>
          <p:cNvSpPr txBox="1"/>
          <p:nvPr/>
        </p:nvSpPr>
        <p:spPr>
          <a:xfrm>
            <a:off x="251520" y="1484784"/>
            <a:ext cx="8208912" cy="1754327"/>
          </a:xfrm>
          <a:prstGeom prst="rect">
            <a:avLst/>
          </a:prstGeom>
          <a:noFill/>
        </p:spPr>
        <p:txBody>
          <a:bodyPr wrap="square" rtlCol="0">
            <a:spAutoFit/>
          </a:bodyPr>
          <a:lstStyle/>
          <a:p>
            <a:pPr marL="285750" indent="-285750">
              <a:buFont typeface="Arial" panose="020B0604020202020204" pitchFamily="34" charset="0"/>
              <a:buChar char="•"/>
            </a:pPr>
            <a:r>
              <a:rPr lang="es-MX" dirty="0" smtClean="0"/>
              <a:t>Hablar de estrategia es hablar de futuro, porque la anticipación ante la incertidumbre del futuro es el fundamento del pensamiento estratégico</a:t>
            </a:r>
          </a:p>
          <a:p>
            <a:pPr marL="285750" indent="-285750">
              <a:buFont typeface="Arial" panose="020B0604020202020204" pitchFamily="34" charset="0"/>
              <a:buChar char="•"/>
            </a:pPr>
            <a:endParaRPr lang="es-MX" dirty="0" smtClean="0"/>
          </a:p>
          <a:p>
            <a:pPr marL="285750" indent="-285750">
              <a:buFont typeface="Arial" panose="020B0604020202020204" pitchFamily="34" charset="0"/>
              <a:buChar char="•"/>
            </a:pPr>
            <a:r>
              <a:rPr lang="es-MX" dirty="0" smtClean="0"/>
              <a:t>«Nuestra reacción presente en el futuro, en términos de lo que nos ocurrirá si hiciéramos o no ciertas cosas». </a:t>
            </a:r>
          </a:p>
        </p:txBody>
      </p:sp>
      <p:sp>
        <p:nvSpPr>
          <p:cNvPr id="7" name="TextBox 6"/>
          <p:cNvSpPr txBox="1"/>
          <p:nvPr/>
        </p:nvSpPr>
        <p:spPr>
          <a:xfrm>
            <a:off x="251520" y="3501008"/>
            <a:ext cx="7848872" cy="707886"/>
          </a:xfrm>
          <a:prstGeom prst="rect">
            <a:avLst/>
          </a:prstGeom>
          <a:noFill/>
        </p:spPr>
        <p:txBody>
          <a:bodyPr wrap="square" rtlCol="0">
            <a:spAutoFit/>
          </a:bodyPr>
          <a:lstStyle/>
          <a:p>
            <a:r>
              <a:rPr lang="es-MX" sz="2000" b="1" dirty="0" smtClean="0"/>
              <a:t>La teoría de sistemas es el nuevo modelo epistemológico que constituye la lógica misma de la empresa moderna</a:t>
            </a:r>
          </a:p>
        </p:txBody>
      </p:sp>
      <p:sp>
        <p:nvSpPr>
          <p:cNvPr id="8" name="TextBox 7"/>
          <p:cNvSpPr txBox="1"/>
          <p:nvPr/>
        </p:nvSpPr>
        <p:spPr>
          <a:xfrm>
            <a:off x="539552" y="4509120"/>
            <a:ext cx="7992888" cy="1631216"/>
          </a:xfrm>
          <a:prstGeom prst="rect">
            <a:avLst/>
          </a:prstGeom>
          <a:noFill/>
        </p:spPr>
        <p:txBody>
          <a:bodyPr wrap="square" rtlCol="0">
            <a:spAutoFit/>
          </a:bodyPr>
          <a:lstStyle/>
          <a:p>
            <a:pPr marL="342900" indent="-342900">
              <a:buFont typeface="+mj-lt"/>
              <a:buAutoNum type="arabicPeriod"/>
            </a:pPr>
            <a:r>
              <a:rPr lang="es-MX" sz="2000" b="1" dirty="0" smtClean="0">
                <a:solidFill>
                  <a:srgbClr val="000090"/>
                </a:solidFill>
              </a:rPr>
              <a:t>El entorno es el actor principal</a:t>
            </a:r>
          </a:p>
          <a:p>
            <a:pPr marL="342900" indent="-342900">
              <a:buFont typeface="+mj-lt"/>
              <a:buAutoNum type="arabicPeriod"/>
            </a:pPr>
            <a:r>
              <a:rPr lang="es-MX" sz="2000" b="1" dirty="0" smtClean="0">
                <a:solidFill>
                  <a:srgbClr val="0000FF"/>
                </a:solidFill>
              </a:rPr>
              <a:t>La organización puede responder a las fuerzas/demandas del entorno o ser expulsada por ellas</a:t>
            </a:r>
          </a:p>
          <a:p>
            <a:pPr marL="342900" indent="-342900">
              <a:buFont typeface="+mj-lt"/>
              <a:buAutoNum type="arabicPeriod"/>
            </a:pPr>
            <a:r>
              <a:rPr lang="es-MX" sz="2000" b="1" dirty="0" smtClean="0">
                <a:solidFill>
                  <a:srgbClr val="660066"/>
                </a:solidFill>
              </a:rPr>
              <a:t>El liderazgo tiene por misión leer el «entorno y asegurar una anticipación correcta por parte de la organización»</a:t>
            </a:r>
          </a:p>
        </p:txBody>
      </p:sp>
    </p:spTree>
    <p:extLst>
      <p:ext uri="{BB962C8B-B14F-4D97-AF65-F5344CB8AC3E}">
        <p14:creationId xmlns:p14="http://schemas.microsoft.com/office/powerpoint/2010/main" val="61260781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79512" y="332656"/>
            <a:ext cx="8064896" cy="604663"/>
          </a:xfrm>
          <a:prstGeom prst="rect">
            <a:avLst/>
          </a:prstGeom>
        </p:spPr>
        <p:txBody>
          <a:bodyPr vert="horz" lIns="91440" tIns="45720" rIns="91440" bIns="45720" rtlCol="0" anchor="b" anchorCtr="0">
            <a:normAutofit fontScale="97500" lnSpcReduction="10000"/>
          </a:bodyPr>
          <a:lstStyle>
            <a:lvl1pPr marL="228600" indent="-228600">
              <a:spcBef>
                <a:spcPct val="0"/>
              </a:spcBef>
              <a:buClr>
                <a:schemeClr val="accent1"/>
              </a:buClr>
              <a:buSzPct val="100000"/>
              <a:buFont typeface="Wingdings 2" pitchFamily="18" charset="2"/>
              <a:buNone/>
              <a:defRPr sz="36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lang="en-US" dirty="0" smtClean="0">
                <a:solidFill>
                  <a:schemeClr val="tx2"/>
                </a:solidFill>
              </a:defRPr>
            </a:lvl6pPr>
            <a:lvl7pPr marL="1603375" indent="-228600">
              <a:spcBef>
                <a:spcPct val="20000"/>
              </a:spcBef>
              <a:buClr>
                <a:schemeClr val="accent1"/>
              </a:buClr>
              <a:buFont typeface="Wingdings 2" pitchFamily="18" charset="2"/>
              <a:buChar char=""/>
              <a:defRPr lang="en-US" dirty="0" smtClean="0">
                <a:solidFill>
                  <a:schemeClr val="tx2"/>
                </a:solidFill>
              </a:defRPr>
            </a:lvl7pPr>
            <a:lvl8pPr marL="1830388" indent="-228600">
              <a:spcBef>
                <a:spcPct val="20000"/>
              </a:spcBef>
              <a:buClr>
                <a:schemeClr val="accent1">
                  <a:lumMod val="50000"/>
                </a:schemeClr>
              </a:buClr>
              <a:buFont typeface="Wingdings 2" pitchFamily="18" charset="2"/>
              <a:buChar char=""/>
              <a:defRPr lang="en-US" dirty="0" smtClean="0">
                <a:solidFill>
                  <a:schemeClr val="tx2"/>
                </a:solidFill>
              </a:defRPr>
            </a:lvl8pPr>
            <a:lvl9pPr marL="2057400" indent="-228600">
              <a:spcBef>
                <a:spcPct val="20000"/>
              </a:spcBef>
              <a:buClr>
                <a:schemeClr val="accent1"/>
              </a:buClr>
              <a:buFont typeface="Wingdings 2" pitchFamily="18" charset="2"/>
              <a:buChar char=""/>
              <a:defRPr lang="en-US" dirty="0">
                <a:solidFill>
                  <a:schemeClr val="tx2"/>
                </a:solidFill>
              </a:defRPr>
            </a:lvl9pPr>
          </a:lstStyle>
          <a:p>
            <a:r>
              <a:rPr lang="es-MX" dirty="0"/>
              <a:t>La estrategia como </a:t>
            </a:r>
            <a:r>
              <a:rPr lang="es-MX" dirty="0" smtClean="0"/>
              <a:t>decisión….</a:t>
            </a:r>
            <a:endParaRPr lang="es-MX" dirty="0"/>
          </a:p>
        </p:txBody>
      </p:sp>
      <p:sp>
        <p:nvSpPr>
          <p:cNvPr id="6" name="TextBox 5"/>
          <p:cNvSpPr txBox="1"/>
          <p:nvPr/>
        </p:nvSpPr>
        <p:spPr>
          <a:xfrm>
            <a:off x="251520" y="1268760"/>
            <a:ext cx="8496944" cy="1754327"/>
          </a:xfrm>
          <a:prstGeom prst="rect">
            <a:avLst/>
          </a:prstGeom>
          <a:noFill/>
        </p:spPr>
        <p:txBody>
          <a:bodyPr wrap="square" rtlCol="0">
            <a:spAutoFit/>
          </a:bodyPr>
          <a:lstStyle/>
          <a:p>
            <a:r>
              <a:rPr lang="es-MX" b="1" dirty="0" smtClean="0"/>
              <a:t>Enfoque respaldado por la teoría de juegos y por la teoría de la decisión</a:t>
            </a:r>
          </a:p>
          <a:p>
            <a:pPr marL="285750" indent="-285750">
              <a:buFont typeface="Arial" pitchFamily="34" charset="0"/>
              <a:buChar char="•"/>
            </a:pPr>
            <a:endParaRPr lang="es-MX" dirty="0" smtClean="0"/>
          </a:p>
          <a:p>
            <a:pPr marL="285750" indent="-285750">
              <a:buFont typeface="Arial" pitchFamily="34" charset="0"/>
              <a:buChar char="•"/>
            </a:pPr>
            <a:r>
              <a:rPr lang="es-MX" b="1" dirty="0" smtClean="0">
                <a:solidFill>
                  <a:srgbClr val="800000"/>
                </a:solidFill>
              </a:rPr>
              <a:t>No  toda decisión es estratégica. </a:t>
            </a:r>
            <a:r>
              <a:rPr lang="es-MX" dirty="0" smtClean="0"/>
              <a:t>La toma de decisiones se convierte en estratégica </a:t>
            </a:r>
            <a:r>
              <a:rPr lang="es-MX" b="1" u="sng" dirty="0" smtClean="0"/>
              <a:t>únicamente cuando en el cálculo que el agente hace de su éxito interviene la expectativa de al menos otro agente </a:t>
            </a:r>
            <a:r>
              <a:rPr lang="es-MX" dirty="0" smtClean="0"/>
              <a:t>que también actúa con vistas a la realización de sus propios propósitos</a:t>
            </a:r>
          </a:p>
        </p:txBody>
      </p:sp>
      <p:sp>
        <p:nvSpPr>
          <p:cNvPr id="7" name="TextBox 6"/>
          <p:cNvSpPr txBox="1"/>
          <p:nvPr/>
        </p:nvSpPr>
        <p:spPr>
          <a:xfrm>
            <a:off x="323528" y="3356992"/>
            <a:ext cx="8640960" cy="2862323"/>
          </a:xfrm>
          <a:prstGeom prst="rect">
            <a:avLst/>
          </a:prstGeom>
          <a:noFill/>
        </p:spPr>
        <p:txBody>
          <a:bodyPr wrap="square" rtlCol="0">
            <a:spAutoFit/>
          </a:bodyPr>
          <a:lstStyle/>
          <a:p>
            <a:r>
              <a:rPr lang="es-MX" b="1" dirty="0" smtClean="0"/>
              <a:t>Entre la decisión y la acción: estrategias deliberadas y estrategias emergentes</a:t>
            </a:r>
          </a:p>
          <a:p>
            <a:pPr marL="742950" lvl="1" indent="-285750">
              <a:buFont typeface="Arial" panose="020B0604020202020204" pitchFamily="34" charset="0"/>
              <a:buChar char="•"/>
            </a:pPr>
            <a:r>
              <a:rPr lang="es-MX" dirty="0" smtClean="0">
                <a:solidFill>
                  <a:srgbClr val="000090"/>
                </a:solidFill>
              </a:rPr>
              <a:t>La estrategia necesita de la decisión para convertirse en algo más que una mera especulación </a:t>
            </a:r>
          </a:p>
          <a:p>
            <a:pPr marL="742950" lvl="1" indent="-285750">
              <a:buFont typeface="Arial" panose="020B0604020202020204" pitchFamily="34" charset="0"/>
              <a:buChar char="•"/>
            </a:pPr>
            <a:r>
              <a:rPr lang="es-MX" dirty="0" smtClean="0"/>
              <a:t>La parte de las decisiones estratégicas que han permanecido en la estrategia efectivamente llevada a cabo constituiría la estrategia deliberada, mientras que la estrategia emergente sería aquella que surge como cristalización o aprovechamiento de circunstancias externas e internas, como pueda ser el éxito insospechado de una línea de productos</a:t>
            </a:r>
          </a:p>
        </p:txBody>
      </p:sp>
    </p:spTree>
    <p:extLst>
      <p:ext uri="{BB962C8B-B14F-4D97-AF65-F5344CB8AC3E}">
        <p14:creationId xmlns:p14="http://schemas.microsoft.com/office/powerpoint/2010/main" val="411402805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332656"/>
            <a:ext cx="7488832" cy="60466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800000"/>
                </a:solidFill>
              </a:rPr>
              <a:t>La estrategia como método…</a:t>
            </a:r>
            <a:endParaRPr lang="es-MX" b="1" dirty="0">
              <a:solidFill>
                <a:srgbClr val="800000"/>
              </a:solidFill>
            </a:endParaRPr>
          </a:p>
        </p:txBody>
      </p:sp>
      <p:sp>
        <p:nvSpPr>
          <p:cNvPr id="4" name="TextBox 3"/>
          <p:cNvSpPr txBox="1"/>
          <p:nvPr/>
        </p:nvSpPr>
        <p:spPr>
          <a:xfrm>
            <a:off x="179512" y="1772816"/>
            <a:ext cx="8496944" cy="923330"/>
          </a:xfrm>
          <a:prstGeom prst="rect">
            <a:avLst/>
          </a:prstGeom>
          <a:noFill/>
        </p:spPr>
        <p:txBody>
          <a:bodyPr wrap="square" rtlCol="0">
            <a:spAutoFit/>
          </a:bodyPr>
          <a:lstStyle/>
          <a:p>
            <a:pPr marL="285750" indent="-285750">
              <a:buFont typeface="Arial" panose="020B0604020202020204" pitchFamily="34" charset="0"/>
              <a:buChar char="•"/>
            </a:pPr>
            <a:r>
              <a:rPr lang="es-MX" dirty="0" smtClean="0"/>
              <a:t>Desde el enfoque metodológico, la estrategia debe responder a la pregunta: ¿Cómo alcanzo los objetivos asignados? ¿Qué pasos tengo que dar?</a:t>
            </a:r>
          </a:p>
        </p:txBody>
      </p:sp>
      <p:sp>
        <p:nvSpPr>
          <p:cNvPr id="5" name="TextBox 4"/>
          <p:cNvSpPr txBox="1"/>
          <p:nvPr/>
        </p:nvSpPr>
        <p:spPr>
          <a:xfrm>
            <a:off x="323528" y="1124744"/>
            <a:ext cx="7848872" cy="369332"/>
          </a:xfrm>
          <a:prstGeom prst="rect">
            <a:avLst/>
          </a:prstGeom>
          <a:solidFill>
            <a:schemeClr val="bg1">
              <a:lumMod val="85000"/>
            </a:schemeClr>
          </a:solidFill>
        </p:spPr>
        <p:txBody>
          <a:bodyPr wrap="square" rtlCol="0">
            <a:spAutoFit/>
          </a:bodyPr>
          <a:lstStyle/>
          <a:p>
            <a:r>
              <a:rPr lang="es-MX" b="1" dirty="0" smtClean="0"/>
              <a:t>MÉTODO= «Camino»: Pasos que hay que dar, la manera de proceder</a:t>
            </a:r>
          </a:p>
        </p:txBody>
      </p:sp>
      <p:sp>
        <p:nvSpPr>
          <p:cNvPr id="6" name="Content Placeholder 2"/>
          <p:cNvSpPr txBox="1">
            <a:spLocks/>
          </p:cNvSpPr>
          <p:nvPr/>
        </p:nvSpPr>
        <p:spPr>
          <a:xfrm>
            <a:off x="27384" y="2996952"/>
            <a:ext cx="9217024" cy="604663"/>
          </a:xfrm>
          <a:prstGeom prst="rect">
            <a:avLst/>
          </a:prstGeom>
        </p:spPr>
        <p:txBody>
          <a:bodyPr>
            <a:normAutofit fontScale="92500"/>
          </a:bodyPr>
          <a:lstStyle>
            <a:defPPr>
              <a:defRPr lang="es-MX"/>
            </a:defPPr>
            <a:lvl1pPr indent="0">
              <a:spcBef>
                <a:spcPct val="20000"/>
              </a:spcBef>
              <a:buFont typeface="Arial" panose="020B0604020202020204" pitchFamily="34" charset="0"/>
              <a:buNone/>
              <a:defRPr sz="3200" b="1">
                <a:solidFill>
                  <a:srgbClr val="800000"/>
                </a:solidFill>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s-MX" dirty="0"/>
              <a:t>La estrategia como posición y como </a:t>
            </a:r>
            <a:r>
              <a:rPr lang="es-MX" dirty="0" smtClean="0"/>
              <a:t>ventaja… </a:t>
            </a:r>
            <a:endParaRPr lang="es-MX" dirty="0"/>
          </a:p>
        </p:txBody>
      </p:sp>
      <p:sp>
        <p:nvSpPr>
          <p:cNvPr id="7" name="TextBox 6"/>
          <p:cNvSpPr txBox="1"/>
          <p:nvPr/>
        </p:nvSpPr>
        <p:spPr>
          <a:xfrm>
            <a:off x="251520" y="3789040"/>
            <a:ext cx="8352928" cy="1754327"/>
          </a:xfrm>
          <a:prstGeom prst="rect">
            <a:avLst/>
          </a:prstGeom>
          <a:noFill/>
        </p:spPr>
        <p:txBody>
          <a:bodyPr wrap="square" rtlCol="0">
            <a:spAutoFit/>
          </a:bodyPr>
          <a:lstStyle/>
          <a:p>
            <a:pPr marL="285750" indent="-285750">
              <a:buFont typeface="Arial" panose="020B0604020202020204" pitchFamily="34" charset="0"/>
              <a:buChar char="•"/>
            </a:pPr>
            <a:r>
              <a:rPr lang="es-MX" b="1" dirty="0" smtClean="0"/>
              <a:t>Todo camino (método) nos lleva a ocupar una posición.</a:t>
            </a:r>
            <a:r>
              <a:rPr lang="es-MX" dirty="0" smtClean="0"/>
              <a:t> Uno de los principios militares que hemos heredado desde tiempos inmemoriales es </a:t>
            </a:r>
            <a:r>
              <a:rPr lang="es-MX" b="1" dirty="0" smtClean="0">
                <a:solidFill>
                  <a:srgbClr val="000090"/>
                </a:solidFill>
              </a:rPr>
              <a:t>«Elegir el lugar de combate en el que las fuerzas propias se encuentren en estado de superioridad»</a:t>
            </a:r>
          </a:p>
          <a:p>
            <a:pPr marL="285750" indent="-285750">
              <a:buFont typeface="Arial" panose="020B0604020202020204" pitchFamily="34" charset="0"/>
              <a:buChar char="•"/>
            </a:pPr>
            <a:endParaRPr lang="es-MX" dirty="0" smtClean="0"/>
          </a:p>
          <a:p>
            <a:pPr marL="285750" indent="-285750">
              <a:buFont typeface="Arial" panose="020B0604020202020204" pitchFamily="34" charset="0"/>
              <a:buChar char="•"/>
            </a:pPr>
            <a:r>
              <a:rPr lang="es-MX" i="1" dirty="0" smtClean="0"/>
              <a:t>Estrategia competitiva de </a:t>
            </a:r>
            <a:r>
              <a:rPr lang="es-MX" dirty="0" smtClean="0"/>
              <a:t>Michael Porter</a:t>
            </a:r>
          </a:p>
        </p:txBody>
      </p:sp>
    </p:spTree>
    <p:extLst>
      <p:ext uri="{BB962C8B-B14F-4D97-AF65-F5344CB8AC3E}">
        <p14:creationId xmlns:p14="http://schemas.microsoft.com/office/powerpoint/2010/main" val="428272457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51520" y="332656"/>
            <a:ext cx="7776864" cy="6046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sz="2800" b="1" dirty="0" smtClean="0">
                <a:solidFill>
                  <a:srgbClr val="800000"/>
                </a:solidFill>
              </a:rPr>
              <a:t>La estrategia como marco de referencia…</a:t>
            </a:r>
            <a:endParaRPr lang="es-MX" sz="2800" b="1" dirty="0">
              <a:solidFill>
                <a:srgbClr val="800000"/>
              </a:solidFill>
            </a:endParaRPr>
          </a:p>
        </p:txBody>
      </p:sp>
      <p:sp>
        <p:nvSpPr>
          <p:cNvPr id="4" name="TextBox 3"/>
          <p:cNvSpPr txBox="1"/>
          <p:nvPr/>
        </p:nvSpPr>
        <p:spPr>
          <a:xfrm>
            <a:off x="251520" y="1124744"/>
            <a:ext cx="8280920" cy="2308324"/>
          </a:xfrm>
          <a:prstGeom prst="rect">
            <a:avLst/>
          </a:prstGeom>
          <a:noFill/>
        </p:spPr>
        <p:txBody>
          <a:bodyPr wrap="square" rtlCol="0">
            <a:spAutoFit/>
          </a:bodyPr>
          <a:lstStyle/>
          <a:p>
            <a:r>
              <a:rPr lang="es-MX" b="1" dirty="0" smtClean="0">
                <a:solidFill>
                  <a:srgbClr val="000090"/>
                </a:solidFill>
              </a:rPr>
              <a:t>Capacidad de la estrategia para enmarcar el comportamiento colectivo</a:t>
            </a:r>
          </a:p>
          <a:p>
            <a:pPr marL="285750" indent="-285750">
              <a:buFont typeface="Arial" panose="020B0604020202020204" pitchFamily="34" charset="0"/>
              <a:buChar char="•"/>
            </a:pPr>
            <a:endParaRPr lang="es-MX" dirty="0" smtClean="0"/>
          </a:p>
          <a:p>
            <a:pPr marL="285750" indent="-285750">
              <a:buFont typeface="Arial" panose="020B0604020202020204" pitchFamily="34" charset="0"/>
              <a:buChar char="•"/>
            </a:pPr>
            <a:r>
              <a:rPr lang="es-MX" dirty="0" smtClean="0"/>
              <a:t>La estrategia como </a:t>
            </a:r>
            <a:r>
              <a:rPr lang="es-MX" i="1" dirty="0" smtClean="0"/>
              <a:t>marco</a:t>
            </a:r>
            <a:r>
              <a:rPr lang="es-MX" dirty="0"/>
              <a:t> </a:t>
            </a:r>
            <a:r>
              <a:rPr lang="es-MX" dirty="0" smtClean="0"/>
              <a:t>pone el énfasis en la capacidad de la estrategia para acotar territorios de actuación, indicando el camino que se desea recorrer y desautorizando otros campos de actividad. </a:t>
            </a:r>
          </a:p>
          <a:p>
            <a:pPr marL="285750" indent="-285750">
              <a:buFont typeface="Arial" panose="020B0604020202020204" pitchFamily="34" charset="0"/>
              <a:buChar char="•"/>
            </a:pPr>
            <a:r>
              <a:rPr lang="es-MX" dirty="0" smtClean="0"/>
              <a:t>Este enfoque es sumamente importante en las grades organizaciones al favorecer la necesaria coherencia y unidad de doctrina</a:t>
            </a:r>
          </a:p>
        </p:txBody>
      </p:sp>
      <p:sp>
        <p:nvSpPr>
          <p:cNvPr id="5" name="TextBox 4"/>
          <p:cNvSpPr txBox="1"/>
          <p:nvPr/>
        </p:nvSpPr>
        <p:spPr>
          <a:xfrm>
            <a:off x="251520" y="3501008"/>
            <a:ext cx="8712968" cy="1200329"/>
          </a:xfrm>
          <a:prstGeom prst="rect">
            <a:avLst/>
          </a:prstGeom>
          <a:noFill/>
        </p:spPr>
        <p:txBody>
          <a:bodyPr wrap="square" rtlCol="0">
            <a:spAutoFit/>
          </a:bodyPr>
          <a:lstStyle/>
          <a:p>
            <a:pPr marL="285750" indent="-285750">
              <a:buFont typeface="Arial" panose="020B0604020202020204" pitchFamily="34" charset="0"/>
              <a:buChar char="•"/>
            </a:pPr>
            <a:r>
              <a:rPr lang="es-MX" dirty="0" smtClean="0"/>
              <a:t>El documento de estrategia se convierte así en el </a:t>
            </a:r>
            <a:r>
              <a:rPr lang="es-MX" i="1" dirty="0" smtClean="0"/>
              <a:t>marco unitario de referencia </a:t>
            </a:r>
            <a:r>
              <a:rPr lang="es-MX" dirty="0" smtClean="0"/>
              <a:t> al que se remiten todos los actores de la organización</a:t>
            </a:r>
          </a:p>
          <a:p>
            <a:pPr marL="285750" indent="-285750">
              <a:buFont typeface="Arial" panose="020B0604020202020204" pitchFamily="34" charset="0"/>
              <a:buChar char="•"/>
            </a:pPr>
            <a:endParaRPr lang="es-MX" dirty="0" smtClean="0"/>
          </a:p>
          <a:p>
            <a:r>
              <a:rPr lang="es-MX" b="1" dirty="0" smtClean="0">
                <a:solidFill>
                  <a:srgbClr val="008000"/>
                </a:solidFill>
              </a:rPr>
              <a:t>Estrategia de comunicación en:</a:t>
            </a:r>
          </a:p>
        </p:txBody>
      </p:sp>
      <p:sp>
        <p:nvSpPr>
          <p:cNvPr id="6" name="TextBox 5"/>
          <p:cNvSpPr txBox="1"/>
          <p:nvPr/>
        </p:nvSpPr>
        <p:spPr>
          <a:xfrm>
            <a:off x="251520" y="4797152"/>
            <a:ext cx="8136904" cy="1754327"/>
          </a:xfrm>
          <a:prstGeom prst="rect">
            <a:avLst/>
          </a:prstGeom>
          <a:noFill/>
        </p:spPr>
        <p:txBody>
          <a:bodyPr wrap="square" rtlCol="0">
            <a:spAutoFit/>
          </a:bodyPr>
          <a:lstStyle/>
          <a:p>
            <a:pPr marL="285750" indent="-285750">
              <a:buFont typeface="Arial" pitchFamily="34" charset="0"/>
              <a:buChar char="•"/>
            </a:pPr>
            <a:r>
              <a:rPr lang="es-MX" b="1" dirty="0"/>
              <a:t>v</a:t>
            </a:r>
            <a:r>
              <a:rPr lang="es-MX" b="1" i="1" dirty="0" smtClean="0"/>
              <a:t>oces</a:t>
            </a:r>
            <a:r>
              <a:rPr lang="es-MX" b="1" dirty="0" smtClean="0"/>
              <a:t> </a:t>
            </a:r>
            <a:r>
              <a:rPr lang="es-MX" dirty="0" smtClean="0"/>
              <a:t>que pueden emitir comunicaciones desde una organización (presidente, portavoces oficiales, directivos, personal, etc.)</a:t>
            </a:r>
          </a:p>
          <a:p>
            <a:pPr marL="285750" indent="-285750">
              <a:buFont typeface="Arial" pitchFamily="34" charset="0"/>
              <a:buChar char="•"/>
            </a:pPr>
            <a:r>
              <a:rPr lang="es-MX" b="1" i="1" dirty="0" smtClean="0"/>
              <a:t>Públicos</a:t>
            </a:r>
            <a:r>
              <a:rPr lang="es-MX" i="1" dirty="0" smtClean="0"/>
              <a:t> </a:t>
            </a:r>
            <a:r>
              <a:rPr lang="es-MX" dirty="0" smtClean="0"/>
              <a:t> a los que puede dirigirse la organización (consumidores, accionistas, proveedores, periodistas, asociaciones ecologistas, etc.)</a:t>
            </a:r>
          </a:p>
          <a:p>
            <a:pPr marL="285750" indent="-285750">
              <a:buFont typeface="Arial" pitchFamily="34" charset="0"/>
              <a:buChar char="•"/>
            </a:pPr>
            <a:r>
              <a:rPr lang="es-MX" b="1" dirty="0" smtClean="0"/>
              <a:t> </a:t>
            </a:r>
            <a:r>
              <a:rPr lang="es-MX" b="1" i="1" dirty="0" smtClean="0"/>
              <a:t>Ámbitos de comunicación:</a:t>
            </a:r>
            <a:r>
              <a:rPr lang="es-MX" i="1" dirty="0" smtClean="0"/>
              <a:t> </a:t>
            </a:r>
            <a:r>
              <a:rPr lang="es-MX" b="1" i="1" dirty="0" smtClean="0">
                <a:solidFill>
                  <a:srgbClr val="660066"/>
                </a:solidFill>
              </a:rPr>
              <a:t>espaciales</a:t>
            </a:r>
            <a:r>
              <a:rPr lang="es-MX" i="1" dirty="0" smtClean="0"/>
              <a:t> </a:t>
            </a:r>
            <a:r>
              <a:rPr lang="es-MX" dirty="0" smtClean="0"/>
              <a:t>(pensemos en una empresa de implantación nacional, como Telefónica), y </a:t>
            </a:r>
            <a:r>
              <a:rPr lang="es-MX" b="1" dirty="0" smtClean="0">
                <a:solidFill>
                  <a:schemeClr val="accent1">
                    <a:lumMod val="60000"/>
                    <a:lumOff val="40000"/>
                  </a:schemeClr>
                </a:solidFill>
              </a:rPr>
              <a:t>mediáticos</a:t>
            </a:r>
          </a:p>
        </p:txBody>
      </p:sp>
    </p:spTree>
    <p:extLst>
      <p:ext uri="{BB962C8B-B14F-4D97-AF65-F5344CB8AC3E}">
        <p14:creationId xmlns:p14="http://schemas.microsoft.com/office/powerpoint/2010/main" val="89253405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332656"/>
            <a:ext cx="7560840" cy="6046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800000"/>
                </a:solidFill>
              </a:rPr>
              <a:t>La estrategia como perspectiva y visión…</a:t>
            </a:r>
            <a:endParaRPr lang="es-MX" b="1" dirty="0">
              <a:solidFill>
                <a:srgbClr val="800000"/>
              </a:solidFill>
            </a:endParaRPr>
          </a:p>
        </p:txBody>
      </p:sp>
      <p:sp>
        <p:nvSpPr>
          <p:cNvPr id="4" name="TextBox 3"/>
          <p:cNvSpPr txBox="1"/>
          <p:nvPr/>
        </p:nvSpPr>
        <p:spPr>
          <a:xfrm>
            <a:off x="323528" y="1628800"/>
            <a:ext cx="8424936" cy="1477328"/>
          </a:xfrm>
          <a:prstGeom prst="rect">
            <a:avLst/>
          </a:prstGeom>
          <a:noFill/>
        </p:spPr>
        <p:txBody>
          <a:bodyPr wrap="square" rtlCol="0">
            <a:spAutoFit/>
          </a:bodyPr>
          <a:lstStyle/>
          <a:p>
            <a:pPr marL="285750" indent="-285750">
              <a:buFont typeface="Arial" panose="020B0604020202020204" pitchFamily="34" charset="0"/>
              <a:buChar char="•"/>
            </a:pPr>
            <a:r>
              <a:rPr lang="es-MX" b="1" i="1" u="sng" dirty="0" smtClean="0"/>
              <a:t>Estrategia dinámica, </a:t>
            </a:r>
            <a:r>
              <a:rPr lang="es-MX" dirty="0" smtClean="0"/>
              <a:t>como un proyecto común al que todos los miembros de la empresa tienen que sumarse y aportar su contribución. Un enfoque, impulsado por la «lección competitiva» japonesa, que promete ser tremendamente eficaz para la movilización de los recursos internos y para la concentración de fuerzas</a:t>
            </a:r>
          </a:p>
        </p:txBody>
      </p:sp>
      <p:sp>
        <p:nvSpPr>
          <p:cNvPr id="5" name="TextBox 4"/>
          <p:cNvSpPr txBox="1"/>
          <p:nvPr/>
        </p:nvSpPr>
        <p:spPr>
          <a:xfrm>
            <a:off x="467544" y="3573016"/>
            <a:ext cx="8280920" cy="1754327"/>
          </a:xfrm>
          <a:prstGeom prst="rect">
            <a:avLst/>
          </a:prstGeom>
          <a:noFill/>
        </p:spPr>
        <p:txBody>
          <a:bodyPr wrap="square" rtlCol="0">
            <a:spAutoFit/>
          </a:bodyPr>
          <a:lstStyle/>
          <a:p>
            <a:pPr marL="285750" indent="-285750">
              <a:buFont typeface="Arial" panose="020B0604020202020204" pitchFamily="34" charset="0"/>
              <a:buChar char="•"/>
            </a:pPr>
            <a:r>
              <a:rPr lang="es-MX" dirty="0" smtClean="0"/>
              <a:t>Vemos así que de la estrategia </a:t>
            </a:r>
            <a:r>
              <a:rPr lang="es-MX" b="1" dirty="0" smtClean="0">
                <a:solidFill>
                  <a:srgbClr val="660066"/>
                </a:solidFill>
              </a:rPr>
              <a:t>como</a:t>
            </a:r>
            <a:r>
              <a:rPr lang="es-MX" dirty="0" smtClean="0"/>
              <a:t> </a:t>
            </a:r>
            <a:r>
              <a:rPr lang="es-MX" b="1" i="1" dirty="0" smtClean="0">
                <a:solidFill>
                  <a:srgbClr val="660066"/>
                </a:solidFill>
              </a:rPr>
              <a:t>posición </a:t>
            </a:r>
            <a:r>
              <a:rPr lang="es-MX" b="1" dirty="0" smtClean="0">
                <a:solidFill>
                  <a:srgbClr val="660066"/>
                </a:solidFill>
              </a:rPr>
              <a:t>y como </a:t>
            </a:r>
            <a:r>
              <a:rPr lang="es-MX" b="1" i="1" dirty="0" smtClean="0">
                <a:solidFill>
                  <a:srgbClr val="660066"/>
                </a:solidFill>
              </a:rPr>
              <a:t>marco</a:t>
            </a:r>
            <a:r>
              <a:rPr lang="es-MX" dirty="0" smtClean="0"/>
              <a:t>, a la estrategia </a:t>
            </a:r>
            <a:r>
              <a:rPr lang="es-MX" b="1" dirty="0" smtClean="0">
                <a:solidFill>
                  <a:srgbClr val="FF0000"/>
                </a:solidFill>
              </a:rPr>
              <a:t>como </a:t>
            </a:r>
            <a:r>
              <a:rPr lang="es-MX" b="1" i="1" dirty="0" smtClean="0">
                <a:solidFill>
                  <a:srgbClr val="FF0000"/>
                </a:solidFill>
              </a:rPr>
              <a:t>perspectiva</a:t>
            </a:r>
            <a:r>
              <a:rPr lang="es-MX" b="1" dirty="0" smtClean="0">
                <a:solidFill>
                  <a:srgbClr val="FF0000"/>
                </a:solidFill>
              </a:rPr>
              <a:t> y </a:t>
            </a:r>
            <a:r>
              <a:rPr lang="es-MX" b="1" i="1" dirty="0" smtClean="0">
                <a:solidFill>
                  <a:srgbClr val="FF0000"/>
                </a:solidFill>
              </a:rPr>
              <a:t>visión</a:t>
            </a:r>
            <a:r>
              <a:rPr lang="es-MX" dirty="0" smtClean="0"/>
              <a:t>, sólo hay una sutil pero importante diferencia: </a:t>
            </a:r>
            <a:r>
              <a:rPr lang="es-MX" i="1" dirty="0" smtClean="0"/>
              <a:t>la visión nos indica el camino. </a:t>
            </a:r>
            <a:r>
              <a:rPr lang="es-MX" dirty="0" smtClean="0"/>
              <a:t>Estamos hablando de una visión de fondo, un producto de la imaginación del hombre para iluminarnos el camino que hay que andar para tener la conciencia lógica necesaria para no salirnos del sendero elegido. </a:t>
            </a:r>
          </a:p>
        </p:txBody>
      </p:sp>
    </p:spTree>
    <p:extLst>
      <p:ext uri="{BB962C8B-B14F-4D97-AF65-F5344CB8AC3E}">
        <p14:creationId xmlns:p14="http://schemas.microsoft.com/office/powerpoint/2010/main" val="162013415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7504" y="260648"/>
            <a:ext cx="7632848" cy="6046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sz="2800" b="1" dirty="0" smtClean="0">
                <a:solidFill>
                  <a:srgbClr val="800000"/>
                </a:solidFill>
              </a:rPr>
              <a:t>La estrategia como discurso y lógica de la acción…</a:t>
            </a:r>
            <a:endParaRPr lang="es-MX" sz="2800" b="1" dirty="0">
              <a:solidFill>
                <a:srgbClr val="800000"/>
              </a:solidFill>
            </a:endParaRPr>
          </a:p>
        </p:txBody>
      </p:sp>
      <p:sp>
        <p:nvSpPr>
          <p:cNvPr id="4" name="TextBox 3"/>
          <p:cNvSpPr txBox="1"/>
          <p:nvPr/>
        </p:nvSpPr>
        <p:spPr>
          <a:xfrm>
            <a:off x="179512" y="1340768"/>
            <a:ext cx="8640960" cy="1200329"/>
          </a:xfrm>
          <a:prstGeom prst="rect">
            <a:avLst/>
          </a:prstGeom>
          <a:noFill/>
        </p:spPr>
        <p:txBody>
          <a:bodyPr wrap="square" rtlCol="0">
            <a:spAutoFit/>
          </a:bodyPr>
          <a:lstStyle/>
          <a:p>
            <a:pPr marL="285750" indent="-285750">
              <a:buFont typeface="Arial" panose="020B0604020202020204" pitchFamily="34" charset="0"/>
              <a:buChar char="•"/>
            </a:pPr>
            <a:r>
              <a:rPr lang="es-MX" dirty="0" smtClean="0"/>
              <a:t>Si la estrategia es capaz de </a:t>
            </a:r>
            <a:r>
              <a:rPr lang="es-MX" b="1" dirty="0" smtClean="0">
                <a:solidFill>
                  <a:srgbClr val="000090"/>
                </a:solidFill>
              </a:rPr>
              <a:t>enmarcar conductas es porque su discurso conlleva una lógica de la acción que no sólo compromete la conducta presente, sino también, y sobre todo, las acciones venideras que de esa lógica derivan </a:t>
            </a:r>
          </a:p>
        </p:txBody>
      </p:sp>
      <p:sp>
        <p:nvSpPr>
          <p:cNvPr id="5" name="TextBox 4"/>
          <p:cNvSpPr txBox="1"/>
          <p:nvPr/>
        </p:nvSpPr>
        <p:spPr>
          <a:xfrm>
            <a:off x="323528" y="2780928"/>
            <a:ext cx="7488832" cy="1477328"/>
          </a:xfrm>
          <a:prstGeom prst="rect">
            <a:avLst/>
          </a:prstGeom>
          <a:noFill/>
        </p:spPr>
        <p:txBody>
          <a:bodyPr wrap="square" rtlCol="0">
            <a:spAutoFit/>
          </a:bodyPr>
          <a:lstStyle/>
          <a:p>
            <a:r>
              <a:rPr lang="es-MX" b="1" i="1" dirty="0" smtClean="0"/>
              <a:t>Discurso interno y externo</a:t>
            </a:r>
          </a:p>
          <a:p>
            <a:pPr marL="742950" lvl="1" indent="-285750">
              <a:buFont typeface="Arial" panose="020B0604020202020204" pitchFamily="34" charset="0"/>
              <a:buChar char="•"/>
            </a:pPr>
            <a:r>
              <a:rPr lang="es-MX" dirty="0" smtClean="0"/>
              <a:t>Encauza, conduce y articula historias pasadas, presentes y futuras de una persona o de una organización, con sus públicos e interlocutores, dando coherencia a su relato vívido, al drama colectivo de la vida</a:t>
            </a:r>
          </a:p>
        </p:txBody>
      </p:sp>
      <p:sp>
        <p:nvSpPr>
          <p:cNvPr id="7" name="TextBox 6"/>
          <p:cNvSpPr txBox="1"/>
          <p:nvPr/>
        </p:nvSpPr>
        <p:spPr>
          <a:xfrm>
            <a:off x="251520" y="4437112"/>
            <a:ext cx="8136904" cy="1477328"/>
          </a:xfrm>
          <a:prstGeom prst="rect">
            <a:avLst/>
          </a:prstGeom>
          <a:noFill/>
        </p:spPr>
        <p:txBody>
          <a:bodyPr wrap="square" rtlCol="0">
            <a:spAutoFit/>
          </a:bodyPr>
          <a:lstStyle/>
          <a:p>
            <a:r>
              <a:rPr lang="es-MX" b="1" i="1" dirty="0" smtClean="0"/>
              <a:t>Lógica de la acción </a:t>
            </a:r>
          </a:p>
          <a:p>
            <a:pPr marL="742950" lvl="1" indent="-285750">
              <a:buFont typeface="Arial" panose="020B0604020202020204" pitchFamily="34" charset="0"/>
              <a:buChar char="•"/>
            </a:pPr>
            <a:r>
              <a:rPr lang="es-MX" dirty="0" smtClean="0"/>
              <a:t>«Una lógica de la acción es entonces la forma mas elevada del discurso de la acción; la teoría de los juegos y de la decisión es hoy la expresión más racionalizada e incluso mas formalizada de esa lógica»</a:t>
            </a:r>
          </a:p>
        </p:txBody>
      </p:sp>
      <p:sp>
        <p:nvSpPr>
          <p:cNvPr id="8" name="TextBox 7"/>
          <p:cNvSpPr txBox="1"/>
          <p:nvPr/>
        </p:nvSpPr>
        <p:spPr>
          <a:xfrm>
            <a:off x="251520" y="5949280"/>
            <a:ext cx="8568952" cy="923330"/>
          </a:xfrm>
          <a:prstGeom prst="rect">
            <a:avLst/>
          </a:prstGeom>
          <a:noFill/>
        </p:spPr>
        <p:txBody>
          <a:bodyPr wrap="square" rtlCol="0">
            <a:spAutoFit/>
          </a:bodyPr>
          <a:lstStyle/>
          <a:p>
            <a:r>
              <a:rPr lang="es-MX" b="1" i="1" dirty="0" smtClean="0"/>
              <a:t>Un designio</a:t>
            </a:r>
          </a:p>
          <a:p>
            <a:pPr marL="742950" lvl="1" indent="-285750">
              <a:buFont typeface="Arial" panose="020B0604020202020204" pitchFamily="34" charset="0"/>
              <a:buChar char="•"/>
            </a:pPr>
            <a:r>
              <a:rPr lang="es-MX" dirty="0" smtClean="0"/>
              <a:t>La estrategia comunica una intención ya reflexionada con un comportamiento descriptible y prestable (logístico y táctico)</a:t>
            </a:r>
          </a:p>
        </p:txBody>
      </p:sp>
    </p:spTree>
    <p:extLst>
      <p:ext uri="{BB962C8B-B14F-4D97-AF65-F5344CB8AC3E}">
        <p14:creationId xmlns:p14="http://schemas.microsoft.com/office/powerpoint/2010/main" val="99679870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79512" y="260648"/>
            <a:ext cx="7073599" cy="6046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800000"/>
                </a:solidFill>
              </a:rPr>
              <a:t>El vocabulario de la estrategia…</a:t>
            </a:r>
            <a:endParaRPr lang="es-MX" b="1" dirty="0">
              <a:solidFill>
                <a:srgbClr val="8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058828198"/>
              </p:ext>
            </p:extLst>
          </p:nvPr>
        </p:nvGraphicFramePr>
        <p:xfrm>
          <a:off x="395536" y="1052737"/>
          <a:ext cx="8496945" cy="5544617"/>
        </p:xfrm>
        <a:graphic>
          <a:graphicData uri="http://schemas.openxmlformats.org/drawingml/2006/table">
            <a:tbl>
              <a:tblPr firstRow="1" bandRow="1">
                <a:tableStyleId>{5C22544A-7EE6-4342-B048-85BDC9FD1C3A}</a:tableStyleId>
              </a:tblPr>
              <a:tblGrid>
                <a:gridCol w="1552327"/>
                <a:gridCol w="4112303"/>
                <a:gridCol w="2832315"/>
              </a:tblGrid>
              <a:tr h="336966">
                <a:tc>
                  <a:txBody>
                    <a:bodyPr/>
                    <a:lstStyle/>
                    <a:p>
                      <a:r>
                        <a:rPr lang="es-MX" sz="1600" dirty="0" smtClean="0"/>
                        <a:t>Término</a:t>
                      </a:r>
                      <a:endParaRPr lang="es-MX" sz="1600" dirty="0"/>
                    </a:p>
                  </a:txBody>
                  <a:tcPr/>
                </a:tc>
                <a:tc>
                  <a:txBody>
                    <a:bodyPr/>
                    <a:lstStyle/>
                    <a:p>
                      <a:r>
                        <a:rPr lang="es-MX" sz="1600" dirty="0" smtClean="0"/>
                        <a:t>Definición</a:t>
                      </a:r>
                      <a:endParaRPr lang="es-MX" sz="1600" dirty="0"/>
                    </a:p>
                  </a:txBody>
                  <a:tcPr/>
                </a:tc>
                <a:tc>
                  <a:txBody>
                    <a:bodyPr/>
                    <a:lstStyle/>
                    <a:p>
                      <a:r>
                        <a:rPr lang="es-MX" sz="1600" dirty="0" smtClean="0"/>
                        <a:t>Un ejemplo personal</a:t>
                      </a:r>
                      <a:endParaRPr lang="es-MX" sz="1600" dirty="0"/>
                    </a:p>
                  </a:txBody>
                  <a:tcPr/>
                </a:tc>
              </a:tr>
              <a:tr h="1072163">
                <a:tc>
                  <a:txBody>
                    <a:bodyPr/>
                    <a:lstStyle/>
                    <a:p>
                      <a:r>
                        <a:rPr lang="es-MX" sz="1600" dirty="0" smtClean="0"/>
                        <a:t>Misión</a:t>
                      </a:r>
                      <a:endParaRPr lang="es-MX" sz="1600" dirty="0"/>
                    </a:p>
                  </a:txBody>
                  <a:tcPr/>
                </a:tc>
                <a:tc>
                  <a:txBody>
                    <a:bodyPr/>
                    <a:lstStyle/>
                    <a:p>
                      <a:r>
                        <a:rPr lang="es-MX" sz="1600" dirty="0" smtClean="0"/>
                        <a:t>Declaración de principios</a:t>
                      </a:r>
                      <a:r>
                        <a:rPr lang="es-MX" sz="1600" baseline="0" dirty="0" smtClean="0"/>
                        <a:t> de una organización. Define por qué y para qué existe, y cuál es su papel en sociedad.</a:t>
                      </a:r>
                      <a:endParaRPr lang="es-MX" sz="1600" dirty="0"/>
                    </a:p>
                  </a:txBody>
                  <a:tcPr/>
                </a:tc>
                <a:tc>
                  <a:txBody>
                    <a:bodyPr/>
                    <a:lstStyle/>
                    <a:p>
                      <a:r>
                        <a:rPr lang="es-MX" sz="1600" dirty="0" smtClean="0"/>
                        <a:t>Estar saludable y con un buen aspecto</a:t>
                      </a:r>
                      <a:endParaRPr lang="es-MX" sz="1600" dirty="0"/>
                    </a:p>
                  </a:txBody>
                  <a:tcPr/>
                </a:tc>
              </a:tr>
              <a:tr h="582031">
                <a:tc>
                  <a:txBody>
                    <a:bodyPr/>
                    <a:lstStyle/>
                    <a:p>
                      <a:r>
                        <a:rPr lang="es-MX" sz="1600" dirty="0" smtClean="0"/>
                        <a:t>Meta </a:t>
                      </a:r>
                      <a:endParaRPr lang="es-MX" sz="1600" dirty="0"/>
                    </a:p>
                  </a:txBody>
                  <a:tcPr/>
                </a:tc>
                <a:tc>
                  <a:txBody>
                    <a:bodyPr/>
                    <a:lstStyle/>
                    <a:p>
                      <a:r>
                        <a:rPr lang="es-MX" sz="1600" dirty="0" smtClean="0"/>
                        <a:t>Propósito general que se persigue</a:t>
                      </a:r>
                      <a:endParaRPr lang="es-MX" sz="1600" dirty="0"/>
                    </a:p>
                  </a:txBody>
                  <a:tcPr/>
                </a:tc>
                <a:tc>
                  <a:txBody>
                    <a:bodyPr/>
                    <a:lstStyle/>
                    <a:p>
                      <a:r>
                        <a:rPr lang="es-MX" sz="1600" dirty="0" smtClean="0"/>
                        <a:t>Perder peso,</a:t>
                      </a:r>
                      <a:r>
                        <a:rPr lang="es-MX" sz="1600" baseline="0" dirty="0" smtClean="0"/>
                        <a:t> estar más atractivo</a:t>
                      </a:r>
                      <a:endParaRPr lang="es-MX" sz="1600" dirty="0"/>
                    </a:p>
                  </a:txBody>
                  <a:tcPr/>
                </a:tc>
              </a:tr>
              <a:tr h="582031">
                <a:tc>
                  <a:txBody>
                    <a:bodyPr/>
                    <a:lstStyle/>
                    <a:p>
                      <a:r>
                        <a:rPr lang="es-MX" sz="1600" dirty="0" smtClean="0"/>
                        <a:t>Objetivos</a:t>
                      </a:r>
                      <a:endParaRPr lang="es-MX" sz="1600" dirty="0"/>
                    </a:p>
                  </a:txBody>
                  <a:tcPr/>
                </a:tc>
                <a:tc>
                  <a:txBody>
                    <a:bodyPr/>
                    <a:lstStyle/>
                    <a:p>
                      <a:r>
                        <a:rPr lang="es-MX" sz="1600" dirty="0" smtClean="0"/>
                        <a:t>Cuantificaciones y personificación de metas </a:t>
                      </a:r>
                      <a:endParaRPr lang="es-MX" sz="1600" dirty="0"/>
                    </a:p>
                  </a:txBody>
                  <a:tcPr/>
                </a:tc>
                <a:tc>
                  <a:txBody>
                    <a:bodyPr/>
                    <a:lstStyle/>
                    <a:p>
                      <a:r>
                        <a:rPr lang="es-MX" sz="1600" dirty="0" smtClean="0"/>
                        <a:t>Perder cinco kilos en tres meses</a:t>
                      </a:r>
                      <a:endParaRPr lang="es-MX" sz="1600" dirty="0"/>
                    </a:p>
                  </a:txBody>
                  <a:tcPr/>
                </a:tc>
              </a:tr>
              <a:tr h="827098">
                <a:tc>
                  <a:txBody>
                    <a:bodyPr/>
                    <a:lstStyle/>
                    <a:p>
                      <a:r>
                        <a:rPr lang="es-MX" sz="1600" dirty="0" smtClean="0"/>
                        <a:t>Políticas</a:t>
                      </a:r>
                      <a:endParaRPr lang="es-MX" sz="1600" dirty="0"/>
                    </a:p>
                  </a:txBody>
                  <a:tcPr/>
                </a:tc>
                <a:tc>
                  <a:txBody>
                    <a:bodyPr/>
                    <a:lstStyle/>
                    <a:p>
                      <a:r>
                        <a:rPr lang="es-MX" sz="1600" dirty="0" smtClean="0"/>
                        <a:t>Conjunto de reglas o grandes pautas dentro de las cuales debe enmarcarse la acción</a:t>
                      </a:r>
                      <a:endParaRPr lang="es-MX" sz="1600" dirty="0"/>
                    </a:p>
                  </a:txBody>
                  <a:tcPr/>
                </a:tc>
                <a:tc>
                  <a:txBody>
                    <a:bodyPr/>
                    <a:lstStyle/>
                    <a:p>
                      <a:r>
                        <a:rPr lang="es-MX" sz="1600" dirty="0" smtClean="0"/>
                        <a:t>Reducir el  consumo</a:t>
                      </a:r>
                      <a:r>
                        <a:rPr lang="es-MX" sz="1600" baseline="0" dirty="0" smtClean="0"/>
                        <a:t> de grasa y proteínas </a:t>
                      </a:r>
                      <a:endParaRPr lang="es-MX" sz="1600" dirty="0"/>
                    </a:p>
                  </a:txBody>
                  <a:tcPr/>
                </a:tc>
              </a:tr>
              <a:tr h="1317230">
                <a:tc>
                  <a:txBody>
                    <a:bodyPr/>
                    <a:lstStyle/>
                    <a:p>
                      <a:r>
                        <a:rPr lang="es-MX" sz="1600" dirty="0" smtClean="0"/>
                        <a:t>Estrategias</a:t>
                      </a:r>
                      <a:endParaRPr lang="es-MX" sz="1600" dirty="0"/>
                    </a:p>
                  </a:txBody>
                  <a:tcPr/>
                </a:tc>
                <a:tc>
                  <a:txBody>
                    <a:bodyPr/>
                    <a:lstStyle/>
                    <a:p>
                      <a:r>
                        <a:rPr lang="es-MX" sz="1600" dirty="0" smtClean="0"/>
                        <a:t>Conjunto de las grandes</a:t>
                      </a:r>
                      <a:r>
                        <a:rPr lang="es-MX" sz="1600" baseline="0" dirty="0" smtClean="0"/>
                        <a:t> decisiones y métodos adoptados para el logro del objetivo asignado en entornos competitivos y cooperativos</a:t>
                      </a:r>
                      <a:endParaRPr lang="es-MX" sz="1600" dirty="0"/>
                    </a:p>
                  </a:txBody>
                  <a:tcPr/>
                </a:tc>
                <a:tc>
                  <a:txBody>
                    <a:bodyPr/>
                    <a:lstStyle/>
                    <a:p>
                      <a:r>
                        <a:rPr lang="es-MX" sz="1600" dirty="0" smtClean="0"/>
                        <a:t>Método del doctor XX que combina dieta y ejercicios</a:t>
                      </a:r>
                      <a:endParaRPr lang="es-MX" sz="1600" dirty="0"/>
                    </a:p>
                  </a:txBody>
                  <a:tcPr/>
                </a:tc>
              </a:tr>
              <a:tr h="827098">
                <a:tc>
                  <a:txBody>
                    <a:bodyPr/>
                    <a:lstStyle/>
                    <a:p>
                      <a:r>
                        <a:rPr lang="es-MX" sz="1600" dirty="0" smtClean="0"/>
                        <a:t>Tácticas</a:t>
                      </a:r>
                      <a:endParaRPr lang="es-MX"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600" baseline="0" dirty="0" smtClean="0"/>
                        <a:t>Conjunto de decisiones y medios derivados de la estrategia y aplicables</a:t>
                      </a:r>
                      <a:endParaRPr lang="es-MX" sz="1600" dirty="0"/>
                    </a:p>
                  </a:txBody>
                  <a:tcPr/>
                </a:tc>
                <a:tc>
                  <a:txBody>
                    <a:bodyPr/>
                    <a:lstStyle/>
                    <a:p>
                      <a:r>
                        <a:rPr lang="es-MX" sz="1600" dirty="0" smtClean="0"/>
                        <a:t>No aceptar</a:t>
                      </a:r>
                      <a:r>
                        <a:rPr lang="es-MX" sz="1600" baseline="0" dirty="0" smtClean="0"/>
                        <a:t> invitaciones para evitar tentaciones</a:t>
                      </a:r>
                      <a:endParaRPr lang="es-MX" sz="1600" dirty="0"/>
                    </a:p>
                  </a:txBody>
                  <a:tcPr/>
                </a:tc>
              </a:tr>
            </a:tbl>
          </a:graphicData>
        </a:graphic>
      </p:graphicFrame>
    </p:spTree>
    <p:extLst>
      <p:ext uri="{BB962C8B-B14F-4D97-AF65-F5344CB8AC3E}">
        <p14:creationId xmlns:p14="http://schemas.microsoft.com/office/powerpoint/2010/main" val="2526097977"/>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79512" y="260648"/>
            <a:ext cx="7073599" cy="6046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800000"/>
                </a:solidFill>
              </a:rPr>
              <a:t>El vocabulario de la estrategia…</a:t>
            </a:r>
            <a:endParaRPr lang="es-MX" b="1" dirty="0">
              <a:solidFill>
                <a:srgbClr val="8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418375024"/>
              </p:ext>
            </p:extLst>
          </p:nvPr>
        </p:nvGraphicFramePr>
        <p:xfrm>
          <a:off x="395536" y="1052736"/>
          <a:ext cx="8568951" cy="5878004"/>
        </p:xfrm>
        <a:graphic>
          <a:graphicData uri="http://schemas.openxmlformats.org/drawingml/2006/table">
            <a:tbl>
              <a:tblPr firstRow="1" bandRow="1">
                <a:tableStyleId>{5C22544A-7EE6-4342-B048-85BDC9FD1C3A}</a:tableStyleId>
              </a:tblPr>
              <a:tblGrid>
                <a:gridCol w="1379746"/>
                <a:gridCol w="4332888"/>
                <a:gridCol w="2856317"/>
              </a:tblGrid>
              <a:tr h="354939">
                <a:tc>
                  <a:txBody>
                    <a:bodyPr/>
                    <a:lstStyle/>
                    <a:p>
                      <a:r>
                        <a:rPr lang="es-MX" sz="1600" dirty="0" smtClean="0"/>
                        <a:t>Término</a:t>
                      </a:r>
                      <a:endParaRPr lang="es-MX" sz="1600" dirty="0"/>
                    </a:p>
                  </a:txBody>
                  <a:tcPr/>
                </a:tc>
                <a:tc>
                  <a:txBody>
                    <a:bodyPr/>
                    <a:lstStyle/>
                    <a:p>
                      <a:r>
                        <a:rPr lang="es-MX" sz="1600" dirty="0" smtClean="0"/>
                        <a:t>Definición</a:t>
                      </a:r>
                      <a:endParaRPr lang="es-MX" sz="1600" dirty="0"/>
                    </a:p>
                  </a:txBody>
                  <a:tcPr/>
                </a:tc>
                <a:tc>
                  <a:txBody>
                    <a:bodyPr/>
                    <a:lstStyle/>
                    <a:p>
                      <a:r>
                        <a:rPr lang="es-MX" sz="1600" dirty="0" smtClean="0"/>
                        <a:t>Un ejemplo personal</a:t>
                      </a:r>
                      <a:endParaRPr lang="es-MX" sz="1600" dirty="0"/>
                    </a:p>
                  </a:txBody>
                  <a:tcPr/>
                </a:tc>
              </a:tr>
              <a:tr h="1129351">
                <a:tc>
                  <a:txBody>
                    <a:bodyPr/>
                    <a:lstStyle/>
                    <a:p>
                      <a:r>
                        <a:rPr lang="es-MX" sz="1600" dirty="0" smtClean="0"/>
                        <a:t>Planes </a:t>
                      </a:r>
                      <a:endParaRPr lang="es-MX" sz="1600" dirty="0"/>
                    </a:p>
                  </a:txBody>
                  <a:tcPr/>
                </a:tc>
                <a:tc>
                  <a:txBody>
                    <a:bodyPr/>
                    <a:lstStyle/>
                    <a:p>
                      <a:r>
                        <a:rPr lang="es-MX" sz="1600" baseline="0" dirty="0" smtClean="0"/>
                        <a:t>Descomposición del sistema estratégico en conjunto de acciones a las que se atribuye prioridades de valor y de tiempo</a:t>
                      </a:r>
                      <a:endParaRPr lang="es-MX" sz="1600" dirty="0"/>
                    </a:p>
                  </a:txBody>
                  <a:tcPr/>
                </a:tc>
                <a:tc>
                  <a:txBody>
                    <a:bodyPr/>
                    <a:lstStyle/>
                    <a:p>
                      <a:r>
                        <a:rPr lang="es-MX" sz="1600" dirty="0" smtClean="0"/>
                        <a:t>Seguir una dieta diría, durante tres meses con menús</a:t>
                      </a:r>
                      <a:r>
                        <a:rPr lang="es-MX" sz="1600" baseline="0" dirty="0" smtClean="0"/>
                        <a:t> especificados</a:t>
                      </a:r>
                      <a:endParaRPr lang="es-MX" sz="1600" dirty="0"/>
                    </a:p>
                  </a:txBody>
                  <a:tcPr/>
                </a:tc>
              </a:tr>
              <a:tr h="1129351">
                <a:tc>
                  <a:txBody>
                    <a:bodyPr/>
                    <a:lstStyle/>
                    <a:p>
                      <a:r>
                        <a:rPr lang="es-MX" sz="1600" dirty="0" smtClean="0"/>
                        <a:t>Programas</a:t>
                      </a:r>
                      <a:endParaRPr lang="es-MX" sz="1600" dirty="0"/>
                    </a:p>
                  </a:txBody>
                  <a:tcPr/>
                </a:tc>
                <a:tc>
                  <a:txBody>
                    <a:bodyPr/>
                    <a:lstStyle/>
                    <a:p>
                      <a:r>
                        <a:rPr lang="es-MX" sz="1600" dirty="0" smtClean="0"/>
                        <a:t>Planes detallados con secuencias de</a:t>
                      </a:r>
                      <a:r>
                        <a:rPr lang="es-MX" sz="1600" baseline="0" dirty="0" smtClean="0"/>
                        <a:t> las acciones a seguir con sus tiempos, recursos y costes</a:t>
                      </a:r>
                      <a:r>
                        <a:rPr lang="es-MX" sz="1600" dirty="0" smtClean="0"/>
                        <a:t> </a:t>
                      </a:r>
                      <a:endParaRPr lang="es-MX" sz="1600" dirty="0"/>
                    </a:p>
                  </a:txBody>
                  <a:tcPr/>
                </a:tc>
                <a:tc>
                  <a:txBody>
                    <a:bodyPr/>
                    <a:lstStyle/>
                    <a:p>
                      <a:r>
                        <a:rPr lang="es-MX" sz="1600" dirty="0" smtClean="0"/>
                        <a:t>Una tabla de gimnasia</a:t>
                      </a:r>
                      <a:r>
                        <a:rPr lang="es-MX" sz="1600" baseline="0" dirty="0" smtClean="0"/>
                        <a:t> durante diez minutos cada mañana antes de ir al trabajo</a:t>
                      </a:r>
                      <a:endParaRPr lang="es-MX" sz="1600" dirty="0"/>
                    </a:p>
                  </a:txBody>
                  <a:tcPr/>
                </a:tc>
              </a:tr>
              <a:tr h="871214">
                <a:tc>
                  <a:txBody>
                    <a:bodyPr/>
                    <a:lstStyle/>
                    <a:p>
                      <a:r>
                        <a:rPr lang="es-MX" sz="1600" dirty="0" smtClean="0"/>
                        <a:t>Acciones</a:t>
                      </a:r>
                      <a:endParaRPr lang="es-MX" sz="1600" dirty="0"/>
                    </a:p>
                  </a:txBody>
                  <a:tcPr/>
                </a:tc>
                <a:tc>
                  <a:txBody>
                    <a:bodyPr/>
                    <a:lstStyle/>
                    <a:p>
                      <a:r>
                        <a:rPr lang="es-MX" sz="1600" dirty="0" smtClean="0"/>
                        <a:t>Tareas individuales por medio de las cuales se implementa la estrategia</a:t>
                      </a:r>
                      <a:endParaRPr lang="es-MX" sz="1600" dirty="0"/>
                    </a:p>
                  </a:txBody>
                  <a:tcPr/>
                </a:tc>
                <a:tc>
                  <a:txBody>
                    <a:bodyPr/>
                    <a:lstStyle/>
                    <a:p>
                      <a:r>
                        <a:rPr lang="es-MX" sz="1600" dirty="0" smtClean="0"/>
                        <a:t>Llevar</a:t>
                      </a:r>
                      <a:r>
                        <a:rPr lang="es-MX" sz="1600" baseline="0" dirty="0" smtClean="0"/>
                        <a:t> la propia comida a la oficina</a:t>
                      </a:r>
                      <a:endParaRPr lang="es-MX" sz="1600" dirty="0"/>
                    </a:p>
                  </a:txBody>
                  <a:tcPr/>
                </a:tc>
              </a:tr>
              <a:tr h="392584">
                <a:tc>
                  <a:txBody>
                    <a:bodyPr/>
                    <a:lstStyle/>
                    <a:p>
                      <a:r>
                        <a:rPr lang="es-MX" sz="1600" dirty="0" smtClean="0"/>
                        <a:t>Control</a:t>
                      </a:r>
                      <a:endParaRPr lang="es-MX" sz="1600" dirty="0"/>
                    </a:p>
                  </a:txBody>
                  <a:tcPr/>
                </a:tc>
                <a:tc>
                  <a:txBody>
                    <a:bodyPr/>
                    <a:lstStyle/>
                    <a:p>
                      <a:r>
                        <a:rPr lang="es-MX" sz="1600" dirty="0" smtClean="0"/>
                        <a:t>Motorización acción</a:t>
                      </a:r>
                      <a:r>
                        <a:rPr lang="es-MX" sz="1600" baseline="0" dirty="0" smtClean="0"/>
                        <a:t> por acción</a:t>
                      </a:r>
                      <a:endParaRPr lang="es-MX" sz="1600" dirty="0"/>
                    </a:p>
                  </a:txBody>
                  <a:tcPr/>
                </a:tc>
                <a:tc>
                  <a:txBody>
                    <a:bodyPr/>
                    <a:lstStyle/>
                    <a:p>
                      <a:r>
                        <a:rPr lang="es-MX" sz="1600" dirty="0" smtClean="0"/>
                        <a:t>Pesarse</a:t>
                      </a:r>
                      <a:r>
                        <a:rPr lang="es-MX" sz="1600" baseline="0" dirty="0" smtClean="0"/>
                        <a:t> cada mañana</a:t>
                      </a:r>
                      <a:endParaRPr lang="es-MX" sz="1600" dirty="0"/>
                    </a:p>
                  </a:txBody>
                  <a:tcPr/>
                </a:tc>
              </a:tr>
              <a:tr h="871214">
                <a:tc>
                  <a:txBody>
                    <a:bodyPr/>
                    <a:lstStyle/>
                    <a:p>
                      <a:r>
                        <a:rPr lang="es-MX" sz="1600" dirty="0" smtClean="0"/>
                        <a:t>Resultado </a:t>
                      </a:r>
                      <a:endParaRPr lang="es-MX"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600" dirty="0" smtClean="0"/>
                        <a:t>Efectos alcanzados. Grado de cumplimiento de los objetivos</a:t>
                      </a:r>
                    </a:p>
                    <a:p>
                      <a:endParaRPr lang="es-MX" sz="1600" dirty="0"/>
                    </a:p>
                  </a:txBody>
                  <a:tcPr/>
                </a:tc>
                <a:tc>
                  <a:txBody>
                    <a:bodyPr/>
                    <a:lstStyle/>
                    <a:p>
                      <a:r>
                        <a:rPr lang="es-MX" sz="1600" dirty="0" smtClean="0"/>
                        <a:t>Se han perdido solo tres kilos en vez de cinco</a:t>
                      </a:r>
                      <a:endParaRPr lang="es-MX" sz="1600" dirty="0"/>
                    </a:p>
                  </a:txBody>
                  <a:tcPr/>
                </a:tc>
              </a:tr>
              <a:tr h="1129351">
                <a:tc>
                  <a:txBody>
                    <a:bodyPr/>
                    <a:lstStyle/>
                    <a:p>
                      <a:r>
                        <a:rPr lang="es-MX" sz="1600" dirty="0" smtClean="0"/>
                        <a:t>Evaluación</a:t>
                      </a:r>
                      <a:endParaRPr lang="es-MX" sz="1600" dirty="0"/>
                    </a:p>
                  </a:txBody>
                  <a:tcPr/>
                </a:tc>
                <a:tc>
                  <a:txBody>
                    <a:bodyPr/>
                    <a:lstStyle/>
                    <a:p>
                      <a:r>
                        <a:rPr lang="es-MX" sz="1600" dirty="0" smtClean="0"/>
                        <a:t>Si los resultados responden</a:t>
                      </a:r>
                      <a:r>
                        <a:rPr lang="es-MX" sz="1600" baseline="0" dirty="0" smtClean="0"/>
                        <a:t>  a los objetivos se confirma la estrategia, si no, se modifica tanto como sea necesario</a:t>
                      </a:r>
                      <a:endParaRPr lang="es-MX" sz="1600" dirty="0"/>
                    </a:p>
                  </a:txBody>
                  <a:tcPr/>
                </a:tc>
                <a:tc>
                  <a:txBody>
                    <a:bodyPr/>
                    <a:lstStyle/>
                    <a:p>
                      <a:r>
                        <a:rPr lang="es-MX" sz="1600" dirty="0" smtClean="0"/>
                        <a:t>Ser más estricto los dos meses próximos y si no funcione, reducir las calorías de la dieta</a:t>
                      </a:r>
                      <a:endParaRPr lang="es-MX" sz="1600" dirty="0"/>
                    </a:p>
                  </a:txBody>
                  <a:tcPr/>
                </a:tc>
              </a:tr>
            </a:tbl>
          </a:graphicData>
        </a:graphic>
      </p:graphicFrame>
    </p:spTree>
    <p:extLst>
      <p:ext uri="{BB962C8B-B14F-4D97-AF65-F5344CB8AC3E}">
        <p14:creationId xmlns:p14="http://schemas.microsoft.com/office/powerpoint/2010/main" val="282914896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51920" y="1916832"/>
            <a:ext cx="4388024" cy="1902073"/>
          </a:xfrm>
        </p:spPr>
        <p:txBody>
          <a:bodyPr>
            <a:normAutofit fontScale="90000"/>
          </a:bodyPr>
          <a:lstStyle/>
          <a:p>
            <a:r>
              <a:rPr lang="es-MX" dirty="0" smtClean="0">
                <a:solidFill>
                  <a:schemeClr val="bg1"/>
                </a:solidFill>
              </a:rPr>
              <a:t>De los juegos como conflicto a los juegos como negociación</a:t>
            </a:r>
            <a:endParaRPr lang="es-MX" dirty="0">
              <a:solidFill>
                <a:schemeClr val="bg1"/>
              </a:solidFill>
            </a:endParaRPr>
          </a:p>
        </p:txBody>
      </p:sp>
      <p:sp>
        <p:nvSpPr>
          <p:cNvPr id="3" name="Subtitle 2"/>
          <p:cNvSpPr>
            <a:spLocks noGrp="1"/>
          </p:cNvSpPr>
          <p:nvPr>
            <p:ph type="subTitle" idx="1"/>
          </p:nvPr>
        </p:nvSpPr>
        <p:spPr/>
        <p:txBody>
          <a:bodyPr/>
          <a:lstStyle/>
          <a:p>
            <a:endParaRPr lang="es-MX"/>
          </a:p>
        </p:txBody>
      </p:sp>
    </p:spTree>
    <p:extLst>
      <p:ext uri="{BB962C8B-B14F-4D97-AF65-F5344CB8AC3E}">
        <p14:creationId xmlns:p14="http://schemas.microsoft.com/office/powerpoint/2010/main" val="3998739340"/>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s-MX" dirty="0" smtClean="0">
                <a:solidFill>
                  <a:schemeClr val="tx2">
                    <a:lumMod val="60000"/>
                    <a:lumOff val="40000"/>
                  </a:schemeClr>
                </a:solidFill>
              </a:rPr>
              <a:t>Problema</a:t>
            </a:r>
            <a:r>
              <a:rPr lang="es-MX" dirty="0" smtClean="0"/>
              <a:t> vs </a:t>
            </a:r>
            <a:r>
              <a:rPr lang="es-MX" dirty="0" smtClean="0">
                <a:solidFill>
                  <a:srgbClr val="FF0000"/>
                </a:solidFill>
              </a:rPr>
              <a:t>Conflicto</a:t>
            </a:r>
            <a:endParaRPr lang="es-MX" dirty="0">
              <a:solidFill>
                <a:srgbClr val="FF0000"/>
              </a:solidFill>
            </a:endParaRPr>
          </a:p>
        </p:txBody>
      </p:sp>
      <p:sp>
        <p:nvSpPr>
          <p:cNvPr id="3" name="Content Placeholder 2"/>
          <p:cNvSpPr>
            <a:spLocks noGrp="1"/>
          </p:cNvSpPr>
          <p:nvPr>
            <p:ph idx="1"/>
          </p:nvPr>
        </p:nvSpPr>
        <p:spPr>
          <a:xfrm>
            <a:off x="179512" y="1124744"/>
            <a:ext cx="5400600" cy="5616624"/>
          </a:xfrm>
        </p:spPr>
        <p:txBody>
          <a:bodyPr>
            <a:normAutofit/>
          </a:bodyPr>
          <a:lstStyle/>
          <a:p>
            <a:r>
              <a:rPr lang="es-MX" dirty="0" smtClean="0"/>
              <a:t>Problema no es lo mismo que conflicto; </a:t>
            </a:r>
          </a:p>
          <a:p>
            <a:r>
              <a:rPr lang="es-MX" dirty="0" smtClean="0"/>
              <a:t>Problema es un obstáculo en la consecución de un objetivo.</a:t>
            </a:r>
          </a:p>
          <a:p>
            <a:r>
              <a:rPr lang="es-MX" dirty="0" smtClean="0"/>
              <a:t>Sólo cuando el obstáculo o bloqueo es causado por otro agente o sistema es </a:t>
            </a:r>
            <a:r>
              <a:rPr lang="es-MX" dirty="0" smtClean="0">
                <a:solidFill>
                  <a:srgbClr val="FF0000"/>
                </a:solidFill>
              </a:rPr>
              <a:t>conflicto</a:t>
            </a:r>
            <a:r>
              <a:rPr lang="es-MX" dirty="0" smtClean="0"/>
              <a:t>.</a:t>
            </a:r>
          </a:p>
          <a:p>
            <a:pPr marL="0" indent="0">
              <a:buNone/>
            </a:pPr>
            <a:r>
              <a:rPr lang="es-MX" b="1" dirty="0" smtClean="0"/>
              <a:t>Conflicto:</a:t>
            </a:r>
          </a:p>
          <a:p>
            <a:pPr marL="514350" indent="-514350">
              <a:buAutoNum type="alphaLcParenR"/>
            </a:pPr>
            <a:r>
              <a:rPr lang="es-MX" dirty="0" smtClean="0"/>
              <a:t>Al menos 2 sistemas</a:t>
            </a:r>
          </a:p>
          <a:p>
            <a:pPr marL="514350" indent="-514350">
              <a:buAutoNum type="alphaLcParenR"/>
            </a:pPr>
            <a:r>
              <a:rPr lang="es-MX" dirty="0" smtClean="0"/>
              <a:t>Diferentes opciones a decidir</a:t>
            </a:r>
          </a:p>
          <a:p>
            <a:pPr marL="514350" indent="-514350">
              <a:buAutoNum type="alphaLcParenR"/>
            </a:pPr>
            <a:r>
              <a:rPr lang="es-MX" dirty="0" smtClean="0"/>
              <a:t>Acciones incompatibles entre los sistemas</a:t>
            </a:r>
            <a:endParaRPr lang="es-MX" dirty="0"/>
          </a:p>
        </p:txBody>
      </p:sp>
      <p:pic>
        <p:nvPicPr>
          <p:cNvPr id="2050" name="Picture 2" descr="http://thumbs.dreamstime.com/z/lucha-de-la-gente-del-conflicto-3d-27710859.jpg">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562"/>
          <a:stretch/>
        </p:blipFill>
        <p:spPr bwMode="auto">
          <a:xfrm>
            <a:off x="5590108" y="3084984"/>
            <a:ext cx="3563888" cy="377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86318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dirty="0" smtClean="0"/>
              <a:t>Conflictos</a:t>
            </a:r>
            <a:endParaRPr lang="es-MX" dirty="0"/>
          </a:p>
        </p:txBody>
      </p:sp>
      <p:sp>
        <p:nvSpPr>
          <p:cNvPr id="3" name="Content Placeholder 2"/>
          <p:cNvSpPr>
            <a:spLocks noGrp="1"/>
          </p:cNvSpPr>
          <p:nvPr>
            <p:ph idx="1"/>
          </p:nvPr>
        </p:nvSpPr>
        <p:spPr/>
        <p:txBody>
          <a:bodyPr/>
          <a:lstStyle/>
          <a:p>
            <a:r>
              <a:rPr lang="es-MX" dirty="0" smtClean="0"/>
              <a:t>A) Intrapersonales: el individuo consigo mismo: conflicto interno: </a:t>
            </a:r>
            <a:r>
              <a:rPr lang="es-MX" dirty="0" smtClean="0">
                <a:solidFill>
                  <a:srgbClr val="FF0000"/>
                </a:solidFill>
              </a:rPr>
              <a:t>dejar de fumar/placer</a:t>
            </a:r>
          </a:p>
          <a:p>
            <a:r>
              <a:rPr lang="es-MX" dirty="0" smtClean="0"/>
              <a:t>B) Individuo-ambiente: un sistema personal y uno no personal; </a:t>
            </a:r>
            <a:r>
              <a:rPr lang="es-MX" dirty="0" smtClean="0">
                <a:solidFill>
                  <a:srgbClr val="FF0000"/>
                </a:solidFill>
              </a:rPr>
              <a:t>viaje solitario en el mar</a:t>
            </a:r>
          </a:p>
          <a:p>
            <a:r>
              <a:rPr lang="es-MX" dirty="0" smtClean="0"/>
              <a:t>C) Individuo-individuo: sistema personal y otros sistemas personales: sociales: </a:t>
            </a:r>
            <a:r>
              <a:rPr lang="es-MX" dirty="0" smtClean="0">
                <a:solidFill>
                  <a:srgbClr val="FF0000"/>
                </a:solidFill>
              </a:rPr>
              <a:t>aumento de 15% en las ventas.</a:t>
            </a:r>
            <a:endParaRPr lang="es-MX" dirty="0">
              <a:solidFill>
                <a:srgbClr val="FF0000"/>
              </a:solidFill>
            </a:endParaRPr>
          </a:p>
        </p:txBody>
      </p:sp>
    </p:spTree>
    <p:extLst>
      <p:ext uri="{BB962C8B-B14F-4D97-AF65-F5344CB8AC3E}">
        <p14:creationId xmlns:p14="http://schemas.microsoft.com/office/powerpoint/2010/main" val="329769918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Bases del conflicto</a:t>
            </a:r>
            <a:endParaRPr lang="es-MX" dirty="0"/>
          </a:p>
        </p:txBody>
      </p:sp>
      <p:sp>
        <p:nvSpPr>
          <p:cNvPr id="3" name="Content Placeholder 2"/>
          <p:cNvSpPr>
            <a:spLocks noGrp="1"/>
          </p:cNvSpPr>
          <p:nvPr>
            <p:ph idx="1"/>
          </p:nvPr>
        </p:nvSpPr>
        <p:spPr/>
        <p:txBody>
          <a:bodyPr>
            <a:normAutofit/>
          </a:bodyPr>
          <a:lstStyle/>
          <a:p>
            <a:r>
              <a:rPr lang="es-MX" dirty="0" smtClean="0">
                <a:solidFill>
                  <a:srgbClr val="FF0000"/>
                </a:solidFill>
              </a:rPr>
              <a:t>Depredación</a:t>
            </a:r>
            <a:r>
              <a:rPr lang="es-MX" dirty="0" smtClean="0"/>
              <a:t>: el beneficio se obtiene a costa de la destrucción de otra.</a:t>
            </a:r>
          </a:p>
          <a:p>
            <a:r>
              <a:rPr lang="es-MX" dirty="0" smtClean="0">
                <a:solidFill>
                  <a:srgbClr val="FF0000"/>
                </a:solidFill>
              </a:rPr>
              <a:t>Necrosis</a:t>
            </a:r>
            <a:r>
              <a:rPr lang="es-MX" dirty="0" smtClean="0"/>
              <a:t>: las partes se intentan destruir mutuamente a sabiendas de que la derrota de uno será destructiva para ambos.</a:t>
            </a:r>
          </a:p>
          <a:p>
            <a:r>
              <a:rPr lang="es-MX" dirty="0" smtClean="0">
                <a:solidFill>
                  <a:srgbClr val="FF0000"/>
                </a:solidFill>
              </a:rPr>
              <a:t>Parasitismo</a:t>
            </a:r>
            <a:r>
              <a:rPr lang="es-MX" dirty="0" smtClean="0"/>
              <a:t>: una de las partes se aprovecha de la otra sin devolver nada a cambio.</a:t>
            </a:r>
          </a:p>
          <a:p>
            <a:r>
              <a:rPr lang="es-MX" dirty="0" smtClean="0">
                <a:solidFill>
                  <a:srgbClr val="FF0000"/>
                </a:solidFill>
              </a:rPr>
              <a:t>Simbiosis</a:t>
            </a:r>
            <a:r>
              <a:rPr lang="es-MX" dirty="0" smtClean="0"/>
              <a:t>: la transacción es positiva para ambas partes.</a:t>
            </a:r>
          </a:p>
        </p:txBody>
      </p:sp>
    </p:spTree>
    <p:extLst>
      <p:ext uri="{BB962C8B-B14F-4D97-AF65-F5344CB8AC3E}">
        <p14:creationId xmlns:p14="http://schemas.microsoft.com/office/powerpoint/2010/main" val="76979619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Simbiosis</a:t>
            </a:r>
            <a:endParaRPr lang="es-MX" dirty="0"/>
          </a:p>
        </p:txBody>
      </p:sp>
      <p:sp>
        <p:nvSpPr>
          <p:cNvPr id="3" name="Content Placeholder 2"/>
          <p:cNvSpPr>
            <a:spLocks noGrp="1"/>
          </p:cNvSpPr>
          <p:nvPr>
            <p:ph idx="1"/>
          </p:nvPr>
        </p:nvSpPr>
        <p:spPr/>
        <p:txBody>
          <a:bodyPr/>
          <a:lstStyle/>
          <a:p>
            <a:r>
              <a:rPr lang="es-MX" dirty="0" smtClean="0"/>
              <a:t>Las relaciones simbióticas parecen romper las reglas de la conservación de la energía:</a:t>
            </a:r>
          </a:p>
          <a:p>
            <a:pPr marL="0" indent="0" algn="ctr">
              <a:buNone/>
            </a:pPr>
            <a:r>
              <a:rPr lang="es-MX" dirty="0" smtClean="0"/>
              <a:t>1 + 1 = 3</a:t>
            </a:r>
            <a:endParaRPr lang="es-MX" dirty="0"/>
          </a:p>
        </p:txBody>
      </p:sp>
      <p:pic>
        <p:nvPicPr>
          <p:cNvPr id="3074" name="Picture 2" descr="http://www.pstracks.com/wp-content/uploads/2012/10/1-1-3.jpe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816558"/>
            <a:ext cx="6048672" cy="3861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518503"/>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s-MX" dirty="0" smtClean="0"/>
              <a:t>Puntos de silla o de equilibrio</a:t>
            </a:r>
            <a:endParaRPr lang="es-MX" dirty="0"/>
          </a:p>
        </p:txBody>
      </p:sp>
      <p:sp>
        <p:nvSpPr>
          <p:cNvPr id="3" name="Content Placeholder 2"/>
          <p:cNvSpPr>
            <a:spLocks noGrp="1"/>
          </p:cNvSpPr>
          <p:nvPr>
            <p:ph idx="1"/>
          </p:nvPr>
        </p:nvSpPr>
        <p:spPr>
          <a:xfrm>
            <a:off x="457200" y="1052736"/>
            <a:ext cx="6347048" cy="4453955"/>
          </a:xfrm>
        </p:spPr>
        <p:txBody>
          <a:bodyPr/>
          <a:lstStyle/>
          <a:p>
            <a:pPr marL="0" indent="0">
              <a:buNone/>
            </a:pPr>
            <a:r>
              <a:rPr lang="es-MX" dirty="0" smtClean="0"/>
              <a:t>Son los resultados en los que los jugadores no lamentan ni se arrepienten de la estrategia empleada porque cada uno por separado considera que le ha dado un buen resultado dada la estrategia del otro jugador.</a:t>
            </a:r>
            <a:endParaRPr lang="es-MX" dirty="0"/>
          </a:p>
        </p:txBody>
      </p:sp>
      <p:pic>
        <p:nvPicPr>
          <p:cNvPr id="4098" name="Picture 2" descr="http://img715.imageshack.us/img715/5452/balanza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3447703"/>
            <a:ext cx="3665289" cy="3437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526616"/>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planetacurioso.com/wp-content/uploads/2006/12/francia-9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53446"/>
            <a:ext cx="2583756" cy="236744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i2.esmas.com/2011/06/22/232731/previa-mexico-vs-holanda-610x300.jpg">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836"/>
          <a:stretch/>
        </p:blipFill>
        <p:spPr bwMode="auto">
          <a:xfrm>
            <a:off x="1619672" y="2564904"/>
            <a:ext cx="5810250" cy="26335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203848" y="5157192"/>
            <a:ext cx="2736304" cy="923330"/>
          </a:xfrm>
          <a:prstGeom prst="rect">
            <a:avLst/>
          </a:prstGeom>
          <a:noFill/>
        </p:spPr>
        <p:txBody>
          <a:bodyPr wrap="square" lIns="91440" tIns="45720" rIns="91440" bIns="45720">
            <a:spAutoFit/>
          </a:bodyPr>
          <a:lstStyle/>
          <a:p>
            <a:pPr algn="ctr"/>
            <a:r>
              <a:rPr lang="en-US"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2 - 2</a:t>
            </a:r>
            <a:endParaRPr lang="en-US"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val="1698476429"/>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Acción voluntaria</a:t>
            </a:r>
            <a:endParaRPr lang="es-MX" dirty="0"/>
          </a:p>
        </p:txBody>
      </p:sp>
      <p:sp>
        <p:nvSpPr>
          <p:cNvPr id="3" name="Content Placeholder 2"/>
          <p:cNvSpPr>
            <a:spLocks noGrp="1"/>
          </p:cNvSpPr>
          <p:nvPr>
            <p:ph idx="1"/>
          </p:nvPr>
        </p:nvSpPr>
        <p:spPr/>
        <p:txBody>
          <a:bodyPr/>
          <a:lstStyle/>
          <a:p>
            <a:r>
              <a:rPr lang="es-MX" dirty="0" smtClean="0"/>
              <a:t>Se pretende alcanzar una situación social de equilibrio:</a:t>
            </a:r>
          </a:p>
          <a:p>
            <a:r>
              <a:rPr lang="es-MX" dirty="0" smtClean="0"/>
              <a:t>1) Cooperación voluntaria: no forzada</a:t>
            </a:r>
          </a:p>
          <a:p>
            <a:r>
              <a:rPr lang="es-MX" dirty="0" smtClean="0"/>
              <a:t>2) Acción colectiva: leyes</a:t>
            </a:r>
          </a:p>
          <a:p>
            <a:r>
              <a:rPr lang="es-MX" dirty="0" smtClean="0"/>
              <a:t>Ejemplo: leyes de tráfico</a:t>
            </a:r>
            <a:endParaRPr lang="es-MX" dirty="0"/>
          </a:p>
        </p:txBody>
      </p:sp>
      <p:sp>
        <p:nvSpPr>
          <p:cNvPr id="4" name="AutoShape 2" descr="http://noticias.coches.com/wp-content/uploads/2012/10/se%C3%B1ales.jpg">
            <a:hlinkClick r:id="rId2"/>
          </p:cNvPr>
          <p:cNvSpPr>
            <a:spLocks noChangeAspect="1" noChangeArrowheads="1"/>
          </p:cNvSpPr>
          <p:nvPr/>
        </p:nvSpPr>
        <p:spPr bwMode="auto">
          <a:xfrm>
            <a:off x="155575" y="-1782763"/>
            <a:ext cx="5286375" cy="37147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6148" name="Picture 4" descr="http://www.carnetonline.es/wp-content/uploads/2009/05/imagen-21.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1950" y="4391755"/>
            <a:ext cx="3738562" cy="2466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762976"/>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75853"/>
            <a:ext cx="6131024" cy="5289451"/>
          </a:xfrm>
        </p:spPr>
        <p:txBody>
          <a:bodyPr>
            <a:normAutofit/>
          </a:bodyPr>
          <a:lstStyle/>
          <a:p>
            <a:r>
              <a:rPr lang="es-MX" dirty="0" smtClean="0"/>
              <a:t>Un juego y su estrategia pueden estar orientados tanto a resolver un conflicto como a aprovechar una oportunidad</a:t>
            </a:r>
          </a:p>
          <a:p>
            <a:r>
              <a:rPr lang="es-MX" dirty="0" smtClean="0"/>
              <a:t>Los jugadores no necesariamente persiguen los mismos objetivos ni son antagonistas por fuerza. La diferencia ocupa el lugar del enfrentamiento. Puede haber oponentes pero también aliados. Participan todos los que con su actuación puedan afectar su resultado.</a:t>
            </a:r>
            <a:endParaRPr lang="es-MX" dirty="0"/>
          </a:p>
        </p:txBody>
      </p:sp>
    </p:spTree>
    <p:extLst>
      <p:ext uri="{BB962C8B-B14F-4D97-AF65-F5344CB8AC3E}">
        <p14:creationId xmlns:p14="http://schemas.microsoft.com/office/powerpoint/2010/main" val="703424449"/>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92696"/>
            <a:ext cx="5832648" cy="4381947"/>
          </a:xfrm>
        </p:spPr>
        <p:txBody>
          <a:bodyPr/>
          <a:lstStyle/>
          <a:p>
            <a:r>
              <a:rPr lang="es-MX" dirty="0" smtClean="0"/>
              <a:t>En los juegos intervienen muchos factores: situación, objetivos, jugadores, decisiones, incertidumbre, resultados, contexto, antecedentes, recursos, instrumentos, azar)</a:t>
            </a:r>
          </a:p>
          <a:p>
            <a:endParaRPr lang="es-MX" dirty="0"/>
          </a:p>
        </p:txBody>
      </p:sp>
      <p:pic>
        <p:nvPicPr>
          <p:cNvPr id="7170" name="Picture 2" descr="http://ayudawordpress.com/wp-content/uploads/2009/04/cosechando-aza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3035336"/>
            <a:ext cx="3786932" cy="3850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633139"/>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47864" y="2276872"/>
            <a:ext cx="5458968" cy="1048684"/>
          </a:xfrm>
        </p:spPr>
        <p:txBody>
          <a:bodyPr>
            <a:normAutofit fontScale="90000"/>
          </a:bodyPr>
          <a:lstStyle/>
          <a:p>
            <a:r>
              <a:rPr lang="es-MX" dirty="0" smtClean="0">
                <a:solidFill>
                  <a:srgbClr val="FFFFFF"/>
                </a:solidFill>
              </a:rPr>
              <a:t>Del jugador racional al </a:t>
            </a:r>
            <a:br>
              <a:rPr lang="es-MX" dirty="0" smtClean="0">
                <a:solidFill>
                  <a:srgbClr val="FFFFFF"/>
                </a:solidFill>
              </a:rPr>
            </a:br>
            <a:r>
              <a:rPr lang="es-MX" dirty="0" smtClean="0">
                <a:solidFill>
                  <a:srgbClr val="FFFFFF"/>
                </a:solidFill>
              </a:rPr>
              <a:t>hombre-jugador</a:t>
            </a:r>
            <a:endParaRPr lang="es-MX" dirty="0">
              <a:solidFill>
                <a:srgbClr val="FFFFFF"/>
              </a:solidFill>
            </a:endParaRPr>
          </a:p>
        </p:txBody>
      </p:sp>
    </p:spTree>
    <p:extLst>
      <p:ext uri="{BB962C8B-B14F-4D97-AF65-F5344CB8AC3E}">
        <p14:creationId xmlns:p14="http://schemas.microsoft.com/office/powerpoint/2010/main" val="900007738"/>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548679"/>
            <a:ext cx="6984776" cy="2808313"/>
          </a:xfrm>
        </p:spPr>
        <p:txBody>
          <a:bodyPr/>
          <a:lstStyle/>
          <a:p>
            <a:pPr marL="0" indent="0">
              <a:buNone/>
            </a:pPr>
            <a:r>
              <a:rPr lang="es-MX" dirty="0" err="1" smtClean="0"/>
              <a:t>Sun</a:t>
            </a:r>
            <a:r>
              <a:rPr lang="es-MX" dirty="0" smtClean="0"/>
              <a:t> </a:t>
            </a:r>
            <a:r>
              <a:rPr lang="es-MX" dirty="0" err="1" smtClean="0"/>
              <a:t>Tzu</a:t>
            </a:r>
            <a:r>
              <a:rPr lang="es-MX" dirty="0"/>
              <a:t> </a:t>
            </a:r>
            <a:r>
              <a:rPr lang="es-MX" dirty="0" smtClean="0"/>
              <a:t>define el perfil del estratega:</a:t>
            </a:r>
          </a:p>
          <a:p>
            <a:r>
              <a:rPr lang="es-MX" dirty="0" smtClean="0"/>
              <a:t>Un hombre cuya autoridad y respeto emanan de cinco cualidades: sabiduría, credibilidad/confianza, benevolencia, coraje y severidad.</a:t>
            </a:r>
            <a:endParaRPr lang="es-MX" dirty="0"/>
          </a:p>
        </p:txBody>
      </p:sp>
      <p:pic>
        <p:nvPicPr>
          <p:cNvPr id="8194" name="Picture 2" descr="http://3.bp.blogspot.com/-H0hptK5pW50/UIr-uLKvQgI/AAAAAAAAkdc/i1oclSssGvk/s1600/samurai.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4" y="2686049"/>
            <a:ext cx="6172200" cy="4171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011596"/>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Equilibrio lógico</a:t>
            </a:r>
            <a:endParaRPr lang="es-MX" dirty="0"/>
          </a:p>
        </p:txBody>
      </p:sp>
      <p:sp>
        <p:nvSpPr>
          <p:cNvPr id="3" name="Content Placeholder 2"/>
          <p:cNvSpPr>
            <a:spLocks noGrp="1"/>
          </p:cNvSpPr>
          <p:nvPr>
            <p:ph idx="1"/>
          </p:nvPr>
        </p:nvSpPr>
        <p:spPr>
          <a:xfrm>
            <a:off x="251520" y="2344213"/>
            <a:ext cx="8291264" cy="4525963"/>
          </a:xfrm>
        </p:spPr>
        <p:txBody>
          <a:bodyPr/>
          <a:lstStyle/>
          <a:p>
            <a:r>
              <a:rPr lang="es-MX" dirty="0" smtClean="0"/>
              <a:t>Japoneses consideran que una dirección corporativa racionalizada se logra cuando tres elementos (gente, dinero, cosas) están en equilibrio sin excesos ni desaprovechamientos.</a:t>
            </a:r>
          </a:p>
          <a:p>
            <a:endParaRPr lang="es-MX" dirty="0" smtClean="0"/>
          </a:p>
          <a:p>
            <a:r>
              <a:rPr lang="es-MX" dirty="0" smtClean="0"/>
              <a:t>Institucionalización: se concibe a la empresa como un “yo” colectivo. </a:t>
            </a:r>
            <a:endParaRPr lang="es-MX" dirty="0"/>
          </a:p>
        </p:txBody>
      </p:sp>
    </p:spTree>
    <p:extLst>
      <p:ext uri="{BB962C8B-B14F-4D97-AF65-F5344CB8AC3E}">
        <p14:creationId xmlns:p14="http://schemas.microsoft.com/office/powerpoint/2010/main" val="768641884"/>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La racionalidad de la acción</a:t>
            </a:r>
            <a:endParaRPr lang="es-MX" dirty="0"/>
          </a:p>
        </p:txBody>
      </p:sp>
      <p:sp>
        <p:nvSpPr>
          <p:cNvPr id="3" name="Content Placeholder 2"/>
          <p:cNvSpPr>
            <a:spLocks noGrp="1"/>
          </p:cNvSpPr>
          <p:nvPr>
            <p:ph idx="1"/>
          </p:nvPr>
        </p:nvSpPr>
        <p:spPr>
          <a:xfrm>
            <a:off x="611559" y="2420888"/>
            <a:ext cx="7849861" cy="4437112"/>
          </a:xfrm>
        </p:spPr>
        <p:txBody>
          <a:bodyPr/>
          <a:lstStyle/>
          <a:p>
            <a:r>
              <a:rPr lang="es-MX" dirty="0" smtClean="0"/>
              <a:t>Grecia: racionalidad aristotélica</a:t>
            </a:r>
          </a:p>
          <a:p>
            <a:r>
              <a:rPr lang="es-MX" dirty="0" smtClean="0"/>
              <a:t>Renacimiento: Maquiavelo. Lo racional es aquello que permite la consecución de las metas aunque para ello haya que valerse en ocasiones de la crueldad, el temor y el engaño.</a:t>
            </a:r>
          </a:p>
          <a:p>
            <a:r>
              <a:rPr lang="es-MX" dirty="0" smtClean="0"/>
              <a:t>Descartes: </a:t>
            </a:r>
            <a:r>
              <a:rPr lang="es-MX" i="1" dirty="0" smtClean="0"/>
              <a:t>res </a:t>
            </a:r>
            <a:r>
              <a:rPr lang="es-MX" i="1" dirty="0" err="1" smtClean="0"/>
              <a:t>cogitans</a:t>
            </a:r>
            <a:r>
              <a:rPr lang="es-MX" i="1" dirty="0"/>
              <a:t> </a:t>
            </a:r>
            <a:r>
              <a:rPr lang="es-MX" dirty="0" smtClean="0"/>
              <a:t>(espíritu) y </a:t>
            </a:r>
            <a:r>
              <a:rPr lang="es-MX" i="1" dirty="0" smtClean="0"/>
              <a:t>res extensa</a:t>
            </a:r>
            <a:r>
              <a:rPr lang="es-MX" dirty="0" smtClean="0"/>
              <a:t> (mundo material)</a:t>
            </a:r>
            <a:endParaRPr lang="es-MX" dirty="0"/>
          </a:p>
        </p:txBody>
      </p:sp>
    </p:spTree>
    <p:extLst>
      <p:ext uri="{BB962C8B-B14F-4D97-AF65-F5344CB8AC3E}">
        <p14:creationId xmlns:p14="http://schemas.microsoft.com/office/powerpoint/2010/main" val="197948343"/>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Supuesto de racionalidad</a:t>
            </a:r>
            <a:endParaRPr lang="es-MX" dirty="0"/>
          </a:p>
        </p:txBody>
      </p:sp>
      <p:sp>
        <p:nvSpPr>
          <p:cNvPr id="3" name="Content Placeholder 2"/>
          <p:cNvSpPr>
            <a:spLocks noGrp="1"/>
          </p:cNvSpPr>
          <p:nvPr>
            <p:ph idx="1"/>
          </p:nvPr>
        </p:nvSpPr>
        <p:spPr/>
        <p:txBody>
          <a:bodyPr/>
          <a:lstStyle/>
          <a:p>
            <a:r>
              <a:rPr lang="es-MX" dirty="0" smtClean="0"/>
              <a:t>Idealización explicativa: </a:t>
            </a:r>
            <a:r>
              <a:rPr lang="es-MX" i="1" dirty="0" smtClean="0"/>
              <a:t>homo </a:t>
            </a:r>
            <a:r>
              <a:rPr lang="es-MX" i="1" dirty="0" err="1" smtClean="0"/>
              <a:t>eoconomicus</a:t>
            </a:r>
            <a:endParaRPr lang="es-MX" i="1" dirty="0" smtClean="0"/>
          </a:p>
          <a:p>
            <a:r>
              <a:rPr lang="es-MX" dirty="0" smtClean="0"/>
              <a:t>Los actores económicos tienen un comportamiento relativamente racional y tenderán a conseguir las mayores ventajas al producir, invertir o consumir.</a:t>
            </a:r>
          </a:p>
        </p:txBody>
      </p:sp>
      <p:pic>
        <p:nvPicPr>
          <p:cNvPr id="9218" name="Picture 2" descr="http://www.knowquickbooks.com/images/maximize-profit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323591"/>
            <a:ext cx="2913112" cy="2534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039953"/>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6707088" cy="4525963"/>
          </a:xfrm>
        </p:spPr>
        <p:txBody>
          <a:bodyPr/>
          <a:lstStyle/>
          <a:p>
            <a:r>
              <a:rPr lang="es-MX" dirty="0" smtClean="0"/>
              <a:t>Azar: tiradas aleatorias para evitar una </a:t>
            </a:r>
            <a:r>
              <a:rPr lang="es-MX" dirty="0" err="1" smtClean="0"/>
              <a:t>contraestrategia</a:t>
            </a:r>
            <a:r>
              <a:rPr lang="es-MX" dirty="0" smtClean="0"/>
              <a:t>. </a:t>
            </a:r>
          </a:p>
          <a:p>
            <a:r>
              <a:rPr lang="es-MX" dirty="0" smtClean="0"/>
              <a:t>La racionalidad entendida como concordancia entre medios y fines no es privativa del ser humano.</a:t>
            </a:r>
          </a:p>
          <a:p>
            <a:endParaRPr lang="es-MX" dirty="0"/>
          </a:p>
        </p:txBody>
      </p:sp>
      <p:pic>
        <p:nvPicPr>
          <p:cNvPr id="10242" name="Picture 2" descr="http://www.fundacionmona.org/i-images/448/298/mm/image/Actualidad/noticias/afri%20termiter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9582" y="3501008"/>
            <a:ext cx="5050818" cy="3359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456788"/>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6508377" cy="1143000"/>
          </a:xfrm>
        </p:spPr>
        <p:txBody>
          <a:bodyPr/>
          <a:lstStyle/>
          <a:p>
            <a:r>
              <a:rPr lang="es-MX" dirty="0" smtClean="0"/>
              <a:t>Dilema del prisionero (Tucker)</a:t>
            </a:r>
            <a:endParaRPr lang="es-MX"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4994341"/>
              </p:ext>
            </p:extLst>
          </p:nvPr>
        </p:nvGraphicFramePr>
        <p:xfrm>
          <a:off x="2113384" y="1988840"/>
          <a:ext cx="6419056" cy="1972816"/>
        </p:xfrm>
        <a:graphic>
          <a:graphicData uri="http://schemas.openxmlformats.org/drawingml/2006/table">
            <a:tbl>
              <a:tblPr firstRow="1" bandRow="1">
                <a:tableStyleId>{5C22544A-7EE6-4342-B048-85BDC9FD1C3A}</a:tableStyleId>
              </a:tblPr>
              <a:tblGrid>
                <a:gridCol w="3209528"/>
                <a:gridCol w="3209528"/>
              </a:tblGrid>
              <a:tr h="986408">
                <a:tc>
                  <a:txBody>
                    <a:bodyPr/>
                    <a:lstStyle/>
                    <a:p>
                      <a:r>
                        <a:rPr lang="es-MX" dirty="0" smtClean="0"/>
                        <a:t>(1 año, 1 año)</a:t>
                      </a:r>
                    </a:p>
                    <a:p>
                      <a:r>
                        <a:rPr lang="es-MX" dirty="0" smtClean="0"/>
                        <a:t>A               B</a:t>
                      </a:r>
                      <a:endParaRPr lang="es-MX" dirty="0"/>
                    </a:p>
                  </a:txBody>
                  <a:tcPr/>
                </a:tc>
                <a:tc>
                  <a:txBody>
                    <a:bodyPr/>
                    <a:lstStyle/>
                    <a:p>
                      <a:r>
                        <a:rPr lang="es-MX" dirty="0" smtClean="0"/>
                        <a:t>(3 años,</a:t>
                      </a:r>
                      <a:r>
                        <a:rPr lang="es-MX" baseline="0" dirty="0" smtClean="0"/>
                        <a:t> 0 años)</a:t>
                      </a:r>
                    </a:p>
                    <a:p>
                      <a:r>
                        <a:rPr lang="es-MX" baseline="0" dirty="0" smtClean="0"/>
                        <a:t>A                  B</a:t>
                      </a:r>
                      <a:endParaRPr lang="es-MX" dirty="0"/>
                    </a:p>
                  </a:txBody>
                  <a:tcPr/>
                </a:tc>
              </a:tr>
              <a:tr h="986408">
                <a:tc>
                  <a:txBody>
                    <a:bodyPr/>
                    <a:lstStyle/>
                    <a:p>
                      <a:r>
                        <a:rPr lang="es-MX" dirty="0" smtClean="0"/>
                        <a:t>(0 años, 3 años)</a:t>
                      </a:r>
                    </a:p>
                    <a:p>
                      <a:r>
                        <a:rPr lang="es-MX" dirty="0" smtClean="0"/>
                        <a:t>A               B</a:t>
                      </a:r>
                      <a:endParaRPr lang="es-MX" dirty="0"/>
                    </a:p>
                  </a:txBody>
                  <a:tcPr/>
                </a:tc>
                <a:tc>
                  <a:txBody>
                    <a:bodyPr/>
                    <a:lstStyle/>
                    <a:p>
                      <a:r>
                        <a:rPr lang="es-MX" dirty="0" smtClean="0"/>
                        <a:t>(2 años, 2 años)</a:t>
                      </a:r>
                    </a:p>
                    <a:p>
                      <a:r>
                        <a:rPr lang="es-MX" dirty="0" smtClean="0"/>
                        <a:t>A</a:t>
                      </a:r>
                      <a:r>
                        <a:rPr lang="es-MX" baseline="0" dirty="0" smtClean="0"/>
                        <a:t>                  B</a:t>
                      </a:r>
                      <a:endParaRPr lang="es-MX" dirty="0"/>
                    </a:p>
                  </a:txBody>
                  <a:tcPr/>
                </a:tc>
              </a:tr>
            </a:tbl>
          </a:graphicData>
        </a:graphic>
      </p:graphicFrame>
      <p:sp>
        <p:nvSpPr>
          <p:cNvPr id="5" name="TextBox 4"/>
          <p:cNvSpPr txBox="1"/>
          <p:nvPr/>
        </p:nvSpPr>
        <p:spPr>
          <a:xfrm>
            <a:off x="2527792" y="1556792"/>
            <a:ext cx="2303900" cy="369332"/>
          </a:xfrm>
          <a:prstGeom prst="rect">
            <a:avLst/>
          </a:prstGeom>
          <a:noFill/>
        </p:spPr>
        <p:txBody>
          <a:bodyPr wrap="none" rtlCol="0">
            <a:spAutoFit/>
          </a:bodyPr>
          <a:lstStyle/>
          <a:p>
            <a:r>
              <a:rPr lang="es-MX" dirty="0" smtClean="0"/>
              <a:t>B rechaza la propuesta</a:t>
            </a:r>
            <a:endParaRPr lang="es-MX" dirty="0"/>
          </a:p>
        </p:txBody>
      </p:sp>
      <p:sp>
        <p:nvSpPr>
          <p:cNvPr id="7" name="TextBox 6"/>
          <p:cNvSpPr txBox="1"/>
          <p:nvPr/>
        </p:nvSpPr>
        <p:spPr>
          <a:xfrm>
            <a:off x="4932040" y="1124744"/>
            <a:ext cx="2042803" cy="369332"/>
          </a:xfrm>
          <a:prstGeom prst="rect">
            <a:avLst/>
          </a:prstGeom>
          <a:noFill/>
        </p:spPr>
        <p:txBody>
          <a:bodyPr wrap="none" rtlCol="0">
            <a:spAutoFit/>
          </a:bodyPr>
          <a:lstStyle/>
          <a:p>
            <a:r>
              <a:rPr lang="es-MX" dirty="0" smtClean="0"/>
              <a:t>B testifica en contra</a:t>
            </a:r>
            <a:endParaRPr lang="es-MX" dirty="0"/>
          </a:p>
        </p:txBody>
      </p:sp>
      <p:sp>
        <p:nvSpPr>
          <p:cNvPr id="8" name="TextBox 7"/>
          <p:cNvSpPr txBox="1"/>
          <p:nvPr/>
        </p:nvSpPr>
        <p:spPr>
          <a:xfrm>
            <a:off x="295544" y="2132856"/>
            <a:ext cx="1684168" cy="646331"/>
          </a:xfrm>
          <a:prstGeom prst="rect">
            <a:avLst/>
          </a:prstGeom>
          <a:noFill/>
        </p:spPr>
        <p:txBody>
          <a:bodyPr wrap="square" rtlCol="0">
            <a:spAutoFit/>
          </a:bodyPr>
          <a:lstStyle/>
          <a:p>
            <a:r>
              <a:rPr lang="es-MX" dirty="0" smtClean="0"/>
              <a:t>A rechaza la propuesta</a:t>
            </a:r>
            <a:endParaRPr lang="es-MX" dirty="0"/>
          </a:p>
        </p:txBody>
      </p:sp>
      <p:sp>
        <p:nvSpPr>
          <p:cNvPr id="9" name="TextBox 8"/>
          <p:cNvSpPr txBox="1"/>
          <p:nvPr/>
        </p:nvSpPr>
        <p:spPr>
          <a:xfrm>
            <a:off x="27837" y="3203684"/>
            <a:ext cx="2050818" cy="369332"/>
          </a:xfrm>
          <a:prstGeom prst="rect">
            <a:avLst/>
          </a:prstGeom>
          <a:noFill/>
        </p:spPr>
        <p:txBody>
          <a:bodyPr wrap="none" rtlCol="0">
            <a:spAutoFit/>
          </a:bodyPr>
          <a:lstStyle/>
          <a:p>
            <a:r>
              <a:rPr lang="es-MX" dirty="0" smtClean="0"/>
              <a:t>A testifica en contra</a:t>
            </a:r>
            <a:endParaRPr lang="es-MX" dirty="0"/>
          </a:p>
        </p:txBody>
      </p:sp>
      <p:pic>
        <p:nvPicPr>
          <p:cNvPr id="1028" name="Picture 4" descr="http://www.laymanpsych.com/wp-content/uploads/2010/09/intero.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534" b="17896"/>
          <a:stretch/>
        </p:blipFill>
        <p:spPr bwMode="auto">
          <a:xfrm>
            <a:off x="5372100" y="4245428"/>
            <a:ext cx="3771900" cy="2612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557983"/>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Argumentos en contra</a:t>
            </a:r>
            <a:endParaRPr lang="es-MX" dirty="0"/>
          </a:p>
        </p:txBody>
      </p:sp>
      <p:sp>
        <p:nvSpPr>
          <p:cNvPr id="3" name="Content Placeholder 2"/>
          <p:cNvSpPr>
            <a:spLocks noGrp="1"/>
          </p:cNvSpPr>
          <p:nvPr>
            <p:ph idx="1"/>
          </p:nvPr>
        </p:nvSpPr>
        <p:spPr/>
        <p:txBody>
          <a:bodyPr/>
          <a:lstStyle/>
          <a:p>
            <a:r>
              <a:rPr lang="es-MX" dirty="0" smtClean="0"/>
              <a:t>Filosóficos, psicológicos, comunicativos, físicos</a:t>
            </a:r>
            <a:endParaRPr lang="es-MX" dirty="0"/>
          </a:p>
        </p:txBody>
      </p:sp>
      <p:pic>
        <p:nvPicPr>
          <p:cNvPr id="17410" name="Picture 2" descr="http://rlv.zcache.es/advertencia_el_pi_es_irracional_pegatina-r1d101956d509442792ec02b069324676_v9wf3_8byvr_512.jpg?bg=0xfffff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2492896"/>
            <a:ext cx="4171950" cy="4171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167479"/>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904656"/>
          </a:xfrm>
        </p:spPr>
        <p:txBody>
          <a:bodyPr>
            <a:normAutofit/>
          </a:bodyPr>
          <a:lstStyle/>
          <a:p>
            <a:pPr marL="0" indent="0">
              <a:buNone/>
            </a:pPr>
            <a:r>
              <a:rPr lang="es-MX" dirty="0" smtClean="0"/>
              <a:t>1) Mantenimiento del principio de racionalidad</a:t>
            </a:r>
          </a:p>
          <a:p>
            <a:pPr marL="0" indent="0">
              <a:buNone/>
            </a:pPr>
            <a:endParaRPr lang="es-MX" dirty="0" smtClean="0"/>
          </a:p>
          <a:p>
            <a:pPr marL="0" indent="0">
              <a:buNone/>
            </a:pPr>
            <a:r>
              <a:rPr lang="es-MX" dirty="0" smtClean="0"/>
              <a:t>2) Ampliar la noción de racionalidad</a:t>
            </a:r>
          </a:p>
          <a:p>
            <a:pPr marL="0" indent="0">
              <a:buNone/>
            </a:pPr>
            <a:endParaRPr lang="es-MX" dirty="0" smtClean="0"/>
          </a:p>
          <a:p>
            <a:pPr marL="0" indent="0">
              <a:buNone/>
            </a:pPr>
            <a:r>
              <a:rPr lang="es-MX" dirty="0" smtClean="0"/>
              <a:t>3) Cambiar de paradigma</a:t>
            </a:r>
          </a:p>
          <a:p>
            <a:pPr marL="0" indent="0">
              <a:buNone/>
            </a:pPr>
            <a:r>
              <a:rPr lang="es-MX" dirty="0">
                <a:solidFill>
                  <a:schemeClr val="accent2"/>
                </a:solidFill>
              </a:rPr>
              <a:t>a</a:t>
            </a:r>
            <a:r>
              <a:rPr lang="es-MX" dirty="0" smtClean="0">
                <a:solidFill>
                  <a:schemeClr val="accent2"/>
                </a:solidFill>
              </a:rPr>
              <a:t>) Asumir complejidad humana y social</a:t>
            </a:r>
          </a:p>
          <a:p>
            <a:pPr marL="0" indent="0">
              <a:buNone/>
            </a:pPr>
            <a:r>
              <a:rPr lang="es-MX" dirty="0">
                <a:solidFill>
                  <a:schemeClr val="accent2"/>
                </a:solidFill>
              </a:rPr>
              <a:t>b</a:t>
            </a:r>
            <a:r>
              <a:rPr lang="es-MX" dirty="0" smtClean="0">
                <a:solidFill>
                  <a:schemeClr val="accent2"/>
                </a:solidFill>
              </a:rPr>
              <a:t>) superar la contradicción racional-emocional</a:t>
            </a:r>
          </a:p>
          <a:p>
            <a:pPr marL="0" indent="0">
              <a:buNone/>
            </a:pPr>
            <a:r>
              <a:rPr lang="es-MX" dirty="0">
                <a:solidFill>
                  <a:schemeClr val="accent2"/>
                </a:solidFill>
              </a:rPr>
              <a:t>c</a:t>
            </a:r>
            <a:r>
              <a:rPr lang="es-MX" dirty="0" smtClean="0">
                <a:solidFill>
                  <a:schemeClr val="accent2"/>
                </a:solidFill>
              </a:rPr>
              <a:t>) Aceptar y jugar con la subjetividad de la percepción</a:t>
            </a:r>
          </a:p>
          <a:p>
            <a:pPr marL="0" indent="0">
              <a:buNone/>
            </a:pPr>
            <a:r>
              <a:rPr lang="es-MX" dirty="0">
                <a:solidFill>
                  <a:schemeClr val="accent2"/>
                </a:solidFill>
              </a:rPr>
              <a:t>d</a:t>
            </a:r>
            <a:r>
              <a:rPr lang="es-MX" dirty="0" smtClean="0">
                <a:solidFill>
                  <a:schemeClr val="accent2"/>
                </a:solidFill>
              </a:rPr>
              <a:t>) No menospreciar lo cualitativo</a:t>
            </a:r>
            <a:endParaRPr lang="es-MX" dirty="0">
              <a:solidFill>
                <a:schemeClr val="accent2"/>
              </a:solidFill>
            </a:endParaRPr>
          </a:p>
        </p:txBody>
      </p:sp>
    </p:spTree>
    <p:extLst>
      <p:ext uri="{BB962C8B-B14F-4D97-AF65-F5344CB8AC3E}">
        <p14:creationId xmlns:p14="http://schemas.microsoft.com/office/powerpoint/2010/main" val="2415623476"/>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75856" y="2780928"/>
            <a:ext cx="5458968" cy="1048684"/>
          </a:xfrm>
        </p:spPr>
        <p:txBody>
          <a:bodyPr>
            <a:normAutofit fontScale="90000"/>
          </a:bodyPr>
          <a:lstStyle/>
          <a:p>
            <a:r>
              <a:rPr lang="es-MX" dirty="0" smtClean="0">
                <a:solidFill>
                  <a:srgbClr val="FFFFFF"/>
                </a:solidFill>
              </a:rPr>
              <a:t>La crisis del sujeto en las ciencias del hombre: el paradigma emergente</a:t>
            </a:r>
            <a:endParaRPr lang="es-MX" dirty="0">
              <a:solidFill>
                <a:srgbClr val="FFFFFF"/>
              </a:solidFill>
            </a:endParaRPr>
          </a:p>
        </p:txBody>
      </p:sp>
      <p:sp>
        <p:nvSpPr>
          <p:cNvPr id="3" name="Subtitle 2"/>
          <p:cNvSpPr>
            <a:spLocks noGrp="1"/>
          </p:cNvSpPr>
          <p:nvPr>
            <p:ph type="subTitle" idx="1"/>
          </p:nvPr>
        </p:nvSpPr>
        <p:spPr/>
        <p:txBody>
          <a:bodyPr/>
          <a:lstStyle/>
          <a:p>
            <a:endParaRPr lang="es-MX"/>
          </a:p>
        </p:txBody>
      </p:sp>
    </p:spTree>
    <p:extLst>
      <p:ext uri="{BB962C8B-B14F-4D97-AF65-F5344CB8AC3E}">
        <p14:creationId xmlns:p14="http://schemas.microsoft.com/office/powerpoint/2010/main" val="3408332938"/>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6635080" cy="6192688"/>
          </a:xfrm>
        </p:spPr>
        <p:txBody>
          <a:bodyPr>
            <a:normAutofit/>
          </a:bodyPr>
          <a:lstStyle/>
          <a:p>
            <a:r>
              <a:rPr lang="es-MX" dirty="0" smtClean="0"/>
              <a:t>El cambio de paradigma de la física arrastra a otras ciencias hacia un nuevo paradigma.</a:t>
            </a:r>
          </a:p>
          <a:p>
            <a:r>
              <a:rPr lang="es-MX" dirty="0"/>
              <a:t> </a:t>
            </a:r>
            <a:r>
              <a:rPr lang="es-MX" dirty="0" smtClean="0"/>
              <a:t>El hombre vuelve a tener cabida y sentido en él.</a:t>
            </a:r>
          </a:p>
          <a:p>
            <a:pPr marL="0" indent="0">
              <a:buNone/>
            </a:pPr>
            <a:r>
              <a:rPr lang="es-MX" sz="3600" b="1" dirty="0" smtClean="0"/>
              <a:t>Separación entre el sujeto-objeto en el espacio tiempo</a:t>
            </a:r>
          </a:p>
          <a:p>
            <a:pPr marL="0" indent="0">
              <a:buNone/>
            </a:pPr>
            <a:r>
              <a:rPr lang="es-MX" dirty="0" smtClean="0"/>
              <a:t>El observador y lo observado no pueden ya considerarse separables porque el observador forma parte de la constitución del objeto observado. Niels Bohr en el nivel cuántico demostró que los electrones revisten la forma de corpúsculo y no de onda cuando el hombre/observador interviene.</a:t>
            </a:r>
            <a:endParaRPr lang="es-MX" sz="2800" dirty="0"/>
          </a:p>
        </p:txBody>
      </p:sp>
    </p:spTree>
    <p:extLst>
      <p:ext uri="{BB962C8B-B14F-4D97-AF65-F5344CB8AC3E}">
        <p14:creationId xmlns:p14="http://schemas.microsoft.com/office/powerpoint/2010/main" val="2205422119"/>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MX" dirty="0" smtClean="0"/>
              <a:t>Ser humano dotado de capacidades electivas</a:t>
            </a:r>
            <a:endParaRPr lang="es-MX" dirty="0"/>
          </a:p>
        </p:txBody>
      </p:sp>
      <p:sp>
        <p:nvSpPr>
          <p:cNvPr id="3" name="Content Placeholder 2"/>
          <p:cNvSpPr>
            <a:spLocks noGrp="1"/>
          </p:cNvSpPr>
          <p:nvPr>
            <p:ph idx="1"/>
          </p:nvPr>
        </p:nvSpPr>
        <p:spPr/>
        <p:txBody>
          <a:bodyPr/>
          <a:lstStyle/>
          <a:p>
            <a:r>
              <a:rPr lang="es-MX" b="1" dirty="0" smtClean="0"/>
              <a:t>Capacidades imaginativas-prospectivas</a:t>
            </a:r>
            <a:r>
              <a:rPr lang="es-MX" dirty="0" smtClean="0"/>
              <a:t>: la adaptación es la cualidad principal de todos los seres vivos. La anticipación ante el futuro es una cualidad privativa del hombre que le permite actuar de un modo preventivo respecto a los cambios del entorno antes de que los problemas y oportunidades hagan acto de presencia. </a:t>
            </a:r>
            <a:endParaRPr lang="es-MX" dirty="0"/>
          </a:p>
        </p:txBody>
      </p:sp>
    </p:spTree>
    <p:extLst>
      <p:ext uri="{BB962C8B-B14F-4D97-AF65-F5344CB8AC3E}">
        <p14:creationId xmlns:p14="http://schemas.microsoft.com/office/powerpoint/2010/main" val="1006339020"/>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6491064" cy="4237931"/>
          </a:xfrm>
        </p:spPr>
        <p:txBody>
          <a:bodyPr/>
          <a:lstStyle/>
          <a:p>
            <a:pPr marL="0" indent="0">
              <a:buNone/>
            </a:pPr>
            <a:r>
              <a:rPr lang="es-MX" dirty="0" smtClean="0"/>
              <a:t>Capacidades estratégico-electivas</a:t>
            </a:r>
          </a:p>
          <a:p>
            <a:r>
              <a:rPr lang="es-MX" dirty="0" smtClean="0"/>
              <a:t>Elegir-decidir</a:t>
            </a:r>
          </a:p>
          <a:p>
            <a:r>
              <a:rPr lang="es-MX" dirty="0" smtClean="0"/>
              <a:t>Llanto de un niño: es estrategia genética y después es manipuladora y </a:t>
            </a:r>
            <a:r>
              <a:rPr lang="es-MX" dirty="0" err="1" smtClean="0"/>
              <a:t>coaccionante</a:t>
            </a:r>
            <a:r>
              <a:rPr lang="es-MX" dirty="0" smtClean="0"/>
              <a:t>.</a:t>
            </a:r>
          </a:p>
          <a:p>
            <a:r>
              <a:rPr lang="es-MX" dirty="0" smtClean="0"/>
              <a:t>Influencia en las decisiones internas y externas: individuales y colectivas; persona y ambiente.</a:t>
            </a:r>
            <a:endParaRPr lang="es-MX" dirty="0"/>
          </a:p>
        </p:txBody>
      </p:sp>
      <p:pic>
        <p:nvPicPr>
          <p:cNvPr id="18434" name="Picture 2" descr="http://cuidadoinfantil.net/wp-content/uploads/llanto.jpg?21f235">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625" y="4276724"/>
            <a:ext cx="2619375" cy="2581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459776"/>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6491064" cy="4525963"/>
          </a:xfrm>
        </p:spPr>
        <p:txBody>
          <a:bodyPr/>
          <a:lstStyle/>
          <a:p>
            <a:r>
              <a:rPr lang="es-MX" dirty="0" smtClean="0"/>
              <a:t>Restricciones a la libertad de elegir: filtros</a:t>
            </a:r>
          </a:p>
          <a:p>
            <a:r>
              <a:rPr lang="es-MX" dirty="0" smtClean="0"/>
              <a:t>La libertad es la premisa básica de la conducta estratégica</a:t>
            </a:r>
          </a:p>
          <a:p>
            <a:endParaRPr lang="es-MX" dirty="0"/>
          </a:p>
        </p:txBody>
      </p:sp>
      <p:pic>
        <p:nvPicPr>
          <p:cNvPr id="11266" name="Picture 2" descr="http://4.bp.blogspot.com/-3iOkQgoxe44/USdQj3mXQvI/AAAAAAAABwI/10xTi6y-nMQ/s1600/liberta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3212976"/>
            <a:ext cx="3853061" cy="3455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903910"/>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Estrategias básicas</a:t>
            </a:r>
            <a:endParaRPr lang="es-MX" dirty="0"/>
          </a:p>
        </p:txBody>
      </p:sp>
      <p:sp>
        <p:nvSpPr>
          <p:cNvPr id="3" name="Content Placeholder 2"/>
          <p:cNvSpPr>
            <a:spLocks noGrp="1"/>
          </p:cNvSpPr>
          <p:nvPr>
            <p:ph idx="1"/>
          </p:nvPr>
        </p:nvSpPr>
        <p:spPr/>
        <p:txBody>
          <a:bodyPr/>
          <a:lstStyle/>
          <a:p>
            <a:r>
              <a:rPr lang="es-MX" dirty="0" smtClean="0"/>
              <a:t>Ensayo y error</a:t>
            </a:r>
          </a:p>
          <a:p>
            <a:endParaRPr lang="es-MX" dirty="0" smtClean="0"/>
          </a:p>
          <a:p>
            <a:r>
              <a:rPr lang="es-MX" dirty="0" smtClean="0"/>
              <a:t>Heurística</a:t>
            </a:r>
          </a:p>
          <a:p>
            <a:pPr marL="0" indent="0" algn="ctr">
              <a:buNone/>
            </a:pPr>
            <a:r>
              <a:rPr lang="es-MX" sz="4400" dirty="0" err="1" smtClean="0">
                <a:solidFill>
                  <a:srgbClr val="FF0000"/>
                </a:solidFill>
              </a:rPr>
              <a:t>Nipügion</a:t>
            </a:r>
            <a:endParaRPr lang="es-MX" sz="4400" dirty="0" smtClean="0">
              <a:solidFill>
                <a:srgbClr val="FF0000"/>
              </a:solidFill>
            </a:endParaRPr>
          </a:p>
          <a:p>
            <a:pPr algn="ctr"/>
            <a:endParaRPr lang="es-MX" dirty="0" smtClean="0"/>
          </a:p>
          <a:p>
            <a:pPr algn="ctr"/>
            <a:endParaRPr lang="es-MX" dirty="0"/>
          </a:p>
        </p:txBody>
      </p:sp>
    </p:spTree>
    <p:extLst>
      <p:ext uri="{BB962C8B-B14F-4D97-AF65-F5344CB8AC3E}">
        <p14:creationId xmlns:p14="http://schemas.microsoft.com/office/powerpoint/2010/main" val="3071887284"/>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35896" y="1484784"/>
            <a:ext cx="4882904" cy="1120692"/>
          </a:xfrm>
        </p:spPr>
        <p:txBody>
          <a:bodyPr>
            <a:normAutofit fontScale="90000"/>
          </a:bodyPr>
          <a:lstStyle/>
          <a:p>
            <a:r>
              <a:rPr lang="es-MX" dirty="0" smtClean="0">
                <a:solidFill>
                  <a:srgbClr val="FFFFFF"/>
                </a:solidFill>
              </a:rPr>
              <a:t>El modelo del hombre-jugador</a:t>
            </a:r>
            <a:endParaRPr lang="es-MX" dirty="0">
              <a:solidFill>
                <a:srgbClr val="FFFFFF"/>
              </a:solidFill>
            </a:endParaRPr>
          </a:p>
        </p:txBody>
      </p:sp>
      <p:sp>
        <p:nvSpPr>
          <p:cNvPr id="3" name="Subtitle 2"/>
          <p:cNvSpPr>
            <a:spLocks noGrp="1"/>
          </p:cNvSpPr>
          <p:nvPr>
            <p:ph type="subTitle" idx="1"/>
          </p:nvPr>
        </p:nvSpPr>
        <p:spPr/>
        <p:txBody>
          <a:bodyPr/>
          <a:lstStyle/>
          <a:p>
            <a:endParaRPr lang="es-MX"/>
          </a:p>
        </p:txBody>
      </p:sp>
    </p:spTree>
    <p:extLst>
      <p:ext uri="{BB962C8B-B14F-4D97-AF65-F5344CB8AC3E}">
        <p14:creationId xmlns:p14="http://schemas.microsoft.com/office/powerpoint/2010/main" val="3018571807"/>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Modelo</a:t>
            </a:r>
            <a:endParaRPr lang="es-MX" dirty="0"/>
          </a:p>
        </p:txBody>
      </p:sp>
      <p:sp>
        <p:nvSpPr>
          <p:cNvPr id="3" name="Content Placeholder 2"/>
          <p:cNvSpPr>
            <a:spLocks noGrp="1"/>
          </p:cNvSpPr>
          <p:nvPr>
            <p:ph idx="1"/>
          </p:nvPr>
        </p:nvSpPr>
        <p:spPr/>
        <p:txBody>
          <a:bodyPr/>
          <a:lstStyle/>
          <a:p>
            <a:r>
              <a:rPr lang="es-MX" dirty="0" smtClean="0"/>
              <a:t>Construcción teórica, hipotética para representar una realidad empírica con el objeto de poder estudiarla y verificar la teoría subyacente.</a:t>
            </a:r>
          </a:p>
          <a:p>
            <a:endParaRPr lang="es-MX" dirty="0"/>
          </a:p>
        </p:txBody>
      </p:sp>
    </p:spTree>
    <p:extLst>
      <p:ext uri="{BB962C8B-B14F-4D97-AF65-F5344CB8AC3E}">
        <p14:creationId xmlns:p14="http://schemas.microsoft.com/office/powerpoint/2010/main" val="2077029939"/>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Funciones de los modelos</a:t>
            </a:r>
            <a:endParaRPr lang="es-MX" dirty="0"/>
          </a:p>
        </p:txBody>
      </p:sp>
      <p:sp>
        <p:nvSpPr>
          <p:cNvPr id="3" name="Content Placeholder 2"/>
          <p:cNvSpPr>
            <a:spLocks noGrp="1"/>
          </p:cNvSpPr>
          <p:nvPr>
            <p:ph idx="1"/>
          </p:nvPr>
        </p:nvSpPr>
        <p:spPr/>
        <p:txBody>
          <a:bodyPr/>
          <a:lstStyle/>
          <a:p>
            <a:r>
              <a:rPr lang="es-MX" dirty="0" smtClean="0"/>
              <a:t>1) Organizadora: ordena y relaciona sistemas</a:t>
            </a:r>
          </a:p>
          <a:p>
            <a:r>
              <a:rPr lang="es-MX" dirty="0" smtClean="0"/>
              <a:t>2) Heurística: exploración del proceso para conducirnos a claves del mismo</a:t>
            </a:r>
          </a:p>
          <a:p>
            <a:r>
              <a:rPr lang="es-MX" dirty="0" smtClean="0"/>
              <a:t>3) Predictiva: hace posible la predicción de resultados o cursos de hechos</a:t>
            </a:r>
            <a:endParaRPr lang="es-MX" dirty="0"/>
          </a:p>
        </p:txBody>
      </p:sp>
    </p:spTree>
    <p:extLst>
      <p:ext uri="{BB962C8B-B14F-4D97-AF65-F5344CB8AC3E}">
        <p14:creationId xmlns:p14="http://schemas.microsoft.com/office/powerpoint/2010/main" val="3070911142"/>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 y="44624"/>
            <a:ext cx="8435280" cy="1143000"/>
          </a:xfrm>
        </p:spPr>
        <p:txBody>
          <a:bodyPr>
            <a:normAutofit fontScale="90000"/>
          </a:bodyPr>
          <a:lstStyle/>
          <a:p>
            <a:r>
              <a:rPr lang="es-MX" dirty="0" smtClean="0"/>
              <a:t>Sistema estratégico del hombre jugador</a:t>
            </a:r>
            <a:endParaRPr lang="es-MX" dirty="0"/>
          </a:p>
        </p:txBody>
      </p:sp>
      <p:sp>
        <p:nvSpPr>
          <p:cNvPr id="4" name="Oval 3"/>
          <p:cNvSpPr/>
          <p:nvPr/>
        </p:nvSpPr>
        <p:spPr>
          <a:xfrm>
            <a:off x="2267744" y="1484784"/>
            <a:ext cx="4320480" cy="42484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a:p>
        </p:txBody>
      </p:sp>
      <p:sp>
        <p:nvSpPr>
          <p:cNvPr id="5" name="Oval 4"/>
          <p:cNvSpPr/>
          <p:nvPr/>
        </p:nvSpPr>
        <p:spPr>
          <a:xfrm>
            <a:off x="3572272" y="2060848"/>
            <a:ext cx="1647800" cy="1647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a:p>
        </p:txBody>
      </p:sp>
      <p:sp>
        <p:nvSpPr>
          <p:cNvPr id="6" name="Oval 5"/>
          <p:cNvSpPr/>
          <p:nvPr/>
        </p:nvSpPr>
        <p:spPr>
          <a:xfrm>
            <a:off x="4148336" y="2717304"/>
            <a:ext cx="1647800" cy="1647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a:p>
        </p:txBody>
      </p:sp>
      <p:sp>
        <p:nvSpPr>
          <p:cNvPr id="7" name="Oval 6"/>
          <p:cNvSpPr/>
          <p:nvPr/>
        </p:nvSpPr>
        <p:spPr>
          <a:xfrm>
            <a:off x="2987824" y="2708920"/>
            <a:ext cx="1647800" cy="1647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a:p>
        </p:txBody>
      </p:sp>
      <p:sp>
        <p:nvSpPr>
          <p:cNvPr id="8" name="Oval 7"/>
          <p:cNvSpPr/>
          <p:nvPr/>
        </p:nvSpPr>
        <p:spPr>
          <a:xfrm>
            <a:off x="3572272" y="3429000"/>
            <a:ext cx="1647800" cy="1647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a:p>
        </p:txBody>
      </p:sp>
      <p:sp>
        <p:nvSpPr>
          <p:cNvPr id="9" name="TextBox 8"/>
          <p:cNvSpPr txBox="1"/>
          <p:nvPr/>
        </p:nvSpPr>
        <p:spPr>
          <a:xfrm>
            <a:off x="4067944" y="6372036"/>
            <a:ext cx="948145" cy="369332"/>
          </a:xfrm>
          <a:prstGeom prst="rect">
            <a:avLst/>
          </a:prstGeom>
          <a:noFill/>
        </p:spPr>
        <p:txBody>
          <a:bodyPr wrap="none" rtlCol="0">
            <a:spAutoFit/>
          </a:bodyPr>
          <a:lstStyle/>
          <a:p>
            <a:r>
              <a:rPr lang="es-MX" b="1" dirty="0" smtClean="0"/>
              <a:t>Entorno</a:t>
            </a:r>
            <a:endParaRPr lang="es-MX" b="1" dirty="0"/>
          </a:p>
        </p:txBody>
      </p:sp>
      <p:sp>
        <p:nvSpPr>
          <p:cNvPr id="10" name="TextBox 9"/>
          <p:cNvSpPr txBox="1"/>
          <p:nvPr/>
        </p:nvSpPr>
        <p:spPr>
          <a:xfrm>
            <a:off x="4067944" y="5733256"/>
            <a:ext cx="819455" cy="369332"/>
          </a:xfrm>
          <a:prstGeom prst="rect">
            <a:avLst/>
          </a:prstGeom>
          <a:noFill/>
        </p:spPr>
        <p:txBody>
          <a:bodyPr wrap="none" rtlCol="0">
            <a:spAutoFit/>
          </a:bodyPr>
          <a:lstStyle/>
          <a:p>
            <a:r>
              <a:rPr lang="es-MX" b="1" dirty="0" smtClean="0"/>
              <a:t>Acción</a:t>
            </a:r>
            <a:endParaRPr lang="es-MX" b="1" dirty="0"/>
          </a:p>
        </p:txBody>
      </p:sp>
      <p:sp>
        <p:nvSpPr>
          <p:cNvPr id="11" name="TextBox 10"/>
          <p:cNvSpPr txBox="1"/>
          <p:nvPr/>
        </p:nvSpPr>
        <p:spPr>
          <a:xfrm>
            <a:off x="4040577" y="1124744"/>
            <a:ext cx="819455" cy="369332"/>
          </a:xfrm>
          <a:prstGeom prst="rect">
            <a:avLst/>
          </a:prstGeom>
          <a:noFill/>
        </p:spPr>
        <p:txBody>
          <a:bodyPr wrap="none" rtlCol="0">
            <a:spAutoFit/>
          </a:bodyPr>
          <a:lstStyle/>
          <a:p>
            <a:r>
              <a:rPr lang="es-MX" b="1" dirty="0" smtClean="0"/>
              <a:t>Acción</a:t>
            </a:r>
            <a:endParaRPr lang="es-MX" b="1" dirty="0"/>
          </a:p>
        </p:txBody>
      </p:sp>
      <p:sp>
        <p:nvSpPr>
          <p:cNvPr id="12" name="TextBox 11"/>
          <p:cNvSpPr txBox="1"/>
          <p:nvPr/>
        </p:nvSpPr>
        <p:spPr>
          <a:xfrm>
            <a:off x="3491880" y="2267580"/>
            <a:ext cx="1939505" cy="369332"/>
          </a:xfrm>
          <a:prstGeom prst="rect">
            <a:avLst/>
          </a:prstGeom>
          <a:noFill/>
        </p:spPr>
        <p:txBody>
          <a:bodyPr wrap="none" rtlCol="0">
            <a:spAutoFit/>
          </a:bodyPr>
          <a:lstStyle/>
          <a:p>
            <a:r>
              <a:rPr lang="es-MX" b="1" dirty="0" smtClean="0"/>
              <a:t>Sistema valorativo</a:t>
            </a:r>
            <a:endParaRPr lang="es-MX" b="1" dirty="0"/>
          </a:p>
        </p:txBody>
      </p:sp>
      <p:sp>
        <p:nvSpPr>
          <p:cNvPr id="13" name="TextBox 12"/>
          <p:cNvSpPr txBox="1"/>
          <p:nvPr/>
        </p:nvSpPr>
        <p:spPr>
          <a:xfrm>
            <a:off x="2627784" y="2924944"/>
            <a:ext cx="1859163" cy="369332"/>
          </a:xfrm>
          <a:prstGeom prst="rect">
            <a:avLst/>
          </a:prstGeom>
          <a:noFill/>
        </p:spPr>
        <p:txBody>
          <a:bodyPr wrap="none" rtlCol="0">
            <a:spAutoFit/>
          </a:bodyPr>
          <a:lstStyle/>
          <a:p>
            <a:r>
              <a:rPr lang="es-MX" b="1" dirty="0" smtClean="0"/>
              <a:t>Sistema cognitivo</a:t>
            </a:r>
            <a:endParaRPr lang="es-MX" b="1" dirty="0"/>
          </a:p>
        </p:txBody>
      </p:sp>
      <p:sp>
        <p:nvSpPr>
          <p:cNvPr id="14" name="TextBox 13"/>
          <p:cNvSpPr txBox="1"/>
          <p:nvPr/>
        </p:nvSpPr>
        <p:spPr>
          <a:xfrm>
            <a:off x="4572000" y="2924944"/>
            <a:ext cx="1735283" cy="369332"/>
          </a:xfrm>
          <a:prstGeom prst="rect">
            <a:avLst/>
          </a:prstGeom>
          <a:noFill/>
        </p:spPr>
        <p:txBody>
          <a:bodyPr wrap="none" rtlCol="0">
            <a:spAutoFit/>
          </a:bodyPr>
          <a:lstStyle/>
          <a:p>
            <a:r>
              <a:rPr lang="es-MX" b="1" dirty="0" smtClean="0"/>
              <a:t>Sistema electivo</a:t>
            </a:r>
            <a:endParaRPr lang="es-MX" b="1" dirty="0"/>
          </a:p>
        </p:txBody>
      </p:sp>
      <p:sp>
        <p:nvSpPr>
          <p:cNvPr id="15" name="TextBox 14"/>
          <p:cNvSpPr txBox="1"/>
          <p:nvPr/>
        </p:nvSpPr>
        <p:spPr>
          <a:xfrm>
            <a:off x="3350108" y="4293096"/>
            <a:ext cx="2109873" cy="646331"/>
          </a:xfrm>
          <a:prstGeom prst="rect">
            <a:avLst/>
          </a:prstGeom>
          <a:noFill/>
        </p:spPr>
        <p:txBody>
          <a:bodyPr wrap="none" rtlCol="0">
            <a:spAutoFit/>
          </a:bodyPr>
          <a:lstStyle/>
          <a:p>
            <a:pPr algn="ctr"/>
            <a:r>
              <a:rPr lang="es-MX" b="1" dirty="0" smtClean="0"/>
              <a:t>Sistema imaginativo</a:t>
            </a:r>
          </a:p>
          <a:p>
            <a:pPr algn="ctr"/>
            <a:r>
              <a:rPr lang="es-MX" b="1" dirty="0" smtClean="0"/>
              <a:t>prospectivo</a:t>
            </a:r>
            <a:endParaRPr lang="es-MX" b="1" dirty="0"/>
          </a:p>
        </p:txBody>
      </p:sp>
      <p:sp>
        <p:nvSpPr>
          <p:cNvPr id="16" name="TextBox 15"/>
          <p:cNvSpPr txBox="1"/>
          <p:nvPr/>
        </p:nvSpPr>
        <p:spPr>
          <a:xfrm>
            <a:off x="3614096" y="3284984"/>
            <a:ext cx="1564152" cy="923330"/>
          </a:xfrm>
          <a:prstGeom prst="rect">
            <a:avLst/>
          </a:prstGeom>
          <a:noFill/>
        </p:spPr>
        <p:txBody>
          <a:bodyPr wrap="square" rtlCol="0">
            <a:spAutoFit/>
          </a:bodyPr>
          <a:lstStyle/>
          <a:p>
            <a:pPr algn="ctr"/>
            <a:r>
              <a:rPr lang="es-MX" b="1" dirty="0" smtClean="0"/>
              <a:t>Yo</a:t>
            </a:r>
          </a:p>
          <a:p>
            <a:pPr algn="ctr"/>
            <a:r>
              <a:rPr lang="es-MX" b="1" dirty="0" err="1" smtClean="0"/>
              <a:t>Intra</a:t>
            </a:r>
            <a:r>
              <a:rPr lang="es-MX" b="1" dirty="0" smtClean="0"/>
              <a:t> Comunicación</a:t>
            </a:r>
            <a:endParaRPr lang="es-MX" b="1" dirty="0"/>
          </a:p>
        </p:txBody>
      </p:sp>
      <p:sp>
        <p:nvSpPr>
          <p:cNvPr id="17" name="TextBox 16"/>
          <p:cNvSpPr txBox="1"/>
          <p:nvPr/>
        </p:nvSpPr>
        <p:spPr>
          <a:xfrm>
            <a:off x="179512" y="1124744"/>
            <a:ext cx="869469" cy="369332"/>
          </a:xfrm>
          <a:prstGeom prst="rect">
            <a:avLst/>
          </a:prstGeom>
          <a:noFill/>
        </p:spPr>
        <p:txBody>
          <a:bodyPr wrap="none" rtlCol="0">
            <a:spAutoFit/>
          </a:bodyPr>
          <a:lstStyle/>
          <a:p>
            <a:r>
              <a:rPr lang="es-MX" b="1" dirty="0" smtClean="0"/>
              <a:t>Pasado</a:t>
            </a:r>
            <a:endParaRPr lang="es-MX" b="1" dirty="0"/>
          </a:p>
        </p:txBody>
      </p:sp>
      <p:sp>
        <p:nvSpPr>
          <p:cNvPr id="18" name="TextBox 17"/>
          <p:cNvSpPr txBox="1"/>
          <p:nvPr/>
        </p:nvSpPr>
        <p:spPr>
          <a:xfrm>
            <a:off x="8144648" y="1124744"/>
            <a:ext cx="819840" cy="369332"/>
          </a:xfrm>
          <a:prstGeom prst="rect">
            <a:avLst/>
          </a:prstGeom>
          <a:noFill/>
        </p:spPr>
        <p:txBody>
          <a:bodyPr wrap="none" rtlCol="0">
            <a:spAutoFit/>
          </a:bodyPr>
          <a:lstStyle/>
          <a:p>
            <a:r>
              <a:rPr lang="es-MX" b="1" dirty="0" smtClean="0"/>
              <a:t>Futuro</a:t>
            </a:r>
            <a:endParaRPr lang="es-MX" b="1" dirty="0"/>
          </a:p>
        </p:txBody>
      </p:sp>
      <p:cxnSp>
        <p:nvCxnSpPr>
          <p:cNvPr id="20" name="Straight Arrow Connector 19"/>
          <p:cNvCxnSpPr/>
          <p:nvPr/>
        </p:nvCxnSpPr>
        <p:spPr>
          <a:xfrm>
            <a:off x="0" y="692696"/>
            <a:ext cx="9036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6708808"/>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Sistema cognitivo</a:t>
            </a:r>
            <a:endParaRPr lang="es-MX" dirty="0"/>
          </a:p>
        </p:txBody>
      </p:sp>
      <p:sp>
        <p:nvSpPr>
          <p:cNvPr id="3" name="Content Placeholder 2"/>
          <p:cNvSpPr>
            <a:spLocks noGrp="1"/>
          </p:cNvSpPr>
          <p:nvPr>
            <p:ph idx="1"/>
          </p:nvPr>
        </p:nvSpPr>
        <p:spPr/>
        <p:txBody>
          <a:bodyPr/>
          <a:lstStyle/>
          <a:p>
            <a:r>
              <a:rPr lang="es-MX" dirty="0" smtClean="0"/>
              <a:t>Es vital</a:t>
            </a:r>
          </a:p>
          <a:p>
            <a:r>
              <a:rPr lang="es-MX" dirty="0" smtClean="0"/>
              <a:t>Acota la realidad</a:t>
            </a:r>
          </a:p>
          <a:p>
            <a:r>
              <a:rPr lang="es-MX" dirty="0" smtClean="0"/>
              <a:t>Interpreta y reconstruye esa realidad</a:t>
            </a:r>
          </a:p>
          <a:p>
            <a:r>
              <a:rPr lang="es-MX" dirty="0" smtClean="0"/>
              <a:t>Capta de forma coordinada significación y sentido</a:t>
            </a:r>
          </a:p>
          <a:p>
            <a:endParaRPr lang="es-MX" dirty="0"/>
          </a:p>
          <a:p>
            <a:endParaRPr lang="es-MX" dirty="0"/>
          </a:p>
        </p:txBody>
      </p:sp>
    </p:spTree>
    <p:extLst>
      <p:ext uri="{BB962C8B-B14F-4D97-AF65-F5344CB8AC3E}">
        <p14:creationId xmlns:p14="http://schemas.microsoft.com/office/powerpoint/2010/main" val="4032176282"/>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s-MX" dirty="0"/>
          </a:p>
        </p:txBody>
      </p:sp>
      <p:sp>
        <p:nvSpPr>
          <p:cNvPr id="4" name="Rectangle 3"/>
          <p:cNvSpPr/>
          <p:nvPr/>
        </p:nvSpPr>
        <p:spPr>
          <a:xfrm>
            <a:off x="467544" y="2780928"/>
            <a:ext cx="8208912" cy="151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smtClean="0"/>
              <a:t>Evaluación constructiva</a:t>
            </a:r>
          </a:p>
          <a:p>
            <a:pPr algn="ctr"/>
            <a:r>
              <a:rPr lang="es-MX" sz="2000" dirty="0" smtClean="0"/>
              <a:t>Seleccionada la información, se relaciona con datos anteriores, sistemas categoriales y marcos de referencia. Se capta el sentido y utilidad para el sujeto al transformar la </a:t>
            </a:r>
            <a:r>
              <a:rPr lang="es-MX" sz="2000" dirty="0"/>
              <a:t>i</a:t>
            </a:r>
            <a:r>
              <a:rPr lang="es-MX" sz="2000" dirty="0" smtClean="0"/>
              <a:t>nformación en representaciones simbólicas manejables –conceptos, palabras, relatos-. </a:t>
            </a:r>
            <a:endParaRPr lang="es-MX" sz="2000" dirty="0"/>
          </a:p>
        </p:txBody>
      </p:sp>
      <p:sp>
        <p:nvSpPr>
          <p:cNvPr id="5" name="Rectangle 4"/>
          <p:cNvSpPr/>
          <p:nvPr/>
        </p:nvSpPr>
        <p:spPr>
          <a:xfrm>
            <a:off x="467544" y="4725144"/>
            <a:ext cx="8208912" cy="1512168"/>
          </a:xfrm>
          <a:prstGeom prst="rect">
            <a:avLst/>
          </a:prstGeom>
          <a:solidFill>
            <a:schemeClr val="accent2">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smtClean="0"/>
              <a:t>Evaluación </a:t>
            </a:r>
            <a:r>
              <a:rPr lang="es-MX" sz="2000" dirty="0" err="1" smtClean="0"/>
              <a:t>contextualizadora</a:t>
            </a:r>
            <a:endParaRPr lang="es-MX" sz="2000" dirty="0" smtClean="0"/>
          </a:p>
          <a:p>
            <a:pPr algn="ctr"/>
            <a:r>
              <a:rPr lang="es-MX" sz="2000" dirty="0" smtClean="0"/>
              <a:t>Relativiza la información e identifica las oportunidades y los problemas. El resultado es la apreciación global de la situación. Mediante la valoración de la situación y contexto de acción se pueden identificar conflictos y oportunidades así como puntos débiles y fuertes para afrontarlos.</a:t>
            </a:r>
            <a:endParaRPr lang="es-MX" sz="2000" dirty="0"/>
          </a:p>
        </p:txBody>
      </p:sp>
      <p:sp>
        <p:nvSpPr>
          <p:cNvPr id="7" name="Rectangle 6"/>
          <p:cNvSpPr/>
          <p:nvPr/>
        </p:nvSpPr>
        <p:spPr>
          <a:xfrm>
            <a:off x="467544" y="764704"/>
            <a:ext cx="8208912" cy="151216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smtClean="0"/>
              <a:t>Evaluación selectiva: control de la información</a:t>
            </a:r>
          </a:p>
          <a:p>
            <a:pPr algn="ctr"/>
            <a:r>
              <a:rPr lang="es-MX" sz="2000" dirty="0" smtClean="0"/>
              <a:t>El modelo nos indica que en esta parte del proceso cognitivo interviene una evaluación selectiva  que filtra las informaciones del exterior. El resto es considerada no útil y es obviada. </a:t>
            </a:r>
            <a:endParaRPr lang="es-MX" sz="2000" dirty="0"/>
          </a:p>
        </p:txBody>
      </p:sp>
    </p:spTree>
    <p:extLst>
      <p:ext uri="{BB962C8B-B14F-4D97-AF65-F5344CB8AC3E}">
        <p14:creationId xmlns:p14="http://schemas.microsoft.com/office/powerpoint/2010/main" val="3778086220"/>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MX"/>
          </a:p>
        </p:txBody>
      </p:sp>
      <p:sp>
        <p:nvSpPr>
          <p:cNvPr id="4" name="Rectangle 3"/>
          <p:cNvSpPr/>
          <p:nvPr/>
        </p:nvSpPr>
        <p:spPr>
          <a:xfrm>
            <a:off x="467544" y="3212976"/>
            <a:ext cx="8208912" cy="151216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smtClean="0"/>
              <a:t>Evaluación: dirección de futuro</a:t>
            </a:r>
          </a:p>
          <a:p>
            <a:pPr algn="ctr"/>
            <a:r>
              <a:rPr lang="es-MX" sz="2000" dirty="0" smtClean="0"/>
              <a:t>Contrasta resultados (retroalimentación). Aprender y reorientar la conducta futura. Siempre habrá nuevos conflictos a corto, mediano y largo.</a:t>
            </a:r>
          </a:p>
          <a:p>
            <a:pPr algn="ctr"/>
            <a:r>
              <a:rPr lang="es-MX" sz="2000" dirty="0" smtClean="0"/>
              <a:t>Aprendizaje para alcanzar soluciones de nuevas situaciones.</a:t>
            </a:r>
            <a:endParaRPr lang="es-MX" sz="2000" dirty="0"/>
          </a:p>
        </p:txBody>
      </p:sp>
      <p:sp>
        <p:nvSpPr>
          <p:cNvPr id="5" name="Rectangle 4"/>
          <p:cNvSpPr/>
          <p:nvPr/>
        </p:nvSpPr>
        <p:spPr>
          <a:xfrm>
            <a:off x="467544" y="764704"/>
            <a:ext cx="8208912" cy="151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smtClean="0"/>
              <a:t>Evaluación electiva</a:t>
            </a:r>
          </a:p>
          <a:p>
            <a:pPr algn="ctr"/>
            <a:r>
              <a:rPr lang="es-MX" sz="2000" dirty="0" smtClean="0"/>
              <a:t>Establece las preferencias entre las alternativas seleccionadas. Para ello, se sopesan y establecen prioridades. Reducción de una gama de opciones a una. Precios que estamos dispuestos a pagar por algo. Costo de la elección. </a:t>
            </a:r>
            <a:endParaRPr lang="es-MX" sz="2000" dirty="0"/>
          </a:p>
        </p:txBody>
      </p:sp>
    </p:spTree>
    <p:extLst>
      <p:ext uri="{BB962C8B-B14F-4D97-AF65-F5344CB8AC3E}">
        <p14:creationId xmlns:p14="http://schemas.microsoft.com/office/powerpoint/2010/main" val="4142861430"/>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2.gstatic.com/images?q=tbn:ANd9GcT5hWSfToVYF4fZf0UslAJTumznZXwkNQq-TrQyXnS7BCNTvjtX">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75685" y="0"/>
            <a:ext cx="9400471" cy="68853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85800" y="-129257"/>
            <a:ext cx="7772400" cy="1470025"/>
          </a:xfrm>
        </p:spPr>
        <p:txBody>
          <a:bodyPr>
            <a:normAutofit/>
          </a:bodyPr>
          <a:lstStyle/>
          <a:p>
            <a:r>
              <a:rPr lang="es-MX" dirty="0" smtClean="0"/>
              <a:t>La teoría de las partidas</a:t>
            </a:r>
            <a:endParaRPr lang="es-MX" dirty="0"/>
          </a:p>
        </p:txBody>
      </p:sp>
    </p:spTree>
    <p:extLst>
      <p:ext uri="{BB962C8B-B14F-4D97-AF65-F5344CB8AC3E}">
        <p14:creationId xmlns:p14="http://schemas.microsoft.com/office/powerpoint/2010/main" val="1410261881"/>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Enfoque </a:t>
            </a:r>
            <a:r>
              <a:rPr lang="es-MX" dirty="0" err="1" smtClean="0"/>
              <a:t>Neumanniano</a:t>
            </a:r>
            <a:endParaRPr lang="es-MX" dirty="0"/>
          </a:p>
        </p:txBody>
      </p:sp>
      <p:sp>
        <p:nvSpPr>
          <p:cNvPr id="3" name="Content Placeholder 2"/>
          <p:cNvSpPr>
            <a:spLocks noGrp="1"/>
          </p:cNvSpPr>
          <p:nvPr>
            <p:ph idx="1"/>
          </p:nvPr>
        </p:nvSpPr>
        <p:spPr/>
        <p:txBody>
          <a:bodyPr/>
          <a:lstStyle/>
          <a:p>
            <a:pPr marL="0" indent="0">
              <a:buNone/>
            </a:pPr>
            <a:r>
              <a:rPr lang="es-MX" dirty="0" smtClean="0"/>
              <a:t>El juego como “situaciones sociales en que intervienen varias personas (jugadores) que intentan resolver conflictos tomando decisiones, sin conocer las reacciones de los otros jugadores, de cara a obtener un resultado sobre el que cada jugador tiene sus propias preferencias (objetivos)</a:t>
            </a:r>
            <a:endParaRPr lang="es-MX" dirty="0"/>
          </a:p>
        </p:txBody>
      </p:sp>
    </p:spTree>
    <p:extLst>
      <p:ext uri="{BB962C8B-B14F-4D97-AF65-F5344CB8AC3E}">
        <p14:creationId xmlns:p14="http://schemas.microsoft.com/office/powerpoint/2010/main" val="1300477083"/>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MX" dirty="0"/>
          </a:p>
        </p:txBody>
      </p:sp>
      <p:sp>
        <p:nvSpPr>
          <p:cNvPr id="3" name="Content Placeholder 2"/>
          <p:cNvSpPr>
            <a:spLocks noGrp="1"/>
          </p:cNvSpPr>
          <p:nvPr>
            <p:ph idx="1"/>
          </p:nvPr>
        </p:nvSpPr>
        <p:spPr/>
        <p:txBody>
          <a:bodyPr/>
          <a:lstStyle/>
          <a:p>
            <a:r>
              <a:rPr lang="es-MX" dirty="0" smtClean="0"/>
              <a:t>En un juego participan como jugadores todos aquellos que con sus actuaciones puedan afectar el resultado. </a:t>
            </a:r>
          </a:p>
          <a:p>
            <a:r>
              <a:rPr lang="es-MX" dirty="0" smtClean="0"/>
              <a:t>No tienen que seguir los mismos objetivos, ni ser antagonistas; pueden ser aliados. </a:t>
            </a:r>
            <a:endParaRPr lang="es-MX" dirty="0"/>
          </a:p>
        </p:txBody>
      </p:sp>
    </p:spTree>
    <p:extLst>
      <p:ext uri="{BB962C8B-B14F-4D97-AF65-F5344CB8AC3E}">
        <p14:creationId xmlns:p14="http://schemas.microsoft.com/office/powerpoint/2010/main" val="2411561354"/>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MX"/>
          </a:p>
        </p:txBody>
      </p:sp>
      <p:sp>
        <p:nvSpPr>
          <p:cNvPr id="3" name="Content Placeholder 2"/>
          <p:cNvSpPr>
            <a:spLocks noGrp="1"/>
          </p:cNvSpPr>
          <p:nvPr>
            <p:ph idx="1"/>
          </p:nvPr>
        </p:nvSpPr>
        <p:spPr/>
        <p:txBody>
          <a:bodyPr/>
          <a:lstStyle/>
          <a:p>
            <a:r>
              <a:rPr lang="es-MX" dirty="0" smtClean="0"/>
              <a:t>Se toman decisiones que afectarán el resultado.</a:t>
            </a:r>
          </a:p>
          <a:p>
            <a:r>
              <a:rPr lang="es-MX" dirty="0" smtClean="0"/>
              <a:t>Debe haber estrategias para reducir la incertidumbre.</a:t>
            </a:r>
          </a:p>
          <a:p>
            <a:r>
              <a:rPr lang="es-MX" dirty="0" smtClean="0"/>
              <a:t>En el juego se pueden obtener mejores o peores resultados. La actuación de cada uno tratará de lograr que se produzca el que más convenga y se ha marcado como objetivo.</a:t>
            </a:r>
            <a:endParaRPr lang="es-MX" dirty="0"/>
          </a:p>
        </p:txBody>
      </p:sp>
    </p:spTree>
    <p:extLst>
      <p:ext uri="{BB962C8B-B14F-4D97-AF65-F5344CB8AC3E}">
        <p14:creationId xmlns:p14="http://schemas.microsoft.com/office/powerpoint/2010/main" val="276826767"/>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Jugador colectivo</a:t>
            </a:r>
            <a:endParaRPr lang="es-MX" dirty="0"/>
          </a:p>
        </p:txBody>
      </p:sp>
      <p:sp>
        <p:nvSpPr>
          <p:cNvPr id="3" name="Content Placeholder 2"/>
          <p:cNvSpPr>
            <a:spLocks noGrp="1"/>
          </p:cNvSpPr>
          <p:nvPr>
            <p:ph idx="1"/>
          </p:nvPr>
        </p:nvSpPr>
        <p:spPr/>
        <p:txBody>
          <a:bodyPr/>
          <a:lstStyle/>
          <a:p>
            <a:r>
              <a:rPr lang="es-MX" dirty="0" smtClean="0"/>
              <a:t>Problema del jugador colectivo: empresa, organización. </a:t>
            </a:r>
            <a:endParaRPr lang="es-MX" dirty="0"/>
          </a:p>
        </p:txBody>
      </p:sp>
      <p:pic>
        <p:nvPicPr>
          <p:cNvPr id="2050" name="Picture 2" descr="http://www.lifestyletherapycoach.com/lifeprogram/images/group_member_450px.jpe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924944"/>
            <a:ext cx="4267200" cy="2609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947169"/>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Modelos de </a:t>
            </a:r>
            <a:r>
              <a:rPr lang="es-MX" i="1" dirty="0" err="1" smtClean="0"/>
              <a:t>management</a:t>
            </a:r>
            <a:endParaRPr lang="es-MX" i="1" dirty="0"/>
          </a:p>
        </p:txBody>
      </p:sp>
      <p:sp>
        <p:nvSpPr>
          <p:cNvPr id="3" name="Content Placeholder 2"/>
          <p:cNvSpPr>
            <a:spLocks noGrp="1"/>
          </p:cNvSpPr>
          <p:nvPr>
            <p:ph idx="1"/>
          </p:nvPr>
        </p:nvSpPr>
        <p:spPr>
          <a:xfrm>
            <a:off x="251520" y="2492896"/>
            <a:ext cx="8229600" cy="4781128"/>
          </a:xfrm>
        </p:spPr>
        <p:txBody>
          <a:bodyPr>
            <a:normAutofit/>
          </a:bodyPr>
          <a:lstStyle/>
          <a:p>
            <a:r>
              <a:rPr lang="es-MX" b="1" dirty="0" smtClean="0"/>
              <a:t>Grupo 1: modelos prescriptivos</a:t>
            </a:r>
            <a:r>
              <a:rPr lang="es-MX" dirty="0" smtClean="0"/>
              <a:t>: escuela del diseño, de la planificación y del posicionamiento.</a:t>
            </a:r>
          </a:p>
          <a:p>
            <a:r>
              <a:rPr lang="es-MX" dirty="0" smtClean="0"/>
              <a:t>Escuela del diseño: creación de la estrategia como proceso formalizado de concepción. Estratega: planea basado pensamiento consciente. Se apoya en la evaluación PEST (tendencias políticas, económicas, tecnológicas y sociales) así como en el SWOT. </a:t>
            </a:r>
          </a:p>
        </p:txBody>
      </p:sp>
    </p:spTree>
    <p:extLst>
      <p:ext uri="{BB962C8B-B14F-4D97-AF65-F5344CB8AC3E}">
        <p14:creationId xmlns:p14="http://schemas.microsoft.com/office/powerpoint/2010/main" val="3261751721"/>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Escuela de la planificación</a:t>
            </a:r>
            <a:endParaRPr lang="es-MX" dirty="0"/>
          </a:p>
        </p:txBody>
      </p:sp>
      <p:sp>
        <p:nvSpPr>
          <p:cNvPr id="3" name="Content Placeholder 2"/>
          <p:cNvSpPr>
            <a:spLocks noGrp="1"/>
          </p:cNvSpPr>
          <p:nvPr>
            <p:ph idx="1"/>
          </p:nvPr>
        </p:nvSpPr>
        <p:spPr/>
        <p:txBody>
          <a:bodyPr/>
          <a:lstStyle/>
          <a:p>
            <a:r>
              <a:rPr lang="es-MX" dirty="0" smtClean="0"/>
              <a:t>Jerarquía y control prevalecen en la estrategia</a:t>
            </a:r>
          </a:p>
          <a:p>
            <a:r>
              <a:rPr lang="es-MX" dirty="0" smtClean="0"/>
              <a:t>Supuesto mecanicista</a:t>
            </a:r>
          </a:p>
          <a:p>
            <a:r>
              <a:rPr lang="es-MX" dirty="0" smtClean="0"/>
              <a:t>El estratega aprueba los planes</a:t>
            </a:r>
          </a:p>
          <a:p>
            <a:endParaRPr lang="es-MX" dirty="0"/>
          </a:p>
        </p:txBody>
      </p:sp>
      <p:pic>
        <p:nvPicPr>
          <p:cNvPr id="13314" name="Picture 2" descr="http://us.123rf.com/400wm/400/400/janpietruszk/janpietruszk0909/janpietruszk090900167/5551749-maquina-de-reloj-antiguo.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3717032"/>
            <a:ext cx="4016152" cy="2681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522899"/>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Escuela del posicionamiento</a:t>
            </a:r>
            <a:endParaRPr lang="es-MX" dirty="0"/>
          </a:p>
        </p:txBody>
      </p:sp>
      <p:sp>
        <p:nvSpPr>
          <p:cNvPr id="3" name="Content Placeholder 2"/>
          <p:cNvSpPr>
            <a:spLocks noGrp="1"/>
          </p:cNvSpPr>
          <p:nvPr>
            <p:ph idx="1"/>
          </p:nvPr>
        </p:nvSpPr>
        <p:spPr/>
        <p:txBody>
          <a:bodyPr/>
          <a:lstStyle/>
          <a:p>
            <a:r>
              <a:rPr lang="es-MX" dirty="0" smtClean="0"/>
              <a:t>Predomina la idea de la competencia</a:t>
            </a:r>
          </a:p>
          <a:p>
            <a:r>
              <a:rPr lang="es-MX" dirty="0" smtClean="0"/>
              <a:t>Estrategias básicas para cada situación</a:t>
            </a:r>
          </a:p>
          <a:p>
            <a:r>
              <a:rPr lang="es-MX" dirty="0" smtClean="0"/>
              <a:t>El estratega elige de una lista de soluciones que han sido probadas</a:t>
            </a:r>
            <a:endParaRPr lang="es-MX" dirty="0"/>
          </a:p>
        </p:txBody>
      </p:sp>
    </p:spTree>
    <p:extLst>
      <p:ext uri="{BB962C8B-B14F-4D97-AF65-F5344CB8AC3E}">
        <p14:creationId xmlns:p14="http://schemas.microsoft.com/office/powerpoint/2010/main" val="2304243124"/>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Modelos descriptivos</a:t>
            </a:r>
            <a:endParaRPr lang="es-MX" dirty="0"/>
          </a:p>
        </p:txBody>
      </p:sp>
      <p:sp>
        <p:nvSpPr>
          <p:cNvPr id="3" name="Content Placeholder 2"/>
          <p:cNvSpPr>
            <a:spLocks noGrp="1"/>
          </p:cNvSpPr>
          <p:nvPr>
            <p:ph idx="1"/>
          </p:nvPr>
        </p:nvSpPr>
        <p:spPr>
          <a:xfrm>
            <a:off x="323528" y="1916832"/>
            <a:ext cx="8229600" cy="4525963"/>
          </a:xfrm>
        </p:spPr>
        <p:txBody>
          <a:bodyPr/>
          <a:lstStyle/>
          <a:p>
            <a:pPr marL="0" indent="0">
              <a:buNone/>
            </a:pPr>
            <a:r>
              <a:rPr lang="es-MX" b="1" dirty="0" smtClean="0"/>
              <a:t>Modelo de la escuela empresarial</a:t>
            </a:r>
          </a:p>
          <a:p>
            <a:r>
              <a:rPr lang="es-MX" dirty="0" smtClean="0"/>
              <a:t>Se concibe al empresario como emprendedor que arriesga y rompe con lo establecido.</a:t>
            </a:r>
          </a:p>
          <a:p>
            <a:r>
              <a:rPr lang="es-MX" dirty="0" smtClean="0"/>
              <a:t>La estrategia busca nuevas oportunidades; saltos drásticos frente a la incertidumbre; </a:t>
            </a:r>
            <a:endParaRPr lang="es-MX" dirty="0"/>
          </a:p>
        </p:txBody>
      </p:sp>
      <p:pic>
        <p:nvPicPr>
          <p:cNvPr id="14338" name="Picture 2" descr="http://www.cipm-carmen.com.mx/home/images/noticias/eventosyconferencias/2013/abril/incertidumbre-1.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4187551"/>
            <a:ext cx="3912518" cy="2670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381151"/>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Escuela cognitiva</a:t>
            </a:r>
            <a:endParaRPr lang="es-MX" dirty="0"/>
          </a:p>
        </p:txBody>
      </p:sp>
      <p:sp>
        <p:nvSpPr>
          <p:cNvPr id="3" name="Content Placeholder 2"/>
          <p:cNvSpPr>
            <a:spLocks noGrp="1"/>
          </p:cNvSpPr>
          <p:nvPr>
            <p:ph idx="1"/>
          </p:nvPr>
        </p:nvSpPr>
        <p:spPr/>
        <p:txBody>
          <a:bodyPr/>
          <a:lstStyle/>
          <a:p>
            <a:r>
              <a:rPr lang="es-MX" dirty="0" smtClean="0"/>
              <a:t>La organización opera como individuo.</a:t>
            </a:r>
          </a:p>
          <a:p>
            <a:r>
              <a:rPr lang="es-MX" dirty="0" smtClean="0"/>
              <a:t>La formación de estrategias es un proceso cognitivo dentro de la mente del estratega</a:t>
            </a:r>
          </a:p>
          <a:p>
            <a:r>
              <a:rPr lang="es-MX" dirty="0" smtClean="0"/>
              <a:t>El mundo del estratega está acotado y modelado por él</a:t>
            </a:r>
          </a:p>
          <a:p>
            <a:r>
              <a:rPr lang="es-MX" dirty="0" smtClean="0"/>
              <a:t>Debido a que son esquemas, la implementación no son óptimas y después son difíciles de cambiar.</a:t>
            </a:r>
            <a:endParaRPr lang="es-MX" dirty="0"/>
          </a:p>
        </p:txBody>
      </p:sp>
    </p:spTree>
    <p:extLst>
      <p:ext uri="{BB962C8B-B14F-4D97-AF65-F5344CB8AC3E}">
        <p14:creationId xmlns:p14="http://schemas.microsoft.com/office/powerpoint/2010/main" val="1472027597"/>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Escuela del aprendizaje</a:t>
            </a:r>
            <a:endParaRPr lang="es-MX" dirty="0"/>
          </a:p>
        </p:txBody>
      </p:sp>
      <p:sp>
        <p:nvSpPr>
          <p:cNvPr id="3" name="Content Placeholder 2"/>
          <p:cNvSpPr>
            <a:spLocks noGrp="1"/>
          </p:cNvSpPr>
          <p:nvPr>
            <p:ph idx="1"/>
          </p:nvPr>
        </p:nvSpPr>
        <p:spPr/>
        <p:txBody>
          <a:bodyPr/>
          <a:lstStyle/>
          <a:p>
            <a:r>
              <a:rPr lang="es-MX" dirty="0" smtClean="0"/>
              <a:t>Organizaciones son sistemas que aprenden</a:t>
            </a:r>
          </a:p>
          <a:p>
            <a:r>
              <a:rPr lang="es-MX" dirty="0" smtClean="0"/>
              <a:t>La naturaleza compleja de la organización y el entorno imposibilita el control premeditado de la formulación de estrategias</a:t>
            </a:r>
          </a:p>
          <a:p>
            <a:r>
              <a:rPr lang="es-MX" dirty="0" smtClean="0"/>
              <a:t>El estratega administra el proceso de aprendizaje que se da por medio de la retrospección</a:t>
            </a:r>
          </a:p>
          <a:p>
            <a:endParaRPr lang="es-MX" dirty="0"/>
          </a:p>
        </p:txBody>
      </p:sp>
    </p:spTree>
    <p:extLst>
      <p:ext uri="{BB962C8B-B14F-4D97-AF65-F5344CB8AC3E}">
        <p14:creationId xmlns:p14="http://schemas.microsoft.com/office/powerpoint/2010/main" val="149141228"/>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Modelos comprensivos</a:t>
            </a:r>
            <a:endParaRPr lang="es-MX" dirty="0"/>
          </a:p>
        </p:txBody>
      </p:sp>
      <p:sp>
        <p:nvSpPr>
          <p:cNvPr id="3" name="Content Placeholder 2"/>
          <p:cNvSpPr>
            <a:spLocks noGrp="1"/>
          </p:cNvSpPr>
          <p:nvPr>
            <p:ph idx="1"/>
          </p:nvPr>
        </p:nvSpPr>
        <p:spPr/>
        <p:txBody>
          <a:bodyPr/>
          <a:lstStyle/>
          <a:p>
            <a:pPr marL="0" indent="0">
              <a:buNone/>
            </a:pPr>
            <a:r>
              <a:rPr lang="es-MX" b="1" dirty="0" smtClean="0"/>
              <a:t>Modelo de la escuela sistémica o ecológica</a:t>
            </a:r>
          </a:p>
          <a:p>
            <a:r>
              <a:rPr lang="es-MX" dirty="0" smtClean="0"/>
              <a:t>La estrategia es un proceso reactivo; un acto de adaptación</a:t>
            </a:r>
          </a:p>
          <a:p>
            <a:r>
              <a:rPr lang="es-MX" dirty="0" smtClean="0"/>
              <a:t>El entorno es el actor principal</a:t>
            </a:r>
          </a:p>
          <a:p>
            <a:r>
              <a:rPr lang="es-MX" dirty="0" smtClean="0"/>
              <a:t>La organización puede responder a las fuerzas del entorno o sucumbir</a:t>
            </a:r>
          </a:p>
          <a:p>
            <a:r>
              <a:rPr lang="es-MX" dirty="0" smtClean="0"/>
              <a:t>El líder tiene que leer el entorno y asegurar una adaptación de la empresa</a:t>
            </a:r>
            <a:endParaRPr lang="es-MX" dirty="0"/>
          </a:p>
        </p:txBody>
      </p:sp>
    </p:spTree>
    <p:extLst>
      <p:ext uri="{BB962C8B-B14F-4D97-AF65-F5344CB8AC3E}">
        <p14:creationId xmlns:p14="http://schemas.microsoft.com/office/powerpoint/2010/main" val="1682432033"/>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Modelos socioculturales</a:t>
            </a:r>
            <a:endParaRPr lang="es-MX" dirty="0"/>
          </a:p>
        </p:txBody>
      </p:sp>
      <p:sp>
        <p:nvSpPr>
          <p:cNvPr id="3" name="Content Placeholder 2"/>
          <p:cNvSpPr>
            <a:spLocks noGrp="1"/>
          </p:cNvSpPr>
          <p:nvPr>
            <p:ph idx="1"/>
          </p:nvPr>
        </p:nvSpPr>
        <p:spPr>
          <a:xfrm>
            <a:off x="395536" y="2076872"/>
            <a:ext cx="8229600" cy="4781128"/>
          </a:xfrm>
        </p:spPr>
        <p:txBody>
          <a:bodyPr>
            <a:normAutofit/>
          </a:bodyPr>
          <a:lstStyle/>
          <a:p>
            <a:pPr marL="0" indent="0">
              <a:buNone/>
            </a:pPr>
            <a:r>
              <a:rPr lang="es-MX" b="1" dirty="0" smtClean="0"/>
              <a:t>Escuela del poder</a:t>
            </a:r>
          </a:p>
          <a:p>
            <a:r>
              <a:rPr lang="es-MX" dirty="0" smtClean="0"/>
              <a:t>La creación de la estrategia es el resultado de un proceso político de negociación.</a:t>
            </a:r>
          </a:p>
          <a:p>
            <a:r>
              <a:rPr lang="es-MX" dirty="0" smtClean="0"/>
              <a:t>Los objetivos de la empresa se ven confrontados o influidos por los objetivos individuales egoístas y por temores personales</a:t>
            </a:r>
          </a:p>
          <a:p>
            <a:r>
              <a:rPr lang="es-MX" dirty="0" smtClean="0"/>
              <a:t>Los recursos escasos deben repartirse con base en una negociación (poder) para cumplir objetivos (dispares)</a:t>
            </a:r>
            <a:endParaRPr lang="es-MX" dirty="0"/>
          </a:p>
        </p:txBody>
      </p:sp>
    </p:spTree>
    <p:extLst>
      <p:ext uri="{BB962C8B-B14F-4D97-AF65-F5344CB8AC3E}">
        <p14:creationId xmlns:p14="http://schemas.microsoft.com/office/powerpoint/2010/main" val="1761594567"/>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i1.wp.com/www.agendasanluis.com/eventos/wp-content/uploads/2013/09/japon.jpg?w=324">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299270"/>
            <a:ext cx="9167912" cy="73286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99392"/>
            <a:ext cx="8229600" cy="1143000"/>
          </a:xfrm>
        </p:spPr>
        <p:txBody>
          <a:bodyPr/>
          <a:lstStyle/>
          <a:p>
            <a:r>
              <a:rPr lang="es-MX" dirty="0" smtClean="0"/>
              <a:t>Escuela cultural</a:t>
            </a:r>
            <a:endParaRPr lang="es-MX" dirty="0"/>
          </a:p>
        </p:txBody>
      </p:sp>
      <p:sp>
        <p:nvSpPr>
          <p:cNvPr id="3" name="Content Placeholder 2"/>
          <p:cNvSpPr>
            <a:spLocks noGrp="1"/>
          </p:cNvSpPr>
          <p:nvPr>
            <p:ph idx="1"/>
          </p:nvPr>
        </p:nvSpPr>
        <p:spPr>
          <a:xfrm>
            <a:off x="179512" y="1052736"/>
            <a:ext cx="8229600" cy="4525963"/>
          </a:xfrm>
        </p:spPr>
        <p:txBody>
          <a:bodyPr/>
          <a:lstStyle/>
          <a:p>
            <a:r>
              <a:rPr lang="es-MX" dirty="0" smtClean="0"/>
              <a:t>La creación de la estrategia es el resultado de un proceso de interacción colectiva</a:t>
            </a:r>
          </a:p>
          <a:p>
            <a:r>
              <a:rPr lang="es-MX" dirty="0" smtClean="0"/>
              <a:t>Empresas japonesas; años 80</a:t>
            </a:r>
          </a:p>
          <a:p>
            <a:r>
              <a:rPr lang="es-MX" dirty="0" smtClean="0"/>
              <a:t>La cultura permea en los individuos y éstos crean una estrategia basados en los valores compartidos</a:t>
            </a:r>
          </a:p>
          <a:p>
            <a:r>
              <a:rPr lang="es-MX" dirty="0" smtClean="0"/>
              <a:t>La cultura protege la estrategia actual, pero dificulta una nueva</a:t>
            </a:r>
            <a:endParaRPr lang="es-MX" dirty="0"/>
          </a:p>
        </p:txBody>
      </p:sp>
    </p:spTree>
    <p:extLst>
      <p:ext uri="{BB962C8B-B14F-4D97-AF65-F5344CB8AC3E}">
        <p14:creationId xmlns:p14="http://schemas.microsoft.com/office/powerpoint/2010/main" val="2904771228"/>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Modelo de configuración</a:t>
            </a:r>
            <a:endParaRPr lang="es-MX" dirty="0"/>
          </a:p>
        </p:txBody>
      </p:sp>
      <p:sp>
        <p:nvSpPr>
          <p:cNvPr id="3" name="Content Placeholder 2"/>
          <p:cNvSpPr>
            <a:spLocks noGrp="1"/>
          </p:cNvSpPr>
          <p:nvPr>
            <p:ph idx="1"/>
          </p:nvPr>
        </p:nvSpPr>
        <p:spPr>
          <a:xfrm>
            <a:off x="179512" y="1916832"/>
            <a:ext cx="8712968" cy="2808312"/>
          </a:xfrm>
        </p:spPr>
        <p:txBody>
          <a:bodyPr>
            <a:normAutofit/>
          </a:bodyPr>
          <a:lstStyle/>
          <a:p>
            <a:r>
              <a:rPr lang="es-MX" dirty="0" smtClean="0"/>
              <a:t>La estrategia es un proceso de transformación</a:t>
            </a:r>
          </a:p>
          <a:p>
            <a:r>
              <a:rPr lang="es-MX" dirty="0" smtClean="0"/>
              <a:t>Habilidad para decidir cuándo hay que tener estabilidad y cuándo habrá de cambiar la estrategia</a:t>
            </a:r>
          </a:p>
          <a:p>
            <a:r>
              <a:rPr lang="es-MX" dirty="0" smtClean="0"/>
              <a:t>No importa cómo sino cuándo</a:t>
            </a:r>
          </a:p>
          <a:p>
            <a:endParaRPr lang="es-MX" dirty="0" smtClean="0"/>
          </a:p>
        </p:txBody>
      </p:sp>
      <p:pic>
        <p:nvPicPr>
          <p:cNvPr id="16386" name="Picture 2" descr="http://www.radioesperanza.mx/articulos/cambio-proximo.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060"/>
          <a:stretch/>
        </p:blipFill>
        <p:spPr bwMode="auto">
          <a:xfrm>
            <a:off x="5774070" y="3573016"/>
            <a:ext cx="3369928" cy="3284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024842"/>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Bibliografía</a:t>
            </a:r>
            <a:endParaRPr lang="es-MX" dirty="0"/>
          </a:p>
        </p:txBody>
      </p:sp>
      <p:sp>
        <p:nvSpPr>
          <p:cNvPr id="3" name="Content Placeholder 2"/>
          <p:cNvSpPr>
            <a:spLocks noGrp="1"/>
          </p:cNvSpPr>
          <p:nvPr>
            <p:ph idx="1"/>
          </p:nvPr>
        </p:nvSpPr>
        <p:spPr>
          <a:xfrm>
            <a:off x="251520" y="2132856"/>
            <a:ext cx="8656309" cy="1612776"/>
          </a:xfrm>
        </p:spPr>
        <p:txBody>
          <a:bodyPr/>
          <a:lstStyle/>
          <a:p>
            <a:pPr marL="0" indent="0">
              <a:buNone/>
            </a:pPr>
            <a:r>
              <a:rPr lang="es-MX" dirty="0" smtClean="0"/>
              <a:t>Pérez, Rafael Alberto. </a:t>
            </a:r>
            <a:r>
              <a:rPr lang="es-MX" i="1" dirty="0" smtClean="0"/>
              <a:t>Estrategias de comunicación</a:t>
            </a:r>
            <a:r>
              <a:rPr lang="es-MX" dirty="0" smtClean="0"/>
              <a:t>. Ariel: Barcelona, 2001.</a:t>
            </a:r>
            <a:endParaRPr lang="es-MX" dirty="0"/>
          </a:p>
        </p:txBody>
      </p:sp>
      <p:pic>
        <p:nvPicPr>
          <p:cNvPr id="12290" name="Picture 2" descr="http://ecx.images-amazon.com/images/I/81yw--etO3L._SL1500_.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3381" y="2924944"/>
            <a:ext cx="2880128"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17614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laza">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1128</TotalTime>
  <Words>7106</Words>
  <Application>Microsoft Macintosh PowerPoint</Application>
  <PresentationFormat>Presentación en pantalla (4:3)</PresentationFormat>
  <Paragraphs>584</Paragraphs>
  <Slides>96</Slides>
  <Notes>1</Notes>
  <HiddenSlides>0</HiddenSlides>
  <MMClips>0</MMClips>
  <ScaleCrop>false</ScaleCrop>
  <HeadingPairs>
    <vt:vector size="4" baseType="variant">
      <vt:variant>
        <vt:lpstr>Tema</vt:lpstr>
      </vt:variant>
      <vt:variant>
        <vt:i4>1</vt:i4>
      </vt:variant>
      <vt:variant>
        <vt:lpstr>Títulos de diapositiva</vt:lpstr>
      </vt:variant>
      <vt:variant>
        <vt:i4>96</vt:i4>
      </vt:variant>
    </vt:vector>
  </HeadingPairs>
  <TitlesOfParts>
    <vt:vector size="97" baseType="lpstr">
      <vt:lpstr>Plaza</vt:lpstr>
      <vt:lpstr>Rafael Alberto Pérez</vt:lpstr>
      <vt:lpstr>Presentación de PowerPoint</vt:lpstr>
      <vt:lpstr>Presentación de PowerPoint</vt:lpstr>
      <vt:lpstr>  </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Rafael Alberto Pérez</vt:lpstr>
      <vt:lpstr>Presentación de PowerPoint</vt:lpstr>
      <vt:lpstr>Presentación de PowerPoint</vt:lpstr>
      <vt:lpstr>Presentación de PowerPoint</vt:lpstr>
      <vt:lpstr>Presentación de PowerPoint</vt:lpstr>
      <vt:lpstr>Rafael Alberto Pérez</vt:lpstr>
      <vt:lpstr>Presentación de PowerPoint</vt:lpstr>
      <vt:lpstr> La noción neumanniana de "juego”… </vt:lpstr>
      <vt:lpstr> La noción neumanniana de "juego”… </vt:lpstr>
      <vt:lpstr>Presentación de PowerPoint</vt:lpstr>
      <vt:lpstr> El concepto de estrategia… </vt:lpstr>
      <vt:lpstr> Un jugador puede adoptar: </vt:lpstr>
      <vt:lpstr> Juegos de suma cero… </vt:lpstr>
      <vt:lpstr>Rafael Alberto Pérez</vt:lpstr>
      <vt:lpstr>LA SEMILLA ESTRATÉGICA: EL PARADIGMA LÓGICO-ANÁLITICO… </vt:lpstr>
      <vt:lpstr>Presentación de PowerPoint</vt:lpstr>
      <vt:lpstr>Presentación de PowerPoint</vt:lpstr>
      <vt:lpstr>Rafael Alberto Pérez</vt:lpstr>
      <vt:lpstr>Las dimensiones de la estrategia… Un concepto poliédrico.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los juegos como conflicto a los juegos como negociación</vt:lpstr>
      <vt:lpstr>Problema vs Conflicto</vt:lpstr>
      <vt:lpstr>Conflictos</vt:lpstr>
      <vt:lpstr>Bases del conflicto</vt:lpstr>
      <vt:lpstr>Simbiosis</vt:lpstr>
      <vt:lpstr>Puntos de silla o de equilibrio</vt:lpstr>
      <vt:lpstr>Presentación de PowerPoint</vt:lpstr>
      <vt:lpstr>Acción voluntaria</vt:lpstr>
      <vt:lpstr>Presentación de PowerPoint</vt:lpstr>
      <vt:lpstr>Presentación de PowerPoint</vt:lpstr>
      <vt:lpstr>Del jugador racional al  hombre-jugador</vt:lpstr>
      <vt:lpstr>Presentación de PowerPoint</vt:lpstr>
      <vt:lpstr>Equilibrio lógico</vt:lpstr>
      <vt:lpstr>La racionalidad de la acción</vt:lpstr>
      <vt:lpstr>Supuesto de racionalidad</vt:lpstr>
      <vt:lpstr>Presentación de PowerPoint</vt:lpstr>
      <vt:lpstr>Dilema del prisionero (Tucker)</vt:lpstr>
      <vt:lpstr>Argumentos en contra</vt:lpstr>
      <vt:lpstr>Presentación de PowerPoint</vt:lpstr>
      <vt:lpstr>La crisis del sujeto en las ciencias del hombre: el paradigma emergente</vt:lpstr>
      <vt:lpstr>Presentación de PowerPoint</vt:lpstr>
      <vt:lpstr>Ser humano dotado de capacidades electivas</vt:lpstr>
      <vt:lpstr>Presentación de PowerPoint</vt:lpstr>
      <vt:lpstr>Presentación de PowerPoint</vt:lpstr>
      <vt:lpstr>Estrategias básicas</vt:lpstr>
      <vt:lpstr>El modelo del hombre-jugador</vt:lpstr>
      <vt:lpstr>Modelo</vt:lpstr>
      <vt:lpstr>Funciones de los modelos</vt:lpstr>
      <vt:lpstr>Sistema estratégico del hombre jugador</vt:lpstr>
      <vt:lpstr>Sistema cognitivo</vt:lpstr>
      <vt:lpstr>Presentación de PowerPoint</vt:lpstr>
      <vt:lpstr>Presentación de PowerPoint</vt:lpstr>
      <vt:lpstr>La teoría de las partidas</vt:lpstr>
      <vt:lpstr>Enfoque Neumanniano</vt:lpstr>
      <vt:lpstr>Presentación de PowerPoint</vt:lpstr>
      <vt:lpstr>Presentación de PowerPoint</vt:lpstr>
      <vt:lpstr>Jugador colectivo</vt:lpstr>
      <vt:lpstr>Modelos de management</vt:lpstr>
      <vt:lpstr>Escuela de la planificación</vt:lpstr>
      <vt:lpstr>Escuela del posicionamiento</vt:lpstr>
      <vt:lpstr>Modelos descriptivos</vt:lpstr>
      <vt:lpstr>Escuela cognitiva</vt:lpstr>
      <vt:lpstr>Escuela del aprendizaje</vt:lpstr>
      <vt:lpstr>Modelos comprensivos</vt:lpstr>
      <vt:lpstr>Modelos socioculturales</vt:lpstr>
      <vt:lpstr>Escuela cultural</vt:lpstr>
      <vt:lpstr>Modelo de configuración</vt:lpstr>
      <vt:lpstr>Bibliografía</vt:lpstr>
    </vt:vector>
  </TitlesOfParts>
  <Company>ITESM.CCM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Capítulo I</dc:title>
  <dc:creator>alumno2</dc:creator>
  <cp:lastModifiedBy>Octavio Islas</cp:lastModifiedBy>
  <cp:revision>57</cp:revision>
  <dcterms:created xsi:type="dcterms:W3CDTF">2013-10-29T20:01:52Z</dcterms:created>
  <dcterms:modified xsi:type="dcterms:W3CDTF">2013-11-06T03:37:53Z</dcterms:modified>
</cp:coreProperties>
</file>