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8" r:id="rId6"/>
    <p:sldId id="270" r:id="rId7"/>
    <p:sldId id="271" r:id="rId8"/>
    <p:sldId id="272" r:id="rId9"/>
    <p:sldId id="273" r:id="rId10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ctavio Islas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1" d="100"/>
          <a:sy n="71" d="100"/>
        </p:scale>
        <p:origin x="-101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commentAuthors" Target="commentAuthors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3-08-10T20:35:00.195" idx="1">
    <p:pos x="10" y="10"/>
    <p:text>Estupendo trabajo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189F73-4E12-48F7-95BD-C924061A433F}" type="datetimeFigureOut">
              <a:rPr lang="es-MX" smtClean="0"/>
              <a:t>10/08/13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2ABB35-54AF-4705-92D0-5FE9F9ECD84C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45974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28 Título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16" name="1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8488E-6ACA-EC48-83E2-5838B949420F}" type="datetimeFigureOut">
              <a:rPr lang="es-ES" smtClean="0"/>
              <a:pPr/>
              <a:t>10/08/13</a:t>
            </a:fld>
            <a:endParaRPr lang="es-ES"/>
          </a:p>
        </p:txBody>
      </p:sp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5" name="1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D82B5A8-B8B0-BA45-92E4-0683BA69804D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7" name="26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8488E-6ACA-EC48-83E2-5838B949420F}" type="datetimeFigureOut">
              <a:rPr lang="es-ES" smtClean="0"/>
              <a:pPr/>
              <a:t>10/08/13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s-ES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D82B5A8-B8B0-BA45-92E4-0683BA69804D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texto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9" name="1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8488E-6ACA-EC48-83E2-5838B949420F}" type="datetimeFigureOut">
              <a:rPr lang="es-ES" smtClean="0"/>
              <a:pPr/>
              <a:t>10/08/13</a:t>
            </a:fld>
            <a:endParaRPr lang="es-ES"/>
          </a:p>
        </p:txBody>
      </p:sp>
      <p:sp>
        <p:nvSpPr>
          <p:cNvPr id="11" name="1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2B5A8-B8B0-BA45-92E4-0683BA69804D}" type="slidenum">
              <a:rPr lang="es-ES" smtClean="0"/>
              <a:pPr/>
              <a:t>‹Nr.›</a:t>
            </a:fld>
            <a:endParaRPr lang="es-ES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8488E-6ACA-EC48-83E2-5838B949420F}" type="datetimeFigureOut">
              <a:rPr lang="es-ES" smtClean="0"/>
              <a:pPr/>
              <a:t>10/08/13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1" name="3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2B5A8-B8B0-BA45-92E4-0683BA69804D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Título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25" name="24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8" name="27 Marcador de contenido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8488E-6ACA-EC48-83E2-5838B949420F}" type="datetimeFigureOut">
              <a:rPr lang="es-ES" smtClean="0"/>
              <a:pPr/>
              <a:t>10/08/13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D82B5A8-B8B0-BA45-92E4-0683BA69804D}" type="slidenum">
              <a:rPr lang="es-ES" smtClean="0"/>
              <a:pPr/>
              <a:t>‹Nr.›</a:t>
            </a:fld>
            <a:endParaRPr lang="es-E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29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8488E-6ACA-EC48-83E2-5838B949420F}" type="datetimeFigureOut">
              <a:rPr lang="es-ES" smtClean="0"/>
              <a:pPr/>
              <a:t>10/08/13</a:t>
            </a:fld>
            <a:endParaRPr lang="es-ES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2B5A8-B8B0-BA45-92E4-0683BA69804D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8488E-6ACA-EC48-83E2-5838B949420F}" type="datetimeFigureOut">
              <a:rPr lang="es-ES" smtClean="0"/>
              <a:pPr/>
              <a:t>10/08/13</a:t>
            </a:fld>
            <a:endParaRPr lang="es-ES"/>
          </a:p>
        </p:txBody>
      </p:sp>
      <p:sp>
        <p:nvSpPr>
          <p:cNvPr id="24" name="2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2B5A8-B8B0-BA45-92E4-0683BA69804D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Título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8488E-6ACA-EC48-83E2-5838B949420F}" type="datetimeFigureOut">
              <a:rPr lang="es-ES" smtClean="0"/>
              <a:pPr/>
              <a:t>10/08/13</a:t>
            </a:fld>
            <a:endParaRPr lang="es-ES"/>
          </a:p>
        </p:txBody>
      </p:sp>
      <p:sp>
        <p:nvSpPr>
          <p:cNvPr id="29" name="2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2B5A8-B8B0-BA45-92E4-0683BA69804D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Marcador de posición de imagen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8488E-6ACA-EC48-83E2-5838B949420F}" type="datetimeFigureOut">
              <a:rPr lang="es-ES" smtClean="0"/>
              <a:pPr/>
              <a:t>10/08/13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1" name="3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2B5A8-B8B0-BA45-92E4-0683BA69804D}" type="slidenum">
              <a:rPr lang="es-ES" smtClean="0"/>
              <a:pPr/>
              <a:t>‹Nr.›</a:t>
            </a:fld>
            <a:endParaRPr lang="es-ES"/>
          </a:p>
        </p:txBody>
      </p:sp>
      <p:sp>
        <p:nvSpPr>
          <p:cNvPr id="17" name="16 Título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8488E-6ACA-EC48-83E2-5838B949420F}" type="datetimeFigureOut">
              <a:rPr lang="es-ES" smtClean="0"/>
              <a:pPr/>
              <a:t>10/08/13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2B5A8-B8B0-BA45-92E4-0683BA69804D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8488E-6ACA-EC48-83E2-5838B949420F}" type="datetimeFigureOut">
              <a:rPr lang="es-ES" smtClean="0"/>
              <a:pPr/>
              <a:t>10/08/13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2B5A8-B8B0-BA45-92E4-0683BA69804D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Marcador de texto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1" name="10 Marcador de fecha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C18488E-6ACA-EC48-83E2-5838B949420F}" type="datetimeFigureOut">
              <a:rPr lang="es-ES" smtClean="0"/>
              <a:pPr/>
              <a:t>10/08/13</a:t>
            </a:fld>
            <a:endParaRPr lang="es-ES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D82B5A8-B8B0-BA45-92E4-0683BA69804D}" type="slidenum">
              <a:rPr lang="es-ES" smtClean="0"/>
              <a:pPr/>
              <a:t>‹Nr.›</a:t>
            </a:fld>
            <a:endParaRPr lang="es-ES"/>
          </a:p>
        </p:txBody>
      </p:sp>
      <p:sp>
        <p:nvSpPr>
          <p:cNvPr id="10" name="9 Marcador de título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tiff"/><Relationship Id="rId3" Type="http://schemas.openxmlformats.org/officeDocument/2006/relationships/comments" Target="../comments/commen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3893127" y="4294909"/>
            <a:ext cx="4793672" cy="1454727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algn="r" defTabSz="914400"/>
            <a:r>
              <a:rPr lang="es-MX" sz="2000" dirty="0">
                <a:solidFill>
                  <a:schemeClr val="tx1"/>
                </a:solidFill>
              </a:rPr>
              <a:t>JULIO </a:t>
            </a:r>
            <a:r>
              <a:rPr lang="es-MX" sz="2000" dirty="0" smtClean="0">
                <a:solidFill>
                  <a:schemeClr val="tx1"/>
                </a:solidFill>
              </a:rPr>
              <a:t>CÉSAR HERNÁNDEZ MARTÍNEZ </a:t>
            </a:r>
          </a:p>
          <a:p>
            <a:pPr algn="r" defTabSz="914400"/>
            <a:r>
              <a:rPr lang="es-MX" sz="2000" dirty="0" smtClean="0">
                <a:solidFill>
                  <a:schemeClr val="tx1"/>
                </a:solidFill>
              </a:rPr>
              <a:t>ANA LILIA</a:t>
            </a:r>
            <a:r>
              <a:rPr lang="es-MX" sz="2000" dirty="0">
                <a:solidFill>
                  <a:schemeClr val="tx1"/>
                </a:solidFill>
              </a:rPr>
              <a:t> SANTOYO GALLEGOS </a:t>
            </a:r>
            <a:endParaRPr lang="es-MX" sz="2000" dirty="0" smtClean="0">
              <a:solidFill>
                <a:schemeClr val="tx1"/>
              </a:solidFill>
            </a:endParaRPr>
          </a:p>
          <a:p>
            <a:pPr algn="r" defTabSz="914400"/>
            <a:r>
              <a:rPr lang="es-MX" sz="2000" dirty="0" smtClean="0">
                <a:solidFill>
                  <a:schemeClr val="tx1"/>
                </a:solidFill>
              </a:rPr>
              <a:t>BLANCA ESTELA</a:t>
            </a:r>
            <a:r>
              <a:rPr lang="es-MX" sz="2000" dirty="0">
                <a:solidFill>
                  <a:schemeClr val="tx1"/>
                </a:solidFill>
              </a:rPr>
              <a:t> SÁNCHEZ JAIMES </a:t>
            </a:r>
            <a:r>
              <a:rPr lang="es-MX" sz="2000" dirty="0" smtClean="0">
                <a:solidFill>
                  <a:schemeClr val="tx1"/>
                </a:solidFill>
              </a:rPr>
              <a:t/>
            </a:r>
            <a:br>
              <a:rPr lang="es-MX" sz="2000" dirty="0" smtClean="0">
                <a:solidFill>
                  <a:schemeClr val="tx1"/>
                </a:solidFill>
              </a:rPr>
            </a:br>
            <a:endParaRPr lang="es-E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5835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491175" y="703385"/>
            <a:ext cx="7312588" cy="538792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MX" dirty="0" smtClean="0">
                <a:solidFill>
                  <a:schemeClr val="tx1"/>
                </a:solidFill>
              </a:rPr>
              <a:t>Del discurso de los fines a la sociedad postindustrial.</a:t>
            </a:r>
          </a:p>
          <a:p>
            <a:endParaRPr lang="es-MX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es-MX" dirty="0" smtClean="0">
                <a:solidFill>
                  <a:schemeClr val="tx1"/>
                </a:solidFill>
              </a:rPr>
              <a:t>*Algunos fines imbricados sobre el porvenir  de la sociedad de masas.</a:t>
            </a:r>
          </a:p>
          <a:p>
            <a:endParaRPr lang="es-MX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es-MX" dirty="0" smtClean="0">
                <a:solidFill>
                  <a:schemeClr val="tx1"/>
                </a:solidFill>
              </a:rPr>
              <a:t>*Crítica a las sociedades de masas.</a:t>
            </a:r>
          </a:p>
          <a:p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06106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64326" y="274637"/>
            <a:ext cx="6622473" cy="5851525"/>
          </a:xfrm>
        </p:spPr>
        <p:txBody>
          <a:bodyPr>
            <a:normAutofit/>
          </a:bodyPr>
          <a:lstStyle/>
          <a:p>
            <a:r>
              <a:rPr lang="es-MX" dirty="0" smtClean="0">
                <a:solidFill>
                  <a:schemeClr val="tx1"/>
                </a:solidFill>
              </a:rPr>
              <a:t>Sabios por encima del bien y el mal.</a:t>
            </a:r>
            <a:br>
              <a:rPr lang="es-MX" dirty="0" smtClean="0">
                <a:solidFill>
                  <a:schemeClr val="tx1"/>
                </a:solidFill>
              </a:rPr>
            </a:br>
            <a:r>
              <a:rPr lang="es-MX" dirty="0" smtClean="0">
                <a:solidFill>
                  <a:schemeClr val="tx1"/>
                </a:solidFill>
              </a:rPr>
              <a:t/>
            </a:r>
            <a:br>
              <a:rPr lang="es-MX" dirty="0" smtClean="0">
                <a:solidFill>
                  <a:schemeClr val="tx1"/>
                </a:solidFill>
              </a:rPr>
            </a:br>
            <a:r>
              <a:rPr lang="es-MX" dirty="0" smtClean="0">
                <a:solidFill>
                  <a:schemeClr val="tx1"/>
                </a:solidFill>
              </a:rPr>
              <a:t>*Tecnologías intelectuales.</a:t>
            </a:r>
            <a:br>
              <a:rPr lang="es-MX" dirty="0" smtClean="0">
                <a:solidFill>
                  <a:schemeClr val="tx1"/>
                </a:solidFill>
              </a:rPr>
            </a:br>
            <a:r>
              <a:rPr lang="es-MX" dirty="0" smtClean="0">
                <a:solidFill>
                  <a:schemeClr val="tx1"/>
                </a:solidFill>
              </a:rPr>
              <a:t/>
            </a:r>
            <a:br>
              <a:rPr lang="es-MX" dirty="0" smtClean="0">
                <a:solidFill>
                  <a:schemeClr val="tx1"/>
                </a:solidFill>
              </a:rPr>
            </a:br>
            <a:r>
              <a:rPr lang="es-MX" dirty="0" smtClean="0">
                <a:solidFill>
                  <a:schemeClr val="tx1"/>
                </a:solidFill>
              </a:rPr>
              <a:t>*Métodos de evaluación.</a:t>
            </a:r>
            <a:br>
              <a:rPr lang="es-MX" dirty="0" smtClean="0">
                <a:solidFill>
                  <a:schemeClr val="tx1"/>
                </a:solidFill>
              </a:rPr>
            </a:br>
            <a:r>
              <a:rPr lang="es-MX" dirty="0" smtClean="0">
                <a:solidFill>
                  <a:schemeClr val="tx1"/>
                </a:solidFill>
              </a:rPr>
              <a:t/>
            </a:r>
            <a:br>
              <a:rPr lang="es-MX" dirty="0" smtClean="0">
                <a:solidFill>
                  <a:schemeClr val="tx1"/>
                </a:solidFill>
              </a:rPr>
            </a:br>
            <a:r>
              <a:rPr lang="es-MX" dirty="0" smtClean="0">
                <a:solidFill>
                  <a:schemeClr val="tx1"/>
                </a:solidFill>
              </a:rPr>
              <a:t>*Principio de responsabilidad social.</a:t>
            </a:r>
            <a:br>
              <a:rPr lang="es-MX" dirty="0" smtClean="0">
                <a:solidFill>
                  <a:schemeClr val="tx1"/>
                </a:solidFill>
              </a:rPr>
            </a:b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ES" dirty="0" smtClean="0"/>
              <a:t>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92149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5851525"/>
          </a:xfrm>
        </p:spPr>
        <p:txBody>
          <a:bodyPr>
            <a:normAutofit/>
          </a:bodyPr>
          <a:lstStyle/>
          <a:p>
            <a:r>
              <a:rPr lang="es-MX" dirty="0" smtClean="0"/>
              <a:t/>
            </a:r>
            <a:br>
              <a:rPr lang="es-MX" dirty="0" smtClean="0"/>
            </a:b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676400" y="604912"/>
            <a:ext cx="7010400" cy="552125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MX" dirty="0" smtClean="0">
                <a:solidFill>
                  <a:schemeClr val="tx1"/>
                </a:solidFill>
              </a:rPr>
              <a:t>Filiaciones de la nueva sociedad funcional.</a:t>
            </a:r>
          </a:p>
          <a:p>
            <a:pPr>
              <a:buNone/>
            </a:pPr>
            <a:endParaRPr lang="es-MX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es-MX" dirty="0" smtClean="0">
                <a:solidFill>
                  <a:schemeClr val="tx1"/>
                </a:solidFill>
              </a:rPr>
              <a:t>*Culminación del paradigma de la sociedad funcional.</a:t>
            </a:r>
          </a:p>
          <a:p>
            <a:pPr>
              <a:buNone/>
            </a:pPr>
            <a:endParaRPr lang="es-MX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es-MX" dirty="0" smtClean="0">
                <a:solidFill>
                  <a:schemeClr val="tx1"/>
                </a:solidFill>
              </a:rPr>
              <a:t>*Visión de la historia que subyace en la noción postindustrial.</a:t>
            </a:r>
          </a:p>
          <a:p>
            <a:pPr>
              <a:buNone/>
            </a:pPr>
            <a:endParaRPr lang="es-MX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es-MX" dirty="0" smtClean="0">
                <a:solidFill>
                  <a:schemeClr val="tx1"/>
                </a:solidFill>
              </a:rPr>
              <a:t>*Cancelación del pensamiento de la red.</a:t>
            </a:r>
          </a:p>
          <a:p>
            <a:pPr>
              <a:buNone/>
            </a:pPr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149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5851525"/>
          </a:xfrm>
        </p:spPr>
        <p:txBody>
          <a:bodyPr>
            <a:normAutofit/>
          </a:bodyPr>
          <a:lstStyle/>
          <a:p>
            <a:r>
              <a:rPr lang="es-MX" b="1" dirty="0" smtClean="0"/>
              <a:t/>
            </a:r>
            <a:br>
              <a:rPr lang="es-MX" b="1" dirty="0" smtClean="0"/>
            </a:br>
            <a:endParaRPr lang="es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604912"/>
            <a:ext cx="8229600" cy="55212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dirty="0" smtClean="0"/>
              <a:t> </a:t>
            </a:r>
            <a:endParaRPr lang="es-MX" dirty="0" smtClean="0"/>
          </a:p>
          <a:p>
            <a:pPr>
              <a:buNone/>
            </a:pPr>
            <a:endParaRPr lang="es-MX" dirty="0" smtClean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defTabSz="914400"/>
            <a:r>
              <a:rPr lang="es-MX" smtClean="0"/>
              <a:t>EL BOOM DE LA PREVISIÓN</a:t>
            </a:r>
            <a:endParaRPr lang="es-MX" dirty="0"/>
          </a:p>
        </p:txBody>
      </p:sp>
      <p:sp>
        <p:nvSpPr>
          <p:cNvPr id="5" name="4 Rectángulo redondeado"/>
          <p:cNvSpPr/>
          <p:nvPr/>
        </p:nvSpPr>
        <p:spPr>
          <a:xfrm>
            <a:off x="3707904" y="1362472"/>
            <a:ext cx="13716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000" dirty="0" smtClean="0"/>
              <a:t>BELL</a:t>
            </a:r>
            <a:endParaRPr lang="es-MX" sz="4000" dirty="0"/>
          </a:p>
        </p:txBody>
      </p:sp>
      <p:sp>
        <p:nvSpPr>
          <p:cNvPr id="6" name="5 Flecha abajo"/>
          <p:cNvSpPr/>
          <p:nvPr/>
        </p:nvSpPr>
        <p:spPr>
          <a:xfrm>
            <a:off x="4382265" y="2274074"/>
            <a:ext cx="45719" cy="2437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6 Rectángulo redondeado"/>
          <p:cNvSpPr/>
          <p:nvPr/>
        </p:nvSpPr>
        <p:spPr>
          <a:xfrm>
            <a:off x="3408451" y="2492896"/>
            <a:ext cx="2016224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 smtClean="0"/>
              <a:t>SOCIEDAD POSTINDUSTRIAL</a:t>
            </a:r>
            <a:endParaRPr lang="es-MX" b="1" dirty="0"/>
          </a:p>
        </p:txBody>
      </p:sp>
      <p:sp>
        <p:nvSpPr>
          <p:cNvPr id="8" name="7 Flecha izquierda"/>
          <p:cNvSpPr/>
          <p:nvPr/>
        </p:nvSpPr>
        <p:spPr>
          <a:xfrm>
            <a:off x="2400339" y="2895967"/>
            <a:ext cx="1008112" cy="21373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8 Flecha izquierda"/>
          <p:cNvSpPr/>
          <p:nvPr/>
        </p:nvSpPr>
        <p:spPr>
          <a:xfrm rot="10800000">
            <a:off x="5424675" y="2950096"/>
            <a:ext cx="1041888" cy="22606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Rectángulo redondeado"/>
          <p:cNvSpPr/>
          <p:nvPr/>
        </p:nvSpPr>
        <p:spPr>
          <a:xfrm>
            <a:off x="6481638" y="2656058"/>
            <a:ext cx="1296144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HERMAN KAHN</a:t>
            </a:r>
            <a:endParaRPr lang="es-MX" dirty="0"/>
          </a:p>
        </p:txBody>
      </p:sp>
      <p:sp>
        <p:nvSpPr>
          <p:cNvPr id="12" name="11 Rectángulo redondeado"/>
          <p:cNvSpPr/>
          <p:nvPr/>
        </p:nvSpPr>
        <p:spPr>
          <a:xfrm>
            <a:off x="731076" y="2494154"/>
            <a:ext cx="1669263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 smtClean="0"/>
              <a:t>70´S  CUALITATIVO</a:t>
            </a:r>
            <a:endParaRPr lang="es-MX" b="1" dirty="0"/>
          </a:p>
        </p:txBody>
      </p:sp>
      <p:sp>
        <p:nvSpPr>
          <p:cNvPr id="14" name="13 Flecha abajo"/>
          <p:cNvSpPr/>
          <p:nvPr/>
        </p:nvSpPr>
        <p:spPr>
          <a:xfrm>
            <a:off x="4370844" y="3407296"/>
            <a:ext cx="45719" cy="2437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14 Rectángulo redondeado"/>
          <p:cNvSpPr/>
          <p:nvPr/>
        </p:nvSpPr>
        <p:spPr>
          <a:xfrm>
            <a:off x="3408451" y="3685240"/>
            <a:ext cx="1872208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 smtClean="0"/>
              <a:t>PENSAMIENTO PREVISIONAL</a:t>
            </a:r>
            <a:endParaRPr lang="es-MX" b="1" dirty="0"/>
          </a:p>
        </p:txBody>
      </p:sp>
      <p:sp>
        <p:nvSpPr>
          <p:cNvPr id="16" name="15 Flecha abajo"/>
          <p:cNvSpPr/>
          <p:nvPr/>
        </p:nvSpPr>
        <p:spPr>
          <a:xfrm flipH="1">
            <a:off x="1502791" y="3429753"/>
            <a:ext cx="62916" cy="3054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16 Rectángulo redondeado"/>
          <p:cNvSpPr/>
          <p:nvPr/>
        </p:nvSpPr>
        <p:spPr>
          <a:xfrm>
            <a:off x="494679" y="3763888"/>
            <a:ext cx="2016224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 smtClean="0"/>
              <a:t>ELABORACIÓN DE ESCENARIOS DE ANTICIPACIÓN</a:t>
            </a:r>
            <a:endParaRPr lang="es-MX" b="1" dirty="0"/>
          </a:p>
        </p:txBody>
      </p:sp>
      <p:sp>
        <p:nvSpPr>
          <p:cNvPr id="18" name="17 Flecha abajo"/>
          <p:cNvSpPr/>
          <p:nvPr/>
        </p:nvSpPr>
        <p:spPr>
          <a:xfrm>
            <a:off x="1464395" y="4678288"/>
            <a:ext cx="78882" cy="3638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Rectángulo redondeado"/>
          <p:cNvSpPr/>
          <p:nvPr/>
        </p:nvSpPr>
        <p:spPr>
          <a:xfrm>
            <a:off x="381414" y="5081736"/>
            <a:ext cx="230567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 smtClean="0"/>
              <a:t>PROFESSIONAL PROGNOSTICATORS </a:t>
            </a:r>
            <a:endParaRPr lang="es-MX" b="1" dirty="0"/>
          </a:p>
        </p:txBody>
      </p:sp>
      <p:sp>
        <p:nvSpPr>
          <p:cNvPr id="20" name="19 Rectángulo redondeado"/>
          <p:cNvSpPr/>
          <p:nvPr/>
        </p:nvSpPr>
        <p:spPr>
          <a:xfrm>
            <a:off x="3480704" y="4887970"/>
            <a:ext cx="2021690" cy="4697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 dirty="0" smtClean="0"/>
              <a:t>VISIBLEMENTE POSTINDUSTRIALIZADS</a:t>
            </a:r>
            <a:endParaRPr lang="es-MX" sz="1400" b="1" dirty="0"/>
          </a:p>
        </p:txBody>
      </p:sp>
      <p:sp>
        <p:nvSpPr>
          <p:cNvPr id="21" name="20 Rectángulo redondeado"/>
          <p:cNvSpPr/>
          <p:nvPr/>
        </p:nvSpPr>
        <p:spPr>
          <a:xfrm>
            <a:off x="4416563" y="5628679"/>
            <a:ext cx="2171662" cy="6806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 dirty="0" smtClean="0"/>
              <a:t>PARCIALMENTE POSTINDUSTRIALIZADOS</a:t>
            </a:r>
            <a:endParaRPr lang="es-MX" sz="1400" b="1" dirty="0"/>
          </a:p>
        </p:txBody>
      </p:sp>
      <p:sp>
        <p:nvSpPr>
          <p:cNvPr id="22" name="21 Rectángulo redondeado"/>
          <p:cNvSpPr/>
          <p:nvPr/>
        </p:nvSpPr>
        <p:spPr>
          <a:xfrm>
            <a:off x="5976301" y="4618855"/>
            <a:ext cx="1728192" cy="5509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 dirty="0" smtClean="0"/>
              <a:t>INDUSTRIAL </a:t>
            </a:r>
          </a:p>
          <a:p>
            <a:pPr algn="ctr"/>
            <a:r>
              <a:rPr lang="es-MX" sz="1400" b="1" dirty="0" smtClean="0"/>
              <a:t>AVANZADOS</a:t>
            </a:r>
            <a:endParaRPr lang="es-MX" sz="1400" b="1" dirty="0"/>
          </a:p>
        </p:txBody>
      </p:sp>
      <p:sp>
        <p:nvSpPr>
          <p:cNvPr id="23" name="22 Rectángulo redondeado"/>
          <p:cNvSpPr/>
          <p:nvPr/>
        </p:nvSpPr>
        <p:spPr>
          <a:xfrm>
            <a:off x="6935563" y="5375737"/>
            <a:ext cx="1812901" cy="3263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 dirty="0"/>
              <a:t>I</a:t>
            </a:r>
            <a:r>
              <a:rPr lang="es-MX" sz="1400" b="1" dirty="0" smtClean="0"/>
              <a:t>NDUSTRIALIZADOS</a:t>
            </a:r>
            <a:endParaRPr lang="es-MX" sz="1400" b="1" dirty="0"/>
          </a:p>
        </p:txBody>
      </p:sp>
      <p:sp>
        <p:nvSpPr>
          <p:cNvPr id="24" name="23 Rectángulo redondeado"/>
          <p:cNvSpPr/>
          <p:nvPr/>
        </p:nvSpPr>
        <p:spPr>
          <a:xfrm>
            <a:off x="7039384" y="6093296"/>
            <a:ext cx="1872208" cy="5740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 dirty="0" smtClean="0"/>
              <a:t>PARCIALMENTE INSDUSTRIALIZADOS</a:t>
            </a:r>
            <a:endParaRPr lang="es-MX" sz="1400" b="1" dirty="0"/>
          </a:p>
        </p:txBody>
      </p:sp>
      <p:sp>
        <p:nvSpPr>
          <p:cNvPr id="26" name="25 Flecha abajo"/>
          <p:cNvSpPr/>
          <p:nvPr/>
        </p:nvSpPr>
        <p:spPr>
          <a:xfrm>
            <a:off x="7083991" y="3613299"/>
            <a:ext cx="45719" cy="2437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26 Rectángulo redondeado"/>
          <p:cNvSpPr/>
          <p:nvPr/>
        </p:nvSpPr>
        <p:spPr>
          <a:xfrm>
            <a:off x="6242754" y="3945632"/>
            <a:ext cx="1728192" cy="5509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 dirty="0" smtClean="0"/>
              <a:t>SOCIEDAD</a:t>
            </a:r>
          </a:p>
        </p:txBody>
      </p:sp>
    </p:spTree>
    <p:extLst>
      <p:ext uri="{BB962C8B-B14F-4D97-AF65-F5344CB8AC3E}">
        <p14:creationId xmlns:p14="http://schemas.microsoft.com/office/powerpoint/2010/main" val="8373913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6" grpId="0" animBg="1"/>
      <p:bldP spid="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5851525"/>
          </a:xfrm>
        </p:spPr>
        <p:txBody>
          <a:bodyPr>
            <a:normAutofit/>
          </a:bodyPr>
          <a:lstStyle/>
          <a:p>
            <a:r>
              <a:rPr lang="es-MX" dirty="0" smtClean="0"/>
              <a:t/>
            </a:r>
            <a:br>
              <a:rPr lang="es-MX" dirty="0" smtClean="0"/>
            </a:b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604912"/>
            <a:ext cx="8229600" cy="55212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dirty="0" smtClean="0"/>
              <a:t> </a:t>
            </a:r>
            <a:endParaRPr lang="es-MX" dirty="0" smtClean="0"/>
          </a:p>
          <a:p>
            <a:pPr>
              <a:buNone/>
            </a:pPr>
            <a:endParaRPr lang="es-MX" dirty="0" smtClean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defTabSz="914400"/>
            <a:r>
              <a:rPr lang="es-MX" dirty="0"/>
              <a:t>LA DEMOCRACIA ALTERNATIVA</a:t>
            </a:r>
          </a:p>
        </p:txBody>
      </p:sp>
      <p:sp>
        <p:nvSpPr>
          <p:cNvPr id="18" name="17 Flecha abajo"/>
          <p:cNvSpPr/>
          <p:nvPr/>
        </p:nvSpPr>
        <p:spPr>
          <a:xfrm>
            <a:off x="1464395" y="4678288"/>
            <a:ext cx="78882" cy="3638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26 Onda"/>
          <p:cNvSpPr/>
          <p:nvPr/>
        </p:nvSpPr>
        <p:spPr>
          <a:xfrm>
            <a:off x="2602600" y="1340768"/>
            <a:ext cx="3913616" cy="1224136"/>
          </a:xfrm>
          <a:prstGeom prst="wav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6000" b="1" dirty="0" smtClean="0"/>
              <a:t>TOFFLER </a:t>
            </a:r>
          </a:p>
        </p:txBody>
      </p:sp>
      <p:sp>
        <p:nvSpPr>
          <p:cNvPr id="28" name="27 Flecha abajo"/>
          <p:cNvSpPr/>
          <p:nvPr/>
        </p:nvSpPr>
        <p:spPr>
          <a:xfrm>
            <a:off x="2688507" y="2420888"/>
            <a:ext cx="785818" cy="1071570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28 Flecha abajo"/>
          <p:cNvSpPr/>
          <p:nvPr/>
        </p:nvSpPr>
        <p:spPr>
          <a:xfrm>
            <a:off x="5730398" y="2573454"/>
            <a:ext cx="785818" cy="1071570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29 CuadroTexto"/>
          <p:cNvSpPr txBox="1"/>
          <p:nvPr/>
        </p:nvSpPr>
        <p:spPr>
          <a:xfrm>
            <a:off x="1929288" y="3698753"/>
            <a:ext cx="2304256" cy="163449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ESCENARIOS DE ANTICIPACIÓN  PARA EVITAR EL TRAUMATISMO DEL CHOQE DELFUTURO</a:t>
            </a:r>
            <a:endParaRPr lang="es-ES" dirty="0"/>
          </a:p>
        </p:txBody>
      </p:sp>
      <p:sp>
        <p:nvSpPr>
          <p:cNvPr id="31" name="30 CuadroTexto"/>
          <p:cNvSpPr txBox="1"/>
          <p:nvPr/>
        </p:nvSpPr>
        <p:spPr>
          <a:xfrm>
            <a:off x="4860032" y="3667988"/>
            <a:ext cx="2520280" cy="2810351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MISIÓN DE LA </a:t>
            </a:r>
            <a:r>
              <a:rPr lang="es-ES" smtClean="0"/>
              <a:t>ESTRATEGIA DE LA </a:t>
            </a:r>
            <a:r>
              <a:rPr lang="es-ES" dirty="0" smtClean="0"/>
              <a:t>DEMOCRACIA PROSPECTIVA: PERMITIR QUE TODOS LOS CIUDADANOS TOMEN EL FUTURO EN SUS MANOS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5967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5851525"/>
          </a:xfrm>
        </p:spPr>
        <p:txBody>
          <a:bodyPr>
            <a:normAutofit/>
          </a:bodyPr>
          <a:lstStyle/>
          <a:p>
            <a:r>
              <a:rPr lang="es-MX" dirty="0" smtClean="0"/>
              <a:t/>
            </a:r>
            <a:br>
              <a:rPr lang="es-MX" dirty="0" smtClean="0"/>
            </a:br>
            <a:endParaRPr lang="es-ES" dirty="0"/>
          </a:p>
        </p:txBody>
      </p:sp>
      <p:sp>
        <p:nvSpPr>
          <p:cNvPr id="18" name="17 Flecha abajo"/>
          <p:cNvSpPr/>
          <p:nvPr/>
        </p:nvSpPr>
        <p:spPr>
          <a:xfrm>
            <a:off x="1464395" y="4678288"/>
            <a:ext cx="78882" cy="3638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1 Título"/>
          <p:cNvSpPr>
            <a:spLocks noGrp="1"/>
          </p:cNvSpPr>
          <p:nvPr>
            <p:ph idx="1"/>
          </p:nvPr>
        </p:nvSpPr>
        <p:spPr>
          <a:xfrm>
            <a:off x="457200" y="604838"/>
            <a:ext cx="8229600" cy="5521325"/>
          </a:xfrm>
        </p:spPr>
        <p:txBody>
          <a:bodyPr/>
          <a:lstStyle/>
          <a:p>
            <a:pPr algn="ctr"/>
            <a:r>
              <a:rPr lang="es-ES" dirty="0" smtClean="0"/>
              <a:t>EL ESQUEMA GEOPOLÍTICO DE LA ERA GLOBAL</a:t>
            </a:r>
            <a:endParaRPr lang="es-ES" dirty="0"/>
          </a:p>
        </p:txBody>
      </p:sp>
      <p:sp>
        <p:nvSpPr>
          <p:cNvPr id="13" name="2 Subtítulo"/>
          <p:cNvSpPr txBox="1">
            <a:spLocks/>
          </p:cNvSpPr>
          <p:nvPr/>
        </p:nvSpPr>
        <p:spPr>
          <a:xfrm>
            <a:off x="582362" y="3643314"/>
            <a:ext cx="3557590" cy="85725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>
            <a:norm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914400"/>
            <a:r>
              <a:rPr lang="es-ES" sz="1800" b="1" smtClean="0">
                <a:solidFill>
                  <a:schemeClr val="tx1"/>
                </a:solidFill>
                <a:latin typeface="+mj-lt"/>
              </a:rPr>
              <a:t>El avenimiento de la era tecnotrónica. </a:t>
            </a:r>
            <a:endParaRPr lang="es-ES" sz="18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4857752" y="3643314"/>
            <a:ext cx="3429024" cy="408623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/>
              <a:t>La diplomacia de las redes </a:t>
            </a:r>
            <a:endParaRPr lang="es-ES" b="1" dirty="0"/>
          </a:p>
        </p:txBody>
      </p:sp>
      <p:sp>
        <p:nvSpPr>
          <p:cNvPr id="15" name="14 Flecha abajo"/>
          <p:cNvSpPr/>
          <p:nvPr/>
        </p:nvSpPr>
        <p:spPr>
          <a:xfrm>
            <a:off x="1916824" y="2285992"/>
            <a:ext cx="1143008" cy="1285884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Flecha abajo"/>
          <p:cNvSpPr/>
          <p:nvPr/>
        </p:nvSpPr>
        <p:spPr>
          <a:xfrm>
            <a:off x="5940152" y="2214554"/>
            <a:ext cx="1143008" cy="1285884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32485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5851525"/>
          </a:xfrm>
        </p:spPr>
        <p:txBody>
          <a:bodyPr>
            <a:normAutofit/>
          </a:bodyPr>
          <a:lstStyle/>
          <a:p>
            <a:r>
              <a:rPr lang="es-MX" dirty="0" smtClean="0"/>
              <a:t/>
            </a:r>
            <a:br>
              <a:rPr lang="es-MX" dirty="0" smtClean="0"/>
            </a:br>
            <a:endParaRPr lang="es-ES" dirty="0"/>
          </a:p>
        </p:txBody>
      </p:sp>
      <p:sp>
        <p:nvSpPr>
          <p:cNvPr id="18" name="17 Flecha abajo"/>
          <p:cNvSpPr/>
          <p:nvPr/>
        </p:nvSpPr>
        <p:spPr>
          <a:xfrm>
            <a:off x="1464395" y="4678288"/>
            <a:ext cx="78882" cy="3638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1 Título"/>
          <p:cNvSpPr>
            <a:spLocks noGrp="1"/>
          </p:cNvSpPr>
          <p:nvPr>
            <p:ph idx="1"/>
          </p:nvPr>
        </p:nvSpPr>
        <p:spPr>
          <a:xfrm>
            <a:off x="457200" y="604838"/>
            <a:ext cx="8229600" cy="5521325"/>
          </a:xfrm>
        </p:spPr>
        <p:txBody>
          <a:bodyPr/>
          <a:lstStyle/>
          <a:p>
            <a:pPr marL="0" indent="0" algn="ctr">
              <a:buNone/>
            </a:pPr>
            <a:r>
              <a:rPr lang="es-ES" sz="2800" b="1" dirty="0">
                <a:solidFill>
                  <a:schemeClr val="tx1"/>
                </a:solidFill>
              </a:rPr>
              <a:t>EL AVENIMIENTO DE LA ERA TECNOTRÓNICA.</a:t>
            </a:r>
            <a:endParaRPr lang="es-ES" dirty="0"/>
          </a:p>
        </p:txBody>
      </p:sp>
      <p:sp>
        <p:nvSpPr>
          <p:cNvPr id="9" name="8 CuadroTexto"/>
          <p:cNvSpPr txBox="1"/>
          <p:nvPr/>
        </p:nvSpPr>
        <p:spPr>
          <a:xfrm>
            <a:off x="1215554" y="2357430"/>
            <a:ext cx="2636366" cy="3415367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S" sz="2000" b="1" dirty="0" smtClean="0"/>
              <a:t>John F. Kennedy. </a:t>
            </a:r>
          </a:p>
          <a:p>
            <a:r>
              <a:rPr lang="es-ES" sz="2000" dirty="0" smtClean="0"/>
              <a:t>Fue el primer presidente global concibió un mundo entero.</a:t>
            </a:r>
          </a:p>
          <a:p>
            <a:r>
              <a:rPr lang="es-ES" sz="2000" dirty="0" smtClean="0"/>
              <a:t>Una era con problemas de política interior a finales de los años 70`s.</a:t>
            </a:r>
            <a:endParaRPr lang="es-ES" sz="2000" dirty="0"/>
          </a:p>
        </p:txBody>
      </p:sp>
      <p:sp>
        <p:nvSpPr>
          <p:cNvPr id="10" name="9 CuadroTexto"/>
          <p:cNvSpPr txBox="1"/>
          <p:nvPr/>
        </p:nvSpPr>
        <p:spPr>
          <a:xfrm>
            <a:off x="5076056" y="1857364"/>
            <a:ext cx="3139282" cy="437054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2000" b="1" dirty="0" smtClean="0"/>
              <a:t>Zbigniew Brzezmski</a:t>
            </a:r>
            <a:r>
              <a:rPr lang="es-ES" sz="2000" dirty="0" smtClean="0"/>
              <a:t>.</a:t>
            </a:r>
          </a:p>
          <a:p>
            <a:r>
              <a:rPr lang="es-ES" sz="2000" dirty="0" smtClean="0"/>
              <a:t>-Sociedad y era tecnotrónica.</a:t>
            </a:r>
          </a:p>
          <a:p>
            <a:r>
              <a:rPr lang="es-ES" sz="2000" dirty="0" smtClean="0"/>
              <a:t>-Una sociedad determinada en el plano cultural , psicológico, social y económico por la influencia de la tecnología.</a:t>
            </a:r>
          </a:p>
          <a:p>
            <a:r>
              <a:rPr lang="es-ES" sz="2000" dirty="0" smtClean="0"/>
              <a:t>-Una era en que los procesos políticos se han convertido en globales.</a:t>
            </a:r>
          </a:p>
        </p:txBody>
      </p:sp>
    </p:spTree>
    <p:extLst>
      <p:ext uri="{BB962C8B-B14F-4D97-AF65-F5344CB8AC3E}">
        <p14:creationId xmlns:p14="http://schemas.microsoft.com/office/powerpoint/2010/main" val="21211836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5851525"/>
          </a:xfrm>
        </p:spPr>
        <p:txBody>
          <a:bodyPr>
            <a:normAutofit/>
          </a:bodyPr>
          <a:lstStyle/>
          <a:p>
            <a:r>
              <a:rPr lang="es-MX" dirty="0" smtClean="0"/>
              <a:t/>
            </a:r>
            <a:br>
              <a:rPr lang="es-MX" dirty="0" smtClean="0"/>
            </a:br>
            <a:endParaRPr lang="es-ES" dirty="0"/>
          </a:p>
        </p:txBody>
      </p:sp>
      <p:sp>
        <p:nvSpPr>
          <p:cNvPr id="18" name="17 Flecha abajo"/>
          <p:cNvSpPr/>
          <p:nvPr/>
        </p:nvSpPr>
        <p:spPr>
          <a:xfrm>
            <a:off x="1464395" y="4678288"/>
            <a:ext cx="78882" cy="3638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1 Título"/>
          <p:cNvSpPr>
            <a:spLocks noGrp="1"/>
          </p:cNvSpPr>
          <p:nvPr>
            <p:ph idx="1"/>
          </p:nvPr>
        </p:nvSpPr>
        <p:spPr>
          <a:xfrm>
            <a:off x="457200" y="604838"/>
            <a:ext cx="8229600" cy="5521325"/>
          </a:xfrm>
        </p:spPr>
        <p:txBody>
          <a:bodyPr/>
          <a:lstStyle/>
          <a:p>
            <a:pPr marL="0" indent="0" algn="ctr">
              <a:buNone/>
            </a:pPr>
            <a:r>
              <a:rPr lang="es-ES" b="1" dirty="0"/>
              <a:t>LA DIPLOMACIA DE LAS REDES</a:t>
            </a:r>
            <a:endParaRPr lang="es-ES" dirty="0"/>
          </a:p>
        </p:txBody>
      </p:sp>
      <p:sp>
        <p:nvSpPr>
          <p:cNvPr id="7" name="6 Onda"/>
          <p:cNvSpPr/>
          <p:nvPr/>
        </p:nvSpPr>
        <p:spPr>
          <a:xfrm>
            <a:off x="1593264" y="1196752"/>
            <a:ext cx="5715040" cy="1446430"/>
          </a:xfrm>
          <a:prstGeom prst="wav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6000" b="1" dirty="0" smtClean="0"/>
              <a:t>Estados Unidos </a:t>
            </a:r>
          </a:p>
        </p:txBody>
      </p:sp>
      <p:sp>
        <p:nvSpPr>
          <p:cNvPr id="8" name="7 Flecha abajo"/>
          <p:cNvSpPr/>
          <p:nvPr/>
        </p:nvSpPr>
        <p:spPr>
          <a:xfrm>
            <a:off x="1928794" y="2500306"/>
            <a:ext cx="785818" cy="1071570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Flecha abajo"/>
          <p:cNvSpPr/>
          <p:nvPr/>
        </p:nvSpPr>
        <p:spPr>
          <a:xfrm>
            <a:off x="6143636" y="2643182"/>
            <a:ext cx="785818" cy="1071570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CuadroTexto"/>
          <p:cNvSpPr txBox="1"/>
          <p:nvPr/>
        </p:nvSpPr>
        <p:spPr>
          <a:xfrm>
            <a:off x="1428728" y="3571876"/>
            <a:ext cx="1857388" cy="302841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Principal propagador de la revolución tecnotrónica atreves de sistemas satelitales (Parrilla mundial de informaciones)</a:t>
            </a:r>
            <a:endParaRPr lang="es-ES" dirty="0"/>
          </a:p>
        </p:txBody>
      </p:sp>
      <p:sp>
        <p:nvSpPr>
          <p:cNvPr id="14" name="13 CuadroTexto"/>
          <p:cNvSpPr txBox="1"/>
          <p:nvPr/>
        </p:nvSpPr>
        <p:spPr>
          <a:xfrm>
            <a:off x="5000628" y="3786190"/>
            <a:ext cx="2857520" cy="163449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Primera sociedad global de la historia a escala mundial. Ejem. La revolución tecnocientifica (Conquista espacial).</a:t>
            </a:r>
          </a:p>
        </p:txBody>
      </p:sp>
    </p:spTree>
    <p:extLst>
      <p:ext uri="{BB962C8B-B14F-4D97-AF65-F5344CB8AC3E}">
        <p14:creationId xmlns:p14="http://schemas.microsoft.com/office/powerpoint/2010/main" val="22627901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7" grpId="0" animBg="1"/>
      <p:bldP spid="8" grpId="0" animBg="1"/>
      <p:bldP spid="11" grpId="0" animBg="1"/>
      <p:bldP spid="13" grpId="0" animBg="1"/>
      <p:bldP spid="14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Viajes">
  <a:themeElements>
    <a:clrScheme name="Viajes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Viaj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Viajes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</TotalTime>
  <Words>303</Words>
  <Application>Microsoft Macintosh PowerPoint</Application>
  <PresentationFormat>Presentación en pantalla (4:3)</PresentationFormat>
  <Paragraphs>59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Viajes</vt:lpstr>
      <vt:lpstr>Presentación de PowerPoint</vt:lpstr>
      <vt:lpstr>Presentación de PowerPoint</vt:lpstr>
      <vt:lpstr>Sabios por encima del bien y el mal.  *Tecnologías intelectuales.  *Métodos de evaluación.  *Principio de responsabilidad social. </vt:lpstr>
      <vt:lpstr> </vt:lpstr>
      <vt:lpstr> </vt:lpstr>
      <vt:lpstr> </vt:lpstr>
      <vt:lpstr> </vt:lpstr>
      <vt:lpstr> </vt:lpstr>
      <vt:lpstr>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Martha Tellez</dc:creator>
  <cp:lastModifiedBy>Octavio Islas</cp:lastModifiedBy>
  <cp:revision>9</cp:revision>
  <dcterms:created xsi:type="dcterms:W3CDTF">2013-08-06T01:54:14Z</dcterms:created>
  <dcterms:modified xsi:type="dcterms:W3CDTF">2013-08-11T01:35:03Z</dcterms:modified>
</cp:coreProperties>
</file>