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6"/>
  </p:notesMasterIdLst>
  <p:sldIdLst>
    <p:sldId id="422" r:id="rId2"/>
    <p:sldId id="423" r:id="rId3"/>
    <p:sldId id="424" r:id="rId4"/>
    <p:sldId id="425" r:id="rId5"/>
    <p:sldId id="426" r:id="rId6"/>
    <p:sldId id="427" r:id="rId7"/>
    <p:sldId id="428" r:id="rId8"/>
    <p:sldId id="429" r:id="rId9"/>
    <p:sldId id="430" r:id="rId10"/>
    <p:sldId id="431" r:id="rId11"/>
    <p:sldId id="432" r:id="rId12"/>
    <p:sldId id="433" r:id="rId13"/>
    <p:sldId id="434" r:id="rId14"/>
    <p:sldId id="435" r:id="rId15"/>
    <p:sldId id="436" r:id="rId16"/>
    <p:sldId id="437" r:id="rId17"/>
    <p:sldId id="438" r:id="rId18"/>
    <p:sldId id="439" r:id="rId19"/>
    <p:sldId id="440" r:id="rId20"/>
    <p:sldId id="441" r:id="rId21"/>
    <p:sldId id="442" r:id="rId22"/>
    <p:sldId id="443" r:id="rId23"/>
    <p:sldId id="444" r:id="rId24"/>
    <p:sldId id="445" r:id="rId25"/>
    <p:sldId id="446" r:id="rId26"/>
    <p:sldId id="447" r:id="rId27"/>
    <p:sldId id="448" r:id="rId28"/>
    <p:sldId id="449" r:id="rId29"/>
    <p:sldId id="450" r:id="rId30"/>
    <p:sldId id="451" r:id="rId31"/>
    <p:sldId id="452" r:id="rId32"/>
    <p:sldId id="453" r:id="rId33"/>
    <p:sldId id="454" r:id="rId34"/>
    <p:sldId id="455" r:id="rId35"/>
    <p:sldId id="456" r:id="rId36"/>
    <p:sldId id="457" r:id="rId37"/>
    <p:sldId id="458" r:id="rId38"/>
    <p:sldId id="459" r:id="rId39"/>
    <p:sldId id="460" r:id="rId40"/>
    <p:sldId id="461" r:id="rId41"/>
    <p:sldId id="462" r:id="rId42"/>
    <p:sldId id="463" r:id="rId43"/>
    <p:sldId id="464" r:id="rId44"/>
    <p:sldId id="465" r:id="rId45"/>
    <p:sldId id="466" r:id="rId46"/>
    <p:sldId id="467" r:id="rId47"/>
    <p:sldId id="468" r:id="rId48"/>
    <p:sldId id="469" r:id="rId49"/>
    <p:sldId id="470" r:id="rId50"/>
    <p:sldId id="471" r:id="rId51"/>
    <p:sldId id="472" r:id="rId52"/>
    <p:sldId id="473" r:id="rId53"/>
    <p:sldId id="474" r:id="rId54"/>
    <p:sldId id="475" r:id="rId55"/>
    <p:sldId id="476" r:id="rId56"/>
    <p:sldId id="477" r:id="rId57"/>
    <p:sldId id="478" r:id="rId58"/>
    <p:sldId id="479" r:id="rId59"/>
    <p:sldId id="480" r:id="rId60"/>
    <p:sldId id="481" r:id="rId61"/>
    <p:sldId id="482" r:id="rId62"/>
    <p:sldId id="483" r:id="rId63"/>
    <p:sldId id="484" r:id="rId64"/>
    <p:sldId id="485" r:id="rId65"/>
    <p:sldId id="486" r:id="rId66"/>
    <p:sldId id="487" r:id="rId67"/>
    <p:sldId id="488" r:id="rId68"/>
    <p:sldId id="489" r:id="rId69"/>
    <p:sldId id="490" r:id="rId70"/>
    <p:sldId id="491" r:id="rId71"/>
    <p:sldId id="492" r:id="rId72"/>
    <p:sldId id="493" r:id="rId73"/>
    <p:sldId id="494" r:id="rId74"/>
    <p:sldId id="495" r:id="rId75"/>
    <p:sldId id="496" r:id="rId76"/>
    <p:sldId id="497" r:id="rId77"/>
    <p:sldId id="498" r:id="rId78"/>
    <p:sldId id="499" r:id="rId79"/>
    <p:sldId id="500" r:id="rId80"/>
    <p:sldId id="501" r:id="rId81"/>
    <p:sldId id="502" r:id="rId82"/>
    <p:sldId id="503" r:id="rId83"/>
    <p:sldId id="504" r:id="rId84"/>
    <p:sldId id="505" r:id="rId85"/>
    <p:sldId id="506" r:id="rId86"/>
    <p:sldId id="507" r:id="rId87"/>
    <p:sldId id="508" r:id="rId88"/>
    <p:sldId id="509" r:id="rId89"/>
    <p:sldId id="510" r:id="rId90"/>
    <p:sldId id="511" r:id="rId91"/>
    <p:sldId id="512" r:id="rId92"/>
    <p:sldId id="513" r:id="rId93"/>
    <p:sldId id="514" r:id="rId94"/>
    <p:sldId id="515" r:id="rId95"/>
    <p:sldId id="516" r:id="rId96"/>
    <p:sldId id="517" r:id="rId97"/>
    <p:sldId id="518" r:id="rId98"/>
    <p:sldId id="519" r:id="rId99"/>
    <p:sldId id="520" r:id="rId100"/>
    <p:sldId id="521" r:id="rId101"/>
    <p:sldId id="522" r:id="rId102"/>
    <p:sldId id="523" r:id="rId103"/>
    <p:sldId id="524" r:id="rId104"/>
    <p:sldId id="525" r:id="rId105"/>
    <p:sldId id="526" r:id="rId106"/>
    <p:sldId id="527" r:id="rId107"/>
    <p:sldId id="528" r:id="rId108"/>
    <p:sldId id="529" r:id="rId109"/>
    <p:sldId id="530" r:id="rId110"/>
    <p:sldId id="531" r:id="rId111"/>
    <p:sldId id="532" r:id="rId112"/>
    <p:sldId id="533" r:id="rId113"/>
    <p:sldId id="534" r:id="rId114"/>
    <p:sldId id="535" r:id="rId11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9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theme" Target="theme/theme1.xml"/><Relationship Id="rId121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notesMaster" Target="notesMasters/notesMaster1.xml"/><Relationship Id="rId117" Type="http://schemas.openxmlformats.org/officeDocument/2006/relationships/printerSettings" Target="printerSettings/printerSettings1.bin"/><Relationship Id="rId118" Type="http://schemas.openxmlformats.org/officeDocument/2006/relationships/presProps" Target="presProps.xml"/><Relationship Id="rId119" Type="http://schemas.openxmlformats.org/officeDocument/2006/relationships/viewProps" Target="viewProps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D7187-7E8C-1F41-9A99-C869D691FA6F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AF47C-1862-6D42-8747-69C0CF25E04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108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1A5B0-D5A5-744D-8EB4-25BA522E8323}" type="datetimeFigureOut">
              <a:rPr lang="es-ES" smtClean="0"/>
              <a:t>02/09/13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8CCB7-4DBC-F842-91BE-D5BDC5774FE1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Entrenamiento de Medios</a:t>
            </a:r>
          </a:p>
        </p:txBody>
      </p:sp>
    </p:spTree>
    <p:extLst>
      <p:ext uri="{BB962C8B-B14F-4D97-AF65-F5344CB8AC3E}">
        <p14:creationId xmlns:p14="http://schemas.microsoft.com/office/powerpoint/2010/main" val="1897478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Agenda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s-MX" dirty="0" smtClean="0">
                <a:latin typeface="Arial" charset="0"/>
              </a:rPr>
              <a:t>1  Presentación </a:t>
            </a:r>
            <a:r>
              <a:rPr lang="es-MX" dirty="0">
                <a:latin typeface="Arial" charset="0"/>
              </a:rPr>
              <a:t>de los </a:t>
            </a:r>
            <a:r>
              <a:rPr lang="es-MX" dirty="0" smtClean="0">
                <a:latin typeface="Arial" charset="0"/>
              </a:rPr>
              <a:t>participantes</a:t>
            </a:r>
          </a:p>
          <a:p>
            <a:pPr marL="0" indent="0" eaLnBrk="1" hangingPunct="1">
              <a:buNone/>
            </a:pPr>
            <a:r>
              <a:rPr lang="es-MX" dirty="0" smtClean="0">
                <a:latin typeface="Arial" charset="0"/>
              </a:rPr>
              <a:t>2  Los </a:t>
            </a:r>
            <a:r>
              <a:rPr lang="es-MX" dirty="0">
                <a:latin typeface="Arial" charset="0"/>
              </a:rPr>
              <a:t>medios de comunicación</a:t>
            </a:r>
          </a:p>
          <a:p>
            <a:pPr marL="0" indent="0" eaLnBrk="1" hangingPunct="1">
              <a:buNone/>
            </a:pPr>
            <a:r>
              <a:rPr lang="es-MX" dirty="0" smtClean="0">
                <a:latin typeface="Arial" charset="0"/>
              </a:rPr>
              <a:t>3  Política </a:t>
            </a:r>
            <a:r>
              <a:rPr lang="es-MX" dirty="0">
                <a:latin typeface="Arial" charset="0"/>
              </a:rPr>
              <a:t>de </a:t>
            </a:r>
            <a:r>
              <a:rPr lang="es-MX" dirty="0" smtClean="0">
                <a:latin typeface="Arial" charset="0"/>
              </a:rPr>
              <a:t>comunicación</a:t>
            </a:r>
          </a:p>
          <a:p>
            <a:pPr marL="514350" indent="-514350" eaLnBrk="1" hangingPunct="1">
              <a:buAutoNum type="arabicPlain" startAt="4"/>
            </a:pPr>
            <a:r>
              <a:rPr lang="es-MX" dirty="0" smtClean="0">
                <a:latin typeface="Arial" charset="0"/>
              </a:rPr>
              <a:t>Mensajes </a:t>
            </a:r>
          </a:p>
          <a:p>
            <a:pPr marL="514350" indent="-514350" eaLnBrk="1" hangingPunct="1">
              <a:buAutoNum type="arabicPlain" startAt="4"/>
            </a:pPr>
            <a:r>
              <a:rPr lang="es-MX" dirty="0" smtClean="0">
                <a:latin typeface="Arial" charset="0"/>
              </a:rPr>
              <a:t>El vocero</a:t>
            </a:r>
          </a:p>
          <a:p>
            <a:pPr marL="514350" indent="-514350" eaLnBrk="1" hangingPunct="1">
              <a:buAutoNum type="arabicPlain" startAt="6"/>
            </a:pPr>
            <a:r>
              <a:rPr lang="es-MX" dirty="0" smtClean="0">
                <a:latin typeface="Arial" charset="0"/>
              </a:rPr>
              <a:t>La noticia</a:t>
            </a:r>
          </a:p>
          <a:p>
            <a:pPr marL="514350" indent="-514350" eaLnBrk="1" hangingPunct="1">
              <a:buAutoNum type="arabicPlain" startAt="6"/>
            </a:pPr>
            <a:r>
              <a:rPr lang="es-MX" dirty="0" smtClean="0">
                <a:latin typeface="Arial" charset="0"/>
              </a:rPr>
              <a:t>La entrevista</a:t>
            </a:r>
          </a:p>
          <a:p>
            <a:pPr marL="514350" indent="-514350" eaLnBrk="1" hangingPunct="1">
              <a:buAutoNum type="arabicPlain" startAt="6"/>
            </a:pPr>
            <a:r>
              <a:rPr lang="es-MX" smtClean="0">
                <a:latin typeface="Arial" charset="0"/>
              </a:rPr>
              <a:t>Transiciones y marcadores</a:t>
            </a:r>
            <a:endParaRPr lang="es-MX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179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dirty="0" smtClean="0">
                <a:latin typeface="Arial" charset="0"/>
              </a:rPr>
              <a:t>2  Los </a:t>
            </a:r>
            <a:r>
              <a:rPr lang="es-MX" dirty="0">
                <a:latin typeface="Arial" charset="0"/>
              </a:rPr>
              <a:t>medios de comunicación</a:t>
            </a:r>
          </a:p>
        </p:txBody>
      </p:sp>
      <p:sp>
        <p:nvSpPr>
          <p:cNvPr id="14338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E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824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MX">
                <a:latin typeface="Arial" charset="0"/>
              </a:rPr>
              <a:t>La estructura de los medios de comunicación suele dividirse en:</a:t>
            </a:r>
          </a:p>
          <a:p>
            <a:pPr lvl="1" eaLnBrk="1" hangingPunct="1"/>
            <a:r>
              <a:rPr lang="es-MX">
                <a:latin typeface="Arial" charset="0"/>
              </a:rPr>
              <a:t>Productores de información primaria:</a:t>
            </a:r>
          </a:p>
          <a:p>
            <a:pPr lvl="2" eaLnBrk="1" hangingPunct="1"/>
            <a:r>
              <a:rPr lang="es-MX">
                <a:latin typeface="Arial" charset="0"/>
              </a:rPr>
              <a:t>Impresos:</a:t>
            </a:r>
          </a:p>
          <a:p>
            <a:pPr lvl="3" eaLnBrk="1" hangingPunct="1"/>
            <a:r>
              <a:rPr lang="es-MX">
                <a:latin typeface="Arial" charset="0"/>
              </a:rPr>
              <a:t>Periódicos</a:t>
            </a:r>
          </a:p>
          <a:p>
            <a:pPr lvl="3" eaLnBrk="1" hangingPunct="1"/>
            <a:r>
              <a:rPr lang="es-MX">
                <a:latin typeface="Arial" charset="0"/>
              </a:rPr>
              <a:t>Revistas</a:t>
            </a:r>
          </a:p>
          <a:p>
            <a:pPr lvl="2" eaLnBrk="1" hangingPunct="1"/>
            <a:r>
              <a:rPr lang="es-MX">
                <a:latin typeface="Arial" charset="0"/>
              </a:rPr>
              <a:t>Electrónicos</a:t>
            </a:r>
          </a:p>
          <a:p>
            <a:pPr lvl="3" eaLnBrk="1" hangingPunct="1"/>
            <a:r>
              <a:rPr lang="es-MX">
                <a:latin typeface="Arial" charset="0"/>
              </a:rPr>
              <a:t>Radio</a:t>
            </a:r>
          </a:p>
          <a:p>
            <a:pPr lvl="2" eaLnBrk="1" hangingPunct="1"/>
            <a:r>
              <a:rPr lang="es-MX">
                <a:latin typeface="Arial" charset="0"/>
              </a:rPr>
              <a:t>Televisión</a:t>
            </a:r>
          </a:p>
          <a:p>
            <a:pPr lvl="3" eaLnBrk="1" hangingPunct="1">
              <a:buFontTx/>
              <a:buNone/>
            </a:pPr>
            <a:r>
              <a:rPr lang="es-MX">
                <a:latin typeface="Arial" charset="0"/>
              </a:rPr>
              <a:t>– Nueva generación</a:t>
            </a:r>
          </a:p>
          <a:p>
            <a:pPr lvl="2" eaLnBrk="1" hangingPunct="1"/>
            <a:r>
              <a:rPr lang="es-MX">
                <a:latin typeface="Arial" charset="0"/>
              </a:rPr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1639378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La estructura de los medios suele dividirse en:</a:t>
            </a:r>
          </a:p>
          <a:p>
            <a:pPr lvl="1" eaLnBrk="1" hangingPunct="1"/>
            <a:r>
              <a:rPr lang="es-MX" dirty="0">
                <a:latin typeface="Arial" charset="0"/>
              </a:rPr>
              <a:t>Redistribuidores:</a:t>
            </a:r>
          </a:p>
          <a:p>
            <a:pPr lvl="2" eaLnBrk="1" hangingPunct="1"/>
            <a:r>
              <a:rPr lang="es-MX" dirty="0">
                <a:latin typeface="Arial" charset="0"/>
              </a:rPr>
              <a:t>Agencias de </a:t>
            </a:r>
            <a:r>
              <a:rPr lang="es-MX" dirty="0" smtClean="0">
                <a:latin typeface="Arial" charset="0"/>
              </a:rPr>
              <a:t>noticias</a:t>
            </a:r>
            <a:endParaRPr lang="es-MX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714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graphicFrame>
        <p:nvGraphicFramePr>
          <p:cNvPr id="1741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163638" y="1600200"/>
          <a:ext cx="6816725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Visio" r:id="rId3" imgW="9805797" imgH="6510528" progId="Visio.Drawing.11">
                  <p:embed/>
                </p:oleObj>
              </mc:Choice>
              <mc:Fallback>
                <p:oleObj name="Visio" r:id="rId3" imgW="9805797" imgH="6510528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3638" y="1600200"/>
                        <a:ext cx="6816725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835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Los periódicos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2000">
                <a:latin typeface="Arial" charset="0"/>
              </a:rPr>
              <a:t>Básicamente concentrados en las principales ciudades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2000">
                <a:latin typeface="Arial" charset="0"/>
              </a:rPr>
              <a:t>Bajo volumen de circulación</a:t>
            </a:r>
          </a:p>
          <a:p>
            <a:pPr lvl="2" eaLnBrk="1" hangingPunct="1">
              <a:lnSpc>
                <a:spcPct val="90000"/>
              </a:lnSpc>
            </a:pPr>
            <a:r>
              <a:rPr lang="es-MX" sz="1800">
                <a:latin typeface="Arial" charset="0"/>
              </a:rPr>
              <a:t>Los tirajes tienden a reducirse más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2000">
                <a:latin typeface="Arial" charset="0"/>
              </a:rPr>
              <a:t>Medio preferido por las elites para enviarse mensajes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2000">
                <a:latin typeface="Arial" charset="0"/>
              </a:rPr>
              <a:t>A escala mundial el mercado se segmenta: gratuitos, generales, economía, deportivos</a:t>
            </a:r>
          </a:p>
          <a:p>
            <a:pPr eaLnBrk="1" hangingPunct="1">
              <a:lnSpc>
                <a:spcPct val="90000"/>
              </a:lnSpc>
            </a:pPr>
            <a:endParaRPr lang="es-MX" sz="240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Patrón: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2000">
                <a:latin typeface="Arial" charset="0"/>
              </a:rPr>
              <a:t>Penetración: baja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2000">
                <a:latin typeface="Arial" charset="0"/>
              </a:rPr>
              <a:t>Influencia popular: baja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2000">
                <a:latin typeface="Arial" charset="0"/>
              </a:rPr>
              <a:t>Influencia en las elites: alta</a:t>
            </a:r>
          </a:p>
        </p:txBody>
      </p:sp>
    </p:spTree>
    <p:extLst>
      <p:ext uri="{BB962C8B-B14F-4D97-AF65-F5344CB8AC3E}">
        <p14:creationId xmlns:p14="http://schemas.microsoft.com/office/powerpoint/2010/main" val="2715270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Las revistas</a:t>
            </a:r>
          </a:p>
          <a:p>
            <a:pPr lvl="1" eaLnBrk="1" hangingPunct="1"/>
            <a:r>
              <a:rPr lang="es-MX" sz="2000">
                <a:latin typeface="Arial" charset="0"/>
              </a:rPr>
              <a:t>Básicamente concentradas en las principales ciudades</a:t>
            </a:r>
          </a:p>
          <a:p>
            <a:pPr lvl="1" eaLnBrk="1" hangingPunct="1"/>
            <a:r>
              <a:rPr lang="es-MX" sz="2000">
                <a:latin typeface="Arial" charset="0"/>
              </a:rPr>
              <a:t>De regular a alto volumen de circulación</a:t>
            </a:r>
          </a:p>
          <a:p>
            <a:pPr lvl="1" eaLnBrk="1" hangingPunct="1"/>
            <a:r>
              <a:rPr lang="es-MX" sz="2000">
                <a:latin typeface="Arial" charset="0"/>
              </a:rPr>
              <a:t>Los tirajes tienden a reducirse </a:t>
            </a:r>
          </a:p>
          <a:p>
            <a:pPr lvl="1" eaLnBrk="1" hangingPunct="1"/>
            <a:r>
              <a:rPr lang="es-MX" sz="2000">
                <a:latin typeface="Arial" charset="0"/>
              </a:rPr>
              <a:t>Enfocadas a consumidores, entretenimiento y tomadores de decisión</a:t>
            </a:r>
          </a:p>
          <a:p>
            <a:pPr lvl="1" eaLnBrk="1" hangingPunct="1">
              <a:buFontTx/>
              <a:buNone/>
            </a:pPr>
            <a:endParaRPr lang="es-MX" sz="2000">
              <a:latin typeface="Arial" charset="0"/>
            </a:endParaRPr>
          </a:p>
          <a:p>
            <a:pPr eaLnBrk="1" hangingPunct="1"/>
            <a:r>
              <a:rPr lang="es-MX">
                <a:latin typeface="Arial" charset="0"/>
              </a:rPr>
              <a:t>Patrón:</a:t>
            </a:r>
          </a:p>
          <a:p>
            <a:pPr lvl="1" eaLnBrk="1" hangingPunct="1"/>
            <a:r>
              <a:rPr lang="es-MX" sz="2000">
                <a:latin typeface="Arial" charset="0"/>
              </a:rPr>
              <a:t>Penetración: regular</a:t>
            </a:r>
          </a:p>
          <a:p>
            <a:pPr lvl="1" eaLnBrk="1" hangingPunct="1"/>
            <a:r>
              <a:rPr lang="es-MX" sz="2000">
                <a:latin typeface="Arial" charset="0"/>
              </a:rPr>
              <a:t>Influencia popular: de regular a alta</a:t>
            </a:r>
          </a:p>
          <a:p>
            <a:pPr lvl="1" eaLnBrk="1" hangingPunct="1"/>
            <a:r>
              <a:rPr lang="es-MX" sz="2000">
                <a:latin typeface="Arial" charset="0"/>
              </a:rPr>
              <a:t>Influencia en las elites: de baja a regular</a:t>
            </a:r>
          </a:p>
        </p:txBody>
      </p:sp>
    </p:spTree>
    <p:extLst>
      <p:ext uri="{BB962C8B-B14F-4D97-AF65-F5344CB8AC3E}">
        <p14:creationId xmlns:p14="http://schemas.microsoft.com/office/powerpoint/2010/main" val="1597725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MX">
                <a:latin typeface="Arial" charset="0"/>
              </a:rPr>
              <a:t>La radio</a:t>
            </a:r>
          </a:p>
          <a:p>
            <a:pPr lvl="1" eaLnBrk="1" hangingPunct="1"/>
            <a:r>
              <a:rPr lang="es-MX" sz="2000">
                <a:latin typeface="Arial" charset="0"/>
              </a:rPr>
              <a:t>Amplia cobertura nacional</a:t>
            </a:r>
          </a:p>
          <a:p>
            <a:pPr lvl="1" eaLnBrk="1" hangingPunct="1"/>
            <a:r>
              <a:rPr lang="es-MX" sz="2000">
                <a:latin typeface="Arial" charset="0"/>
              </a:rPr>
              <a:t>Formatos diversos:</a:t>
            </a:r>
          </a:p>
          <a:p>
            <a:pPr lvl="2" eaLnBrk="1" hangingPunct="1"/>
            <a:r>
              <a:rPr lang="es-MX" sz="1800">
                <a:latin typeface="Arial" charset="0"/>
              </a:rPr>
              <a:t>Música</a:t>
            </a:r>
          </a:p>
          <a:p>
            <a:pPr lvl="2" eaLnBrk="1" hangingPunct="1"/>
            <a:r>
              <a:rPr lang="es-MX" sz="1800">
                <a:latin typeface="Arial" charset="0"/>
              </a:rPr>
              <a:t>Comentarios</a:t>
            </a:r>
          </a:p>
          <a:p>
            <a:pPr lvl="2" eaLnBrk="1" hangingPunct="1"/>
            <a:r>
              <a:rPr lang="es-MX" sz="1800">
                <a:latin typeface="Arial" charset="0"/>
              </a:rPr>
              <a:t>Noticias</a:t>
            </a:r>
          </a:p>
          <a:p>
            <a:pPr lvl="2" eaLnBrk="1" hangingPunct="1"/>
            <a:r>
              <a:rPr lang="es-MX" sz="1800">
                <a:latin typeface="Arial" charset="0"/>
              </a:rPr>
              <a:t>Lenguas originarias</a:t>
            </a:r>
          </a:p>
          <a:p>
            <a:pPr lvl="2" eaLnBrk="1" hangingPunct="1"/>
            <a:endParaRPr lang="es-MX" sz="1800">
              <a:latin typeface="Arial" charset="0"/>
            </a:endParaRPr>
          </a:p>
          <a:p>
            <a:pPr eaLnBrk="1" hangingPunct="1"/>
            <a:r>
              <a:rPr lang="es-MX">
                <a:latin typeface="Arial" charset="0"/>
              </a:rPr>
              <a:t>Patrón:</a:t>
            </a:r>
          </a:p>
          <a:p>
            <a:pPr lvl="1" eaLnBrk="1" hangingPunct="1"/>
            <a:r>
              <a:rPr lang="es-MX" sz="2000">
                <a:latin typeface="Arial" charset="0"/>
              </a:rPr>
              <a:t>Penetración: alta</a:t>
            </a:r>
          </a:p>
          <a:p>
            <a:pPr lvl="1" eaLnBrk="1" hangingPunct="1"/>
            <a:r>
              <a:rPr lang="es-MX" sz="2000">
                <a:latin typeface="Arial" charset="0"/>
              </a:rPr>
              <a:t>Influencia popular: alta</a:t>
            </a:r>
          </a:p>
          <a:p>
            <a:pPr lvl="1" eaLnBrk="1" hangingPunct="1"/>
            <a:r>
              <a:rPr lang="es-MX" sz="2000">
                <a:latin typeface="Arial" charset="0"/>
              </a:rPr>
              <a:t>Influencia en las elites: regular</a:t>
            </a:r>
          </a:p>
        </p:txBody>
      </p:sp>
    </p:spTree>
    <p:extLst>
      <p:ext uri="{BB962C8B-B14F-4D97-AF65-F5344CB8AC3E}">
        <p14:creationId xmlns:p14="http://schemas.microsoft.com/office/powerpoint/2010/main" val="2884240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s-MX" dirty="0">
                <a:latin typeface="Arial" charset="0"/>
              </a:rPr>
              <a:t>La televisión</a:t>
            </a:r>
          </a:p>
          <a:p>
            <a:pPr lvl="1" eaLnBrk="1" hangingPunct="1"/>
            <a:r>
              <a:rPr lang="es-MX" dirty="0">
                <a:latin typeface="Arial" charset="0"/>
              </a:rPr>
              <a:t>Es el medio de mayor alcance entre la audiencia</a:t>
            </a:r>
          </a:p>
          <a:p>
            <a:pPr lvl="2" eaLnBrk="1" hangingPunct="1"/>
            <a:r>
              <a:rPr lang="es-MX" dirty="0">
                <a:latin typeface="Arial" charset="0"/>
              </a:rPr>
              <a:t>Avance de la televisión de paga: cable y </a:t>
            </a:r>
            <a:r>
              <a:rPr lang="es-MX" dirty="0" smtClean="0">
                <a:latin typeface="Arial" charset="0"/>
              </a:rPr>
              <a:t>satélite</a:t>
            </a:r>
          </a:p>
          <a:p>
            <a:pPr lvl="2" eaLnBrk="1" hangingPunct="1"/>
            <a:r>
              <a:rPr lang="es-MX" dirty="0" smtClean="0">
                <a:latin typeface="Arial" charset="0"/>
              </a:rPr>
              <a:t>Hibridación con Internet</a:t>
            </a:r>
            <a:endParaRPr lang="es-MX" dirty="0">
              <a:latin typeface="Arial" charset="0"/>
            </a:endParaRPr>
          </a:p>
          <a:p>
            <a:pPr lvl="2" eaLnBrk="1" hangingPunct="1"/>
            <a:r>
              <a:rPr lang="es-MX" dirty="0">
                <a:latin typeface="Arial" charset="0"/>
              </a:rPr>
              <a:t>Existencia de canales del gobierno</a:t>
            </a:r>
          </a:p>
          <a:p>
            <a:pPr lvl="2" eaLnBrk="1" hangingPunct="1"/>
            <a:r>
              <a:rPr lang="es-MX" dirty="0">
                <a:latin typeface="Arial" charset="0"/>
              </a:rPr>
              <a:t>Fuerte impacto en audiencias masivas</a:t>
            </a:r>
          </a:p>
          <a:p>
            <a:pPr lvl="1" eaLnBrk="1" hangingPunct="1"/>
            <a:endParaRPr lang="es-MX" dirty="0">
              <a:latin typeface="Arial" charset="0"/>
            </a:endParaRPr>
          </a:p>
          <a:p>
            <a:pPr eaLnBrk="1" hangingPunct="1"/>
            <a:r>
              <a:rPr lang="es-MX" dirty="0">
                <a:latin typeface="Arial" charset="0"/>
              </a:rPr>
              <a:t>Patrón:</a:t>
            </a:r>
          </a:p>
          <a:p>
            <a:pPr lvl="1" eaLnBrk="1" hangingPunct="1"/>
            <a:r>
              <a:rPr lang="es-MX" dirty="0">
                <a:latin typeface="Arial" charset="0"/>
              </a:rPr>
              <a:t>Penetración: alta</a:t>
            </a:r>
          </a:p>
          <a:p>
            <a:pPr lvl="1" eaLnBrk="1" hangingPunct="1"/>
            <a:r>
              <a:rPr lang="es-MX" dirty="0">
                <a:latin typeface="Arial" charset="0"/>
              </a:rPr>
              <a:t>Influencia popular: alta</a:t>
            </a:r>
          </a:p>
          <a:p>
            <a:pPr lvl="1" eaLnBrk="1" hangingPunct="1"/>
            <a:r>
              <a:rPr lang="es-MX" dirty="0">
                <a:latin typeface="Arial" charset="0"/>
              </a:rPr>
              <a:t>Influencia en las elites: alta</a:t>
            </a:r>
          </a:p>
        </p:txBody>
      </p:sp>
    </p:spTree>
    <p:extLst>
      <p:ext uri="{BB962C8B-B14F-4D97-AF65-F5344CB8AC3E}">
        <p14:creationId xmlns:p14="http://schemas.microsoft.com/office/powerpoint/2010/main" val="3913157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MX" dirty="0">
                <a:latin typeface="Arial" charset="0"/>
              </a:rPr>
              <a:t>Internet:</a:t>
            </a:r>
          </a:p>
          <a:p>
            <a:pPr lvl="1" eaLnBrk="1" hangingPunct="1">
              <a:lnSpc>
                <a:spcPct val="90000"/>
              </a:lnSpc>
            </a:pPr>
            <a:r>
              <a:rPr lang="es-MX" dirty="0">
                <a:latin typeface="Arial" charset="0"/>
              </a:rPr>
              <a:t>Creciente aumento de la información en línea</a:t>
            </a:r>
          </a:p>
          <a:p>
            <a:pPr lvl="1" eaLnBrk="1" hangingPunct="1">
              <a:lnSpc>
                <a:spcPct val="90000"/>
              </a:lnSpc>
            </a:pPr>
            <a:r>
              <a:rPr lang="es-MX" dirty="0">
                <a:latin typeface="Arial" charset="0"/>
              </a:rPr>
              <a:t>Popularidad, sobre todo entre los estratos más jóvenes de la población</a:t>
            </a:r>
          </a:p>
          <a:p>
            <a:pPr lvl="1" eaLnBrk="1" hangingPunct="1">
              <a:lnSpc>
                <a:spcPct val="90000"/>
              </a:lnSpc>
            </a:pPr>
            <a:r>
              <a:rPr lang="es-MX" dirty="0">
                <a:latin typeface="Arial" charset="0"/>
              </a:rPr>
              <a:t>Herramienta para dar </a:t>
            </a:r>
            <a:r>
              <a:rPr lang="es-MX" dirty="0" smtClean="0">
                <a:latin typeface="Arial" charset="0"/>
              </a:rPr>
              <a:t>a conocer </a:t>
            </a:r>
            <a:r>
              <a:rPr lang="es-MX" dirty="0">
                <a:latin typeface="Arial" charset="0"/>
              </a:rPr>
              <a:t>noticias por parte de las empresas, instituciones, organismos</a:t>
            </a:r>
          </a:p>
          <a:p>
            <a:pPr eaLnBrk="1" hangingPunct="1">
              <a:lnSpc>
                <a:spcPct val="90000"/>
              </a:lnSpc>
            </a:pPr>
            <a:endParaRPr lang="es-MX" dirty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MX" dirty="0">
                <a:latin typeface="Arial" charset="0"/>
              </a:rPr>
              <a:t>Patrón:</a:t>
            </a:r>
          </a:p>
          <a:p>
            <a:pPr lvl="1" eaLnBrk="1" hangingPunct="1">
              <a:lnSpc>
                <a:spcPct val="90000"/>
              </a:lnSpc>
            </a:pPr>
            <a:r>
              <a:rPr lang="es-MX" dirty="0">
                <a:latin typeface="Arial" charset="0"/>
              </a:rPr>
              <a:t>Penetración: al alza</a:t>
            </a:r>
          </a:p>
          <a:p>
            <a:pPr lvl="1" eaLnBrk="1" hangingPunct="1">
              <a:lnSpc>
                <a:spcPct val="90000"/>
              </a:lnSpc>
            </a:pPr>
            <a:r>
              <a:rPr lang="es-MX" dirty="0">
                <a:latin typeface="Arial" charset="0"/>
              </a:rPr>
              <a:t>Influencia popular: baja</a:t>
            </a:r>
          </a:p>
          <a:p>
            <a:pPr lvl="1" eaLnBrk="1" hangingPunct="1">
              <a:lnSpc>
                <a:spcPct val="90000"/>
              </a:lnSpc>
            </a:pPr>
            <a:r>
              <a:rPr lang="es-MX" dirty="0">
                <a:latin typeface="Arial" charset="0"/>
              </a:rPr>
              <a:t>Influencia en las elites: al alza</a:t>
            </a:r>
          </a:p>
        </p:txBody>
      </p:sp>
    </p:spTree>
    <p:extLst>
      <p:ext uri="{BB962C8B-B14F-4D97-AF65-F5344CB8AC3E}">
        <p14:creationId xmlns:p14="http://schemas.microsoft.com/office/powerpoint/2010/main" val="1649819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Redistribuidores</a:t>
            </a:r>
          </a:p>
          <a:p>
            <a:pPr lvl="1" eaLnBrk="1" hangingPunct="1"/>
            <a:r>
              <a:rPr lang="es-MX" dirty="0">
                <a:latin typeface="Arial" charset="0"/>
              </a:rPr>
              <a:t>Agencias</a:t>
            </a:r>
          </a:p>
          <a:p>
            <a:pPr lvl="2" eaLnBrk="1" hangingPunct="1"/>
            <a:r>
              <a:rPr lang="es-MX" dirty="0">
                <a:latin typeface="Arial" charset="0"/>
              </a:rPr>
              <a:t>Son las grandes redistribuidoras de información</a:t>
            </a:r>
          </a:p>
          <a:p>
            <a:pPr lvl="2" eaLnBrk="1" hangingPunct="1"/>
            <a:r>
              <a:rPr lang="es-MX" dirty="0">
                <a:latin typeface="Arial" charset="0"/>
              </a:rPr>
              <a:t>Tienen una fuerte influencia</a:t>
            </a:r>
          </a:p>
          <a:p>
            <a:pPr marL="457200" lvl="1" indent="0" eaLnBrk="1" hangingPunct="1">
              <a:buNone/>
            </a:pPr>
            <a:endParaRPr lang="es-MX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168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Ganan influencia los medios extranjeros</a:t>
            </a:r>
          </a:p>
          <a:p>
            <a:pPr lvl="1" eaLnBrk="1" hangingPunct="1"/>
            <a:r>
              <a:rPr lang="es-MX">
                <a:latin typeface="Arial" charset="0"/>
              </a:rPr>
              <a:t>Reporteros agresivos y mejor informados</a:t>
            </a:r>
          </a:p>
          <a:p>
            <a:pPr lvl="1" eaLnBrk="1" hangingPunct="1"/>
            <a:r>
              <a:rPr lang="es-MX">
                <a:latin typeface="Arial" charset="0"/>
              </a:rPr>
              <a:t>Globalización de tópicos</a:t>
            </a:r>
          </a:p>
          <a:p>
            <a:pPr lvl="1" eaLnBrk="1" hangingPunct="1"/>
            <a:r>
              <a:rPr lang="es-MX">
                <a:latin typeface="Arial" charset="0"/>
              </a:rPr>
              <a:t>América Latina es un lugar excepcional para reportear</a:t>
            </a:r>
          </a:p>
        </p:txBody>
      </p:sp>
    </p:spTree>
    <p:extLst>
      <p:ext uri="{BB962C8B-B14F-4D97-AF65-F5344CB8AC3E}">
        <p14:creationId xmlns:p14="http://schemas.microsoft.com/office/powerpoint/2010/main" val="3852956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Tendencias generales: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Fuerte cuestionamiento de personas, empresas e instituciones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Poder concentrado en pocas empresas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Concentración de la opinión en pocos periodistas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Mayor conocimiento de empresas, gracias a la participación de comentaristas especializados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Importante cobertura de la actividad empresarial, comercial, financiera y de negocios, deportiva y social</a:t>
            </a:r>
          </a:p>
          <a:p>
            <a:pPr lvl="1" eaLnBrk="1" hangingPunct="1">
              <a:lnSpc>
                <a:spcPct val="90000"/>
              </a:lnSpc>
            </a:pPr>
            <a:r>
              <a:rPr lang="es-ES">
                <a:latin typeface="Arial" charset="0"/>
              </a:rPr>
              <a:t>En ocasiones: constante enfrentamiento con los gobiernos </a:t>
            </a:r>
            <a:endParaRPr lang="es-MX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164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Problemas:</a:t>
            </a:r>
          </a:p>
          <a:p>
            <a:pPr lvl="1" eaLnBrk="1" hangingPunct="1"/>
            <a:r>
              <a:rPr lang="es-MX" dirty="0">
                <a:latin typeface="Arial" charset="0"/>
              </a:rPr>
              <a:t>Se busca más la declaración escandalosa que la explicación</a:t>
            </a:r>
          </a:p>
          <a:p>
            <a:pPr lvl="1" eaLnBrk="1" hangingPunct="1"/>
            <a:r>
              <a:rPr lang="es-MX" dirty="0">
                <a:latin typeface="Arial" charset="0"/>
              </a:rPr>
              <a:t>Persiste la improvisación y el </a:t>
            </a:r>
            <a:r>
              <a:rPr lang="es-MX" dirty="0" smtClean="0">
                <a:latin typeface="Arial" charset="0"/>
              </a:rPr>
              <a:t>pobre </a:t>
            </a:r>
            <a:r>
              <a:rPr lang="es-MX" dirty="0">
                <a:latin typeface="Arial" charset="0"/>
              </a:rPr>
              <a:t>profesionalismo entre algunos periodistas y reporteros</a:t>
            </a:r>
          </a:p>
          <a:p>
            <a:pPr lvl="1" eaLnBrk="1" hangingPunct="1"/>
            <a:r>
              <a:rPr lang="es-MX" dirty="0">
                <a:latin typeface="Arial" charset="0"/>
              </a:rPr>
              <a:t>Salarios regulares o bajos entre los periodistas</a:t>
            </a:r>
          </a:p>
          <a:p>
            <a:pPr lvl="1" eaLnBrk="1" hangingPunct="1"/>
            <a:r>
              <a:rPr lang="es-MX" dirty="0">
                <a:latin typeface="Arial" charset="0"/>
              </a:rPr>
              <a:t>Algunos casos de corrupción</a:t>
            </a:r>
          </a:p>
        </p:txBody>
      </p:sp>
    </p:spTree>
    <p:extLst>
      <p:ext uri="{BB962C8B-B14F-4D97-AF65-F5344CB8AC3E}">
        <p14:creationId xmlns:p14="http://schemas.microsoft.com/office/powerpoint/2010/main" val="779992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Oportunidades:</a:t>
            </a:r>
          </a:p>
          <a:p>
            <a:pPr lvl="1" eaLnBrk="1" hangingPunct="1"/>
            <a:r>
              <a:rPr lang="es-MX" dirty="0" smtClean="0">
                <a:latin typeface="Arial" charset="0"/>
              </a:rPr>
              <a:t>Periodistas </a:t>
            </a:r>
            <a:r>
              <a:rPr lang="es-MX" dirty="0">
                <a:latin typeface="Arial" charset="0"/>
              </a:rPr>
              <a:t>que </a:t>
            </a:r>
            <a:r>
              <a:rPr lang="es-MX" dirty="0" smtClean="0">
                <a:latin typeface="Arial" charset="0"/>
              </a:rPr>
              <a:t>indagan </a:t>
            </a:r>
            <a:r>
              <a:rPr lang="es-MX" dirty="0">
                <a:latin typeface="Arial" charset="0"/>
              </a:rPr>
              <a:t>más, que </a:t>
            </a:r>
            <a:r>
              <a:rPr lang="es-MX" dirty="0" smtClean="0">
                <a:latin typeface="Arial" charset="0"/>
              </a:rPr>
              <a:t>quieren </a:t>
            </a:r>
            <a:r>
              <a:rPr lang="es-MX" dirty="0">
                <a:latin typeface="Arial" charset="0"/>
              </a:rPr>
              <a:t>información</a:t>
            </a:r>
          </a:p>
          <a:p>
            <a:pPr lvl="1" eaLnBrk="1" hangingPunct="1"/>
            <a:r>
              <a:rPr lang="es-MX" dirty="0">
                <a:latin typeface="Arial" charset="0"/>
              </a:rPr>
              <a:t>P</a:t>
            </a:r>
            <a:r>
              <a:rPr lang="es-MX" dirty="0" smtClean="0">
                <a:latin typeface="Arial" charset="0"/>
              </a:rPr>
              <a:t>eriodistas </a:t>
            </a:r>
            <a:r>
              <a:rPr lang="es-MX" dirty="0">
                <a:latin typeface="Arial" charset="0"/>
              </a:rPr>
              <a:t>mejor capacitados</a:t>
            </a:r>
          </a:p>
          <a:p>
            <a:pPr lvl="1" eaLnBrk="1" hangingPunct="1"/>
            <a:r>
              <a:rPr lang="es-MX" dirty="0">
                <a:latin typeface="Arial" charset="0"/>
              </a:rPr>
              <a:t>S</a:t>
            </a:r>
            <a:r>
              <a:rPr lang="es-MX" dirty="0" smtClean="0">
                <a:latin typeface="Arial" charset="0"/>
              </a:rPr>
              <a:t>ensibilidad </a:t>
            </a:r>
            <a:r>
              <a:rPr lang="es-MX" dirty="0">
                <a:latin typeface="Arial" charset="0"/>
              </a:rPr>
              <a:t>hacia la información de las empresas e instituciones</a:t>
            </a:r>
          </a:p>
        </p:txBody>
      </p:sp>
    </p:spTree>
    <p:extLst>
      <p:ext uri="{BB962C8B-B14F-4D97-AF65-F5344CB8AC3E}">
        <p14:creationId xmlns:p14="http://schemas.microsoft.com/office/powerpoint/2010/main" val="2716901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En general:</a:t>
            </a:r>
          </a:p>
          <a:p>
            <a:pPr lvl="1" eaLnBrk="1" hangingPunct="1"/>
            <a:r>
              <a:rPr lang="es-MX">
                <a:latin typeface="Arial" charset="0"/>
              </a:rPr>
              <a:t>Existe una búsqueda mucho más profesional por la noticia</a:t>
            </a:r>
          </a:p>
          <a:p>
            <a:pPr lvl="1" eaLnBrk="1" hangingPunct="1"/>
            <a:r>
              <a:rPr lang="es-MX">
                <a:latin typeface="Arial" charset="0"/>
              </a:rPr>
              <a:t>Los periodistas buscan lo específico</a:t>
            </a:r>
          </a:p>
          <a:p>
            <a:pPr lvl="1" eaLnBrk="1" hangingPunct="1"/>
            <a:r>
              <a:rPr lang="es-MX">
                <a:latin typeface="Arial" charset="0"/>
              </a:rPr>
              <a:t>Diversificación en la interpretación de las estrategias de negocios</a:t>
            </a:r>
          </a:p>
          <a:p>
            <a:pPr lvl="1" eaLnBrk="1" hangingPunct="1"/>
            <a:r>
              <a:rPr lang="es-MX">
                <a:latin typeface="Arial" charset="0"/>
              </a:rPr>
              <a:t>Aumento en la longevidad de tópicos</a:t>
            </a:r>
          </a:p>
          <a:p>
            <a:pPr lvl="1" eaLnBrk="1" hangingPunct="1"/>
            <a:r>
              <a:rPr lang="es-MX">
                <a:latin typeface="Arial" charset="0"/>
              </a:rPr>
              <a:t>Los medios son la memoria de la opinión pública</a:t>
            </a:r>
          </a:p>
        </p:txBody>
      </p:sp>
    </p:spTree>
    <p:extLst>
      <p:ext uri="{BB962C8B-B14F-4D97-AF65-F5344CB8AC3E}">
        <p14:creationId xmlns:p14="http://schemas.microsoft.com/office/powerpoint/2010/main" val="4009153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Los medios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Para las empresas e instituciones:</a:t>
            </a:r>
          </a:p>
          <a:p>
            <a:pPr lvl="1" eaLnBrk="1" hangingPunct="1"/>
            <a:r>
              <a:rPr lang="es-MX">
                <a:latin typeface="Arial" charset="0"/>
              </a:rPr>
              <a:t>Los medios son el más importante escaparate para transmitir mensajes a audiencias masivas</a:t>
            </a:r>
          </a:p>
          <a:p>
            <a:pPr lvl="1" eaLnBrk="1" hangingPunct="1"/>
            <a:r>
              <a:rPr lang="es-MX">
                <a:latin typeface="Arial" charset="0"/>
              </a:rPr>
              <a:t>Una ventana de oportunidad para recibir cuestionamientos</a:t>
            </a:r>
          </a:p>
        </p:txBody>
      </p:sp>
    </p:spTree>
    <p:extLst>
      <p:ext uri="{BB962C8B-B14F-4D97-AF65-F5344CB8AC3E}">
        <p14:creationId xmlns:p14="http://schemas.microsoft.com/office/powerpoint/2010/main" val="1591337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dirty="0" smtClean="0">
                <a:latin typeface="Arial" charset="0"/>
              </a:rPr>
              <a:t>3  Política </a:t>
            </a:r>
            <a:r>
              <a:rPr lang="es-MX" dirty="0">
                <a:latin typeface="Arial" charset="0"/>
              </a:rPr>
              <a:t>de comunicación</a:t>
            </a:r>
          </a:p>
        </p:txBody>
      </p:sp>
      <p:sp>
        <p:nvSpPr>
          <p:cNvPr id="30722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E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26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Política de comunicación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MX">
                <a:latin typeface="Arial" charset="0"/>
                <a:cs typeface="+mn-cs"/>
              </a:rPr>
              <a:t>Guía rectora de nuestra comunicación con audiencias internas y externas</a:t>
            </a:r>
          </a:p>
          <a:p>
            <a:pPr eaLnBrk="1" hangingPunct="1">
              <a:defRPr/>
            </a:pPr>
            <a:r>
              <a:rPr lang="es-MX">
                <a:latin typeface="Arial" charset="0"/>
                <a:cs typeface="+mn-cs"/>
              </a:rPr>
              <a:t>Puede articularse en dos planos:</a:t>
            </a:r>
          </a:p>
          <a:p>
            <a:pPr lvl="1" eaLnBrk="1" hangingPunct="1">
              <a:defRPr/>
            </a:pPr>
            <a:r>
              <a:rPr lang="es-MX" b="1" u="sng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Comunicación en tiempos de paz</a:t>
            </a:r>
          </a:p>
          <a:p>
            <a:pPr lvl="1" eaLnBrk="1" hangingPunct="1">
              <a:defRPr/>
            </a:pPr>
            <a:r>
              <a:rPr lang="es-MX">
                <a:latin typeface="Arial" charset="0"/>
              </a:rPr>
              <a:t>Comunicación en crisis</a:t>
            </a:r>
          </a:p>
        </p:txBody>
      </p:sp>
    </p:spTree>
    <p:extLst>
      <p:ext uri="{BB962C8B-B14F-4D97-AF65-F5344CB8AC3E}">
        <p14:creationId xmlns:p14="http://schemas.microsoft.com/office/powerpoint/2010/main" val="2909831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Política de comunicación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Audiencias</a:t>
            </a:r>
          </a:p>
          <a:p>
            <a:pPr lvl="1" eaLnBrk="1" hangingPunct="1"/>
            <a:r>
              <a:rPr lang="es-MX">
                <a:latin typeface="Arial" charset="0"/>
              </a:rPr>
              <a:t>Todas las personas, instituciones y organismos que requieran recibir mis mensajes</a:t>
            </a:r>
          </a:p>
          <a:p>
            <a:pPr lvl="1" eaLnBrk="1" hangingPunct="1"/>
            <a:r>
              <a:rPr lang="es-MX">
                <a:latin typeface="Arial" charset="0"/>
              </a:rPr>
              <a:t>La intención de la empresa o institución es influir sobre ellos, comunicar</a:t>
            </a:r>
          </a:p>
          <a:p>
            <a:pPr lvl="2" eaLnBrk="1" hangingPunct="1"/>
            <a:r>
              <a:rPr lang="es-MX">
                <a:latin typeface="Arial" charset="0"/>
              </a:rPr>
              <a:t>No es un sustituto de la publicidad</a:t>
            </a:r>
          </a:p>
          <a:p>
            <a:pPr lvl="2" eaLnBrk="1" hangingPunct="1"/>
            <a:r>
              <a:rPr lang="es-MX">
                <a:latin typeface="Arial" charset="0"/>
              </a:rPr>
              <a:t>No es publicidad barata</a:t>
            </a:r>
          </a:p>
        </p:txBody>
      </p:sp>
    </p:spTree>
    <p:extLst>
      <p:ext uri="{BB962C8B-B14F-4D97-AF65-F5344CB8AC3E}">
        <p14:creationId xmlns:p14="http://schemas.microsoft.com/office/powerpoint/2010/main" val="869880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Política de comunicación</a:t>
            </a:r>
          </a:p>
        </p:txBody>
      </p:sp>
      <p:graphicFrame>
        <p:nvGraphicFramePr>
          <p:cNvPr id="3379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976438" y="1811338"/>
          <a:ext cx="5189537" cy="410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Visio" r:id="rId3" imgW="5188839" imgH="4102608" progId="Visio.Drawing.11">
                  <p:embed/>
                </p:oleObj>
              </mc:Choice>
              <mc:Fallback>
                <p:oleObj name="Visio" r:id="rId3" imgW="5188839" imgH="4102608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6438" y="1811338"/>
                        <a:ext cx="5189537" cy="410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5745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Política de comunicación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Comprende:</a:t>
            </a:r>
          </a:p>
          <a:p>
            <a:pPr lvl="1" eaLnBrk="1" hangingPunct="1"/>
            <a:r>
              <a:rPr lang="es-MX">
                <a:latin typeface="Arial" charset="0"/>
              </a:rPr>
              <a:t>Audiencias objetivo</a:t>
            </a:r>
          </a:p>
          <a:p>
            <a:pPr lvl="1" eaLnBrk="1" hangingPunct="1"/>
            <a:r>
              <a:rPr lang="es-MX">
                <a:latin typeface="Arial" charset="0"/>
              </a:rPr>
              <a:t>Instrumentos a utilizar</a:t>
            </a:r>
          </a:p>
          <a:p>
            <a:pPr lvl="1" eaLnBrk="1" hangingPunct="1"/>
            <a:r>
              <a:rPr lang="es-MX">
                <a:latin typeface="Arial" charset="0"/>
              </a:rPr>
              <a:t>Tiempos</a:t>
            </a:r>
          </a:p>
          <a:p>
            <a:pPr lvl="1" eaLnBrk="1" hangingPunct="1"/>
            <a:r>
              <a:rPr lang="es-MX">
                <a:latin typeface="Arial" charset="0"/>
              </a:rPr>
              <a:t>Mensajes</a:t>
            </a:r>
          </a:p>
          <a:p>
            <a:pPr lvl="1" eaLnBrk="1" hangingPunct="1"/>
            <a:r>
              <a:rPr lang="es-MX">
                <a:latin typeface="Arial" charset="0"/>
              </a:rPr>
              <a:t>Voceros</a:t>
            </a:r>
          </a:p>
        </p:txBody>
      </p:sp>
    </p:spTree>
    <p:extLst>
      <p:ext uri="{BB962C8B-B14F-4D97-AF65-F5344CB8AC3E}">
        <p14:creationId xmlns:p14="http://schemas.microsoft.com/office/powerpoint/2010/main" val="3845820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dirty="0" smtClean="0">
                <a:latin typeface="Arial" charset="0"/>
              </a:rPr>
              <a:t>4    Mensajes </a:t>
            </a:r>
            <a:r>
              <a:rPr lang="es-MX" dirty="0">
                <a:latin typeface="Arial" charset="0"/>
              </a:rPr>
              <a:t>y voceros</a:t>
            </a:r>
          </a:p>
        </p:txBody>
      </p:sp>
      <p:sp>
        <p:nvSpPr>
          <p:cNvPr id="35842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E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016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Mensajes clave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¿Qué son?</a:t>
            </a:r>
          </a:p>
          <a:p>
            <a:pPr lvl="1" eaLnBrk="1" hangingPunct="1"/>
            <a:r>
              <a:rPr lang="es-MX" dirty="0">
                <a:latin typeface="Arial" charset="0"/>
              </a:rPr>
              <a:t>Enunciados correctamente construidos, desde un punto de vista gramatical</a:t>
            </a:r>
          </a:p>
          <a:p>
            <a:pPr lvl="1" eaLnBrk="1" hangingPunct="1"/>
            <a:r>
              <a:rPr lang="es-MX" dirty="0">
                <a:latin typeface="Arial" charset="0"/>
              </a:rPr>
              <a:t>Comunican de </a:t>
            </a:r>
            <a:r>
              <a:rPr lang="es-MX" dirty="0" smtClean="0">
                <a:latin typeface="Arial" charset="0"/>
              </a:rPr>
              <a:t>manera </a:t>
            </a:r>
            <a:r>
              <a:rPr lang="es-MX" dirty="0">
                <a:latin typeface="Arial" charset="0"/>
              </a:rPr>
              <a:t>directa y concreta</a:t>
            </a:r>
          </a:p>
          <a:p>
            <a:pPr lvl="1" eaLnBrk="1" hangingPunct="1"/>
            <a:r>
              <a:rPr lang="es-MX" dirty="0">
                <a:latin typeface="Arial" charset="0"/>
              </a:rPr>
              <a:t>Tienen la intención de comunicar sólo una cosa (una idea, un concepto, un hecho, una indicación, etc.)</a:t>
            </a:r>
          </a:p>
        </p:txBody>
      </p:sp>
    </p:spTree>
    <p:extLst>
      <p:ext uri="{BB962C8B-B14F-4D97-AF65-F5344CB8AC3E}">
        <p14:creationId xmlns:p14="http://schemas.microsoft.com/office/powerpoint/2010/main" val="2089554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Mensajes clave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¿Para qué?</a:t>
            </a:r>
          </a:p>
          <a:p>
            <a:pPr lvl="1" eaLnBrk="1" hangingPunct="1"/>
            <a:r>
              <a:rPr lang="es-MX">
                <a:latin typeface="Arial" charset="0"/>
              </a:rPr>
              <a:t>El contacto con la prensa tendrá mejores resultados sí:</a:t>
            </a:r>
          </a:p>
          <a:p>
            <a:pPr lvl="2" eaLnBrk="1" hangingPunct="1"/>
            <a:r>
              <a:rPr lang="es-MX">
                <a:latin typeface="Arial" charset="0"/>
              </a:rPr>
              <a:t>Sabemos lo que queremos comunicar</a:t>
            </a:r>
          </a:p>
          <a:p>
            <a:pPr lvl="2" eaLnBrk="1" hangingPunct="1"/>
            <a:r>
              <a:rPr lang="es-MX">
                <a:latin typeface="Arial" charset="0"/>
              </a:rPr>
              <a:t>Lo convertimos en un mensaje clave:</a:t>
            </a:r>
          </a:p>
          <a:p>
            <a:pPr lvl="3" eaLnBrk="1" hangingPunct="1"/>
            <a:r>
              <a:rPr lang="es-MX">
                <a:latin typeface="Arial" charset="0"/>
              </a:rPr>
              <a:t>Parte del interés de la empresa / institución por informar de un hecho.</a:t>
            </a:r>
          </a:p>
          <a:p>
            <a:pPr lvl="3" eaLnBrk="1" hangingPunct="1"/>
            <a:r>
              <a:rPr lang="es-MX">
                <a:latin typeface="Arial" charset="0"/>
              </a:rPr>
              <a:t>Pero considera los intereses informativos de los periodistas.</a:t>
            </a:r>
          </a:p>
        </p:txBody>
      </p:sp>
    </p:spTree>
    <p:extLst>
      <p:ext uri="{BB962C8B-B14F-4D97-AF65-F5344CB8AC3E}">
        <p14:creationId xmlns:p14="http://schemas.microsoft.com/office/powerpoint/2010/main" val="1660113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Mensajes clave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s-MX">
                <a:latin typeface="Arial" charset="0"/>
                <a:cs typeface="+mn-cs"/>
              </a:rPr>
              <a:t>¿Qué necesita el auditorio?</a:t>
            </a:r>
          </a:p>
          <a:p>
            <a:pPr lvl="1" eaLnBrk="1" hangingPunct="1">
              <a:defRPr/>
            </a:pPr>
            <a:r>
              <a:rPr lang="es-MX">
                <a:latin typeface="Arial" charset="0"/>
              </a:rPr>
              <a:t>Hechos</a:t>
            </a:r>
          </a:p>
          <a:p>
            <a:pPr lvl="1" eaLnBrk="1" hangingPunct="1">
              <a:defRPr/>
            </a:pPr>
            <a:r>
              <a:rPr lang="es-MX">
                <a:latin typeface="Arial" charset="0"/>
              </a:rPr>
              <a:t>Datos</a:t>
            </a:r>
          </a:p>
          <a:p>
            <a:pPr lvl="1" eaLnBrk="1" hangingPunct="1">
              <a:defRPr/>
            </a:pPr>
            <a:r>
              <a:rPr lang="es-MX">
                <a:latin typeface="Arial" charset="0"/>
              </a:rPr>
              <a:t>Cifras</a:t>
            </a:r>
          </a:p>
          <a:p>
            <a:pPr lvl="1" eaLnBrk="1" hangingPunct="1">
              <a:defRPr/>
            </a:pPr>
            <a:r>
              <a:rPr lang="es-MX">
                <a:latin typeface="Arial" charset="0"/>
              </a:rPr>
              <a:t>Ejemplos</a:t>
            </a:r>
          </a:p>
          <a:p>
            <a:pPr lvl="1" eaLnBrk="1" hangingPunct="1">
              <a:defRPr/>
            </a:pPr>
            <a:r>
              <a:rPr lang="es-MX">
                <a:latin typeface="Arial" charset="0"/>
              </a:rPr>
              <a:t>Nombres</a:t>
            </a:r>
          </a:p>
          <a:p>
            <a:pPr eaLnBrk="1" hangingPunct="1">
              <a:defRPr/>
            </a:pPr>
            <a:r>
              <a:rPr lang="es-MX">
                <a:latin typeface="Arial" charset="0"/>
                <a:cs typeface="+mn-cs"/>
              </a:rPr>
              <a:t>¿Qué necesita el periodista?</a:t>
            </a:r>
          </a:p>
          <a:p>
            <a:pPr lvl="1" eaLnBrk="1" hangingPunct="1">
              <a:defRPr/>
            </a:pPr>
            <a:r>
              <a:rPr lang="es-MX">
                <a:latin typeface="Arial" charset="0"/>
              </a:rPr>
              <a:t>Lo mismo</a:t>
            </a:r>
          </a:p>
          <a:p>
            <a:pPr eaLnBrk="1" hangingPunct="1">
              <a:defRPr/>
            </a:pPr>
            <a:r>
              <a:rPr lang="es-MX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cs typeface="+mn-cs"/>
              </a:rPr>
              <a:t>MENSAJES</a:t>
            </a:r>
          </a:p>
        </p:txBody>
      </p:sp>
    </p:spTree>
    <p:extLst>
      <p:ext uri="{BB962C8B-B14F-4D97-AF65-F5344CB8AC3E}">
        <p14:creationId xmlns:p14="http://schemas.microsoft.com/office/powerpoint/2010/main" val="19323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MX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cs typeface="+mj-cs"/>
              </a:rPr>
              <a:t>Mensajes clave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¿Cómo desarrollarlos?</a:t>
            </a:r>
          </a:p>
          <a:p>
            <a:pPr lvl="1" eaLnBrk="1" hangingPunct="1"/>
            <a:r>
              <a:rPr lang="es-MX">
                <a:latin typeface="Arial" charset="0"/>
              </a:rPr>
              <a:t>Frase corta y que informe de una noticia</a:t>
            </a:r>
          </a:p>
          <a:p>
            <a:pPr lvl="2" eaLnBrk="1" hangingPunct="1"/>
            <a:r>
              <a:rPr lang="es-MX">
                <a:latin typeface="Arial" charset="0"/>
              </a:rPr>
              <a:t>Noticia:</a:t>
            </a:r>
          </a:p>
          <a:p>
            <a:pPr lvl="3" eaLnBrk="1" hangingPunct="1"/>
            <a:r>
              <a:rPr lang="es-MX">
                <a:latin typeface="Arial" charset="0"/>
              </a:rPr>
              <a:t>Un hecho desconocido</a:t>
            </a:r>
          </a:p>
          <a:p>
            <a:pPr lvl="3" eaLnBrk="1" hangingPunct="1"/>
            <a:r>
              <a:rPr lang="es-MX">
                <a:latin typeface="Arial" charset="0"/>
              </a:rPr>
              <a:t>Con trascendencia social</a:t>
            </a:r>
          </a:p>
          <a:p>
            <a:pPr lvl="1" eaLnBrk="1" hangingPunct="1"/>
            <a:r>
              <a:rPr lang="es-MX">
                <a:latin typeface="Arial" charset="0"/>
              </a:rPr>
              <a:t>Elementos de convencimiento</a:t>
            </a:r>
          </a:p>
          <a:p>
            <a:pPr lvl="2" eaLnBrk="1" hangingPunct="1"/>
            <a:r>
              <a:rPr lang="es-MX">
                <a:latin typeface="Arial" charset="0"/>
              </a:rPr>
              <a:t>Datos o cifras que fortalecen o comprueban lo dicho</a:t>
            </a:r>
          </a:p>
        </p:txBody>
      </p:sp>
    </p:spTree>
    <p:extLst>
      <p:ext uri="{BB962C8B-B14F-4D97-AF65-F5344CB8AC3E}">
        <p14:creationId xmlns:p14="http://schemas.microsoft.com/office/powerpoint/2010/main" val="2250637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Mensajes clave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MX">
                <a:latin typeface="Arial" charset="0"/>
              </a:rPr>
              <a:t>Temáticas:</a:t>
            </a:r>
          </a:p>
          <a:p>
            <a:pPr lvl="1" eaLnBrk="1" hangingPunct="1"/>
            <a:r>
              <a:rPr lang="es-MX">
                <a:latin typeface="Arial" charset="0"/>
              </a:rPr>
              <a:t>Nuevos productos o servicios</a:t>
            </a:r>
          </a:p>
          <a:p>
            <a:pPr lvl="1" eaLnBrk="1" hangingPunct="1"/>
            <a:r>
              <a:rPr lang="es-MX">
                <a:latin typeface="Arial" charset="0"/>
              </a:rPr>
              <a:t>Fusiones, alianzas</a:t>
            </a:r>
          </a:p>
          <a:p>
            <a:pPr lvl="1" eaLnBrk="1" hangingPunct="1"/>
            <a:r>
              <a:rPr lang="es-MX">
                <a:latin typeface="Arial" charset="0"/>
              </a:rPr>
              <a:t>Acciones sociales</a:t>
            </a:r>
          </a:p>
          <a:p>
            <a:pPr lvl="1" eaLnBrk="1" hangingPunct="1"/>
            <a:r>
              <a:rPr lang="es-MX">
                <a:latin typeface="Arial" charset="0"/>
              </a:rPr>
              <a:t>Sobre medidas del gobierno</a:t>
            </a:r>
          </a:p>
          <a:p>
            <a:pPr lvl="1" eaLnBrk="1" hangingPunct="1"/>
            <a:r>
              <a:rPr lang="es-MX">
                <a:latin typeface="Arial" charset="0"/>
              </a:rPr>
              <a:t>Sobre la situación económica</a:t>
            </a:r>
          </a:p>
          <a:p>
            <a:pPr eaLnBrk="1" hangingPunct="1"/>
            <a:r>
              <a:rPr lang="es-MX">
                <a:latin typeface="Arial" charset="0"/>
              </a:rPr>
              <a:t>Alcance:</a:t>
            </a:r>
          </a:p>
          <a:p>
            <a:pPr lvl="1" eaLnBrk="1" hangingPunct="1"/>
            <a:r>
              <a:rPr lang="es-MX">
                <a:latin typeface="Arial" charset="0"/>
              </a:rPr>
              <a:t>Estratégicos o de largo plazo</a:t>
            </a:r>
          </a:p>
          <a:p>
            <a:pPr lvl="1" eaLnBrk="1" hangingPunct="1"/>
            <a:r>
              <a:rPr lang="es-MX">
                <a:latin typeface="Arial" charset="0"/>
              </a:rPr>
              <a:t>Coyunturales o sobre asuntos específicos</a:t>
            </a:r>
          </a:p>
        </p:txBody>
      </p:sp>
    </p:spTree>
    <p:extLst>
      <p:ext uri="{BB962C8B-B14F-4D97-AF65-F5344CB8AC3E}">
        <p14:creationId xmlns:p14="http://schemas.microsoft.com/office/powerpoint/2010/main" val="474432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Mensajes clave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Por su naturaleza temporal</a:t>
            </a:r>
          </a:p>
          <a:p>
            <a:pPr lvl="1" eaLnBrk="1" hangingPunct="1"/>
            <a:r>
              <a:rPr lang="es-MX">
                <a:latin typeface="Arial" charset="0"/>
              </a:rPr>
              <a:t>Deben ser revisados cada determinado tiempo</a:t>
            </a:r>
          </a:p>
        </p:txBody>
      </p:sp>
    </p:spTree>
    <p:extLst>
      <p:ext uri="{BB962C8B-B14F-4D97-AF65-F5344CB8AC3E}">
        <p14:creationId xmlns:p14="http://schemas.microsoft.com/office/powerpoint/2010/main" val="701085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Mensajes clave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447675" y="2128838"/>
            <a:ext cx="1600200" cy="1981200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9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 u="sng">
                <a:solidFill>
                  <a:schemeClr val="bg1"/>
                </a:solidFill>
              </a:rPr>
              <a:t>El peor </a:t>
            </a:r>
          </a:p>
          <a:p>
            <a:pPr algn="ctr" eaLnBrk="0" hangingPunct="0"/>
            <a:r>
              <a:rPr lang="es-MX" sz="2000" b="1" u="sng">
                <a:solidFill>
                  <a:schemeClr val="bg1"/>
                </a:solidFill>
              </a:rPr>
              <a:t>escenario</a:t>
            </a:r>
          </a:p>
          <a:p>
            <a:pPr algn="ctr" eaLnBrk="0" hangingPunct="0"/>
            <a:r>
              <a:rPr lang="es-MX" sz="2000" b="1">
                <a:solidFill>
                  <a:schemeClr val="bg1"/>
                </a:solidFill>
              </a:rPr>
              <a:t>Lo que </a:t>
            </a:r>
            <a:br>
              <a:rPr lang="es-MX" sz="2000" b="1">
                <a:solidFill>
                  <a:schemeClr val="bg1"/>
                </a:solidFill>
              </a:rPr>
            </a:br>
            <a:r>
              <a:rPr lang="es-MX" sz="2000" b="1">
                <a:solidFill>
                  <a:schemeClr val="bg1"/>
                </a:solidFill>
              </a:rPr>
              <a:t>no quieres </a:t>
            </a:r>
            <a:br>
              <a:rPr lang="es-MX" sz="2000" b="1">
                <a:solidFill>
                  <a:schemeClr val="bg1"/>
                </a:solidFill>
              </a:rPr>
            </a:br>
            <a:r>
              <a:rPr lang="es-MX" sz="2000" b="1">
                <a:solidFill>
                  <a:schemeClr val="bg1"/>
                </a:solidFill>
              </a:rPr>
              <a:t>que digan</a:t>
            </a:r>
            <a:endParaRPr lang="es-ES" sz="2000" b="1">
              <a:solidFill>
                <a:schemeClr val="bg1"/>
              </a:solidFill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2124075" y="2128838"/>
            <a:ext cx="1601788" cy="1981200"/>
          </a:xfrm>
          <a:prstGeom prst="rect">
            <a:avLst/>
          </a:prstGeom>
          <a:solidFill>
            <a:srgbClr val="00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9200" prstMaterial="legacyMatte">
            <a:bevelT w="13500" h="13500" prst="angle"/>
            <a:bevelB w="13500" h="13500" prst="angle"/>
            <a:extrusionClr>
              <a:srgbClr val="0000FF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 u="sng">
                <a:solidFill>
                  <a:schemeClr val="bg1"/>
                </a:solidFill>
              </a:rPr>
              <a:t>Fortalezas</a:t>
            </a:r>
          </a:p>
          <a:p>
            <a:pPr algn="ctr" eaLnBrk="0" hangingPunct="0"/>
            <a:r>
              <a:rPr lang="es-MX" sz="2000" b="1">
                <a:solidFill>
                  <a:schemeClr val="bg1"/>
                </a:solidFill>
              </a:rPr>
              <a:t>Lo bueno</a:t>
            </a:r>
            <a:br>
              <a:rPr lang="es-MX" sz="2000" b="1">
                <a:solidFill>
                  <a:schemeClr val="bg1"/>
                </a:solidFill>
              </a:rPr>
            </a:br>
            <a:r>
              <a:rPr lang="es-MX" sz="2000" b="1">
                <a:solidFill>
                  <a:schemeClr val="bg1"/>
                </a:solidFill>
              </a:rPr>
              <a:t>de la </a:t>
            </a:r>
            <a:br>
              <a:rPr lang="es-MX" sz="2000" b="1">
                <a:solidFill>
                  <a:schemeClr val="bg1"/>
                </a:solidFill>
              </a:rPr>
            </a:br>
            <a:r>
              <a:rPr lang="es-MX" sz="2000" b="1">
                <a:solidFill>
                  <a:schemeClr val="bg1"/>
                </a:solidFill>
              </a:rPr>
              <a:t>empresa /</a:t>
            </a:r>
            <a:br>
              <a:rPr lang="es-MX" sz="2000" b="1">
                <a:solidFill>
                  <a:schemeClr val="bg1"/>
                </a:solidFill>
              </a:rPr>
            </a:br>
            <a:r>
              <a:rPr lang="es-MX" sz="2000" b="1">
                <a:solidFill>
                  <a:schemeClr val="bg1"/>
                </a:solidFill>
              </a:rPr>
              <a:t>institución</a:t>
            </a:r>
            <a:endParaRPr lang="es-ES" sz="2000" b="1">
              <a:solidFill>
                <a:schemeClr val="bg1"/>
              </a:solidFill>
            </a:endParaRP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3876675" y="2128838"/>
            <a:ext cx="1601788" cy="19812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9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 u="sng">
                <a:solidFill>
                  <a:schemeClr val="bg1"/>
                </a:solidFill>
              </a:rPr>
              <a:t>Hoy y ahora</a:t>
            </a:r>
          </a:p>
          <a:p>
            <a:pPr algn="ctr" eaLnBrk="0" hangingPunct="0"/>
            <a:r>
              <a:rPr lang="es-MX" sz="2000" b="1">
                <a:solidFill>
                  <a:schemeClr val="bg1"/>
                </a:solidFill>
              </a:rPr>
              <a:t>Lo que </a:t>
            </a:r>
            <a:br>
              <a:rPr lang="es-MX" sz="2000" b="1">
                <a:solidFill>
                  <a:schemeClr val="bg1"/>
                </a:solidFill>
              </a:rPr>
            </a:br>
            <a:r>
              <a:rPr lang="es-MX" sz="2000" b="1">
                <a:solidFill>
                  <a:schemeClr val="bg1"/>
                </a:solidFill>
              </a:rPr>
              <a:t>puedes decir</a:t>
            </a:r>
            <a:endParaRPr lang="es-ES" sz="2000" b="1">
              <a:solidFill>
                <a:schemeClr val="bg1"/>
              </a:solidFill>
            </a:endParaRP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5553075" y="2128838"/>
            <a:ext cx="1601788" cy="1981200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9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 u="sng">
                <a:solidFill>
                  <a:schemeClr val="bg1"/>
                </a:solidFill>
              </a:rPr>
              <a:t>Barreras</a:t>
            </a:r>
          </a:p>
          <a:p>
            <a:pPr algn="ctr" eaLnBrk="0" hangingPunct="0"/>
            <a:r>
              <a:rPr lang="es-MX" sz="2000" b="1">
                <a:solidFill>
                  <a:schemeClr val="bg1"/>
                </a:solidFill>
              </a:rPr>
              <a:t>Lo malo</a:t>
            </a:r>
            <a:br>
              <a:rPr lang="es-MX" sz="2000" b="1">
                <a:solidFill>
                  <a:schemeClr val="bg1"/>
                </a:solidFill>
              </a:rPr>
            </a:br>
            <a:r>
              <a:rPr lang="es-MX" sz="2000" b="1">
                <a:solidFill>
                  <a:schemeClr val="bg1"/>
                </a:solidFill>
              </a:rPr>
              <a:t>de la</a:t>
            </a:r>
            <a:br>
              <a:rPr lang="es-MX" sz="2000" b="1">
                <a:solidFill>
                  <a:schemeClr val="bg1"/>
                </a:solidFill>
              </a:rPr>
            </a:br>
            <a:r>
              <a:rPr lang="es-MX" sz="2000" b="1">
                <a:solidFill>
                  <a:schemeClr val="bg1"/>
                </a:solidFill>
              </a:rPr>
              <a:t>empresa /</a:t>
            </a:r>
            <a:br>
              <a:rPr lang="es-MX" sz="2000" b="1">
                <a:solidFill>
                  <a:schemeClr val="bg1"/>
                </a:solidFill>
              </a:rPr>
            </a:br>
            <a:r>
              <a:rPr lang="es-MX" sz="2000" b="1">
                <a:solidFill>
                  <a:schemeClr val="bg1"/>
                </a:solidFill>
              </a:rPr>
              <a:t>institución</a:t>
            </a:r>
            <a:endParaRPr lang="es-ES" sz="2000" b="1">
              <a:solidFill>
                <a:schemeClr val="bg1"/>
              </a:solidFill>
            </a:endParaRPr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7227888" y="2128838"/>
            <a:ext cx="1601787" cy="1981200"/>
          </a:xfrm>
          <a:prstGeom prst="rect">
            <a:avLst/>
          </a:prstGeom>
          <a:solidFill>
            <a:srgbClr val="00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9200" prstMaterial="legacyMatte">
            <a:bevelT w="13500" h="13500" prst="angle"/>
            <a:bevelB w="13500" h="13500" prst="angle"/>
            <a:extrusionClr>
              <a:srgbClr val="0000FF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 u="sng">
                <a:solidFill>
                  <a:schemeClr val="bg1"/>
                </a:solidFill>
              </a:rPr>
              <a:t>El escenario</a:t>
            </a:r>
          </a:p>
          <a:p>
            <a:pPr algn="ctr" eaLnBrk="0" hangingPunct="0"/>
            <a:r>
              <a:rPr lang="es-MX" sz="2000" b="1" u="sng">
                <a:solidFill>
                  <a:schemeClr val="bg1"/>
                </a:solidFill>
              </a:rPr>
              <a:t>ideal</a:t>
            </a:r>
          </a:p>
          <a:p>
            <a:pPr algn="ctr" eaLnBrk="0" hangingPunct="0"/>
            <a:r>
              <a:rPr lang="es-MX" sz="2000" b="1">
                <a:solidFill>
                  <a:schemeClr val="bg1"/>
                </a:solidFill>
              </a:rPr>
              <a:t>Lo que</a:t>
            </a:r>
            <a:br>
              <a:rPr lang="es-MX" sz="2000" b="1">
                <a:solidFill>
                  <a:schemeClr val="bg1"/>
                </a:solidFill>
              </a:rPr>
            </a:br>
            <a:r>
              <a:rPr lang="es-MX" sz="2000" b="1">
                <a:solidFill>
                  <a:schemeClr val="bg1"/>
                </a:solidFill>
              </a:rPr>
              <a:t>quieres</a:t>
            </a:r>
          </a:p>
          <a:p>
            <a:pPr algn="ctr" eaLnBrk="0" hangingPunct="0"/>
            <a:r>
              <a:rPr lang="es-MX" sz="2000" b="1">
                <a:solidFill>
                  <a:schemeClr val="bg1"/>
                </a:solidFill>
              </a:rPr>
              <a:t>que digan</a:t>
            </a:r>
            <a:endParaRPr lang="es-ES" sz="2000" b="1">
              <a:solidFill>
                <a:schemeClr val="bg1"/>
              </a:solidFill>
            </a:endParaRPr>
          </a:p>
        </p:txBody>
      </p:sp>
      <p:sp>
        <p:nvSpPr>
          <p:cNvPr id="53257" name="AutoShape 9"/>
          <p:cNvSpPr>
            <a:spLocks noChangeArrowheads="1"/>
          </p:cNvSpPr>
          <p:nvPr/>
        </p:nvSpPr>
        <p:spPr bwMode="auto">
          <a:xfrm>
            <a:off x="395288" y="4491038"/>
            <a:ext cx="8497887" cy="609600"/>
          </a:xfrm>
          <a:prstGeom prst="notchedRightArrow">
            <a:avLst>
              <a:gd name="adj1" fmla="val 59028"/>
              <a:gd name="adj2" fmla="val 155148"/>
            </a:avLst>
          </a:prstGeom>
          <a:solidFill>
            <a:srgbClr val="808000"/>
          </a:solidFill>
          <a:ln w="9525">
            <a:miter lim="800000"/>
            <a:headEnd/>
            <a:tailEnd/>
          </a:ln>
          <a:scene3d>
            <a:camera prst="legacyObliqueTopRight"/>
            <a:lightRig rig="legacyFlat1" dir="t"/>
          </a:scene3d>
          <a:sp3d extrusionH="49200" prstMaterial="legacyMetal">
            <a:bevelT w="13500" h="13500" prst="angle"/>
            <a:bevelB w="13500" h="13500" prst="angle"/>
            <a:extrusionClr>
              <a:srgbClr val="808000"/>
            </a:extrusionClr>
          </a:sp3d>
        </p:spPr>
        <p:txBody>
          <a:bodyPr wrap="none" anchor="ctr">
            <a:flatTx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2399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32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70" decel="100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770" decel="100000"/>
                                        <p:tgtEl>
                                          <p:spTgt spid="5325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  <p:bldP spid="53253" grpId="0" animBg="1"/>
      <p:bldP spid="53254" grpId="0" animBg="1"/>
      <p:bldP spid="53255" grpId="0" animBg="1"/>
      <p:bldP spid="53256" grpId="0" animBg="1"/>
      <p:bldP spid="5325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dirty="0" smtClean="0">
                <a:latin typeface="Arial" charset="0"/>
              </a:rPr>
              <a:t>5  El </a:t>
            </a:r>
            <a:r>
              <a:rPr lang="es-MX" dirty="0">
                <a:latin typeface="Arial" charset="0"/>
              </a:rPr>
              <a:t>vocero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Empresa e instituciones modernas</a:t>
            </a:r>
          </a:p>
          <a:p>
            <a:pPr lvl="1" eaLnBrk="1" hangingPunct="1"/>
            <a:r>
              <a:rPr lang="es-MX">
                <a:latin typeface="Arial" charset="0"/>
              </a:rPr>
              <a:t>Buscan estar en contacto con sus audiencias</a:t>
            </a:r>
          </a:p>
          <a:p>
            <a:pPr eaLnBrk="1" hangingPunct="1"/>
            <a:r>
              <a:rPr lang="es-MX">
                <a:latin typeface="Arial" charset="0"/>
              </a:rPr>
              <a:t>Lo hacen en forma ordenada</a:t>
            </a:r>
          </a:p>
          <a:p>
            <a:pPr eaLnBrk="1" hangingPunct="1"/>
            <a:r>
              <a:rPr lang="es-MX">
                <a:latin typeface="Arial" charset="0"/>
              </a:rPr>
              <a:t>Por medio de un vocero o voceros</a:t>
            </a:r>
          </a:p>
        </p:txBody>
      </p:sp>
    </p:spTree>
    <p:extLst>
      <p:ext uri="{BB962C8B-B14F-4D97-AF65-F5344CB8AC3E}">
        <p14:creationId xmlns:p14="http://schemas.microsoft.com/office/powerpoint/2010/main" val="729039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¿Solamente uno o varios?</a:t>
            </a:r>
          </a:p>
          <a:p>
            <a:pPr lvl="1" eaLnBrk="1" hangingPunct="1"/>
            <a:r>
              <a:rPr lang="es-MX">
                <a:latin typeface="Arial" charset="0"/>
              </a:rPr>
              <a:t>No existe una regla general</a:t>
            </a:r>
          </a:p>
          <a:p>
            <a:pPr lvl="1" eaLnBrk="1" hangingPunct="1"/>
            <a:r>
              <a:rPr lang="es-MX">
                <a:latin typeface="Arial" charset="0"/>
              </a:rPr>
              <a:t>Algunas empresas o instituciones centralizan su comunicación en una sola persona</a:t>
            </a:r>
          </a:p>
          <a:p>
            <a:pPr lvl="1" eaLnBrk="1" hangingPunct="1"/>
            <a:r>
              <a:rPr lang="es-MX">
                <a:latin typeface="Arial" charset="0"/>
              </a:rPr>
              <a:t>Otras:</a:t>
            </a:r>
          </a:p>
          <a:p>
            <a:pPr lvl="2" eaLnBrk="1" hangingPunct="1"/>
            <a:r>
              <a:rPr lang="es-MX">
                <a:latin typeface="Arial" charset="0"/>
              </a:rPr>
              <a:t>Tienen un vocero general</a:t>
            </a:r>
          </a:p>
          <a:p>
            <a:pPr lvl="2" eaLnBrk="1" hangingPunct="1"/>
            <a:r>
              <a:rPr lang="es-MX">
                <a:latin typeface="Arial" charset="0"/>
              </a:rPr>
              <a:t>Voceros especializados</a:t>
            </a:r>
          </a:p>
          <a:p>
            <a:pPr lvl="1" eaLnBrk="1" hangingPunct="1"/>
            <a:r>
              <a:rPr lang="es-MX">
                <a:latin typeface="Arial" charset="0"/>
              </a:rPr>
              <a:t>No se recomienda centralizar esta función en la máxima autoridad</a:t>
            </a:r>
          </a:p>
        </p:txBody>
      </p:sp>
    </p:spTree>
    <p:extLst>
      <p:ext uri="{BB962C8B-B14F-4D97-AF65-F5344CB8AC3E}">
        <p14:creationId xmlns:p14="http://schemas.microsoft.com/office/powerpoint/2010/main" val="2302608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Es recomendable que el </a:t>
            </a:r>
            <a:r>
              <a:rPr lang="es-MX" dirty="0" smtClean="0">
                <a:latin typeface="Arial" charset="0"/>
              </a:rPr>
              <a:t>vocero </a:t>
            </a:r>
            <a:r>
              <a:rPr lang="es-MX" dirty="0">
                <a:latin typeface="Arial" charset="0"/>
              </a:rPr>
              <a:t>quiera ser vocero</a:t>
            </a:r>
          </a:p>
          <a:p>
            <a:pPr eaLnBrk="1" hangingPunct="1"/>
            <a:r>
              <a:rPr lang="es-MX" dirty="0">
                <a:latin typeface="Arial" charset="0"/>
              </a:rPr>
              <a:t>Puede tener aptitudes naturales</a:t>
            </a:r>
          </a:p>
          <a:p>
            <a:pPr lvl="1" eaLnBrk="1" hangingPunct="1"/>
            <a:r>
              <a:rPr lang="es-MX" dirty="0">
                <a:latin typeface="Arial" charset="0"/>
              </a:rPr>
              <a:t>Pero necesita capacitarse para desarrollar sus cualidades de comunicación</a:t>
            </a:r>
          </a:p>
          <a:p>
            <a:pPr lvl="1" eaLnBrk="1" hangingPunct="1"/>
            <a:r>
              <a:rPr lang="es-MX" dirty="0">
                <a:latin typeface="Arial" charset="0"/>
              </a:rPr>
              <a:t>Capacitarse recurrentemente</a:t>
            </a:r>
          </a:p>
        </p:txBody>
      </p:sp>
    </p:spTree>
    <p:extLst>
      <p:ext uri="{BB962C8B-B14F-4D97-AF65-F5344CB8AC3E}">
        <p14:creationId xmlns:p14="http://schemas.microsoft.com/office/powerpoint/2010/main" val="1064750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pic>
        <p:nvPicPr>
          <p:cNvPr id="471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16113"/>
            <a:ext cx="8177212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2240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dirty="0" smtClean="0">
                <a:latin typeface="Arial" charset="0"/>
              </a:rPr>
              <a:t>6   La </a:t>
            </a:r>
            <a:r>
              <a:rPr lang="es-MX" dirty="0">
                <a:latin typeface="Arial" charset="0"/>
              </a:rPr>
              <a:t>noticia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¿Qué es una noticia?</a:t>
            </a:r>
          </a:p>
          <a:p>
            <a:pPr lvl="1" eaLnBrk="1" hangingPunct="1"/>
            <a:r>
              <a:rPr lang="es-MX" dirty="0">
                <a:latin typeface="Arial" charset="0"/>
              </a:rPr>
              <a:t>Es una información de un acontecimiento (de algo que realmente sucedió). Y requiere de las siguientes condiciones:</a:t>
            </a:r>
          </a:p>
          <a:p>
            <a:pPr lvl="2" eaLnBrk="1" hangingPunct="1"/>
            <a:r>
              <a:rPr lang="es-MX" dirty="0">
                <a:latin typeface="Arial" charset="0"/>
              </a:rPr>
              <a:t>El hecho tiene que ser novedoso</a:t>
            </a:r>
          </a:p>
          <a:p>
            <a:pPr lvl="2" eaLnBrk="1" hangingPunct="1"/>
            <a:r>
              <a:rPr lang="es-MX" dirty="0">
                <a:latin typeface="Arial" charset="0"/>
              </a:rPr>
              <a:t>Debe tener un impacto en la sociedad o </a:t>
            </a:r>
            <a:r>
              <a:rPr lang="es-MX" dirty="0" smtClean="0">
                <a:latin typeface="Arial" charset="0"/>
              </a:rPr>
              <a:t>en algún </a:t>
            </a:r>
            <a:r>
              <a:rPr lang="es-MX" dirty="0">
                <a:latin typeface="Arial" charset="0"/>
              </a:rPr>
              <a:t>segmento de la misma</a:t>
            </a:r>
          </a:p>
          <a:p>
            <a:pPr lvl="2" eaLnBrk="1" hangingPunct="1"/>
            <a:r>
              <a:rPr lang="es-MX" dirty="0">
                <a:latin typeface="Arial" charset="0"/>
              </a:rPr>
              <a:t>Puede ser trasmitida por los medios acreditando con claridad el origen de la información</a:t>
            </a:r>
          </a:p>
          <a:p>
            <a:pPr lvl="3" eaLnBrk="1" hangingPunct="1"/>
            <a:r>
              <a:rPr lang="es-MX" dirty="0">
                <a:latin typeface="Arial" charset="0"/>
              </a:rPr>
              <a:t>Los rumores no son noticia</a:t>
            </a:r>
          </a:p>
        </p:txBody>
      </p:sp>
    </p:spTree>
    <p:extLst>
      <p:ext uri="{BB962C8B-B14F-4D97-AF65-F5344CB8AC3E}">
        <p14:creationId xmlns:p14="http://schemas.microsoft.com/office/powerpoint/2010/main" val="12457953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La noticia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Los elementos de una noticia</a:t>
            </a:r>
          </a:p>
          <a:p>
            <a:pPr lvl="1" eaLnBrk="1" hangingPunct="1"/>
            <a:r>
              <a:rPr lang="es-MX" dirty="0">
                <a:latin typeface="Arial" charset="0"/>
              </a:rPr>
              <a:t>De acuerdo con la escuela tradicional del periodismo son:</a:t>
            </a:r>
          </a:p>
          <a:p>
            <a:pPr lvl="2" eaLnBrk="1" hangingPunct="1"/>
            <a:r>
              <a:rPr lang="es-MX" dirty="0">
                <a:latin typeface="Arial" charset="0"/>
              </a:rPr>
              <a:t>Qué: el suceso, el hecho</a:t>
            </a:r>
          </a:p>
          <a:p>
            <a:pPr lvl="2" eaLnBrk="1" hangingPunct="1"/>
            <a:r>
              <a:rPr lang="es-MX" dirty="0">
                <a:latin typeface="Arial" charset="0"/>
              </a:rPr>
              <a:t>Dónde: en </a:t>
            </a:r>
            <a:r>
              <a:rPr lang="es-MX" dirty="0" smtClean="0">
                <a:latin typeface="Arial" charset="0"/>
              </a:rPr>
              <a:t>qué </a:t>
            </a:r>
            <a:r>
              <a:rPr lang="es-MX" dirty="0">
                <a:latin typeface="Arial" charset="0"/>
              </a:rPr>
              <a:t>territorio o espacio</a:t>
            </a:r>
          </a:p>
          <a:p>
            <a:pPr lvl="2" eaLnBrk="1" hangingPunct="1"/>
            <a:r>
              <a:rPr lang="es-MX" dirty="0">
                <a:latin typeface="Arial" charset="0"/>
              </a:rPr>
              <a:t>Cuándo: el momento en que sucedió o sucederá</a:t>
            </a:r>
          </a:p>
          <a:p>
            <a:pPr lvl="2" eaLnBrk="1" hangingPunct="1"/>
            <a:r>
              <a:rPr lang="es-MX" dirty="0">
                <a:latin typeface="Arial" charset="0"/>
              </a:rPr>
              <a:t>Quién: las personas, empresas o instituciones involucradas o afectadas</a:t>
            </a:r>
          </a:p>
          <a:p>
            <a:pPr lvl="2" eaLnBrk="1" hangingPunct="1"/>
            <a:r>
              <a:rPr lang="es-MX" dirty="0">
                <a:latin typeface="Arial" charset="0"/>
              </a:rPr>
              <a:t>Por qué: la explicación del suceso o hecho</a:t>
            </a:r>
          </a:p>
        </p:txBody>
      </p:sp>
    </p:spTree>
    <p:extLst>
      <p:ext uri="{BB962C8B-B14F-4D97-AF65-F5344CB8AC3E}">
        <p14:creationId xmlns:p14="http://schemas.microsoft.com/office/powerpoint/2010/main" val="26941389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La noticia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Las nuevas escuelas del periodismo </a:t>
            </a:r>
            <a:r>
              <a:rPr lang="es-MX" dirty="0" smtClean="0">
                <a:latin typeface="Arial" charset="0"/>
              </a:rPr>
              <a:t>involucran </a:t>
            </a:r>
            <a:r>
              <a:rPr lang="es-MX" dirty="0">
                <a:latin typeface="Arial" charset="0"/>
              </a:rPr>
              <a:t>otros elementos:</a:t>
            </a:r>
          </a:p>
          <a:p>
            <a:pPr lvl="1" eaLnBrk="1" hangingPunct="1"/>
            <a:r>
              <a:rPr lang="es-MX" dirty="0">
                <a:latin typeface="Arial" charset="0"/>
              </a:rPr>
              <a:t>Interés: a cuántas personas interesa o debería interesar</a:t>
            </a:r>
          </a:p>
          <a:p>
            <a:pPr lvl="1" eaLnBrk="1" hangingPunct="1"/>
            <a:r>
              <a:rPr lang="es-MX" dirty="0">
                <a:latin typeface="Arial" charset="0"/>
              </a:rPr>
              <a:t>Precisión: los datos rigurosos</a:t>
            </a:r>
          </a:p>
          <a:p>
            <a:pPr lvl="1" eaLnBrk="1" hangingPunct="1"/>
            <a:r>
              <a:rPr lang="es-MX" dirty="0">
                <a:latin typeface="Arial" charset="0"/>
              </a:rPr>
              <a:t>Antecedentes: cuáles son los hechos que anteceden o contextualizan al hecho</a:t>
            </a:r>
          </a:p>
          <a:p>
            <a:pPr lvl="1" eaLnBrk="1" hangingPunct="1"/>
            <a:r>
              <a:rPr lang="es-MX" dirty="0">
                <a:latin typeface="Arial" charset="0"/>
              </a:rPr>
              <a:t>Novedad: es un hecho insólito o no</a:t>
            </a:r>
          </a:p>
        </p:txBody>
      </p:sp>
    </p:spTree>
    <p:extLst>
      <p:ext uri="{BB962C8B-B14F-4D97-AF65-F5344CB8AC3E}">
        <p14:creationId xmlns:p14="http://schemas.microsoft.com/office/powerpoint/2010/main" val="4157049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 dirty="0" smtClean="0">
                <a:latin typeface="Arial" charset="0"/>
              </a:rPr>
              <a:t>7   La </a:t>
            </a:r>
            <a:r>
              <a:rPr lang="es-MX" dirty="0">
                <a:latin typeface="Arial" charset="0"/>
              </a:rPr>
              <a:t>entrevista</a:t>
            </a:r>
          </a:p>
        </p:txBody>
      </p:sp>
      <p:sp>
        <p:nvSpPr>
          <p:cNvPr id="51202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E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88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La entrevista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mecanismo más común de relación con los medios</a:t>
            </a:r>
          </a:p>
          <a:p>
            <a:pPr eaLnBrk="1" hangingPunct="1"/>
            <a:r>
              <a:rPr lang="es-MX">
                <a:latin typeface="Arial" charset="0"/>
              </a:rPr>
              <a:t>Permite satisfacer las necesidades de información del periodista y su medio</a:t>
            </a:r>
          </a:p>
          <a:p>
            <a:pPr eaLnBrk="1" hangingPunct="1"/>
            <a:r>
              <a:rPr lang="es-MX">
                <a:latin typeface="Arial" charset="0"/>
              </a:rPr>
              <a:t>Una oportunidad para transmitir nuestros mensajes clave a audiencia masivas </a:t>
            </a:r>
          </a:p>
          <a:p>
            <a:pPr eaLnBrk="1" hangingPunct="1"/>
            <a:r>
              <a:rPr lang="es-MX">
                <a:latin typeface="Arial" charset="0"/>
              </a:rPr>
              <a:t>Es una herramienta para buscar y crear noticias</a:t>
            </a:r>
          </a:p>
        </p:txBody>
      </p:sp>
    </p:spTree>
    <p:extLst>
      <p:ext uri="{BB962C8B-B14F-4D97-AF65-F5344CB8AC3E}">
        <p14:creationId xmlns:p14="http://schemas.microsoft.com/office/powerpoint/2010/main" val="1649772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La entrevista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No es una conversación con un amigo</a:t>
            </a:r>
          </a:p>
          <a:p>
            <a:pPr lvl="1" eaLnBrk="1" hangingPunct="1"/>
            <a:r>
              <a:rPr lang="es-MX">
                <a:latin typeface="Arial" charset="0"/>
              </a:rPr>
              <a:t>Es un encuentro con un profesional de la comunicación</a:t>
            </a:r>
          </a:p>
          <a:p>
            <a:pPr eaLnBrk="1" hangingPunct="1"/>
            <a:r>
              <a:rPr lang="es-MX">
                <a:latin typeface="Arial" charset="0"/>
              </a:rPr>
              <a:t>El reportero  puede tener una agenda secreta,  que usted no conoce </a:t>
            </a:r>
          </a:p>
        </p:txBody>
      </p:sp>
    </p:spTree>
    <p:extLst>
      <p:ext uri="{BB962C8B-B14F-4D97-AF65-F5344CB8AC3E}">
        <p14:creationId xmlns:p14="http://schemas.microsoft.com/office/powerpoint/2010/main" val="3083883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La entrevista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000">
                <a:latin typeface="Arial" charset="0"/>
              </a:rPr>
              <a:t>Por teléfono</a:t>
            </a:r>
          </a:p>
          <a:p>
            <a:pPr eaLnBrk="1" hangingPunct="1">
              <a:lnSpc>
                <a:spcPct val="90000"/>
              </a:lnSpc>
            </a:pPr>
            <a:r>
              <a:rPr lang="es-MX" sz="2000">
                <a:latin typeface="Arial" charset="0"/>
              </a:rPr>
              <a:t>En persona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>
                <a:latin typeface="Arial" charset="0"/>
              </a:rPr>
              <a:t>Prensa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>
                <a:latin typeface="Arial" charset="0"/>
              </a:rPr>
              <a:t>En el estudio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>
                <a:latin typeface="Arial" charset="0"/>
              </a:rPr>
              <a:t>Televisión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>
                <a:latin typeface="Arial" charset="0"/>
              </a:rPr>
              <a:t>Radio</a:t>
            </a:r>
          </a:p>
          <a:p>
            <a:pPr eaLnBrk="1" hangingPunct="1">
              <a:lnSpc>
                <a:spcPct val="90000"/>
              </a:lnSpc>
            </a:pPr>
            <a:r>
              <a:rPr lang="es-MX" sz="2000">
                <a:latin typeface="Arial" charset="0"/>
              </a:rPr>
              <a:t>Por la computadora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>
                <a:latin typeface="Arial" charset="0"/>
              </a:rPr>
              <a:t>Correo electrónico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>
                <a:latin typeface="Arial" charset="0"/>
              </a:rPr>
              <a:t>Cuarto de conversación (chat)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>
                <a:latin typeface="Arial" charset="0"/>
              </a:rPr>
              <a:t>Redes sociales</a:t>
            </a:r>
          </a:p>
          <a:p>
            <a:pPr eaLnBrk="1" hangingPunct="1">
              <a:lnSpc>
                <a:spcPct val="90000"/>
              </a:lnSpc>
            </a:pPr>
            <a:r>
              <a:rPr lang="es-MX" sz="2000">
                <a:latin typeface="Arial" charset="0"/>
              </a:rPr>
              <a:t>En cualquier parte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>
                <a:latin typeface="Arial" charset="0"/>
              </a:rPr>
              <a:t>En los pasillos de las Cámaras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>
                <a:latin typeface="Arial" charset="0"/>
              </a:rPr>
              <a:t>El aeropuerto</a:t>
            </a:r>
          </a:p>
          <a:p>
            <a:pPr lvl="1" eaLnBrk="1" hangingPunct="1">
              <a:lnSpc>
                <a:spcPct val="90000"/>
              </a:lnSpc>
            </a:pPr>
            <a:r>
              <a:rPr lang="es-MX" sz="1800">
                <a:latin typeface="Arial" charset="0"/>
              </a:rPr>
              <a:t>A las puertas de su casa</a:t>
            </a:r>
          </a:p>
        </p:txBody>
      </p:sp>
    </p:spTree>
    <p:extLst>
      <p:ext uri="{BB962C8B-B14F-4D97-AF65-F5344CB8AC3E}">
        <p14:creationId xmlns:p14="http://schemas.microsoft.com/office/powerpoint/2010/main" val="1082984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La entrevista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s-MX" dirty="0">
                <a:latin typeface="Arial" charset="0"/>
              </a:rPr>
              <a:t>El periodista:</a:t>
            </a:r>
          </a:p>
          <a:p>
            <a:pPr lvl="1" eaLnBrk="1" hangingPunct="1"/>
            <a:r>
              <a:rPr lang="es-MX" dirty="0">
                <a:latin typeface="Arial" charset="0"/>
              </a:rPr>
              <a:t>Realiza en promedio 50 entrevistas semanales</a:t>
            </a:r>
          </a:p>
          <a:p>
            <a:pPr lvl="2" eaLnBrk="1" hangingPunct="1"/>
            <a:r>
              <a:rPr lang="es-MX" dirty="0">
                <a:latin typeface="Arial" charset="0"/>
              </a:rPr>
              <a:t>Para corroborar un dato</a:t>
            </a:r>
          </a:p>
          <a:p>
            <a:pPr lvl="2" eaLnBrk="1" hangingPunct="1"/>
            <a:r>
              <a:rPr lang="es-MX" dirty="0">
                <a:latin typeface="Arial" charset="0"/>
              </a:rPr>
              <a:t>Para complementar una información</a:t>
            </a:r>
          </a:p>
          <a:p>
            <a:pPr lvl="2" eaLnBrk="1" hangingPunct="1"/>
            <a:r>
              <a:rPr lang="es-MX" dirty="0">
                <a:latin typeface="Arial" charset="0"/>
              </a:rPr>
              <a:t>Para presentar el punto de vista del entrevistado</a:t>
            </a:r>
          </a:p>
          <a:p>
            <a:pPr lvl="1" eaLnBrk="1" hangingPunct="1"/>
            <a:r>
              <a:rPr lang="es-MX" dirty="0">
                <a:latin typeface="Arial" charset="0"/>
              </a:rPr>
              <a:t>Es un especialista de la entrevista</a:t>
            </a:r>
          </a:p>
          <a:p>
            <a:pPr lvl="1" eaLnBrk="1" hangingPunct="1"/>
            <a:r>
              <a:rPr lang="es-MX" dirty="0">
                <a:latin typeface="Arial" charset="0"/>
              </a:rPr>
              <a:t>Cambian su técnica de acuerdo </a:t>
            </a:r>
            <a:r>
              <a:rPr lang="es-MX" dirty="0" smtClean="0">
                <a:latin typeface="Arial" charset="0"/>
              </a:rPr>
              <a:t>con </a:t>
            </a:r>
            <a:r>
              <a:rPr lang="es-MX" dirty="0">
                <a:latin typeface="Arial" charset="0"/>
              </a:rPr>
              <a:t>la circunstancia</a:t>
            </a:r>
          </a:p>
          <a:p>
            <a:pPr lvl="1" eaLnBrk="1" hangingPunct="1"/>
            <a:r>
              <a:rPr lang="es-MX" dirty="0">
                <a:latin typeface="Arial" charset="0"/>
              </a:rPr>
              <a:t>Su objetivo: generar interés y un ritmo interesante</a:t>
            </a:r>
          </a:p>
        </p:txBody>
      </p:sp>
    </p:spTree>
    <p:extLst>
      <p:ext uri="{BB962C8B-B14F-4D97-AF65-F5344CB8AC3E}">
        <p14:creationId xmlns:p14="http://schemas.microsoft.com/office/powerpoint/2010/main" val="202921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La entrevista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Tipos de técnicas empleadas por los periodistas</a:t>
            </a:r>
          </a:p>
          <a:p>
            <a:pPr lvl="1" eaLnBrk="1" hangingPunct="1"/>
            <a:r>
              <a:rPr lang="es-MX">
                <a:latin typeface="Arial" charset="0"/>
              </a:rPr>
              <a:t>Ametrallador</a:t>
            </a:r>
          </a:p>
          <a:p>
            <a:pPr lvl="1" eaLnBrk="1" hangingPunct="1"/>
            <a:r>
              <a:rPr lang="es-MX">
                <a:latin typeface="Arial" charset="0"/>
              </a:rPr>
              <a:t>Interruptor</a:t>
            </a:r>
          </a:p>
          <a:p>
            <a:pPr lvl="1" eaLnBrk="1" hangingPunct="1"/>
            <a:r>
              <a:rPr lang="es-MX">
                <a:latin typeface="Arial" charset="0"/>
              </a:rPr>
              <a:t>Parafraseador</a:t>
            </a:r>
          </a:p>
          <a:p>
            <a:pPr lvl="1" eaLnBrk="1" hangingPunct="1"/>
            <a:r>
              <a:rPr lang="es-MX">
                <a:latin typeface="Arial" charset="0"/>
              </a:rPr>
              <a:t>Lanzadardos</a:t>
            </a:r>
          </a:p>
          <a:p>
            <a:pPr lvl="1" eaLnBrk="1" hangingPunct="1"/>
            <a:r>
              <a:rPr lang="es-MX">
                <a:latin typeface="Arial" charset="0"/>
              </a:rPr>
              <a:t>Especulador</a:t>
            </a:r>
          </a:p>
          <a:p>
            <a:pPr lvl="1" eaLnBrk="1" hangingPunct="1"/>
            <a:r>
              <a:rPr lang="ja-JP" altLang="es-MX">
                <a:latin typeface="Arial" charset="0"/>
              </a:rPr>
              <a:t>“</a:t>
            </a:r>
            <a:r>
              <a:rPr lang="es-MX" altLang="ja-JP">
                <a:latin typeface="Arial" charset="0"/>
              </a:rPr>
              <a:t>Mosca muerta</a:t>
            </a:r>
            <a:r>
              <a:rPr lang="ja-JP" altLang="es-MX">
                <a:latin typeface="Arial" charset="0"/>
              </a:rPr>
              <a:t>”</a:t>
            </a:r>
            <a:endParaRPr lang="es-MX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98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MX">
                <a:latin typeface="Arial" charset="0"/>
              </a:rPr>
              <a:t>El ametrallador</a:t>
            </a:r>
          </a:p>
          <a:p>
            <a:pPr eaLnBrk="1" hangingPunct="1">
              <a:buFontTx/>
              <a:buNone/>
            </a:pPr>
            <a:endParaRPr lang="es-MX">
              <a:latin typeface="Arial" charset="0"/>
            </a:endParaRPr>
          </a:p>
          <a:p>
            <a:pPr lvl="1" eaLnBrk="1" hangingPunct="1"/>
            <a:r>
              <a:rPr lang="es-MX" b="1">
                <a:latin typeface="Arial" charset="0"/>
              </a:rPr>
              <a:t>Problema</a:t>
            </a:r>
            <a:r>
              <a:rPr lang="es-MX">
                <a:latin typeface="Arial" charset="0"/>
              </a:rPr>
              <a:t>: muchas preguntas de una sola vez</a:t>
            </a:r>
          </a:p>
          <a:p>
            <a:pPr lvl="1" eaLnBrk="1" hangingPunct="1"/>
            <a:r>
              <a:rPr lang="es-MX" b="1">
                <a:latin typeface="Arial" charset="0"/>
              </a:rPr>
              <a:t>Solución</a:t>
            </a:r>
            <a:r>
              <a:rPr lang="es-MX">
                <a:latin typeface="Arial" charset="0"/>
              </a:rPr>
              <a:t>: responda con su mensaje</a:t>
            </a:r>
            <a:endParaRPr lang="es-ES">
              <a:latin typeface="Arial" charset="0"/>
            </a:endParaRP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 entrevista</a:t>
            </a:r>
          </a:p>
        </p:txBody>
      </p:sp>
    </p:spTree>
    <p:extLst>
      <p:ext uri="{BB962C8B-B14F-4D97-AF65-F5344CB8AC3E}">
        <p14:creationId xmlns:p14="http://schemas.microsoft.com/office/powerpoint/2010/main" val="31993966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>
                <a:latin typeface="Arial" charset="0"/>
              </a:rPr>
              <a:t>El interruptor</a:t>
            </a:r>
          </a:p>
          <a:p>
            <a:pPr eaLnBrk="1" hangingPunct="1">
              <a:buFontTx/>
              <a:buNone/>
            </a:pPr>
            <a:endParaRPr lang="es-ES">
              <a:latin typeface="Arial" charset="0"/>
            </a:endParaRPr>
          </a:p>
          <a:p>
            <a:pPr lvl="1" eaLnBrk="1" hangingPunct="1"/>
            <a:r>
              <a:rPr lang="es-ES" b="1">
                <a:latin typeface="Arial" charset="0"/>
              </a:rPr>
              <a:t>Problema</a:t>
            </a:r>
            <a:r>
              <a:rPr lang="es-ES">
                <a:latin typeface="Arial" charset="0"/>
              </a:rPr>
              <a:t>:</a:t>
            </a:r>
            <a:r>
              <a:rPr lang="es-MX">
                <a:latin typeface="Arial" charset="0"/>
              </a:rPr>
              <a:t> </a:t>
            </a:r>
            <a:r>
              <a:rPr lang="es-ES">
                <a:latin typeface="Arial" charset="0"/>
              </a:rPr>
              <a:t>no deja contestar la pregunta, interrumpe</a:t>
            </a:r>
          </a:p>
          <a:p>
            <a:pPr lvl="1" eaLnBrk="1" hangingPunct="1"/>
            <a:r>
              <a:rPr lang="es-ES" b="1">
                <a:latin typeface="Arial" charset="0"/>
              </a:rPr>
              <a:t>Solución</a:t>
            </a:r>
            <a:r>
              <a:rPr lang="es-ES">
                <a:latin typeface="Arial" charset="0"/>
              </a:rPr>
              <a:t>:</a:t>
            </a:r>
            <a:r>
              <a:rPr lang="es-MX">
                <a:latin typeface="Arial" charset="0"/>
              </a:rPr>
              <a:t> pídale que lo deje terminar con su idea, </a:t>
            </a:r>
            <a:r>
              <a:rPr lang="es-ES">
                <a:latin typeface="Arial" charset="0"/>
              </a:rPr>
              <a:t>usted tiene derechos ante la prensa</a:t>
            </a:r>
            <a:r>
              <a:rPr lang="es-MX">
                <a:latin typeface="Arial" charset="0"/>
              </a:rPr>
              <a:t>,</a:t>
            </a:r>
            <a:r>
              <a:rPr lang="es-ES">
                <a:latin typeface="Arial" charset="0"/>
              </a:rPr>
              <a:t> ejérzalos</a:t>
            </a:r>
            <a:endParaRPr lang="es-ES_tradnl">
              <a:latin typeface="Arial" charset="0"/>
            </a:endParaRP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 entrevista</a:t>
            </a:r>
          </a:p>
        </p:txBody>
      </p:sp>
    </p:spTree>
    <p:extLst>
      <p:ext uri="{BB962C8B-B14F-4D97-AF65-F5344CB8AC3E}">
        <p14:creationId xmlns:p14="http://schemas.microsoft.com/office/powerpoint/2010/main" val="17993212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>
                <a:latin typeface="Arial" charset="0"/>
              </a:rPr>
              <a:t>El parafraseador</a:t>
            </a:r>
          </a:p>
          <a:p>
            <a:pPr eaLnBrk="1" hangingPunct="1">
              <a:buFontTx/>
              <a:buNone/>
            </a:pPr>
            <a:endParaRPr lang="es-ES">
              <a:latin typeface="Arial" charset="0"/>
            </a:endParaRPr>
          </a:p>
          <a:p>
            <a:pPr lvl="1" eaLnBrk="1" hangingPunct="1"/>
            <a:r>
              <a:rPr lang="es-ES" b="1">
                <a:latin typeface="Arial" charset="0"/>
              </a:rPr>
              <a:t>Problema</a:t>
            </a:r>
            <a:r>
              <a:rPr lang="es-ES">
                <a:latin typeface="Arial" charset="0"/>
              </a:rPr>
              <a:t>:</a:t>
            </a:r>
            <a:r>
              <a:rPr lang="es-MX">
                <a:latin typeface="Arial" charset="0"/>
              </a:rPr>
              <a:t> </a:t>
            </a:r>
            <a:r>
              <a:rPr lang="es-ES">
                <a:latin typeface="Arial" charset="0"/>
              </a:rPr>
              <a:t>“...entonces, lo que usted está diciendo es...”</a:t>
            </a:r>
          </a:p>
          <a:p>
            <a:pPr lvl="1" eaLnBrk="1" hangingPunct="1"/>
            <a:r>
              <a:rPr lang="es-ES" b="1">
                <a:latin typeface="Arial" charset="0"/>
              </a:rPr>
              <a:t>Solución</a:t>
            </a:r>
            <a:r>
              <a:rPr lang="es-ES">
                <a:latin typeface="Arial" charset="0"/>
              </a:rPr>
              <a:t>:</a:t>
            </a:r>
            <a:r>
              <a:rPr lang="es-MX">
                <a:latin typeface="Arial" charset="0"/>
              </a:rPr>
              <a:t> </a:t>
            </a:r>
            <a:r>
              <a:rPr lang="es-ES">
                <a:latin typeface="Arial" charset="0"/>
              </a:rPr>
              <a:t>reitere lo dicho, pero cuidado con los negativos, no los repita</a:t>
            </a:r>
            <a:r>
              <a:rPr lang="es-ES_tradnl" sz="1600">
                <a:latin typeface="Arial" charset="0"/>
              </a:rPr>
              <a:t>			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 entrevista</a:t>
            </a:r>
          </a:p>
        </p:txBody>
      </p:sp>
    </p:spTree>
    <p:extLst>
      <p:ext uri="{BB962C8B-B14F-4D97-AF65-F5344CB8AC3E}">
        <p14:creationId xmlns:p14="http://schemas.microsoft.com/office/powerpoint/2010/main" val="12188076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>
                <a:latin typeface="Arial" charset="0"/>
              </a:rPr>
              <a:t>El lanzadardos</a:t>
            </a:r>
          </a:p>
          <a:p>
            <a:pPr eaLnBrk="1" hangingPunct="1">
              <a:buFontTx/>
              <a:buNone/>
            </a:pPr>
            <a:endParaRPr lang="es-ES">
              <a:latin typeface="Arial" charset="0"/>
            </a:endParaRPr>
          </a:p>
          <a:p>
            <a:pPr lvl="1" eaLnBrk="1" hangingPunct="1"/>
            <a:r>
              <a:rPr lang="es-ES" b="1">
                <a:latin typeface="Arial" charset="0"/>
              </a:rPr>
              <a:t>Problema</a:t>
            </a:r>
            <a:r>
              <a:rPr lang="es-ES">
                <a:latin typeface="Arial" charset="0"/>
              </a:rPr>
              <a:t>:</a:t>
            </a:r>
            <a:r>
              <a:rPr lang="es-MX">
                <a:latin typeface="Arial" charset="0"/>
              </a:rPr>
              <a:t> </a:t>
            </a:r>
            <a:r>
              <a:rPr lang="es-ES">
                <a:latin typeface="Arial" charset="0"/>
              </a:rPr>
              <a:t>siempre tratará de alejarlo de sus mensajes y del tema</a:t>
            </a:r>
          </a:p>
          <a:p>
            <a:pPr lvl="1" eaLnBrk="1" hangingPunct="1"/>
            <a:r>
              <a:rPr lang="es-ES" b="1">
                <a:latin typeface="Arial" charset="0"/>
              </a:rPr>
              <a:t>Solución</a:t>
            </a:r>
            <a:r>
              <a:rPr lang="es-ES">
                <a:latin typeface="Arial" charset="0"/>
              </a:rPr>
              <a:t>:</a:t>
            </a:r>
            <a:r>
              <a:rPr lang="es-MX">
                <a:latin typeface="Arial" charset="0"/>
              </a:rPr>
              <a:t> </a:t>
            </a:r>
            <a:r>
              <a:rPr lang="es-ES">
                <a:latin typeface="Arial" charset="0"/>
              </a:rPr>
              <a:t>conteste rápidamente su pregunta y busque el puente a su mensaje</a:t>
            </a:r>
            <a:endParaRPr lang="es-ES_tradnl" sz="1600">
              <a:latin typeface="Arial" charset="0"/>
            </a:endParaRP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 entrevista</a:t>
            </a:r>
          </a:p>
        </p:txBody>
      </p:sp>
    </p:spTree>
    <p:extLst>
      <p:ext uri="{BB962C8B-B14F-4D97-AF65-F5344CB8AC3E}">
        <p14:creationId xmlns:p14="http://schemas.microsoft.com/office/powerpoint/2010/main" val="35109163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>
                <a:latin typeface="Arial" charset="0"/>
              </a:rPr>
              <a:t>El especulador</a:t>
            </a:r>
          </a:p>
          <a:p>
            <a:pPr eaLnBrk="1" hangingPunct="1">
              <a:buFontTx/>
              <a:buNone/>
            </a:pPr>
            <a:r>
              <a:rPr lang="es-ES">
                <a:latin typeface="Arial" charset="0"/>
              </a:rPr>
              <a:t>	</a:t>
            </a:r>
          </a:p>
          <a:p>
            <a:pPr lvl="1" eaLnBrk="1" hangingPunct="1"/>
            <a:r>
              <a:rPr lang="es-ES" b="1">
                <a:latin typeface="Arial" charset="0"/>
              </a:rPr>
              <a:t>Problema</a:t>
            </a:r>
            <a:r>
              <a:rPr lang="es-ES">
                <a:latin typeface="Arial" charset="0"/>
              </a:rPr>
              <a:t>:</a:t>
            </a:r>
            <a:r>
              <a:rPr lang="es-MX">
                <a:latin typeface="Arial" charset="0"/>
              </a:rPr>
              <a:t> </a:t>
            </a:r>
            <a:r>
              <a:rPr lang="es-ES">
                <a:latin typeface="Arial" charset="0"/>
              </a:rPr>
              <a:t>imagina escenarios sin importar si son posibles o n</a:t>
            </a:r>
            <a:r>
              <a:rPr lang="es-MX">
                <a:latin typeface="Arial" charset="0"/>
              </a:rPr>
              <a:t>o</a:t>
            </a:r>
            <a:endParaRPr lang="es-ES">
              <a:latin typeface="Arial" charset="0"/>
            </a:endParaRPr>
          </a:p>
          <a:p>
            <a:pPr lvl="1" eaLnBrk="1" hangingPunct="1"/>
            <a:r>
              <a:rPr lang="es-ES" b="1">
                <a:latin typeface="Arial" charset="0"/>
              </a:rPr>
              <a:t>Solución</a:t>
            </a:r>
            <a:r>
              <a:rPr lang="es-ES">
                <a:latin typeface="Arial" charset="0"/>
              </a:rPr>
              <a:t>:</a:t>
            </a:r>
            <a:r>
              <a:rPr lang="es-MX">
                <a:latin typeface="Arial" charset="0"/>
              </a:rPr>
              <a:t> </a:t>
            </a:r>
            <a:r>
              <a:rPr lang="es-ES">
                <a:latin typeface="Arial" charset="0"/>
              </a:rPr>
              <a:t>haga énfasis en sus mensajes clave y de ejemplo reales</a:t>
            </a:r>
            <a:endParaRPr lang="es-ES_tradnl" sz="1600">
              <a:latin typeface="Arial" charset="0"/>
            </a:endParaRPr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 entrevista</a:t>
            </a:r>
          </a:p>
        </p:txBody>
      </p:sp>
    </p:spTree>
    <p:extLst>
      <p:ext uri="{BB962C8B-B14F-4D97-AF65-F5344CB8AC3E}">
        <p14:creationId xmlns:p14="http://schemas.microsoft.com/office/powerpoint/2010/main" val="26825431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>
                <a:latin typeface="Arial" charset="0"/>
              </a:rPr>
              <a:t>La mosca muerta	</a:t>
            </a:r>
          </a:p>
          <a:p>
            <a:pPr eaLnBrk="1" hangingPunct="1">
              <a:buFontTx/>
              <a:buNone/>
            </a:pPr>
            <a:endParaRPr lang="es-ES">
              <a:latin typeface="Arial" charset="0"/>
            </a:endParaRPr>
          </a:p>
          <a:p>
            <a:pPr lvl="1" eaLnBrk="1" hangingPunct="1"/>
            <a:r>
              <a:rPr lang="es-ES" b="1">
                <a:latin typeface="Arial" charset="0"/>
              </a:rPr>
              <a:t>Problema</a:t>
            </a:r>
            <a:r>
              <a:rPr lang="es-ES">
                <a:latin typeface="Arial" charset="0"/>
              </a:rPr>
              <a:t>:</a:t>
            </a:r>
            <a:r>
              <a:rPr lang="es-MX">
                <a:latin typeface="Arial" charset="0"/>
              </a:rPr>
              <a:t> t</a:t>
            </a:r>
            <a:r>
              <a:rPr lang="es-ES">
                <a:latin typeface="Arial" charset="0"/>
              </a:rPr>
              <a:t>rata de ganar su simpatía para hacer preguntas incómodas o buscar respuestas tendenciosas	</a:t>
            </a:r>
          </a:p>
          <a:p>
            <a:pPr lvl="1" eaLnBrk="1" hangingPunct="1"/>
            <a:r>
              <a:rPr lang="es-ES" b="1">
                <a:latin typeface="Arial" charset="0"/>
              </a:rPr>
              <a:t>Solución</a:t>
            </a:r>
            <a:r>
              <a:rPr lang="es-ES">
                <a:latin typeface="Arial" charset="0"/>
              </a:rPr>
              <a:t>:</a:t>
            </a:r>
            <a:r>
              <a:rPr lang="es-MX">
                <a:latin typeface="Arial" charset="0"/>
              </a:rPr>
              <a:t> </a:t>
            </a:r>
            <a:r>
              <a:rPr lang="es-ES">
                <a:latin typeface="Arial" charset="0"/>
              </a:rPr>
              <a:t>recuerde que un periodista siempre es periodista</a:t>
            </a:r>
            <a:endParaRPr lang="es-ES_tradnl" sz="1600">
              <a:latin typeface="Arial" charset="0"/>
            </a:endParaRP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dirty="0">
                <a:latin typeface="Arial" charset="0"/>
              </a:rPr>
              <a:t>La entrevista</a:t>
            </a:r>
          </a:p>
        </p:txBody>
      </p:sp>
    </p:spTree>
    <p:extLst>
      <p:ext uri="{BB962C8B-B14F-4D97-AF65-F5344CB8AC3E}">
        <p14:creationId xmlns:p14="http://schemas.microsoft.com/office/powerpoint/2010/main" val="17955161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El vocero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Requisitos (el sentido de la verdad):</a:t>
            </a:r>
          </a:p>
          <a:p>
            <a:pPr lvl="1" eaLnBrk="1" hangingPunct="1"/>
            <a:r>
              <a:rPr lang="es-MX" dirty="0">
                <a:latin typeface="Arial" charset="0"/>
              </a:rPr>
              <a:t>Cuando se quiere transmitir un mensaje tiene que haberse entendido, asimilado y creído de antemano por quien lo va a transmitir:</a:t>
            </a:r>
          </a:p>
          <a:p>
            <a:pPr lvl="2" eaLnBrk="1" hangingPunct="1"/>
            <a:r>
              <a:rPr lang="es-MX" dirty="0">
                <a:latin typeface="Arial" charset="0"/>
              </a:rPr>
              <a:t>Naturalidad</a:t>
            </a:r>
          </a:p>
          <a:p>
            <a:pPr lvl="2" eaLnBrk="1" hangingPunct="1"/>
            <a:r>
              <a:rPr lang="es-MX" dirty="0">
                <a:latin typeface="Arial" charset="0"/>
              </a:rPr>
              <a:t>Credibilidad</a:t>
            </a:r>
          </a:p>
          <a:p>
            <a:pPr lvl="2" eaLnBrk="1" hangingPunct="1"/>
            <a:r>
              <a:rPr lang="es-MX" dirty="0">
                <a:latin typeface="Arial" charset="0"/>
              </a:rPr>
              <a:t>Confianza</a:t>
            </a:r>
          </a:p>
        </p:txBody>
      </p:sp>
    </p:spTree>
    <p:extLst>
      <p:ext uri="{BB962C8B-B14F-4D97-AF65-F5344CB8AC3E}">
        <p14:creationId xmlns:p14="http://schemas.microsoft.com/office/powerpoint/2010/main" val="41571374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MX">
                <a:latin typeface="Arial" charset="0"/>
              </a:rPr>
              <a:t>Algunas recomendaciones generales</a:t>
            </a:r>
          </a:p>
          <a:p>
            <a:pPr lvl="1" eaLnBrk="1" hangingPunct="1"/>
            <a:r>
              <a:rPr lang="es-MX">
                <a:latin typeface="Arial" charset="0"/>
              </a:rPr>
              <a:t>Evite nombrar a un vocero de forma improvisada</a:t>
            </a:r>
          </a:p>
          <a:p>
            <a:pPr lvl="1" eaLnBrk="1" hangingPunct="1"/>
            <a:r>
              <a:rPr lang="es-MX">
                <a:latin typeface="Arial" charset="0"/>
              </a:rPr>
              <a:t>Debe capacitarse y foguearse de manera extensiva</a:t>
            </a:r>
          </a:p>
          <a:p>
            <a:pPr lvl="1" eaLnBrk="1" hangingPunct="1"/>
            <a:r>
              <a:rPr lang="es-MX">
                <a:latin typeface="Arial" charset="0"/>
              </a:rPr>
              <a:t>Es la voz y la imagen de la empresa / institución</a:t>
            </a:r>
          </a:p>
          <a:p>
            <a:pPr lvl="1" eaLnBrk="1" hangingPunct="1"/>
            <a:r>
              <a:rPr lang="es-MX">
                <a:latin typeface="Arial" charset="0"/>
              </a:rPr>
              <a:t>Pero no elija a su representante solamente por su apariencia física</a:t>
            </a:r>
          </a:p>
          <a:p>
            <a:pPr lvl="2" eaLnBrk="1" hangingPunct="1"/>
            <a:r>
              <a:rPr lang="es-MX">
                <a:latin typeface="Arial" charset="0"/>
              </a:rPr>
              <a:t>En los voceros: las apariencias engañan</a:t>
            </a:r>
          </a:p>
        </p:txBody>
      </p:sp>
    </p:spTree>
    <p:extLst>
      <p:ext uri="{BB962C8B-B14F-4D97-AF65-F5344CB8AC3E}">
        <p14:creationId xmlns:p14="http://schemas.microsoft.com/office/powerpoint/2010/main" val="392638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Antes de la entrevista</a:t>
            </a:r>
          </a:p>
          <a:p>
            <a:pPr lvl="1" eaLnBrk="1" hangingPunct="1"/>
            <a:r>
              <a:rPr lang="es-MX" dirty="0">
                <a:latin typeface="Arial" charset="0"/>
              </a:rPr>
              <a:t>Haga su tarea, sea experto en los asuntos de su empresa / institución</a:t>
            </a:r>
          </a:p>
          <a:p>
            <a:pPr lvl="1" eaLnBrk="1" hangingPunct="1"/>
            <a:r>
              <a:rPr lang="es-MX" dirty="0">
                <a:latin typeface="Arial" charset="0"/>
              </a:rPr>
              <a:t>Piense en los temas de moda</a:t>
            </a:r>
          </a:p>
          <a:p>
            <a:pPr lvl="1" eaLnBrk="1" hangingPunct="1"/>
            <a:r>
              <a:rPr lang="es-MX" dirty="0">
                <a:latin typeface="Arial" charset="0"/>
              </a:rPr>
              <a:t>Anticipe preguntas clave del periodista</a:t>
            </a:r>
          </a:p>
          <a:p>
            <a:pPr lvl="2" eaLnBrk="1" hangingPunct="1"/>
            <a:r>
              <a:rPr lang="es-MX" dirty="0">
                <a:latin typeface="Arial" charset="0"/>
              </a:rPr>
              <a:t>Es posible </a:t>
            </a:r>
            <a:r>
              <a:rPr lang="es-MX" dirty="0" smtClean="0">
                <a:latin typeface="Arial" charset="0"/>
              </a:rPr>
              <a:t>anticipar </a:t>
            </a:r>
            <a:r>
              <a:rPr lang="es-MX" dirty="0">
                <a:latin typeface="Arial" charset="0"/>
              </a:rPr>
              <a:t>8 de cada 10 preguntas</a:t>
            </a:r>
          </a:p>
          <a:p>
            <a:pPr lvl="1" eaLnBrk="1" hangingPunct="1"/>
            <a:r>
              <a:rPr lang="es-MX" dirty="0">
                <a:latin typeface="Arial" charset="0"/>
              </a:rPr>
              <a:t>Desarrolle los mensajes que quiera transmitir</a:t>
            </a:r>
          </a:p>
          <a:p>
            <a:pPr lvl="2" eaLnBrk="1" hangingPunct="1"/>
            <a:r>
              <a:rPr lang="es-MX" dirty="0">
                <a:latin typeface="Arial" charset="0"/>
              </a:rPr>
              <a:t>Cuando menos uno</a:t>
            </a:r>
          </a:p>
          <a:p>
            <a:pPr lvl="2" eaLnBrk="1" hangingPunct="1"/>
            <a:r>
              <a:rPr lang="es-MX" dirty="0">
                <a:latin typeface="Arial" charset="0"/>
              </a:rPr>
              <a:t>Escríbalos: </a:t>
            </a:r>
            <a:r>
              <a:rPr lang="es-MX" i="1" dirty="0">
                <a:latin typeface="Arial" charset="0"/>
              </a:rPr>
              <a:t>a texto aprendido no hay mal actor</a:t>
            </a:r>
          </a:p>
        </p:txBody>
      </p:sp>
    </p:spTree>
    <p:extLst>
      <p:ext uri="{BB962C8B-B14F-4D97-AF65-F5344CB8AC3E}">
        <p14:creationId xmlns:p14="http://schemas.microsoft.com/office/powerpoint/2010/main" val="2255475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 dirty="0">
                <a:latin typeface="Arial" charset="0"/>
              </a:rPr>
              <a:t>Antes de la entrevista</a:t>
            </a:r>
          </a:p>
          <a:p>
            <a:pPr lvl="1" eaLnBrk="1" hangingPunct="1"/>
            <a:r>
              <a:rPr lang="es-MX" dirty="0">
                <a:latin typeface="Arial" charset="0"/>
              </a:rPr>
              <a:t>Siga un protocolo:</a:t>
            </a:r>
          </a:p>
          <a:p>
            <a:pPr lvl="2" eaLnBrk="1" hangingPunct="1"/>
            <a:r>
              <a:rPr lang="es-MX" dirty="0" smtClean="0">
                <a:latin typeface="Arial" charset="0"/>
              </a:rPr>
              <a:t>Llegue </a:t>
            </a:r>
            <a:r>
              <a:rPr lang="es-MX" dirty="0">
                <a:latin typeface="Arial" charset="0"/>
              </a:rPr>
              <a:t>a tiempo o </a:t>
            </a:r>
            <a:r>
              <a:rPr lang="es-MX" dirty="0" smtClean="0">
                <a:latin typeface="Arial" charset="0"/>
              </a:rPr>
              <a:t>esté </a:t>
            </a:r>
            <a:r>
              <a:rPr lang="es-MX" dirty="0">
                <a:latin typeface="Arial" charset="0"/>
              </a:rPr>
              <a:t>listo a tiempo</a:t>
            </a:r>
          </a:p>
          <a:p>
            <a:pPr lvl="2" eaLnBrk="1" hangingPunct="1"/>
            <a:r>
              <a:rPr lang="es-MX" dirty="0">
                <a:latin typeface="Arial" charset="0"/>
              </a:rPr>
              <a:t>Nunca declare o comente nada que no sea capaz de repetir durante la entrevista</a:t>
            </a:r>
          </a:p>
        </p:txBody>
      </p:sp>
    </p:spTree>
    <p:extLst>
      <p:ext uri="{BB962C8B-B14F-4D97-AF65-F5344CB8AC3E}">
        <p14:creationId xmlns:p14="http://schemas.microsoft.com/office/powerpoint/2010/main" val="2125237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Durante la entrevista</a:t>
            </a:r>
          </a:p>
          <a:p>
            <a:pPr lvl="1" eaLnBrk="1" hangingPunct="1"/>
            <a:r>
              <a:rPr lang="es-MX">
                <a:latin typeface="Arial" charset="0"/>
              </a:rPr>
              <a:t>Use información sólida</a:t>
            </a:r>
          </a:p>
          <a:p>
            <a:pPr lvl="2" eaLnBrk="1" hangingPunct="1"/>
            <a:r>
              <a:rPr lang="es-MX">
                <a:latin typeface="Arial" charset="0"/>
              </a:rPr>
              <a:t>Datos</a:t>
            </a:r>
          </a:p>
          <a:p>
            <a:pPr lvl="2" eaLnBrk="1" hangingPunct="1"/>
            <a:r>
              <a:rPr lang="es-MX">
                <a:latin typeface="Arial" charset="0"/>
              </a:rPr>
              <a:t>Cifras</a:t>
            </a:r>
          </a:p>
          <a:p>
            <a:pPr lvl="2" eaLnBrk="1" hangingPunct="1"/>
            <a:r>
              <a:rPr lang="es-MX">
                <a:latin typeface="Arial" charset="0"/>
              </a:rPr>
              <a:t>Hechos</a:t>
            </a:r>
          </a:p>
          <a:p>
            <a:pPr lvl="2" eaLnBrk="1" hangingPunct="1"/>
            <a:r>
              <a:rPr lang="es-MX">
                <a:latin typeface="Arial" charset="0"/>
              </a:rPr>
              <a:t>Beneficios que generarán sus propuestas</a:t>
            </a:r>
          </a:p>
          <a:p>
            <a:pPr lvl="1" eaLnBrk="1" hangingPunct="1"/>
            <a:r>
              <a:rPr lang="es-MX">
                <a:latin typeface="Arial" charset="0"/>
              </a:rPr>
              <a:t>Siempre comience sus respuestas por lo más importante</a:t>
            </a:r>
          </a:p>
        </p:txBody>
      </p:sp>
    </p:spTree>
    <p:extLst>
      <p:ext uri="{BB962C8B-B14F-4D97-AF65-F5344CB8AC3E}">
        <p14:creationId xmlns:p14="http://schemas.microsoft.com/office/powerpoint/2010/main" val="1478540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Durante la entrevista</a:t>
            </a:r>
          </a:p>
          <a:p>
            <a:pPr lvl="1" eaLnBrk="1" hangingPunct="1"/>
            <a:r>
              <a:rPr lang="es-MX">
                <a:latin typeface="Arial" charset="0"/>
              </a:rPr>
              <a:t>Evite el uso de lenguaje técnico </a:t>
            </a:r>
          </a:p>
          <a:p>
            <a:pPr lvl="2" eaLnBrk="1" hangingPunct="1"/>
            <a:r>
              <a:rPr lang="es-MX">
                <a:latin typeface="Arial" charset="0"/>
              </a:rPr>
              <a:t>Requiere que cualquier persona  del auditorio entienda lo que dice</a:t>
            </a:r>
          </a:p>
          <a:p>
            <a:pPr lvl="1" eaLnBrk="1" hangingPunct="1"/>
            <a:r>
              <a:rPr lang="es-MX">
                <a:latin typeface="Arial" charset="0"/>
              </a:rPr>
              <a:t>Su audiencia es lo más importante</a:t>
            </a:r>
          </a:p>
          <a:p>
            <a:pPr lvl="2" eaLnBrk="1" hangingPunct="1"/>
            <a:r>
              <a:rPr lang="es-MX">
                <a:latin typeface="Arial" charset="0"/>
              </a:rPr>
              <a:t>Piense en ellos, los medios de comunicación son un vehículo para hablar con sus públicos</a:t>
            </a:r>
          </a:p>
        </p:txBody>
      </p:sp>
    </p:spTree>
    <p:extLst>
      <p:ext uri="{BB962C8B-B14F-4D97-AF65-F5344CB8AC3E}">
        <p14:creationId xmlns:p14="http://schemas.microsoft.com/office/powerpoint/2010/main" val="1359728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Durante la entrevista</a:t>
            </a:r>
          </a:p>
          <a:p>
            <a:pPr lvl="1" eaLnBrk="1" hangingPunct="1"/>
            <a:r>
              <a:rPr lang="es-MX">
                <a:latin typeface="Arial" charset="0"/>
              </a:rPr>
              <a:t>Haga uso de sus derechos</a:t>
            </a:r>
          </a:p>
          <a:p>
            <a:pPr lvl="2" eaLnBrk="1" hangingPunct="1"/>
            <a:r>
              <a:rPr lang="es-MX">
                <a:latin typeface="Arial" charset="0"/>
              </a:rPr>
              <a:t>Aproveche el tiempo de la entrevista  para transmitir sus mensajes clave </a:t>
            </a:r>
          </a:p>
          <a:p>
            <a:pPr lvl="2" eaLnBrk="1" hangingPunct="1"/>
            <a:r>
              <a:rPr lang="es-MX">
                <a:latin typeface="Arial" charset="0"/>
              </a:rPr>
              <a:t>En cada oportunidad refuerce sus mensajes clave</a:t>
            </a:r>
          </a:p>
          <a:p>
            <a:pPr lvl="2" eaLnBrk="1" hangingPunct="1"/>
            <a:r>
              <a:rPr lang="es-MX">
                <a:latin typeface="Arial" charset="0"/>
              </a:rPr>
              <a:t>Si el reportero es agresivo, mantenga la calma y nunca discuta con él</a:t>
            </a:r>
          </a:p>
          <a:p>
            <a:pPr lvl="2" eaLnBrk="1" hangingPunct="1"/>
            <a:r>
              <a:rPr lang="es-MX">
                <a:latin typeface="Arial" charset="0"/>
              </a:rPr>
              <a:t>Cualquier detalle puede ser publicado o grabado</a:t>
            </a:r>
          </a:p>
        </p:txBody>
      </p:sp>
    </p:spTree>
    <p:extLst>
      <p:ext uri="{BB962C8B-B14F-4D97-AF65-F5344CB8AC3E}">
        <p14:creationId xmlns:p14="http://schemas.microsoft.com/office/powerpoint/2010/main" val="287491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Durante la entrevista</a:t>
            </a:r>
          </a:p>
          <a:p>
            <a:pPr lvl="1" eaLnBrk="1" hangingPunct="1"/>
            <a:r>
              <a:rPr lang="es-MX">
                <a:latin typeface="Arial" charset="0"/>
              </a:rPr>
              <a:t>Busque su propio control, no intente controlar o </a:t>
            </a:r>
            <a:r>
              <a:rPr lang="ja-JP" altLang="es-MX">
                <a:latin typeface="Arial" charset="0"/>
              </a:rPr>
              <a:t>“</a:t>
            </a:r>
            <a:r>
              <a:rPr lang="es-MX" altLang="ja-JP">
                <a:latin typeface="Arial" charset="0"/>
              </a:rPr>
              <a:t>ganarle</a:t>
            </a:r>
            <a:r>
              <a:rPr lang="ja-JP" altLang="es-MX">
                <a:latin typeface="Arial" charset="0"/>
              </a:rPr>
              <a:t>”</a:t>
            </a:r>
            <a:r>
              <a:rPr lang="es-MX" altLang="ja-JP">
                <a:latin typeface="Arial" charset="0"/>
              </a:rPr>
              <a:t> la partida al reportero</a:t>
            </a:r>
          </a:p>
          <a:p>
            <a:pPr lvl="1" eaLnBrk="1" hangingPunct="1"/>
            <a:r>
              <a:rPr lang="es-MX">
                <a:latin typeface="Arial" charset="0"/>
              </a:rPr>
              <a:t>No se le ocurra apagar la grabadora o tapar con la mano el lente de la cámara </a:t>
            </a:r>
          </a:p>
          <a:p>
            <a:pPr lvl="1" eaLnBrk="1" hangingPunct="1"/>
            <a:r>
              <a:rPr lang="es-MX">
                <a:latin typeface="Arial" charset="0"/>
              </a:rPr>
              <a:t>Use lenguaje propio</a:t>
            </a:r>
          </a:p>
          <a:p>
            <a:pPr lvl="2" eaLnBrk="1" hangingPunct="1"/>
            <a:r>
              <a:rPr lang="es-MX">
                <a:latin typeface="Arial" charset="0"/>
              </a:rPr>
              <a:t>No repita las palabras del reportero  o los negativos que use acerca de usted, su empresa / institución o sus propuestas</a:t>
            </a:r>
          </a:p>
        </p:txBody>
      </p:sp>
    </p:spTree>
    <p:extLst>
      <p:ext uri="{BB962C8B-B14F-4D97-AF65-F5344CB8AC3E}">
        <p14:creationId xmlns:p14="http://schemas.microsoft.com/office/powerpoint/2010/main" val="1789287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Durante la entrevista</a:t>
            </a:r>
          </a:p>
          <a:p>
            <a:pPr lvl="1" eaLnBrk="1" hangingPunct="1"/>
            <a:r>
              <a:rPr lang="es-MX">
                <a:latin typeface="Arial" charset="0"/>
              </a:rPr>
              <a:t>Si no puede contestar una pregunta: explique por que no puede contestar y hable de lo que si puede</a:t>
            </a:r>
          </a:p>
          <a:p>
            <a:pPr lvl="2" eaLnBrk="1" hangingPunct="1"/>
            <a:r>
              <a:rPr lang="es-MX" i="1">
                <a:latin typeface="Arial" charset="0"/>
              </a:rPr>
              <a:t>Cierre la puerta pero abra una ventana</a:t>
            </a:r>
          </a:p>
          <a:p>
            <a:pPr lvl="1" eaLnBrk="1" hangingPunct="1"/>
            <a:r>
              <a:rPr lang="es-MX">
                <a:latin typeface="Arial" charset="0"/>
              </a:rPr>
              <a:t>Responda con calma, no se precipite</a:t>
            </a:r>
          </a:p>
          <a:p>
            <a:pPr lvl="2" eaLnBrk="1" hangingPunct="1"/>
            <a:r>
              <a:rPr lang="es-MX">
                <a:latin typeface="Arial" charset="0"/>
              </a:rPr>
              <a:t>No compite en el </a:t>
            </a:r>
            <a:r>
              <a:rPr lang="ja-JP" altLang="es-MX">
                <a:latin typeface="Arial" charset="0"/>
              </a:rPr>
              <a:t>“</a:t>
            </a:r>
            <a:r>
              <a:rPr lang="es-MX" altLang="ja-JP">
                <a:latin typeface="Arial" charset="0"/>
              </a:rPr>
              <a:t>hipódromo</a:t>
            </a:r>
            <a:r>
              <a:rPr lang="ja-JP" altLang="es-MX">
                <a:latin typeface="Arial" charset="0"/>
              </a:rPr>
              <a:t>”</a:t>
            </a:r>
            <a:r>
              <a:rPr lang="es-MX" altLang="ja-JP">
                <a:latin typeface="Arial" charset="0"/>
              </a:rPr>
              <a:t> de las palabras</a:t>
            </a:r>
            <a:endParaRPr lang="es-MX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464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Durante la entrevista</a:t>
            </a:r>
          </a:p>
          <a:p>
            <a:pPr lvl="1" eaLnBrk="1" hangingPunct="1"/>
            <a:r>
              <a:rPr lang="es-MX">
                <a:latin typeface="Arial" charset="0"/>
              </a:rPr>
              <a:t>En cada oportunidad refuerce sus puntos clave y transmítalos a sus audiencias en palabras sencillas, de todos los días</a:t>
            </a:r>
          </a:p>
          <a:p>
            <a:pPr lvl="1" eaLnBrk="1" hangingPunct="1"/>
            <a:r>
              <a:rPr lang="es-MX">
                <a:latin typeface="Arial" charset="0"/>
              </a:rPr>
              <a:t>No sea cantinflesco*, si no sabe una respuesta, sea honesto:</a:t>
            </a:r>
          </a:p>
          <a:p>
            <a:pPr lvl="2" eaLnBrk="1" hangingPunct="1"/>
            <a:r>
              <a:rPr lang="ja-JP" altLang="es-MX">
                <a:latin typeface="Arial" charset="0"/>
              </a:rPr>
              <a:t>“</a:t>
            </a:r>
            <a:r>
              <a:rPr lang="es-MX" altLang="ja-JP">
                <a:latin typeface="Arial" charset="0"/>
              </a:rPr>
              <a:t>Ahora no tengo la respuesta, pero puedo investigarla para usted</a:t>
            </a:r>
            <a:r>
              <a:rPr lang="ja-JP" altLang="es-MX">
                <a:latin typeface="Arial" charset="0"/>
              </a:rPr>
              <a:t>”</a:t>
            </a:r>
            <a:endParaRPr lang="es-MX" altLang="ja-JP">
              <a:latin typeface="Arial" charset="0"/>
            </a:endParaRPr>
          </a:p>
          <a:p>
            <a:pPr lvl="2" eaLnBrk="1" hangingPunct="1"/>
            <a:endParaRPr lang="es-MX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s-MX" sz="1800">
                <a:latin typeface="Arial" charset="0"/>
              </a:rPr>
              <a:t>* Hablar de forma disparatada e incongruente y sin decir nada.</a:t>
            </a:r>
          </a:p>
        </p:txBody>
      </p:sp>
    </p:spTree>
    <p:extLst>
      <p:ext uri="{BB962C8B-B14F-4D97-AF65-F5344CB8AC3E}">
        <p14:creationId xmlns:p14="http://schemas.microsoft.com/office/powerpoint/2010/main" val="87774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Durante la entrevista</a:t>
            </a:r>
          </a:p>
          <a:p>
            <a:pPr lvl="1" eaLnBrk="1" hangingPunct="1"/>
            <a:r>
              <a:rPr lang="es-MX">
                <a:latin typeface="Arial" charset="0"/>
              </a:rPr>
              <a:t>Evite hablar de otros personajes, empresas, instituciones o temas fuera de su agenda</a:t>
            </a:r>
          </a:p>
          <a:p>
            <a:pPr lvl="2" eaLnBrk="1" hangingPunct="1"/>
            <a:r>
              <a:rPr lang="es-MX">
                <a:latin typeface="Arial" charset="0"/>
              </a:rPr>
              <a:t>Usted representa a la empresa o institución, y nada más</a:t>
            </a:r>
          </a:p>
        </p:txBody>
      </p:sp>
    </p:spTree>
    <p:extLst>
      <p:ext uri="{BB962C8B-B14F-4D97-AF65-F5344CB8AC3E}">
        <p14:creationId xmlns:p14="http://schemas.microsoft.com/office/powerpoint/2010/main" val="2918912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Durante la entrevista</a:t>
            </a:r>
          </a:p>
          <a:p>
            <a:pPr lvl="1" eaLnBrk="1" hangingPunct="1"/>
            <a:r>
              <a:rPr lang="es-MX">
                <a:latin typeface="Arial" charset="0"/>
              </a:rPr>
              <a:t>No haga comentarios fuera de registro (</a:t>
            </a:r>
            <a:r>
              <a:rPr lang="ja-JP" altLang="es-MX">
                <a:latin typeface="Arial" charset="0"/>
              </a:rPr>
              <a:t>“</a:t>
            </a:r>
            <a:r>
              <a:rPr lang="es-MX" altLang="ja-JP" i="1">
                <a:latin typeface="Arial" charset="0"/>
              </a:rPr>
              <a:t>off the record</a:t>
            </a:r>
            <a:r>
              <a:rPr lang="ja-JP" altLang="es-MX">
                <a:latin typeface="Arial" charset="0"/>
              </a:rPr>
              <a:t>”</a:t>
            </a:r>
            <a:r>
              <a:rPr lang="es-MX" altLang="ja-JP">
                <a:latin typeface="Arial" charset="0"/>
              </a:rPr>
              <a:t>), es decir: NO EXISTE LO EXTRAOFICIAL</a:t>
            </a:r>
          </a:p>
          <a:p>
            <a:pPr lvl="1" eaLnBrk="1" hangingPunct="1"/>
            <a:r>
              <a:rPr lang="es-MX">
                <a:latin typeface="Arial" charset="0"/>
              </a:rPr>
              <a:t>Asuma que su comentario será citado y merece ser citado</a:t>
            </a:r>
          </a:p>
          <a:p>
            <a:pPr lvl="1" eaLnBrk="1" hangingPunct="1"/>
            <a:r>
              <a:rPr lang="es-MX">
                <a:latin typeface="Arial" charset="0"/>
              </a:rPr>
              <a:t>Nada de medias verdades:</a:t>
            </a:r>
          </a:p>
          <a:p>
            <a:pPr lvl="2" eaLnBrk="1" hangingPunct="1"/>
            <a:r>
              <a:rPr lang="es-MX">
                <a:latin typeface="Arial" charset="0"/>
              </a:rPr>
              <a:t>Un periodista puede usarlas en su contra</a:t>
            </a:r>
          </a:p>
          <a:p>
            <a:pPr lvl="1" eaLnBrk="1" hangingPunct="1"/>
            <a:r>
              <a:rPr lang="es-MX">
                <a:latin typeface="Arial" charset="0"/>
              </a:rPr>
              <a:t>Nunca mienta: no es necesario</a:t>
            </a:r>
          </a:p>
        </p:txBody>
      </p:sp>
    </p:spTree>
    <p:extLst>
      <p:ext uri="{BB962C8B-B14F-4D97-AF65-F5344CB8AC3E}">
        <p14:creationId xmlns:p14="http://schemas.microsoft.com/office/powerpoint/2010/main" val="1444036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Después de la entrevista:</a:t>
            </a:r>
          </a:p>
          <a:p>
            <a:pPr lvl="1" eaLnBrk="1" hangingPunct="1"/>
            <a:r>
              <a:rPr lang="es-MX">
                <a:latin typeface="Arial" charset="0"/>
              </a:rPr>
              <a:t>Al término de una entrevista, procure proporcionar al periodista un paquete de información con:</a:t>
            </a:r>
          </a:p>
          <a:p>
            <a:pPr lvl="2" eaLnBrk="1" hangingPunct="1"/>
            <a:r>
              <a:rPr lang="es-MX">
                <a:latin typeface="Arial" charset="0"/>
              </a:rPr>
              <a:t>Descripción de la empresa / institución</a:t>
            </a:r>
          </a:p>
          <a:p>
            <a:pPr lvl="2" eaLnBrk="1" hangingPunct="1"/>
            <a:r>
              <a:rPr lang="es-MX">
                <a:latin typeface="Arial" charset="0"/>
              </a:rPr>
              <a:t>Hojas de datos de la empresa / institución</a:t>
            </a:r>
          </a:p>
          <a:p>
            <a:pPr lvl="2" eaLnBrk="1" hangingPunct="1"/>
            <a:r>
              <a:rPr lang="es-MX">
                <a:latin typeface="Arial" charset="0"/>
              </a:rPr>
              <a:t>Biografías de los ejecutivos clave</a:t>
            </a:r>
          </a:p>
          <a:p>
            <a:pPr lvl="2" eaLnBrk="1" hangingPunct="1"/>
            <a:r>
              <a:rPr lang="es-MX">
                <a:latin typeface="Arial" charset="0"/>
              </a:rPr>
              <a:t>Radiografía numérica de su actividad o proyecto</a:t>
            </a:r>
          </a:p>
          <a:p>
            <a:pPr lvl="3" eaLnBrk="1" hangingPunct="1"/>
            <a:r>
              <a:rPr lang="es-MX">
                <a:latin typeface="Arial" charset="0"/>
              </a:rPr>
              <a:t>Si lo considera conveniente, fotografías de los ejecutivos, instalaciones, productos, logotipos</a:t>
            </a:r>
          </a:p>
        </p:txBody>
      </p:sp>
    </p:spTree>
    <p:extLst>
      <p:ext uri="{BB962C8B-B14F-4D97-AF65-F5344CB8AC3E}">
        <p14:creationId xmlns:p14="http://schemas.microsoft.com/office/powerpoint/2010/main" val="2262382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</a:t>
            </a: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Después de la entrevista:</a:t>
            </a:r>
          </a:p>
          <a:p>
            <a:pPr lvl="1" eaLnBrk="1" hangingPunct="1"/>
            <a:r>
              <a:rPr lang="es-MX">
                <a:latin typeface="Arial" charset="0"/>
              </a:rPr>
              <a:t>Al término de la entrevista pregunte:</a:t>
            </a:r>
          </a:p>
          <a:p>
            <a:pPr lvl="2" eaLnBrk="1" hangingPunct="1"/>
            <a:r>
              <a:rPr lang="es-MX">
                <a:latin typeface="Arial" charset="0"/>
              </a:rPr>
              <a:t>¿Necesita información adicional?</a:t>
            </a:r>
          </a:p>
          <a:p>
            <a:pPr lvl="2" eaLnBrk="1" hangingPunct="1"/>
            <a:r>
              <a:rPr lang="es-MX">
                <a:latin typeface="Arial" charset="0"/>
              </a:rPr>
              <a:t>Fecha de cierre de la edición</a:t>
            </a:r>
          </a:p>
          <a:p>
            <a:pPr lvl="2" eaLnBrk="1" hangingPunct="1"/>
            <a:r>
              <a:rPr lang="es-MX">
                <a:latin typeface="Arial" charset="0"/>
              </a:rPr>
              <a:t>¿Cuándo se va a publicar o cuándo y a qué día y a qué hora saldrá al aire?</a:t>
            </a:r>
          </a:p>
        </p:txBody>
      </p:sp>
    </p:spTree>
    <p:extLst>
      <p:ext uri="{BB962C8B-B14F-4D97-AF65-F5344CB8AC3E}">
        <p14:creationId xmlns:p14="http://schemas.microsoft.com/office/powerpoint/2010/main" val="31320225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sp>
        <p:nvSpPr>
          <p:cNvPr id="77826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E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8907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vocero no debe enfocarse a tratar de controlar la entrevista</a:t>
            </a:r>
          </a:p>
          <a:p>
            <a:pPr lvl="1" eaLnBrk="1" hangingPunct="1"/>
            <a:r>
              <a:rPr lang="es-MX">
                <a:latin typeface="Arial" charset="0"/>
              </a:rPr>
              <a:t>Puede ser considerado por el periodista como un reto</a:t>
            </a:r>
          </a:p>
          <a:p>
            <a:pPr eaLnBrk="1" hangingPunct="1"/>
            <a:r>
              <a:rPr lang="es-MX">
                <a:latin typeface="Arial" charset="0"/>
              </a:rPr>
              <a:t>Puede enfocarse a mejorar su desempeño y tener un control de sí mismo</a:t>
            </a:r>
          </a:p>
          <a:p>
            <a:pPr eaLnBrk="1" hangingPunct="1"/>
            <a:r>
              <a:rPr lang="es-MX">
                <a:latin typeface="Arial" charset="0"/>
              </a:rPr>
              <a:t>Puede recurrir a técnicas</a:t>
            </a:r>
          </a:p>
        </p:txBody>
      </p:sp>
    </p:spTree>
    <p:extLst>
      <p:ext uri="{BB962C8B-B14F-4D97-AF65-F5344CB8AC3E}">
        <p14:creationId xmlns:p14="http://schemas.microsoft.com/office/powerpoint/2010/main" val="15362715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</a:t>
            </a:r>
          </a:p>
          <a:p>
            <a:pPr lvl="1" eaLnBrk="1" hangingPunct="1"/>
            <a:r>
              <a:rPr lang="es-MX">
                <a:latin typeface="Arial" charset="0"/>
              </a:rPr>
              <a:t>Los mensajes clave son el área de seguridad del vocero</a:t>
            </a:r>
          </a:p>
          <a:p>
            <a:pPr lvl="2" eaLnBrk="1" hangingPunct="1"/>
            <a:r>
              <a:rPr lang="es-MX">
                <a:latin typeface="Arial" charset="0"/>
              </a:rPr>
              <a:t>El periodista tratará de generar un ambiente polémico durante la entrevista</a:t>
            </a:r>
          </a:p>
          <a:p>
            <a:pPr lvl="2" eaLnBrk="1" hangingPunct="1"/>
            <a:r>
              <a:rPr lang="es-MX">
                <a:latin typeface="Arial" charset="0"/>
              </a:rPr>
              <a:t>Por esa razón podría intentar </a:t>
            </a:r>
            <a:r>
              <a:rPr lang="ja-JP" altLang="es-MX">
                <a:latin typeface="Arial" charset="0"/>
              </a:rPr>
              <a:t>“</a:t>
            </a:r>
            <a:r>
              <a:rPr lang="es-MX" altLang="ja-JP">
                <a:latin typeface="Arial" charset="0"/>
              </a:rPr>
              <a:t>sacar</a:t>
            </a:r>
            <a:r>
              <a:rPr lang="ja-JP" altLang="es-MX">
                <a:latin typeface="Arial" charset="0"/>
              </a:rPr>
              <a:t>”</a:t>
            </a:r>
            <a:r>
              <a:rPr lang="es-MX" altLang="ja-JP">
                <a:latin typeface="Arial" charset="0"/>
              </a:rPr>
              <a:t> al entrevistado de su zona de seguridad</a:t>
            </a:r>
            <a:endParaRPr lang="es-MX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805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grpSp>
        <p:nvGrpSpPr>
          <p:cNvPr id="80898" name="Group 5"/>
          <p:cNvGrpSpPr>
            <a:grpSpLocks/>
          </p:cNvGrpSpPr>
          <p:nvPr/>
        </p:nvGrpSpPr>
        <p:grpSpPr bwMode="auto">
          <a:xfrm>
            <a:off x="454025" y="1609725"/>
            <a:ext cx="8510588" cy="4124325"/>
            <a:chOff x="249" y="1232"/>
            <a:chExt cx="5361" cy="2598"/>
          </a:xfrm>
        </p:grpSpPr>
        <p:sp>
          <p:nvSpPr>
            <p:cNvPr id="80899" name="Rectangle 6"/>
            <p:cNvSpPr>
              <a:spLocks noChangeArrowheads="1"/>
            </p:cNvSpPr>
            <p:nvPr/>
          </p:nvSpPr>
          <p:spPr bwMode="auto">
            <a:xfrm>
              <a:off x="326" y="1232"/>
              <a:ext cx="2601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s-MX" sz="2400" b="1"/>
                <a:t>Ustedes han decepcionado</a:t>
              </a:r>
              <a:br>
                <a:rPr lang="es-MX" sz="2400" b="1"/>
              </a:br>
              <a:r>
                <a:rPr lang="es-MX" sz="2400" b="1"/>
                <a:t>a la población</a:t>
              </a:r>
            </a:p>
          </p:txBody>
        </p:sp>
        <p:sp>
          <p:nvSpPr>
            <p:cNvPr id="80900" name="Rectangle 7"/>
            <p:cNvSpPr>
              <a:spLocks noChangeArrowheads="1"/>
            </p:cNvSpPr>
            <p:nvPr/>
          </p:nvSpPr>
          <p:spPr bwMode="auto">
            <a:xfrm>
              <a:off x="249" y="3274"/>
              <a:ext cx="2487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s-MX" sz="2400" b="1"/>
                <a:t>La empresa no protege a los trabajadores</a:t>
              </a:r>
            </a:p>
          </p:txBody>
        </p:sp>
        <p:sp>
          <p:nvSpPr>
            <p:cNvPr id="80901" name="Rectangle 8"/>
            <p:cNvSpPr>
              <a:spLocks noChangeArrowheads="1"/>
            </p:cNvSpPr>
            <p:nvPr/>
          </p:nvSpPr>
          <p:spPr bwMode="auto">
            <a:xfrm>
              <a:off x="3258" y="1244"/>
              <a:ext cx="235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s-MX" sz="2400" b="1"/>
                <a:t>No ayudan a resolver los problemas del país</a:t>
              </a:r>
            </a:p>
          </p:txBody>
        </p:sp>
        <p:sp>
          <p:nvSpPr>
            <p:cNvPr id="80902" name="Rectangle 9"/>
            <p:cNvSpPr>
              <a:spLocks noChangeArrowheads="1"/>
            </p:cNvSpPr>
            <p:nvPr/>
          </p:nvSpPr>
          <p:spPr bwMode="auto">
            <a:xfrm>
              <a:off x="2892" y="3312"/>
              <a:ext cx="2718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s-MX" sz="2400" b="1"/>
                <a:t>¿Seguirán con sus necedades?</a:t>
              </a:r>
            </a:p>
          </p:txBody>
        </p:sp>
        <p:sp>
          <p:nvSpPr>
            <p:cNvPr id="80903" name="Oval 10"/>
            <p:cNvSpPr>
              <a:spLocks noChangeArrowheads="1"/>
            </p:cNvSpPr>
            <p:nvPr/>
          </p:nvSpPr>
          <p:spPr bwMode="auto">
            <a:xfrm>
              <a:off x="1813" y="1801"/>
              <a:ext cx="1939" cy="139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80904" name="Group 11"/>
            <p:cNvGrpSpPr>
              <a:grpSpLocks/>
            </p:cNvGrpSpPr>
            <p:nvPr/>
          </p:nvGrpSpPr>
          <p:grpSpPr bwMode="auto">
            <a:xfrm>
              <a:off x="2034" y="2286"/>
              <a:ext cx="1668" cy="413"/>
              <a:chOff x="2145" y="2190"/>
              <a:chExt cx="1693" cy="455"/>
            </a:xfrm>
          </p:grpSpPr>
          <p:sp>
            <p:nvSpPr>
              <p:cNvPr id="118796" name="Rectangle 12"/>
              <p:cNvSpPr>
                <a:spLocks noChangeArrowheads="1"/>
              </p:cNvSpPr>
              <p:nvPr/>
            </p:nvSpPr>
            <p:spPr bwMode="auto">
              <a:xfrm>
                <a:off x="2263" y="2391"/>
                <a:ext cx="1460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>
                  <a:defRPr/>
                </a:pPr>
                <a:r>
                  <a:rPr lang="es-MX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cs typeface="+mn-cs"/>
                  </a:rPr>
                  <a:t>MENSAJES CLAVE</a:t>
                </a:r>
              </a:p>
            </p:txBody>
          </p:sp>
          <p:sp>
            <p:nvSpPr>
              <p:cNvPr id="118797" name="Rectangle 13"/>
              <p:cNvSpPr>
                <a:spLocks noChangeArrowheads="1"/>
              </p:cNvSpPr>
              <p:nvPr/>
            </p:nvSpPr>
            <p:spPr bwMode="auto">
              <a:xfrm>
                <a:off x="2145" y="2190"/>
                <a:ext cx="1693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>
                  <a:defRPr/>
                </a:pPr>
                <a:r>
                  <a:rPr lang="es-MX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cs typeface="+mn-cs"/>
                  </a:rPr>
                  <a:t>AREA DE SEGURIDAD</a:t>
                </a:r>
              </a:p>
            </p:txBody>
          </p:sp>
        </p:grpSp>
        <p:sp>
          <p:nvSpPr>
            <p:cNvPr id="80905" name="Arc 14"/>
            <p:cNvSpPr>
              <a:spLocks/>
            </p:cNvSpPr>
            <p:nvPr/>
          </p:nvSpPr>
          <p:spPr bwMode="auto">
            <a:xfrm>
              <a:off x="3158" y="2672"/>
              <a:ext cx="1513" cy="567"/>
            </a:xfrm>
            <a:custGeom>
              <a:avLst/>
              <a:gdLst>
                <a:gd name="T0" fmla="*/ 0 w 21600"/>
                <a:gd name="T1" fmla="*/ 0 h 21600"/>
                <a:gd name="T2" fmla="*/ 106 w 21600"/>
                <a:gd name="T3" fmla="*/ 15 h 21600"/>
                <a:gd name="T4" fmla="*/ 0 w 21600"/>
                <a:gd name="T5" fmla="*/ 15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0800" cap="rnd">
              <a:solidFill>
                <a:srgbClr val="0000FF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80906" name="Arc 15"/>
            <p:cNvSpPr>
              <a:spLocks/>
            </p:cNvSpPr>
            <p:nvPr/>
          </p:nvSpPr>
          <p:spPr bwMode="auto">
            <a:xfrm rot="10800000">
              <a:off x="3159" y="1743"/>
              <a:ext cx="1513" cy="567"/>
            </a:xfrm>
            <a:custGeom>
              <a:avLst/>
              <a:gdLst>
                <a:gd name="T0" fmla="*/ 0 w 21600"/>
                <a:gd name="T1" fmla="*/ 15 h 21600"/>
                <a:gd name="T2" fmla="*/ 106 w 21600"/>
                <a:gd name="T3" fmla="*/ 0 h 21600"/>
                <a:gd name="T4" fmla="*/ 106 w 21600"/>
                <a:gd name="T5" fmla="*/ 15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76"/>
                    <a:pt x="9662" y="7"/>
                    <a:pt x="21586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6"/>
                    <a:pt x="9662" y="7"/>
                    <a:pt x="21586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50800" cap="rnd">
              <a:solidFill>
                <a:srgbClr val="0000FF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80907" name="Group 16"/>
            <p:cNvGrpSpPr>
              <a:grpSpLocks/>
            </p:cNvGrpSpPr>
            <p:nvPr/>
          </p:nvGrpSpPr>
          <p:grpSpPr bwMode="auto">
            <a:xfrm>
              <a:off x="858" y="1728"/>
              <a:ext cx="1514" cy="1496"/>
              <a:chOff x="951" y="1576"/>
              <a:chExt cx="1537" cy="1647"/>
            </a:xfrm>
          </p:grpSpPr>
          <p:sp>
            <p:nvSpPr>
              <p:cNvPr id="80908" name="Arc 17"/>
              <p:cNvSpPr>
                <a:spLocks/>
              </p:cNvSpPr>
              <p:nvPr/>
            </p:nvSpPr>
            <p:spPr bwMode="auto">
              <a:xfrm rot="10800000">
                <a:off x="951" y="2599"/>
                <a:ext cx="1536" cy="624"/>
              </a:xfrm>
              <a:custGeom>
                <a:avLst/>
                <a:gdLst>
                  <a:gd name="T0" fmla="*/ 109 w 21600"/>
                  <a:gd name="T1" fmla="*/ 0 h 21600"/>
                  <a:gd name="T2" fmla="*/ 0 w 21600"/>
                  <a:gd name="T3" fmla="*/ 18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50800" cap="rnd">
                <a:solidFill>
                  <a:srgbClr val="0000FF"/>
                </a:solidFill>
                <a:round/>
                <a:headEnd type="stealth" w="med" len="lg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80909" name="Arc 18"/>
              <p:cNvSpPr>
                <a:spLocks/>
              </p:cNvSpPr>
              <p:nvPr/>
            </p:nvSpPr>
            <p:spPr bwMode="auto">
              <a:xfrm>
                <a:off x="952" y="1576"/>
                <a:ext cx="1536" cy="624"/>
              </a:xfrm>
              <a:custGeom>
                <a:avLst/>
                <a:gdLst>
                  <a:gd name="T0" fmla="*/ 109 w 21600"/>
                  <a:gd name="T1" fmla="*/ 18 h 21600"/>
                  <a:gd name="T2" fmla="*/ 0 w 21600"/>
                  <a:gd name="T3" fmla="*/ 0 h 21600"/>
                  <a:gd name="T4" fmla="*/ 109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noFill/>
              <a:ln w="50800" cap="rnd">
                <a:solidFill>
                  <a:srgbClr val="0000FF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3728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grpSp>
        <p:nvGrpSpPr>
          <p:cNvPr id="81922" name="Group 4"/>
          <p:cNvGrpSpPr>
            <a:grpSpLocks/>
          </p:cNvGrpSpPr>
          <p:nvPr/>
        </p:nvGrpSpPr>
        <p:grpSpPr bwMode="auto">
          <a:xfrm>
            <a:off x="611188" y="1628775"/>
            <a:ext cx="7816850" cy="4022725"/>
            <a:chOff x="476" y="1123"/>
            <a:chExt cx="4924" cy="2534"/>
          </a:xfrm>
        </p:grpSpPr>
        <p:sp>
          <p:nvSpPr>
            <p:cNvPr id="81923" name="Rectangle 5"/>
            <p:cNvSpPr>
              <a:spLocks noChangeArrowheads="1"/>
            </p:cNvSpPr>
            <p:nvPr/>
          </p:nvSpPr>
          <p:spPr bwMode="auto">
            <a:xfrm>
              <a:off x="476" y="1123"/>
              <a:ext cx="259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s-MX" sz="2400" b="1"/>
                <a:t>Déjeme poner su pregunta </a:t>
              </a:r>
              <a:br>
                <a:rPr lang="es-MX" sz="2400" b="1"/>
              </a:br>
              <a:r>
                <a:rPr lang="es-MX" sz="2400" b="1"/>
                <a:t>en perspectiva....</a:t>
              </a:r>
            </a:p>
          </p:txBody>
        </p:sp>
        <p:sp>
          <p:nvSpPr>
            <p:cNvPr id="81924" name="Oval 6"/>
            <p:cNvSpPr>
              <a:spLocks noChangeArrowheads="1"/>
            </p:cNvSpPr>
            <p:nvPr/>
          </p:nvSpPr>
          <p:spPr bwMode="auto">
            <a:xfrm>
              <a:off x="1953" y="1676"/>
              <a:ext cx="1939" cy="139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81925" name="Group 7"/>
            <p:cNvGrpSpPr>
              <a:grpSpLocks/>
            </p:cNvGrpSpPr>
            <p:nvPr/>
          </p:nvGrpSpPr>
          <p:grpSpPr bwMode="auto">
            <a:xfrm>
              <a:off x="2174" y="2161"/>
              <a:ext cx="1668" cy="413"/>
              <a:chOff x="2145" y="2190"/>
              <a:chExt cx="1693" cy="455"/>
            </a:xfrm>
          </p:grpSpPr>
          <p:sp>
            <p:nvSpPr>
              <p:cNvPr id="120840" name="Rectangle 8"/>
              <p:cNvSpPr>
                <a:spLocks noChangeArrowheads="1"/>
              </p:cNvSpPr>
              <p:nvPr/>
            </p:nvSpPr>
            <p:spPr bwMode="auto">
              <a:xfrm>
                <a:off x="2263" y="2391"/>
                <a:ext cx="1460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>
                  <a:defRPr/>
                </a:pPr>
                <a:r>
                  <a:rPr lang="es-MX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cs typeface="+mn-cs"/>
                  </a:rPr>
                  <a:t>MENSAJES CLAVE</a:t>
                </a:r>
              </a:p>
            </p:txBody>
          </p:sp>
          <p:sp>
            <p:nvSpPr>
              <p:cNvPr id="120841" name="Rectangle 9"/>
              <p:cNvSpPr>
                <a:spLocks noChangeArrowheads="1"/>
              </p:cNvSpPr>
              <p:nvPr/>
            </p:nvSpPr>
            <p:spPr bwMode="auto">
              <a:xfrm>
                <a:off x="2145" y="2190"/>
                <a:ext cx="1693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>
                  <a:defRPr/>
                </a:pPr>
                <a:r>
                  <a:rPr lang="es-MX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cs typeface="+mn-cs"/>
                  </a:rPr>
                  <a:t>AREA DE SEGURIDAD</a:t>
                </a:r>
              </a:p>
            </p:txBody>
          </p:sp>
        </p:grpSp>
        <p:sp>
          <p:nvSpPr>
            <p:cNvPr id="81926" name="Arc 10"/>
            <p:cNvSpPr>
              <a:spLocks/>
            </p:cNvSpPr>
            <p:nvPr/>
          </p:nvSpPr>
          <p:spPr bwMode="auto">
            <a:xfrm>
              <a:off x="3298" y="2547"/>
              <a:ext cx="1513" cy="567"/>
            </a:xfrm>
            <a:custGeom>
              <a:avLst/>
              <a:gdLst>
                <a:gd name="T0" fmla="*/ 0 w 21600"/>
                <a:gd name="T1" fmla="*/ 0 h 21600"/>
                <a:gd name="T2" fmla="*/ 106 w 21600"/>
                <a:gd name="T3" fmla="*/ 15 h 21600"/>
                <a:gd name="T4" fmla="*/ 0 w 21600"/>
                <a:gd name="T5" fmla="*/ 15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0800" cap="rnd">
              <a:solidFill>
                <a:srgbClr val="0000FF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81927" name="Arc 11"/>
            <p:cNvSpPr>
              <a:spLocks/>
            </p:cNvSpPr>
            <p:nvPr/>
          </p:nvSpPr>
          <p:spPr bwMode="auto">
            <a:xfrm rot="10800000">
              <a:off x="3299" y="1618"/>
              <a:ext cx="1513" cy="567"/>
            </a:xfrm>
            <a:custGeom>
              <a:avLst/>
              <a:gdLst>
                <a:gd name="T0" fmla="*/ 0 w 21600"/>
                <a:gd name="T1" fmla="*/ 15 h 21600"/>
                <a:gd name="T2" fmla="*/ 106 w 21600"/>
                <a:gd name="T3" fmla="*/ 0 h 21600"/>
                <a:gd name="T4" fmla="*/ 106 w 21600"/>
                <a:gd name="T5" fmla="*/ 15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76"/>
                    <a:pt x="9662" y="7"/>
                    <a:pt x="21586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6"/>
                    <a:pt x="9662" y="7"/>
                    <a:pt x="21586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50800" cap="rnd">
              <a:solidFill>
                <a:srgbClr val="0000FF"/>
              </a:solidFill>
              <a:round/>
              <a:headEnd type="none" w="med" len="lg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81928" name="Arc 12"/>
            <p:cNvSpPr>
              <a:spLocks/>
            </p:cNvSpPr>
            <p:nvPr/>
          </p:nvSpPr>
          <p:spPr bwMode="auto">
            <a:xfrm rot="10800000">
              <a:off x="998" y="2532"/>
              <a:ext cx="1513" cy="567"/>
            </a:xfrm>
            <a:custGeom>
              <a:avLst/>
              <a:gdLst>
                <a:gd name="T0" fmla="*/ 106 w 21600"/>
                <a:gd name="T1" fmla="*/ 0 h 21600"/>
                <a:gd name="T2" fmla="*/ 0 w 21600"/>
                <a:gd name="T3" fmla="*/ 15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50800" cap="rnd">
              <a:solidFill>
                <a:srgbClr val="0000FF"/>
              </a:solidFill>
              <a:round/>
              <a:headEnd type="none" w="med" len="lg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81929" name="Arc 13"/>
            <p:cNvSpPr>
              <a:spLocks/>
            </p:cNvSpPr>
            <p:nvPr/>
          </p:nvSpPr>
          <p:spPr bwMode="auto">
            <a:xfrm>
              <a:off x="999" y="1603"/>
              <a:ext cx="1513" cy="567"/>
            </a:xfrm>
            <a:custGeom>
              <a:avLst/>
              <a:gdLst>
                <a:gd name="T0" fmla="*/ 106 w 21600"/>
                <a:gd name="T1" fmla="*/ 15 h 21600"/>
                <a:gd name="T2" fmla="*/ 0 w 21600"/>
                <a:gd name="T3" fmla="*/ 0 h 21600"/>
                <a:gd name="T4" fmla="*/ 106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noFill/>
            <a:ln w="50800" cap="rnd">
              <a:solidFill>
                <a:srgbClr val="0000FF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81930" name="Rectangle 14"/>
            <p:cNvSpPr>
              <a:spLocks noChangeArrowheads="1"/>
            </p:cNvSpPr>
            <p:nvPr/>
          </p:nvSpPr>
          <p:spPr bwMode="auto">
            <a:xfrm>
              <a:off x="3404" y="1123"/>
              <a:ext cx="1996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s-MX" sz="2400" b="1"/>
                <a:t>Permítame aclararle </a:t>
              </a:r>
            </a:p>
            <a:p>
              <a:pPr eaLnBrk="0" hangingPunct="0"/>
              <a:r>
                <a:rPr lang="es-MX" sz="2400" b="1"/>
                <a:t>que...</a:t>
              </a:r>
            </a:p>
          </p:txBody>
        </p:sp>
        <p:sp>
          <p:nvSpPr>
            <p:cNvPr id="81931" name="Rectangle 15"/>
            <p:cNvSpPr>
              <a:spLocks noChangeArrowheads="1"/>
            </p:cNvSpPr>
            <p:nvPr/>
          </p:nvSpPr>
          <p:spPr bwMode="auto">
            <a:xfrm>
              <a:off x="572" y="3139"/>
              <a:ext cx="1987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s-MX" sz="2400" b="1"/>
                <a:t>Es una pregunta interesante, pero...</a:t>
              </a:r>
            </a:p>
          </p:txBody>
        </p:sp>
        <p:sp>
          <p:nvSpPr>
            <p:cNvPr id="81932" name="Rectangle 16"/>
            <p:cNvSpPr>
              <a:spLocks noChangeArrowheads="1"/>
            </p:cNvSpPr>
            <p:nvPr/>
          </p:nvSpPr>
          <p:spPr bwMode="auto">
            <a:xfrm>
              <a:off x="3470" y="3324"/>
              <a:ext cx="19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s-MX" sz="2400" b="1"/>
                <a:t>Antes de terminar...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5605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MX">
                <a:latin typeface="Arial" charset="0"/>
              </a:rPr>
              <a:t>Transiciones</a:t>
            </a:r>
          </a:p>
          <a:p>
            <a:pPr lvl="1" eaLnBrk="1" hangingPunct="1"/>
            <a:r>
              <a:rPr lang="es-MX">
                <a:latin typeface="Arial" charset="0"/>
              </a:rPr>
              <a:t>Son frases que a la postre permiten regresar a la zona de seguridad del vocero – los mensajes – sin dejar de contestar las preguntas del periodista</a:t>
            </a:r>
          </a:p>
          <a:p>
            <a:pPr lvl="1" eaLnBrk="1" hangingPunct="1"/>
            <a:r>
              <a:rPr lang="es-MX">
                <a:latin typeface="Arial" charset="0"/>
              </a:rPr>
              <a:t>Además:</a:t>
            </a:r>
          </a:p>
          <a:p>
            <a:pPr lvl="2" eaLnBrk="1" hangingPunct="1"/>
            <a:r>
              <a:rPr lang="es-MX">
                <a:latin typeface="Arial" charset="0"/>
              </a:rPr>
              <a:t>Permiten tomar aire</a:t>
            </a:r>
          </a:p>
          <a:p>
            <a:pPr lvl="2" eaLnBrk="1" hangingPunct="1"/>
            <a:r>
              <a:rPr lang="es-MX">
                <a:latin typeface="Arial" charset="0"/>
              </a:rPr>
              <a:t>Ordenar las ideas</a:t>
            </a:r>
          </a:p>
          <a:p>
            <a:pPr lvl="2" eaLnBrk="1" hangingPunct="1"/>
            <a:r>
              <a:rPr lang="es-MX">
                <a:latin typeface="Arial" charset="0"/>
              </a:rPr>
              <a:t>Tranquilizarse</a:t>
            </a:r>
          </a:p>
          <a:p>
            <a:pPr lvl="2" eaLnBrk="1" hangingPunct="1"/>
            <a:r>
              <a:rPr lang="es-MX">
                <a:latin typeface="Arial" charset="0"/>
              </a:rPr>
              <a:t>Exponer con claridad su punto de vista</a:t>
            </a:r>
          </a:p>
        </p:txBody>
      </p:sp>
    </p:spTree>
    <p:extLst>
      <p:ext uri="{BB962C8B-B14F-4D97-AF65-F5344CB8AC3E}">
        <p14:creationId xmlns:p14="http://schemas.microsoft.com/office/powerpoint/2010/main" val="2655108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graphicFrame>
        <p:nvGraphicFramePr>
          <p:cNvPr id="83970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179388" y="1700213"/>
          <a:ext cx="8780462" cy="338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0" name="Visio" r:id="rId3" imgW="11014710" imgH="4246626" progId="Visio.Drawing.11">
                  <p:embed/>
                </p:oleObj>
              </mc:Choice>
              <mc:Fallback>
                <p:oleObj name="Visio" r:id="rId3" imgW="11014710" imgH="424662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700213"/>
                        <a:ext cx="8780462" cy="338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FAA26D3D-D897-4be2-8F04-BA451C77F1D7}">
                          <ma14:placeholderFlag xmlns:ma14="http://schemas.microsoft.com/office/mac/drawingml/2011/main" val="1"/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77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El uso de transiciones nos permite:</a:t>
            </a:r>
          </a:p>
          <a:p>
            <a:pPr lvl="1" eaLnBrk="1" hangingPunct="1"/>
            <a:r>
              <a:rPr lang="es-MX">
                <a:latin typeface="Arial" charset="0"/>
              </a:rPr>
              <a:t>Controlar nuestra respiración</a:t>
            </a:r>
          </a:p>
          <a:p>
            <a:pPr lvl="2" eaLnBrk="1" hangingPunct="1"/>
            <a:r>
              <a:rPr lang="es-MX">
                <a:latin typeface="Arial" charset="0"/>
              </a:rPr>
              <a:t>Encausar el pánico escénico</a:t>
            </a:r>
          </a:p>
        </p:txBody>
      </p:sp>
    </p:spTree>
    <p:extLst>
      <p:ext uri="{BB962C8B-B14F-4D97-AF65-F5344CB8AC3E}">
        <p14:creationId xmlns:p14="http://schemas.microsoft.com/office/powerpoint/2010/main" val="11200399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Las frases de transición</a:t>
            </a:r>
          </a:p>
          <a:p>
            <a:pPr lvl="1" eaLnBrk="1" hangingPunct="1"/>
            <a:r>
              <a:rPr lang="es-MX">
                <a:latin typeface="Arial" charset="0"/>
              </a:rPr>
              <a:t>Antes de entrar en ese tema, quiero agregar</a:t>
            </a:r>
          </a:p>
          <a:p>
            <a:pPr lvl="1" eaLnBrk="1" hangingPunct="1"/>
            <a:r>
              <a:rPr lang="es-MX">
                <a:latin typeface="Arial" charset="0"/>
              </a:rPr>
              <a:t>Esa no es mi especialidad.  Lo que si le puedo decir es...</a:t>
            </a:r>
          </a:p>
          <a:p>
            <a:pPr lvl="1" eaLnBrk="1" hangingPunct="1"/>
            <a:r>
              <a:rPr lang="es-MX">
                <a:latin typeface="Arial" charset="0"/>
              </a:rPr>
              <a:t>Ese es un buen punto, pero a su audiencia también le interesará saber...</a:t>
            </a:r>
          </a:p>
          <a:p>
            <a:pPr lvl="1" eaLnBrk="1" hangingPunct="1"/>
            <a:r>
              <a:rPr lang="es-MX">
                <a:latin typeface="Arial" charset="0"/>
              </a:rPr>
              <a:t>Voy a contestar su pregunta diciendo...</a:t>
            </a:r>
          </a:p>
        </p:txBody>
      </p:sp>
    </p:spTree>
    <p:extLst>
      <p:ext uri="{BB962C8B-B14F-4D97-AF65-F5344CB8AC3E}">
        <p14:creationId xmlns:p14="http://schemas.microsoft.com/office/powerpoint/2010/main" val="1522695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Las frases de transición</a:t>
            </a:r>
          </a:p>
          <a:p>
            <a:pPr lvl="1" eaLnBrk="1" hangingPunct="1"/>
            <a:r>
              <a:rPr lang="es-ES">
                <a:latin typeface="Arial" charset="0"/>
              </a:rPr>
              <a:t>Es una pregunta interesante, pero déjeme recordarle...</a:t>
            </a:r>
          </a:p>
          <a:p>
            <a:pPr lvl="1" eaLnBrk="1" hangingPunct="1"/>
            <a:r>
              <a:rPr lang="es-ES">
                <a:latin typeface="Arial" charset="0"/>
              </a:rPr>
              <a:t>Quisiera poner su pregunta en perspectiva...</a:t>
            </a:r>
          </a:p>
          <a:p>
            <a:pPr lvl="1" eaLnBrk="1" hangingPunct="1"/>
            <a:r>
              <a:rPr lang="es-ES">
                <a:latin typeface="Arial" charset="0"/>
              </a:rPr>
              <a:t>Antes de que se nos acabe el tiempo, quisiera comentar también que</a:t>
            </a:r>
          </a:p>
          <a:p>
            <a:pPr lvl="1" eaLnBrk="1" hangingPunct="1"/>
            <a:r>
              <a:rPr lang="es-ES">
                <a:latin typeface="Arial" charset="0"/>
              </a:rPr>
              <a:t>De lo que realmente quiero hablarle es de...</a:t>
            </a:r>
          </a:p>
        </p:txBody>
      </p:sp>
    </p:spTree>
    <p:extLst>
      <p:ext uri="{BB962C8B-B14F-4D97-AF65-F5344CB8AC3E}">
        <p14:creationId xmlns:p14="http://schemas.microsoft.com/office/powerpoint/2010/main" val="36446955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Las frases de transición</a:t>
            </a:r>
          </a:p>
          <a:p>
            <a:pPr lvl="1" eaLnBrk="1" hangingPunct="1"/>
            <a:r>
              <a:rPr lang="es-MX">
                <a:latin typeface="Arial" charset="0"/>
              </a:rPr>
              <a:t>Ese es un punto importante porque...</a:t>
            </a:r>
          </a:p>
          <a:p>
            <a:pPr lvl="1" eaLnBrk="1" hangingPunct="1"/>
            <a:r>
              <a:rPr lang="es-MX">
                <a:latin typeface="Arial" charset="0"/>
              </a:rPr>
              <a:t>Lo que significa es …</a:t>
            </a:r>
          </a:p>
          <a:p>
            <a:pPr lvl="1" eaLnBrk="1" hangingPunct="1"/>
            <a:r>
              <a:rPr lang="es-MX">
                <a:latin typeface="Arial" charset="0"/>
              </a:rPr>
              <a:t>Usted está preguntando...</a:t>
            </a:r>
          </a:p>
          <a:p>
            <a:pPr lvl="1" eaLnBrk="1" hangingPunct="1"/>
            <a:r>
              <a:rPr lang="es-MX">
                <a:latin typeface="Arial" charset="0"/>
              </a:rPr>
              <a:t>Lo que dice es muy importante.  Pero no olvide que...</a:t>
            </a:r>
            <a:endParaRPr lang="es-E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5054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s-MX">
                <a:latin typeface="Arial" charset="0"/>
              </a:rPr>
              <a:t>Marcadores de atención</a:t>
            </a:r>
          </a:p>
          <a:p>
            <a:pPr lvl="1" eaLnBrk="1" hangingPunct="1"/>
            <a:r>
              <a:rPr lang="es-MX">
                <a:latin typeface="Arial" charset="0"/>
              </a:rPr>
              <a:t>Son expresiones y movimientos corporales que nos permiten enfatizar y atraer la atención sobre un punto o varios puntos relevantes</a:t>
            </a:r>
          </a:p>
          <a:p>
            <a:pPr lvl="1" eaLnBrk="1" hangingPunct="1"/>
            <a:r>
              <a:rPr lang="es-MX">
                <a:latin typeface="Arial" charset="0"/>
              </a:rPr>
              <a:t>Se utilizan generalmente frases como:</a:t>
            </a:r>
          </a:p>
          <a:p>
            <a:pPr lvl="2" eaLnBrk="1" hangingPunct="1"/>
            <a:r>
              <a:rPr lang="es-MX">
                <a:latin typeface="Arial" charset="0"/>
              </a:rPr>
              <a:t>Lo más importante es que …</a:t>
            </a:r>
          </a:p>
          <a:p>
            <a:pPr lvl="2" eaLnBrk="1" hangingPunct="1"/>
            <a:r>
              <a:rPr lang="es-MX">
                <a:latin typeface="Arial" charset="0"/>
              </a:rPr>
              <a:t>En resumen, podemos decir que …</a:t>
            </a:r>
          </a:p>
          <a:p>
            <a:pPr lvl="2" eaLnBrk="1" hangingPunct="1"/>
            <a:r>
              <a:rPr lang="es-MX">
                <a:latin typeface="Arial" charset="0"/>
              </a:rPr>
              <a:t>Permítame decir tres cosas:</a:t>
            </a:r>
          </a:p>
          <a:p>
            <a:pPr lvl="2" eaLnBrk="1" hangingPunct="1"/>
            <a:r>
              <a:rPr lang="es-MX">
                <a:latin typeface="Arial" charset="0"/>
              </a:rPr>
              <a:t>La clave de todo lo anterior es …</a:t>
            </a:r>
          </a:p>
          <a:p>
            <a:pPr lvl="2" eaLnBrk="1" hangingPunct="1"/>
            <a:r>
              <a:rPr lang="es-MX">
                <a:latin typeface="Arial" charset="0"/>
              </a:rPr>
              <a:t>Ahí esta lo más importante …</a:t>
            </a:r>
          </a:p>
          <a:p>
            <a:pPr lvl="2" eaLnBrk="1" hangingPunct="1"/>
            <a:r>
              <a:rPr lang="es-MX">
                <a:latin typeface="Arial" charset="0"/>
              </a:rPr>
              <a:t>Lo esencial es …</a:t>
            </a:r>
          </a:p>
        </p:txBody>
      </p:sp>
    </p:spTree>
    <p:extLst>
      <p:ext uri="{BB962C8B-B14F-4D97-AF65-F5344CB8AC3E}">
        <p14:creationId xmlns:p14="http://schemas.microsoft.com/office/powerpoint/2010/main" val="2924771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Transiciones y marcadores</a:t>
            </a:r>
          </a:p>
        </p:txBody>
      </p:sp>
      <p:sp>
        <p:nvSpPr>
          <p:cNvPr id="90114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Marcadores de atención</a:t>
            </a:r>
          </a:p>
          <a:p>
            <a:pPr lvl="1" eaLnBrk="1" hangingPunct="1"/>
            <a:r>
              <a:rPr lang="es-MX">
                <a:latin typeface="Arial" charset="0"/>
              </a:rPr>
              <a:t>Se utilizan las manos para apoyar el mensaje oral</a:t>
            </a:r>
          </a:p>
        </p:txBody>
      </p:sp>
      <p:pic>
        <p:nvPicPr>
          <p:cNvPr id="9011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8" y="2924175"/>
            <a:ext cx="25241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2734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91138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E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1311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Existen diferentes formatos:</a:t>
            </a:r>
          </a:p>
          <a:p>
            <a:pPr lvl="1" eaLnBrk="1" hangingPunct="1"/>
            <a:r>
              <a:rPr lang="es-MX">
                <a:latin typeface="Arial" charset="0"/>
              </a:rPr>
              <a:t>Telefónica</a:t>
            </a:r>
          </a:p>
          <a:p>
            <a:pPr lvl="1" eaLnBrk="1" hangingPunct="1"/>
            <a:r>
              <a:rPr lang="es-MX">
                <a:latin typeface="Arial" charset="0"/>
              </a:rPr>
              <a:t>Medios impresos</a:t>
            </a:r>
          </a:p>
          <a:p>
            <a:pPr lvl="1" eaLnBrk="1" hangingPunct="1"/>
            <a:r>
              <a:rPr lang="es-MX">
                <a:latin typeface="Arial" charset="0"/>
              </a:rPr>
              <a:t>Radio</a:t>
            </a:r>
          </a:p>
          <a:p>
            <a:pPr lvl="1" eaLnBrk="1" hangingPunct="1"/>
            <a:r>
              <a:rPr lang="es-MX">
                <a:latin typeface="Arial" charset="0"/>
              </a:rPr>
              <a:t>Televisión</a:t>
            </a:r>
          </a:p>
          <a:p>
            <a:pPr lvl="1" eaLnBrk="1" hangingPunct="1"/>
            <a:r>
              <a:rPr lang="es-MX">
                <a:latin typeface="Arial" charset="0"/>
              </a:rPr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1026671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Telefónica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Procure no aceptar una entrevista a la primera llamada (a menos que sea estrictamente necesario)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Su voz es la principal portadora del mensaje (tome agua)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Puede tener documentación a la mano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Anote su mensaje clave y puntos de convencimiento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Repita varias veces su mensaje clave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Procure grabar la entrevista, avise al reportero que lo está haciendo</a:t>
            </a:r>
          </a:p>
          <a:p>
            <a:pPr lvl="1" eaLnBrk="1" hangingPunct="1">
              <a:lnSpc>
                <a:spcPct val="90000"/>
              </a:lnSpc>
            </a:pPr>
            <a:r>
              <a:rPr lang="es-MX">
                <a:latin typeface="Arial" charset="0"/>
              </a:rPr>
              <a:t>Verifique si la entrevista es en vivo o será grabada</a:t>
            </a:r>
          </a:p>
        </p:txBody>
      </p:sp>
    </p:spTree>
    <p:extLst>
      <p:ext uri="{BB962C8B-B14F-4D97-AF65-F5344CB8AC3E}">
        <p14:creationId xmlns:p14="http://schemas.microsoft.com/office/powerpoint/2010/main" val="1909589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942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s-MX">
                <a:latin typeface="Arial" charset="0"/>
              </a:rPr>
              <a:t>Medios impresos</a:t>
            </a:r>
          </a:p>
          <a:p>
            <a:pPr lvl="1" eaLnBrk="1" hangingPunct="1"/>
            <a:r>
              <a:rPr lang="es-MX">
                <a:latin typeface="Arial" charset="0"/>
              </a:rPr>
              <a:t>En términos generales, tiene el control del terreno, se realiza en su oficina</a:t>
            </a:r>
          </a:p>
          <a:p>
            <a:pPr lvl="1" eaLnBrk="1" hangingPunct="1"/>
            <a:r>
              <a:rPr lang="es-MX">
                <a:latin typeface="Arial" charset="0"/>
              </a:rPr>
              <a:t>Puede tener documentación a la mano</a:t>
            </a:r>
          </a:p>
          <a:p>
            <a:pPr lvl="1" eaLnBrk="1" hangingPunct="1"/>
            <a:r>
              <a:rPr lang="es-MX">
                <a:latin typeface="Arial" charset="0"/>
              </a:rPr>
              <a:t>Anote su mensaje clave y puntos de convencimiento</a:t>
            </a:r>
          </a:p>
          <a:p>
            <a:pPr lvl="1" eaLnBrk="1" hangingPunct="1"/>
            <a:r>
              <a:rPr lang="es-MX">
                <a:latin typeface="Arial" charset="0"/>
              </a:rPr>
              <a:t>No se relaje, su lenguaje corporal transmite mensajes al periodista o, incluso, puede ser fotografiado</a:t>
            </a:r>
          </a:p>
          <a:p>
            <a:pPr lvl="1" eaLnBrk="1" hangingPunct="1"/>
            <a:r>
              <a:rPr lang="es-MX">
                <a:latin typeface="Arial" charset="0"/>
              </a:rPr>
              <a:t>Repita varias veces su mensaje clave</a:t>
            </a:r>
          </a:p>
          <a:p>
            <a:pPr lvl="1" eaLnBrk="1" hangingPunct="1"/>
            <a:r>
              <a:rPr lang="es-MX">
                <a:latin typeface="Arial" charset="0"/>
              </a:rPr>
              <a:t>Procure grabar la entrevista, avise al reportero que lo está haciendo</a:t>
            </a:r>
          </a:p>
          <a:p>
            <a:pPr lvl="1" eaLnBrk="1" hangingPunct="1"/>
            <a:r>
              <a:rPr lang="es-MX">
                <a:latin typeface="Arial" charset="0"/>
              </a:rPr>
              <a:t>Confirme el día en que será publicada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691023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s-MX">
                <a:latin typeface="Arial" charset="0"/>
              </a:rPr>
              <a:t>Internet</a:t>
            </a:r>
          </a:p>
          <a:p>
            <a:pPr lvl="1" eaLnBrk="1" hangingPunct="1"/>
            <a:r>
              <a:rPr lang="es-MX">
                <a:latin typeface="Arial" charset="0"/>
              </a:rPr>
              <a:t>Pida que alguien le ayude a escribir sus respuestas (si está en la oficina y es en vivo)</a:t>
            </a:r>
          </a:p>
          <a:p>
            <a:pPr lvl="1" eaLnBrk="1" hangingPunct="1"/>
            <a:r>
              <a:rPr lang="es-MX">
                <a:latin typeface="Arial" charset="0"/>
              </a:rPr>
              <a:t>Cuidado con las faltas de ortografía</a:t>
            </a:r>
          </a:p>
          <a:p>
            <a:pPr lvl="1" eaLnBrk="1" hangingPunct="1"/>
            <a:r>
              <a:rPr lang="es-MX">
                <a:latin typeface="Arial" charset="0"/>
              </a:rPr>
              <a:t>Puede tener documentación a la mano</a:t>
            </a:r>
          </a:p>
          <a:p>
            <a:pPr lvl="1" eaLnBrk="1" hangingPunct="1"/>
            <a:r>
              <a:rPr lang="es-MX">
                <a:latin typeface="Arial" charset="0"/>
              </a:rPr>
              <a:t>Anote su mensajes clave y puntos de convencimiento</a:t>
            </a:r>
          </a:p>
          <a:p>
            <a:pPr lvl="1" eaLnBrk="1" hangingPunct="1"/>
            <a:r>
              <a:rPr lang="es-MX">
                <a:latin typeface="Arial" charset="0"/>
              </a:rPr>
              <a:t>Puede recibir reclamos de las audiencias: prepárese</a:t>
            </a:r>
          </a:p>
          <a:p>
            <a:pPr lvl="1" eaLnBrk="1" hangingPunct="1"/>
            <a:r>
              <a:rPr lang="es-MX">
                <a:latin typeface="Arial" charset="0"/>
              </a:rPr>
              <a:t>Repita varias veces su mensaje clave</a:t>
            </a:r>
          </a:p>
          <a:p>
            <a:pPr lvl="1" eaLnBrk="1" hangingPunct="1"/>
            <a:r>
              <a:rPr lang="es-MX">
                <a:latin typeface="Arial" charset="0"/>
              </a:rPr>
              <a:t>Verifique si la entrevista será por cuarto de conversación (</a:t>
            </a:r>
            <a:r>
              <a:rPr lang="es-MX" i="1">
                <a:latin typeface="Arial" charset="0"/>
              </a:rPr>
              <a:t>chat</a:t>
            </a:r>
            <a:r>
              <a:rPr lang="es-MX">
                <a:latin typeface="Arial" charset="0"/>
              </a:rPr>
              <a:t>) o correo electrónico</a:t>
            </a:r>
          </a:p>
        </p:txBody>
      </p:sp>
    </p:spTree>
    <p:extLst>
      <p:ext uri="{BB962C8B-B14F-4D97-AF65-F5344CB8AC3E}">
        <p14:creationId xmlns:p14="http://schemas.microsoft.com/office/powerpoint/2010/main" val="4260569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962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s-MX">
                <a:latin typeface="Arial" charset="0"/>
              </a:rPr>
              <a:t>Radio:</a:t>
            </a:r>
          </a:p>
          <a:p>
            <a:pPr lvl="1" eaLnBrk="1" hangingPunct="1"/>
            <a:r>
              <a:rPr lang="es-MX">
                <a:latin typeface="Arial" charset="0"/>
              </a:rPr>
              <a:t>Su principal instrumento de comunicación es la voz:</a:t>
            </a:r>
          </a:p>
          <a:p>
            <a:pPr lvl="2" eaLnBrk="1" hangingPunct="1"/>
            <a:r>
              <a:rPr lang="es-MX">
                <a:latin typeface="Arial" charset="0"/>
              </a:rPr>
              <a:t>Aclare la garganta antes de la entrevista</a:t>
            </a:r>
          </a:p>
          <a:p>
            <a:pPr lvl="2" eaLnBrk="1" hangingPunct="1"/>
            <a:r>
              <a:rPr lang="es-MX">
                <a:latin typeface="Arial" charset="0"/>
              </a:rPr>
              <a:t>Hable con claridad</a:t>
            </a:r>
          </a:p>
          <a:p>
            <a:pPr lvl="2" eaLnBrk="1" hangingPunct="1"/>
            <a:r>
              <a:rPr lang="es-MX">
                <a:latin typeface="Arial" charset="0"/>
              </a:rPr>
              <a:t>Use lenguaje sencillo</a:t>
            </a:r>
          </a:p>
          <a:p>
            <a:pPr lvl="2" eaLnBrk="1" hangingPunct="1"/>
            <a:r>
              <a:rPr lang="es-MX">
                <a:latin typeface="Arial" charset="0"/>
              </a:rPr>
              <a:t>Haga énfasis en los mensajes clave</a:t>
            </a:r>
          </a:p>
          <a:p>
            <a:pPr lvl="2" eaLnBrk="1" hangingPunct="1"/>
            <a:r>
              <a:rPr lang="es-MX">
                <a:latin typeface="Arial" charset="0"/>
              </a:rPr>
              <a:t>Diga lo quiere decir pausadamente</a:t>
            </a:r>
          </a:p>
          <a:p>
            <a:pPr lvl="2" eaLnBrk="1" hangingPunct="1"/>
            <a:r>
              <a:rPr lang="es-MX">
                <a:latin typeface="Arial" charset="0"/>
              </a:rPr>
              <a:t>Cuidado con las palabras o frases que se repite mucho (muletillas)</a:t>
            </a:r>
          </a:p>
          <a:p>
            <a:pPr lvl="1" eaLnBrk="1" hangingPunct="1"/>
            <a:r>
              <a:rPr lang="es-MX">
                <a:latin typeface="Arial" charset="0"/>
              </a:rPr>
              <a:t>Puede llevar apuntes, pero en papel grueso</a:t>
            </a:r>
          </a:p>
        </p:txBody>
      </p:sp>
    </p:spTree>
    <p:extLst>
      <p:ext uri="{BB962C8B-B14F-4D97-AF65-F5344CB8AC3E}">
        <p14:creationId xmlns:p14="http://schemas.microsoft.com/office/powerpoint/2010/main" val="1877635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Radio:</a:t>
            </a:r>
          </a:p>
          <a:p>
            <a:pPr lvl="1" eaLnBrk="1" hangingPunct="1"/>
            <a:r>
              <a:rPr lang="es-MX">
                <a:latin typeface="Arial" charset="0"/>
              </a:rPr>
              <a:t>Aplique la regla de oro: brevedad, claridad, concisión y sencillez</a:t>
            </a:r>
          </a:p>
          <a:p>
            <a:pPr lvl="1" eaLnBrk="1" hangingPunct="1"/>
            <a:r>
              <a:rPr lang="es-MX">
                <a:latin typeface="Arial" charset="0"/>
              </a:rPr>
              <a:t>Repita el nombre de la institución / empresa varias veces</a:t>
            </a:r>
          </a:p>
          <a:p>
            <a:pPr lvl="1" eaLnBrk="1" hangingPunct="1"/>
            <a:r>
              <a:rPr lang="es-MX">
                <a:latin typeface="Arial" charset="0"/>
              </a:rPr>
              <a:t>Repita los mensajes clave varias veces</a:t>
            </a:r>
          </a:p>
          <a:p>
            <a:pPr lvl="1" eaLnBrk="1" hangingPunct="1"/>
            <a:r>
              <a:rPr lang="es-MX">
                <a:latin typeface="Arial" charset="0"/>
              </a:rPr>
              <a:t>Procure grabar la entrevista</a:t>
            </a:r>
          </a:p>
        </p:txBody>
      </p:sp>
    </p:spTree>
    <p:extLst>
      <p:ext uri="{BB962C8B-B14F-4D97-AF65-F5344CB8AC3E}">
        <p14:creationId xmlns:p14="http://schemas.microsoft.com/office/powerpoint/2010/main" val="636997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983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Radio:</a:t>
            </a:r>
          </a:p>
          <a:p>
            <a:pPr lvl="1" eaLnBrk="1" hangingPunct="1"/>
            <a:r>
              <a:rPr lang="es-MX">
                <a:latin typeface="Arial" charset="0"/>
              </a:rPr>
              <a:t>Lo relevante:</a:t>
            </a:r>
          </a:p>
          <a:p>
            <a:pPr lvl="2" eaLnBrk="1" hangingPunct="1"/>
            <a:r>
              <a:rPr lang="es-MX">
                <a:latin typeface="Arial" charset="0"/>
              </a:rPr>
              <a:t>A través de la voz se debe reflejar: </a:t>
            </a:r>
          </a:p>
          <a:p>
            <a:pPr lvl="3" eaLnBrk="1" hangingPunct="1"/>
            <a:r>
              <a:rPr lang="es-MX">
                <a:latin typeface="Arial" charset="0"/>
              </a:rPr>
              <a:t>Conocimiento del asunto</a:t>
            </a:r>
          </a:p>
          <a:p>
            <a:pPr lvl="3" eaLnBrk="1" hangingPunct="1"/>
            <a:r>
              <a:rPr lang="es-MX">
                <a:latin typeface="Arial" charset="0"/>
              </a:rPr>
              <a:t>Credibilidad en sus mensajes</a:t>
            </a:r>
          </a:p>
          <a:p>
            <a:pPr lvl="3" eaLnBrk="1" hangingPunct="1"/>
            <a:r>
              <a:rPr lang="es-MX">
                <a:latin typeface="Arial" charset="0"/>
              </a:rPr>
              <a:t>Empatía</a:t>
            </a:r>
          </a:p>
          <a:p>
            <a:pPr lvl="2" eaLnBrk="1" hangingPunct="1"/>
            <a:r>
              <a:rPr lang="es-MX">
                <a:latin typeface="Arial" charset="0"/>
              </a:rPr>
              <a:t>Algunos aspectos que dan carácter a la voz:</a:t>
            </a:r>
          </a:p>
          <a:p>
            <a:pPr lvl="3" eaLnBrk="1" hangingPunct="1"/>
            <a:r>
              <a:rPr lang="es-MX">
                <a:latin typeface="Arial" charset="0"/>
              </a:rPr>
              <a:t>Modulación</a:t>
            </a:r>
          </a:p>
          <a:p>
            <a:pPr lvl="3" eaLnBrk="1" hangingPunct="1"/>
            <a:r>
              <a:rPr lang="es-MX">
                <a:latin typeface="Arial" charset="0"/>
              </a:rPr>
              <a:t>Énfasis en las palabras clave</a:t>
            </a:r>
          </a:p>
          <a:p>
            <a:pPr lvl="3" eaLnBrk="1" hangingPunct="1"/>
            <a:r>
              <a:rPr lang="es-MX">
                <a:latin typeface="Arial" charset="0"/>
              </a:rPr>
              <a:t>La voz lleva al movimiento</a:t>
            </a:r>
            <a:endParaRPr lang="es-MX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69920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Televisión:</a:t>
            </a:r>
          </a:p>
          <a:p>
            <a:pPr lvl="1" eaLnBrk="1" hangingPunct="1"/>
            <a:r>
              <a:rPr lang="es-MX">
                <a:latin typeface="Arial" charset="0"/>
              </a:rPr>
              <a:t>El pánico escénico:</a:t>
            </a:r>
          </a:p>
          <a:p>
            <a:pPr lvl="2" eaLnBrk="1" hangingPunct="1"/>
            <a:r>
              <a:rPr lang="es-MX">
                <a:latin typeface="Arial" charset="0"/>
              </a:rPr>
              <a:t>El nerviosismo es una respuesta natural</a:t>
            </a:r>
          </a:p>
          <a:p>
            <a:pPr lvl="3" eaLnBrk="1" hangingPunct="1"/>
            <a:r>
              <a:rPr lang="es-MX">
                <a:latin typeface="Arial" charset="0"/>
              </a:rPr>
              <a:t>Puede controlarse</a:t>
            </a:r>
          </a:p>
          <a:p>
            <a:pPr lvl="3" eaLnBrk="1" hangingPunct="1"/>
            <a:r>
              <a:rPr lang="es-MX">
                <a:latin typeface="Arial" charset="0"/>
              </a:rPr>
              <a:t>Puede ser aprovechado por la carga de adrenalina acumulada</a:t>
            </a:r>
          </a:p>
        </p:txBody>
      </p:sp>
    </p:spTree>
    <p:extLst>
      <p:ext uri="{BB962C8B-B14F-4D97-AF65-F5344CB8AC3E}">
        <p14:creationId xmlns:p14="http://schemas.microsoft.com/office/powerpoint/2010/main" val="3758539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1003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Televisión:</a:t>
            </a:r>
          </a:p>
          <a:p>
            <a:pPr lvl="1" eaLnBrk="1" hangingPunct="1"/>
            <a:r>
              <a:rPr lang="es-MX">
                <a:latin typeface="Arial" charset="0"/>
              </a:rPr>
              <a:t>Antes</a:t>
            </a:r>
          </a:p>
          <a:p>
            <a:pPr lvl="2" eaLnBrk="1" hangingPunct="1"/>
            <a:r>
              <a:rPr lang="es-MX">
                <a:latin typeface="Arial" charset="0"/>
              </a:rPr>
              <a:t>Pregunten al periodista si necesita imágenes de su compañía / institución, productos, servicios, logotipos</a:t>
            </a:r>
          </a:p>
          <a:p>
            <a:pPr lvl="2" eaLnBrk="1" hangingPunct="1"/>
            <a:r>
              <a:rPr lang="es-MX">
                <a:latin typeface="Arial" charset="0"/>
              </a:rPr>
              <a:t>Llegué, si es posible, una hora o media hora antes</a:t>
            </a:r>
          </a:p>
          <a:p>
            <a:pPr lvl="2" eaLnBrk="1" hangingPunct="1"/>
            <a:r>
              <a:rPr lang="es-MX">
                <a:latin typeface="Arial" charset="0"/>
              </a:rPr>
              <a:t>Permita que lo maquillen</a:t>
            </a:r>
          </a:p>
          <a:p>
            <a:pPr lvl="2" eaLnBrk="1" hangingPunct="1"/>
            <a:r>
              <a:rPr lang="es-MX">
                <a:latin typeface="Arial" charset="0"/>
              </a:rPr>
              <a:t>Revise la silla en que se sentará, si no está cómodo solicite que la cambien</a:t>
            </a:r>
          </a:p>
        </p:txBody>
      </p:sp>
    </p:spTree>
    <p:extLst>
      <p:ext uri="{BB962C8B-B14F-4D97-AF65-F5344CB8AC3E}">
        <p14:creationId xmlns:p14="http://schemas.microsoft.com/office/powerpoint/2010/main" val="28314943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Televisión:</a:t>
            </a:r>
          </a:p>
          <a:p>
            <a:pPr lvl="1" eaLnBrk="1" hangingPunct="1"/>
            <a:r>
              <a:rPr lang="es-MX">
                <a:latin typeface="Arial" charset="0"/>
              </a:rPr>
              <a:t>Durante</a:t>
            </a:r>
          </a:p>
          <a:p>
            <a:pPr lvl="2" eaLnBrk="1" hangingPunct="1"/>
            <a:r>
              <a:rPr lang="es-MX">
                <a:latin typeface="Arial" charset="0"/>
              </a:rPr>
              <a:t>Salvo excepciones, no puede llevar con usted notas o apuntes</a:t>
            </a:r>
          </a:p>
          <a:p>
            <a:pPr lvl="2" eaLnBrk="1" hangingPunct="1"/>
            <a:r>
              <a:rPr lang="es-MX">
                <a:latin typeface="Arial" charset="0"/>
              </a:rPr>
              <a:t>Sea breve y directo</a:t>
            </a:r>
          </a:p>
          <a:p>
            <a:pPr lvl="2" eaLnBrk="1" hangingPunct="1"/>
            <a:r>
              <a:rPr lang="es-MX">
                <a:latin typeface="Arial" charset="0"/>
              </a:rPr>
              <a:t>Repita varias veces su mensaje clave</a:t>
            </a:r>
          </a:p>
          <a:p>
            <a:pPr lvl="2" eaLnBrk="1" hangingPunct="1"/>
            <a:r>
              <a:rPr lang="es-MX">
                <a:latin typeface="Arial" charset="0"/>
              </a:rPr>
              <a:t>Vea al entrevistador, no busque la cámara</a:t>
            </a:r>
          </a:p>
          <a:p>
            <a:pPr lvl="2" eaLnBrk="1" hangingPunct="1"/>
            <a:r>
              <a:rPr lang="es-MX">
                <a:latin typeface="Arial" charset="0"/>
              </a:rPr>
              <a:t>Procure grabar la entrevista</a:t>
            </a:r>
          </a:p>
        </p:txBody>
      </p:sp>
    </p:spTree>
    <p:extLst>
      <p:ext uri="{BB962C8B-B14F-4D97-AF65-F5344CB8AC3E}">
        <p14:creationId xmlns:p14="http://schemas.microsoft.com/office/powerpoint/2010/main" val="375933942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1024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s-MX">
                <a:latin typeface="Arial" charset="0"/>
              </a:rPr>
              <a:t>Televisión</a:t>
            </a:r>
          </a:p>
          <a:p>
            <a:pPr lvl="1" eaLnBrk="1" hangingPunct="1"/>
            <a:r>
              <a:rPr lang="es-MX">
                <a:latin typeface="Arial" charset="0"/>
              </a:rPr>
              <a:t>Lenguaje corporal</a:t>
            </a:r>
          </a:p>
          <a:p>
            <a:pPr lvl="2" eaLnBrk="1" hangingPunct="1"/>
            <a:r>
              <a:rPr lang="es-MX">
                <a:latin typeface="Arial" charset="0"/>
              </a:rPr>
              <a:t>El cuerpo entero es un instrumento de comunicación</a:t>
            </a:r>
          </a:p>
          <a:p>
            <a:pPr lvl="2" eaLnBrk="1" hangingPunct="1"/>
            <a:r>
              <a:rPr lang="es-MX">
                <a:latin typeface="Arial" charset="0"/>
              </a:rPr>
              <a:t>Lo más notorio en televisión: voz, manos, rostro y tronco</a:t>
            </a:r>
          </a:p>
          <a:p>
            <a:pPr lvl="2" eaLnBrk="1" hangingPunct="1"/>
            <a:r>
              <a:rPr lang="es-MX">
                <a:latin typeface="Arial" charset="0"/>
              </a:rPr>
              <a:t>Maneje sus manos naturalmente, si no sabe que hacer con ellas déjelas sobre sus piernas o en los brazos de las sillas</a:t>
            </a:r>
          </a:p>
          <a:p>
            <a:pPr lvl="2" eaLnBrk="1" hangingPunct="1"/>
            <a:r>
              <a:rPr lang="es-MX">
                <a:latin typeface="Arial" charset="0"/>
              </a:rPr>
              <a:t>Cruce las piernas de manera natural si le es cómodo</a:t>
            </a:r>
          </a:p>
          <a:p>
            <a:pPr lvl="2" eaLnBrk="1" hangingPunct="1"/>
            <a:r>
              <a:rPr lang="es-MX">
                <a:latin typeface="Arial" charset="0"/>
              </a:rPr>
              <a:t>Sea usted mismo, utilice sin miedo sus gestos naturales</a:t>
            </a:r>
          </a:p>
          <a:p>
            <a:pPr lvl="2" eaLnBrk="1" hangingPunct="1"/>
            <a:r>
              <a:rPr lang="es-MX">
                <a:latin typeface="Arial" charset="0"/>
              </a:rPr>
              <a:t>No trate de actuar, se verá mal</a:t>
            </a:r>
          </a:p>
          <a:p>
            <a:pPr lvl="2" eaLnBrk="1" hangingPunct="1"/>
            <a:r>
              <a:rPr lang="es-MX">
                <a:latin typeface="Arial" charset="0"/>
              </a:rPr>
              <a:t>No estrene ropa o calzado ese día</a:t>
            </a:r>
          </a:p>
        </p:txBody>
      </p:sp>
    </p:spTree>
    <p:extLst>
      <p:ext uri="{BB962C8B-B14F-4D97-AF65-F5344CB8AC3E}">
        <p14:creationId xmlns:p14="http://schemas.microsoft.com/office/powerpoint/2010/main" val="93333750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Televisión:</a:t>
            </a:r>
          </a:p>
          <a:p>
            <a:pPr lvl="1" eaLnBrk="1" hangingPunct="1"/>
            <a:r>
              <a:rPr lang="es-MX">
                <a:latin typeface="Arial" charset="0"/>
              </a:rPr>
              <a:t>Objeto de sustitución:</a:t>
            </a:r>
          </a:p>
          <a:p>
            <a:pPr lvl="2" eaLnBrk="1" hangingPunct="1"/>
            <a:r>
              <a:rPr lang="es-MX">
                <a:latin typeface="Arial" charset="0"/>
              </a:rPr>
              <a:t>A veces los brazos parecen estorbar</a:t>
            </a:r>
          </a:p>
          <a:p>
            <a:pPr lvl="2" eaLnBrk="1" hangingPunct="1"/>
            <a:r>
              <a:rPr lang="es-MX">
                <a:latin typeface="Arial" charset="0"/>
              </a:rPr>
              <a:t>Es posible realizar movimientos naturales de los brazos apoyándose en un elemento extra:  </a:t>
            </a:r>
          </a:p>
          <a:p>
            <a:pPr lvl="3" eaLnBrk="1" hangingPunct="1"/>
            <a:r>
              <a:rPr lang="es-MX">
                <a:latin typeface="Arial" charset="0"/>
              </a:rPr>
              <a:t>Tomar un pluma</a:t>
            </a:r>
          </a:p>
          <a:p>
            <a:pPr lvl="3" eaLnBrk="1" hangingPunct="1"/>
            <a:r>
              <a:rPr lang="es-MX">
                <a:latin typeface="Arial" charset="0"/>
              </a:rPr>
              <a:t>Apoyarse en las manos</a:t>
            </a:r>
          </a:p>
          <a:p>
            <a:pPr lvl="3" eaLnBrk="1" hangingPunct="1"/>
            <a:r>
              <a:rPr lang="es-MX">
                <a:latin typeface="Arial" charset="0"/>
              </a:rPr>
              <a:t>Tocarse la cara</a:t>
            </a:r>
          </a:p>
        </p:txBody>
      </p:sp>
    </p:spTree>
    <p:extLst>
      <p:ext uri="{BB962C8B-B14F-4D97-AF65-F5344CB8AC3E}">
        <p14:creationId xmlns:p14="http://schemas.microsoft.com/office/powerpoint/2010/main" val="347060387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1044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Recomendaciones generales</a:t>
            </a:r>
          </a:p>
          <a:p>
            <a:pPr lvl="1" eaLnBrk="1" hangingPunct="1"/>
            <a:r>
              <a:rPr lang="es-MX">
                <a:latin typeface="Arial" charset="0"/>
              </a:rPr>
              <a:t>Repita sus mensajes clave y puntos de convencimiento varias veces</a:t>
            </a:r>
          </a:p>
          <a:p>
            <a:pPr lvl="1" eaLnBrk="1" hangingPunct="1"/>
            <a:r>
              <a:rPr lang="es-MX">
                <a:latin typeface="Arial" charset="0"/>
              </a:rPr>
              <a:t>Imagen impecable</a:t>
            </a:r>
          </a:p>
          <a:p>
            <a:pPr lvl="1" eaLnBrk="1" hangingPunct="1"/>
            <a:r>
              <a:rPr lang="es-MX">
                <a:latin typeface="Arial" charset="0"/>
              </a:rPr>
              <a:t>Tome agua antes de la entrevista</a:t>
            </a:r>
          </a:p>
          <a:p>
            <a:pPr lvl="1" eaLnBrk="1" hangingPunct="1"/>
            <a:r>
              <a:rPr lang="es-MX">
                <a:latin typeface="Arial" charset="0"/>
              </a:rPr>
              <a:t>Buena postura al sentarse</a:t>
            </a:r>
          </a:p>
          <a:p>
            <a:pPr lvl="1" eaLnBrk="1" hangingPunct="1"/>
            <a:r>
              <a:rPr lang="es-MX">
                <a:latin typeface="Arial" charset="0"/>
              </a:rPr>
              <a:t>Proyectar una actitud cálida y sincera</a:t>
            </a:r>
          </a:p>
          <a:p>
            <a:pPr lvl="1" eaLnBrk="1" hangingPunct="1"/>
            <a:r>
              <a:rPr lang="es-MX">
                <a:latin typeface="Arial" charset="0"/>
              </a:rPr>
              <a:t>Mantener un proceder amable</a:t>
            </a:r>
          </a:p>
        </p:txBody>
      </p:sp>
    </p:spTree>
    <p:extLst>
      <p:ext uri="{BB962C8B-B14F-4D97-AF65-F5344CB8AC3E}">
        <p14:creationId xmlns:p14="http://schemas.microsoft.com/office/powerpoint/2010/main" val="30408755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MX">
                <a:latin typeface="Arial" charset="0"/>
              </a:rPr>
              <a:t>Recomendaciones generales</a:t>
            </a:r>
          </a:p>
          <a:p>
            <a:pPr lvl="1" eaLnBrk="1" hangingPunct="1"/>
            <a:r>
              <a:rPr lang="es-ES">
                <a:latin typeface="Arial" charset="0"/>
              </a:rPr>
              <a:t>Piense en el tono que es más adecuado utilizar:</a:t>
            </a:r>
          </a:p>
          <a:p>
            <a:pPr lvl="2" eaLnBrk="1" hangingPunct="1"/>
            <a:r>
              <a:rPr lang="es-ES">
                <a:latin typeface="Arial" charset="0"/>
              </a:rPr>
              <a:t>Definitivo y contundente:</a:t>
            </a:r>
          </a:p>
          <a:p>
            <a:pPr lvl="3" eaLnBrk="1" hangingPunct="1"/>
            <a:r>
              <a:rPr lang="es-ES">
                <a:latin typeface="Arial" charset="0"/>
              </a:rPr>
              <a:t>Yo quiero decirles que son ustedes unos …</a:t>
            </a:r>
          </a:p>
          <a:p>
            <a:pPr lvl="2" eaLnBrk="1" hangingPunct="1"/>
            <a:r>
              <a:rPr lang="es-ES">
                <a:latin typeface="Arial" charset="0"/>
              </a:rPr>
              <a:t>Persuasivo:</a:t>
            </a:r>
          </a:p>
          <a:p>
            <a:pPr lvl="3" eaLnBrk="1" hangingPunct="1"/>
            <a:r>
              <a:rPr lang="es-ES">
                <a:latin typeface="Arial" charset="0"/>
              </a:rPr>
              <a:t>Es necesario considerar esto porque …</a:t>
            </a:r>
          </a:p>
          <a:p>
            <a:pPr lvl="2" eaLnBrk="1" hangingPunct="1"/>
            <a:r>
              <a:rPr lang="es-ES">
                <a:latin typeface="Arial" charset="0"/>
              </a:rPr>
              <a:t>Amigable:</a:t>
            </a:r>
          </a:p>
          <a:p>
            <a:pPr lvl="3" eaLnBrk="1" hangingPunct="1"/>
            <a:r>
              <a:rPr lang="es-ES">
                <a:latin typeface="Arial" charset="0"/>
              </a:rPr>
              <a:t>Miren, vamos a hacerlo juntos. Sí es posible …</a:t>
            </a:r>
          </a:p>
          <a:p>
            <a:pPr lvl="2" eaLnBrk="1" hangingPunct="1"/>
            <a:r>
              <a:rPr lang="es-ES">
                <a:latin typeface="Arial" charset="0"/>
              </a:rPr>
              <a:t>Emocional:</a:t>
            </a:r>
          </a:p>
          <a:p>
            <a:pPr lvl="3" eaLnBrk="1" hangingPunct="1"/>
            <a:r>
              <a:rPr lang="es-ES">
                <a:latin typeface="Arial" charset="0"/>
              </a:rPr>
              <a:t>Por el amor de sus hijos, por el amor de sus padres …</a:t>
            </a:r>
            <a:endParaRPr lang="es-MX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99352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Formatos de entrevistas</a:t>
            </a:r>
          </a:p>
        </p:txBody>
      </p:sp>
      <p:sp>
        <p:nvSpPr>
          <p:cNvPr id="1064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533400" indent="-533400" eaLnBrk="1" hangingPunct="1"/>
            <a:r>
              <a:rPr lang="es-MX">
                <a:latin typeface="Arial" charset="0"/>
              </a:rPr>
              <a:t>El trato a los periodistas</a:t>
            </a:r>
          </a:p>
          <a:p>
            <a:pPr marL="914400" lvl="1" indent="-457200" eaLnBrk="1" hangingPunct="1">
              <a:buFontTx/>
              <a:buChar char="•"/>
            </a:pPr>
            <a:r>
              <a:rPr lang="es-MX">
                <a:latin typeface="Arial" charset="0"/>
              </a:rPr>
              <a:t>Basta con conocer el tema de la entrevista, nunca pida el cuestionario</a:t>
            </a:r>
          </a:p>
          <a:p>
            <a:pPr marL="914400" lvl="1" indent="-457200" eaLnBrk="1" hangingPunct="1">
              <a:buFontTx/>
              <a:buChar char="•"/>
            </a:pPr>
            <a:r>
              <a:rPr lang="es-MX">
                <a:latin typeface="Arial" charset="0"/>
              </a:rPr>
              <a:t>Prepárese antes de ser entrevistado, nunca lo haga espontáneamente</a:t>
            </a:r>
          </a:p>
          <a:p>
            <a:pPr marL="914400" lvl="1" indent="-457200" eaLnBrk="1" hangingPunct="1">
              <a:buFontTx/>
              <a:buChar char="•"/>
            </a:pPr>
            <a:r>
              <a:rPr lang="es-MX">
                <a:latin typeface="Arial" charset="0"/>
              </a:rPr>
              <a:t>Nunca se confronte con un periodista</a:t>
            </a:r>
          </a:p>
          <a:p>
            <a:pPr marL="914400" lvl="1" indent="-457200" eaLnBrk="1" hangingPunct="1">
              <a:buFontTx/>
              <a:buChar char="•"/>
            </a:pPr>
            <a:r>
              <a:rPr lang="es-MX">
                <a:latin typeface="Arial" charset="0"/>
              </a:rPr>
              <a:t>Nunca amenace al periodista con modificar o eliminar la pauta publicitaria</a:t>
            </a:r>
          </a:p>
          <a:p>
            <a:pPr marL="914400" lvl="1" indent="-457200" eaLnBrk="1" hangingPunct="1">
              <a:buFontTx/>
              <a:buChar char="•"/>
            </a:pPr>
            <a:r>
              <a:rPr lang="es-MX">
                <a:latin typeface="Arial" charset="0"/>
              </a:rPr>
              <a:t>Omita regalos y cualquier tipo de cortesías exageradas a los periodistas</a:t>
            </a:r>
          </a:p>
        </p:txBody>
      </p:sp>
    </p:spTree>
    <p:extLst>
      <p:ext uri="{BB962C8B-B14F-4D97-AF65-F5344CB8AC3E}">
        <p14:creationId xmlns:p14="http://schemas.microsoft.com/office/powerpoint/2010/main" val="1404374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MX">
                <a:latin typeface="Arial" charset="0"/>
              </a:rPr>
              <a:t>Comunicación eficaz</a:t>
            </a:r>
          </a:p>
        </p:txBody>
      </p:sp>
      <p:sp>
        <p:nvSpPr>
          <p:cNvPr id="107522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E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15612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 comunicación eficaz</a:t>
            </a:r>
          </a:p>
        </p:txBody>
      </p:sp>
      <p:sp>
        <p:nvSpPr>
          <p:cNvPr id="108546" name="AutoShape 3"/>
          <p:cNvSpPr>
            <a:spLocks noChangeArrowheads="1"/>
          </p:cNvSpPr>
          <p:nvPr/>
        </p:nvSpPr>
        <p:spPr bwMode="auto">
          <a:xfrm>
            <a:off x="1806575" y="2728913"/>
            <a:ext cx="3073400" cy="1244600"/>
          </a:xfrm>
          <a:prstGeom prst="hexagon">
            <a:avLst>
              <a:gd name="adj" fmla="val 61723"/>
              <a:gd name="vf" fmla="val 115470"/>
            </a:avLst>
          </a:prstGeom>
          <a:noFill/>
          <a:ln w="508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47" name="AutoShape 4"/>
          <p:cNvSpPr>
            <a:spLocks noChangeArrowheads="1"/>
          </p:cNvSpPr>
          <p:nvPr/>
        </p:nvSpPr>
        <p:spPr bwMode="auto">
          <a:xfrm>
            <a:off x="2921000" y="3719513"/>
            <a:ext cx="3073400" cy="1244600"/>
          </a:xfrm>
          <a:prstGeom prst="hexagon">
            <a:avLst>
              <a:gd name="adj" fmla="val 61723"/>
              <a:gd name="vf" fmla="val 115470"/>
            </a:avLst>
          </a:prstGeom>
          <a:noFill/>
          <a:ln w="508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48" name="AutoShape 5"/>
          <p:cNvSpPr>
            <a:spLocks noChangeArrowheads="1"/>
          </p:cNvSpPr>
          <p:nvPr/>
        </p:nvSpPr>
        <p:spPr bwMode="auto">
          <a:xfrm>
            <a:off x="2921000" y="1905000"/>
            <a:ext cx="3073400" cy="1244600"/>
          </a:xfrm>
          <a:prstGeom prst="hexagon">
            <a:avLst>
              <a:gd name="adj" fmla="val 61723"/>
              <a:gd name="vf" fmla="val 115470"/>
            </a:avLst>
          </a:prstGeom>
          <a:noFill/>
          <a:ln w="508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49" name="AutoShape 6"/>
          <p:cNvSpPr>
            <a:spLocks noChangeArrowheads="1"/>
          </p:cNvSpPr>
          <p:nvPr/>
        </p:nvSpPr>
        <p:spPr bwMode="auto">
          <a:xfrm>
            <a:off x="4183063" y="2714625"/>
            <a:ext cx="3073400" cy="1244600"/>
          </a:xfrm>
          <a:prstGeom prst="hexagon">
            <a:avLst>
              <a:gd name="adj" fmla="val 61723"/>
              <a:gd name="vf" fmla="val 115470"/>
            </a:avLst>
          </a:prstGeom>
          <a:noFill/>
          <a:ln w="508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50" name="AutoShape 7"/>
          <p:cNvSpPr>
            <a:spLocks noChangeArrowheads="1"/>
          </p:cNvSpPr>
          <p:nvPr/>
        </p:nvSpPr>
        <p:spPr bwMode="auto">
          <a:xfrm>
            <a:off x="2978150" y="3733800"/>
            <a:ext cx="3073400" cy="1244600"/>
          </a:xfrm>
          <a:prstGeom prst="hexagon">
            <a:avLst>
              <a:gd name="adj" fmla="val 61723"/>
              <a:gd name="vf" fmla="val 11547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51" name="Rectangle 8"/>
          <p:cNvSpPr>
            <a:spLocks noChangeArrowheads="1"/>
          </p:cNvSpPr>
          <p:nvPr/>
        </p:nvSpPr>
        <p:spPr bwMode="auto">
          <a:xfrm>
            <a:off x="3521075" y="2230438"/>
            <a:ext cx="19907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s-MX" sz="3200">
                <a:solidFill>
                  <a:srgbClr val="0000FF"/>
                </a:solidFill>
                <a:latin typeface="Times New Roman" charset="0"/>
              </a:rPr>
              <a:t>Percepción</a:t>
            </a:r>
          </a:p>
        </p:txBody>
      </p:sp>
      <p:sp>
        <p:nvSpPr>
          <p:cNvPr id="108552" name="Rectangle 9"/>
          <p:cNvSpPr>
            <a:spLocks noChangeArrowheads="1"/>
          </p:cNvSpPr>
          <p:nvPr/>
        </p:nvSpPr>
        <p:spPr bwMode="auto">
          <a:xfrm>
            <a:off x="3509963" y="4135438"/>
            <a:ext cx="21256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s-MX" sz="3200">
                <a:solidFill>
                  <a:srgbClr val="0000FF"/>
                </a:solidFill>
                <a:latin typeface="Times New Roman" charset="0"/>
              </a:rPr>
              <a:t>Experiencia</a:t>
            </a:r>
          </a:p>
        </p:txBody>
      </p:sp>
      <p:sp>
        <p:nvSpPr>
          <p:cNvPr id="108553" name="Rectangle 10"/>
          <p:cNvSpPr>
            <a:spLocks noChangeArrowheads="1"/>
          </p:cNvSpPr>
          <p:nvPr/>
        </p:nvSpPr>
        <p:spPr bwMode="auto">
          <a:xfrm>
            <a:off x="5140325" y="3144838"/>
            <a:ext cx="16065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s-MX" sz="3200">
                <a:solidFill>
                  <a:srgbClr val="0000FF"/>
                </a:solidFill>
                <a:latin typeface="Times New Roman" charset="0"/>
              </a:rPr>
              <a:t>Intelecto</a:t>
            </a:r>
          </a:p>
        </p:txBody>
      </p:sp>
      <p:sp>
        <p:nvSpPr>
          <p:cNvPr id="108554" name="Rectangle 11"/>
          <p:cNvSpPr>
            <a:spLocks noChangeArrowheads="1"/>
          </p:cNvSpPr>
          <p:nvPr/>
        </p:nvSpPr>
        <p:spPr bwMode="auto">
          <a:xfrm>
            <a:off x="2392363" y="3144838"/>
            <a:ext cx="1651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s-MX" sz="3200">
                <a:solidFill>
                  <a:srgbClr val="0000FF"/>
                </a:solidFill>
                <a:latin typeface="Times New Roman" charset="0"/>
              </a:rPr>
              <a:t>Emoción</a:t>
            </a:r>
          </a:p>
        </p:txBody>
      </p:sp>
    </p:spTree>
    <p:extLst>
      <p:ext uri="{BB962C8B-B14F-4D97-AF65-F5344CB8AC3E}">
        <p14:creationId xmlns:p14="http://schemas.microsoft.com/office/powerpoint/2010/main" val="36444053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Las percepciones</a:t>
            </a:r>
          </a:p>
        </p:txBody>
      </p:sp>
      <p:grpSp>
        <p:nvGrpSpPr>
          <p:cNvPr id="109570" name="Group 3"/>
          <p:cNvGrpSpPr>
            <a:grpSpLocks/>
          </p:cNvGrpSpPr>
          <p:nvPr/>
        </p:nvGrpSpPr>
        <p:grpSpPr bwMode="auto">
          <a:xfrm>
            <a:off x="1687513" y="1484313"/>
            <a:ext cx="5900737" cy="4462462"/>
            <a:chOff x="1162" y="1228"/>
            <a:chExt cx="3638" cy="2564"/>
          </a:xfrm>
        </p:grpSpPr>
        <p:grpSp>
          <p:nvGrpSpPr>
            <p:cNvPr id="109571" name="Group 4"/>
            <p:cNvGrpSpPr>
              <a:grpSpLocks/>
            </p:cNvGrpSpPr>
            <p:nvPr/>
          </p:nvGrpSpPr>
          <p:grpSpPr bwMode="auto">
            <a:xfrm>
              <a:off x="1162" y="1228"/>
              <a:ext cx="1586" cy="2564"/>
              <a:chOff x="864" y="844"/>
              <a:chExt cx="1776" cy="2832"/>
            </a:xfrm>
          </p:grpSpPr>
          <p:sp>
            <p:nvSpPr>
              <p:cNvPr id="109597" name="AutoShape 5"/>
              <p:cNvSpPr>
                <a:spLocks noChangeArrowheads="1"/>
              </p:cNvSpPr>
              <p:nvPr/>
            </p:nvSpPr>
            <p:spPr bwMode="auto">
              <a:xfrm>
                <a:off x="1104" y="2380"/>
                <a:ext cx="1536" cy="576"/>
              </a:xfrm>
              <a:prstGeom prst="parallelogram">
                <a:avLst>
                  <a:gd name="adj" fmla="val 66654"/>
                </a:avLst>
              </a:prstGeom>
              <a:solidFill>
                <a:srgbClr val="33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598" name="Rectangle 6"/>
              <p:cNvSpPr>
                <a:spLocks noChangeArrowheads="1"/>
              </p:cNvSpPr>
              <p:nvPr/>
            </p:nvSpPr>
            <p:spPr bwMode="auto">
              <a:xfrm>
                <a:off x="864" y="2380"/>
                <a:ext cx="624" cy="576"/>
              </a:xfrm>
              <a:prstGeom prst="rect">
                <a:avLst/>
              </a:prstGeom>
              <a:solidFill>
                <a:srgbClr val="33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599" name="AutoShape 7"/>
              <p:cNvSpPr>
                <a:spLocks noChangeArrowheads="1"/>
              </p:cNvSpPr>
              <p:nvPr/>
            </p:nvSpPr>
            <p:spPr bwMode="auto">
              <a:xfrm>
                <a:off x="1104" y="3100"/>
                <a:ext cx="1536" cy="576"/>
              </a:xfrm>
              <a:prstGeom prst="parallelogram">
                <a:avLst>
                  <a:gd name="adj" fmla="val 66654"/>
                </a:avLst>
              </a:prstGeom>
              <a:solidFill>
                <a:srgbClr val="33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600" name="Rectangle 8"/>
              <p:cNvSpPr>
                <a:spLocks noChangeArrowheads="1"/>
              </p:cNvSpPr>
              <p:nvPr/>
            </p:nvSpPr>
            <p:spPr bwMode="auto">
              <a:xfrm>
                <a:off x="864" y="3100"/>
                <a:ext cx="624" cy="576"/>
              </a:xfrm>
              <a:prstGeom prst="rect">
                <a:avLst/>
              </a:prstGeom>
              <a:solidFill>
                <a:srgbClr val="33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601" name="AutoShape 9"/>
              <p:cNvSpPr>
                <a:spLocks noChangeArrowheads="1"/>
              </p:cNvSpPr>
              <p:nvPr/>
            </p:nvSpPr>
            <p:spPr bwMode="auto">
              <a:xfrm>
                <a:off x="1104" y="1612"/>
                <a:ext cx="1536" cy="576"/>
              </a:xfrm>
              <a:prstGeom prst="parallelogram">
                <a:avLst>
                  <a:gd name="adj" fmla="val 66654"/>
                </a:avLst>
              </a:prstGeom>
              <a:solidFill>
                <a:srgbClr val="33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602" name="Rectangle 10"/>
              <p:cNvSpPr>
                <a:spLocks noChangeArrowheads="1"/>
              </p:cNvSpPr>
              <p:nvPr/>
            </p:nvSpPr>
            <p:spPr bwMode="auto">
              <a:xfrm>
                <a:off x="864" y="1612"/>
                <a:ext cx="624" cy="576"/>
              </a:xfrm>
              <a:prstGeom prst="rect">
                <a:avLst/>
              </a:prstGeom>
              <a:solidFill>
                <a:srgbClr val="33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603" name="AutoShape 11"/>
              <p:cNvSpPr>
                <a:spLocks noChangeArrowheads="1"/>
              </p:cNvSpPr>
              <p:nvPr/>
            </p:nvSpPr>
            <p:spPr bwMode="auto">
              <a:xfrm>
                <a:off x="1104" y="844"/>
                <a:ext cx="1536" cy="576"/>
              </a:xfrm>
              <a:prstGeom prst="parallelogram">
                <a:avLst>
                  <a:gd name="adj" fmla="val 66654"/>
                </a:avLst>
              </a:prstGeom>
              <a:solidFill>
                <a:srgbClr val="33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604" name="Rectangle 12"/>
              <p:cNvSpPr>
                <a:spLocks noChangeArrowheads="1"/>
              </p:cNvSpPr>
              <p:nvPr/>
            </p:nvSpPr>
            <p:spPr bwMode="auto">
              <a:xfrm>
                <a:off x="864" y="844"/>
                <a:ext cx="624" cy="576"/>
              </a:xfrm>
              <a:prstGeom prst="rect">
                <a:avLst/>
              </a:prstGeom>
              <a:solidFill>
                <a:srgbClr val="33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09572" name="Group 13"/>
            <p:cNvGrpSpPr>
              <a:grpSpLocks/>
            </p:cNvGrpSpPr>
            <p:nvPr/>
          </p:nvGrpSpPr>
          <p:grpSpPr bwMode="auto">
            <a:xfrm>
              <a:off x="3133" y="1228"/>
              <a:ext cx="1667" cy="2564"/>
              <a:chOff x="3072" y="844"/>
              <a:chExt cx="1776" cy="2832"/>
            </a:xfrm>
          </p:grpSpPr>
          <p:sp>
            <p:nvSpPr>
              <p:cNvPr id="109589" name="AutoShape 14"/>
              <p:cNvSpPr>
                <a:spLocks noChangeArrowheads="1"/>
              </p:cNvSpPr>
              <p:nvPr/>
            </p:nvSpPr>
            <p:spPr bwMode="auto">
              <a:xfrm>
                <a:off x="3072" y="2380"/>
                <a:ext cx="1536" cy="576"/>
              </a:xfrm>
              <a:prstGeom prst="parallelogram">
                <a:avLst>
                  <a:gd name="adj" fmla="val 66654"/>
                </a:avLst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590" name="Rectangle 15"/>
              <p:cNvSpPr>
                <a:spLocks noChangeArrowheads="1"/>
              </p:cNvSpPr>
              <p:nvPr/>
            </p:nvSpPr>
            <p:spPr bwMode="auto">
              <a:xfrm>
                <a:off x="4224" y="2380"/>
                <a:ext cx="624" cy="576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591" name="AutoShape 16"/>
              <p:cNvSpPr>
                <a:spLocks noChangeArrowheads="1"/>
              </p:cNvSpPr>
              <p:nvPr/>
            </p:nvSpPr>
            <p:spPr bwMode="auto">
              <a:xfrm>
                <a:off x="3072" y="3100"/>
                <a:ext cx="1536" cy="576"/>
              </a:xfrm>
              <a:prstGeom prst="parallelogram">
                <a:avLst>
                  <a:gd name="adj" fmla="val 66654"/>
                </a:avLst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592" name="Rectangle 17"/>
              <p:cNvSpPr>
                <a:spLocks noChangeArrowheads="1"/>
              </p:cNvSpPr>
              <p:nvPr/>
            </p:nvSpPr>
            <p:spPr bwMode="auto">
              <a:xfrm>
                <a:off x="4224" y="3100"/>
                <a:ext cx="624" cy="576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593" name="AutoShape 18"/>
              <p:cNvSpPr>
                <a:spLocks noChangeArrowheads="1"/>
              </p:cNvSpPr>
              <p:nvPr/>
            </p:nvSpPr>
            <p:spPr bwMode="auto">
              <a:xfrm>
                <a:off x="3072" y="1612"/>
                <a:ext cx="1536" cy="576"/>
              </a:xfrm>
              <a:prstGeom prst="parallelogram">
                <a:avLst>
                  <a:gd name="adj" fmla="val 66654"/>
                </a:avLst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594" name="Rectangle 19"/>
              <p:cNvSpPr>
                <a:spLocks noChangeArrowheads="1"/>
              </p:cNvSpPr>
              <p:nvPr/>
            </p:nvSpPr>
            <p:spPr bwMode="auto">
              <a:xfrm>
                <a:off x="4224" y="1612"/>
                <a:ext cx="624" cy="576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595" name="AutoShape 20"/>
              <p:cNvSpPr>
                <a:spLocks noChangeArrowheads="1"/>
              </p:cNvSpPr>
              <p:nvPr/>
            </p:nvSpPr>
            <p:spPr bwMode="auto">
              <a:xfrm>
                <a:off x="3072" y="844"/>
                <a:ext cx="1536" cy="576"/>
              </a:xfrm>
              <a:prstGeom prst="parallelogram">
                <a:avLst>
                  <a:gd name="adj" fmla="val 66654"/>
                </a:avLst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09596" name="Rectangle 21"/>
              <p:cNvSpPr>
                <a:spLocks noChangeArrowheads="1"/>
              </p:cNvSpPr>
              <p:nvPr/>
            </p:nvSpPr>
            <p:spPr bwMode="auto">
              <a:xfrm>
                <a:off x="4224" y="844"/>
                <a:ext cx="624" cy="576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sp>
          <p:nvSpPr>
            <p:cNvPr id="109573" name="AutoShape 22"/>
            <p:cNvSpPr>
              <a:spLocks noChangeArrowheads="1"/>
            </p:cNvSpPr>
            <p:nvPr/>
          </p:nvSpPr>
          <p:spPr bwMode="auto">
            <a:xfrm>
              <a:off x="2405" y="2651"/>
              <a:ext cx="1242" cy="228"/>
            </a:xfrm>
            <a:prstGeom prst="rightArrow">
              <a:avLst>
                <a:gd name="adj1" fmla="val 50000"/>
                <a:gd name="adj2" fmla="val 271309"/>
              </a:avLst>
            </a:prstGeom>
            <a:solidFill>
              <a:srgbClr val="33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9574" name="AutoShape 23"/>
            <p:cNvSpPr>
              <a:spLocks noChangeArrowheads="1"/>
            </p:cNvSpPr>
            <p:nvPr/>
          </p:nvSpPr>
          <p:spPr bwMode="auto">
            <a:xfrm>
              <a:off x="2405" y="3303"/>
              <a:ext cx="1242" cy="228"/>
            </a:xfrm>
            <a:prstGeom prst="rightArrow">
              <a:avLst>
                <a:gd name="adj1" fmla="val 50000"/>
                <a:gd name="adj2" fmla="val 271309"/>
              </a:avLst>
            </a:prstGeom>
            <a:solidFill>
              <a:srgbClr val="33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9575" name="AutoShape 24"/>
            <p:cNvSpPr>
              <a:spLocks noChangeArrowheads="1"/>
            </p:cNvSpPr>
            <p:nvPr/>
          </p:nvSpPr>
          <p:spPr bwMode="auto">
            <a:xfrm>
              <a:off x="2405" y="1956"/>
              <a:ext cx="1242" cy="228"/>
            </a:xfrm>
            <a:prstGeom prst="rightArrow">
              <a:avLst>
                <a:gd name="adj1" fmla="val 50000"/>
                <a:gd name="adj2" fmla="val 271309"/>
              </a:avLst>
            </a:prstGeom>
            <a:solidFill>
              <a:srgbClr val="33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9576" name="AutoShape 25"/>
            <p:cNvSpPr>
              <a:spLocks noChangeArrowheads="1"/>
            </p:cNvSpPr>
            <p:nvPr/>
          </p:nvSpPr>
          <p:spPr bwMode="auto">
            <a:xfrm>
              <a:off x="2405" y="1261"/>
              <a:ext cx="1242" cy="228"/>
            </a:xfrm>
            <a:prstGeom prst="rightArrow">
              <a:avLst>
                <a:gd name="adj1" fmla="val 50000"/>
                <a:gd name="adj2" fmla="val 271309"/>
              </a:avLst>
            </a:prstGeom>
            <a:solidFill>
              <a:srgbClr val="33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9577" name="Rectangle 26"/>
            <p:cNvSpPr>
              <a:spLocks noChangeArrowheads="1"/>
            </p:cNvSpPr>
            <p:nvPr/>
          </p:nvSpPr>
          <p:spPr bwMode="auto">
            <a:xfrm>
              <a:off x="1270" y="1253"/>
              <a:ext cx="906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ja-JP" altLang="es-MX" sz="2400" b="1">
                  <a:solidFill>
                    <a:schemeClr val="bg1"/>
                  </a:solidFill>
                </a:rPr>
                <a:t>“</a:t>
              </a:r>
              <a:r>
                <a:rPr lang="es-MX" altLang="ja-JP" sz="2400" b="1">
                  <a:solidFill>
                    <a:schemeClr val="bg1"/>
                  </a:solidFill>
                </a:rPr>
                <a:t>Lógica</a:t>
              </a:r>
              <a:r>
                <a:rPr lang="ja-JP" altLang="es-MX" sz="2400" b="1">
                  <a:solidFill>
                    <a:schemeClr val="bg1"/>
                  </a:solidFill>
                </a:rPr>
                <a:t>”</a:t>
              </a:r>
              <a:endParaRPr lang="es-MX" sz="2400" b="1">
                <a:solidFill>
                  <a:schemeClr val="bg1"/>
                </a:solidFill>
              </a:endParaRPr>
            </a:p>
          </p:txBody>
        </p:sp>
        <p:sp>
          <p:nvSpPr>
            <p:cNvPr id="109578" name="Rectangle 27"/>
            <p:cNvSpPr>
              <a:spLocks noChangeArrowheads="1"/>
            </p:cNvSpPr>
            <p:nvPr/>
          </p:nvSpPr>
          <p:spPr bwMode="auto">
            <a:xfrm>
              <a:off x="1265" y="2001"/>
              <a:ext cx="1085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ja-JP" altLang="es-MX" sz="2400" b="1">
                  <a:solidFill>
                    <a:schemeClr val="bg1"/>
                  </a:solidFill>
                </a:rPr>
                <a:t>“</a:t>
              </a:r>
              <a:r>
                <a:rPr lang="es-MX" altLang="ja-JP" sz="2400" b="1">
                  <a:solidFill>
                    <a:schemeClr val="bg1"/>
                  </a:solidFill>
                </a:rPr>
                <a:t>Realidad</a:t>
              </a:r>
              <a:r>
                <a:rPr lang="ja-JP" altLang="es-MX" sz="2400" b="1">
                  <a:solidFill>
                    <a:schemeClr val="bg1"/>
                  </a:solidFill>
                </a:rPr>
                <a:t>”</a:t>
              </a:r>
              <a:endParaRPr lang="es-MX" sz="2400" b="1">
                <a:solidFill>
                  <a:schemeClr val="bg1"/>
                </a:solidFill>
              </a:endParaRPr>
            </a:p>
          </p:txBody>
        </p:sp>
        <p:sp>
          <p:nvSpPr>
            <p:cNvPr id="109579" name="Rectangle 28"/>
            <p:cNvSpPr>
              <a:spLocks noChangeArrowheads="1"/>
            </p:cNvSpPr>
            <p:nvPr/>
          </p:nvSpPr>
          <p:spPr bwMode="auto">
            <a:xfrm>
              <a:off x="1287" y="2653"/>
              <a:ext cx="129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ja-JP" altLang="es-MX" sz="2400" b="1">
                  <a:solidFill>
                    <a:schemeClr val="bg1"/>
                  </a:solidFill>
                </a:rPr>
                <a:t>“</a:t>
              </a:r>
              <a:r>
                <a:rPr lang="es-MX" altLang="ja-JP" sz="2400" b="1">
                  <a:solidFill>
                    <a:schemeClr val="bg1"/>
                  </a:solidFill>
                </a:rPr>
                <a:t>Estadística</a:t>
              </a:r>
              <a:r>
                <a:rPr lang="ja-JP" altLang="es-MX" sz="2400" b="1">
                  <a:solidFill>
                    <a:schemeClr val="bg1"/>
                  </a:solidFill>
                </a:rPr>
                <a:t>”</a:t>
              </a:r>
              <a:endParaRPr lang="es-MX" sz="2400" b="1">
                <a:solidFill>
                  <a:schemeClr val="bg1"/>
                </a:solidFill>
              </a:endParaRPr>
            </a:p>
          </p:txBody>
        </p:sp>
        <p:sp>
          <p:nvSpPr>
            <p:cNvPr id="109580" name="Rectangle 29"/>
            <p:cNvSpPr>
              <a:spLocks noChangeArrowheads="1"/>
            </p:cNvSpPr>
            <p:nvPr/>
          </p:nvSpPr>
          <p:spPr bwMode="auto">
            <a:xfrm>
              <a:off x="1268" y="3305"/>
              <a:ext cx="108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ja-JP" altLang="es-MX" sz="2400" b="1">
                  <a:solidFill>
                    <a:schemeClr val="bg1"/>
                  </a:solidFill>
                </a:rPr>
                <a:t>“</a:t>
              </a:r>
              <a:r>
                <a:rPr lang="es-MX" altLang="ja-JP" sz="2400" b="1">
                  <a:solidFill>
                    <a:schemeClr val="bg1"/>
                  </a:solidFill>
                </a:rPr>
                <a:t>Posición</a:t>
              </a:r>
              <a:r>
                <a:rPr lang="ja-JP" altLang="es-MX" sz="2400" b="1">
                  <a:solidFill>
                    <a:schemeClr val="bg1"/>
                  </a:solidFill>
                </a:rPr>
                <a:t>”</a:t>
              </a:r>
              <a:endParaRPr lang="es-MX" sz="2400" b="1">
                <a:solidFill>
                  <a:schemeClr val="bg1"/>
                </a:solidFill>
              </a:endParaRPr>
            </a:p>
          </p:txBody>
        </p:sp>
        <p:sp>
          <p:nvSpPr>
            <p:cNvPr id="109581" name="Rectangle 30"/>
            <p:cNvSpPr>
              <a:spLocks noChangeArrowheads="1"/>
            </p:cNvSpPr>
            <p:nvPr/>
          </p:nvSpPr>
          <p:spPr bwMode="auto">
            <a:xfrm>
              <a:off x="3707" y="1480"/>
              <a:ext cx="1086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ja-JP" altLang="es-MX" sz="2400" b="1">
                  <a:solidFill>
                    <a:schemeClr val="bg1"/>
                  </a:solidFill>
                </a:rPr>
                <a:t>“</a:t>
              </a:r>
              <a:r>
                <a:rPr lang="es-MX" altLang="ja-JP" sz="2400" b="1">
                  <a:solidFill>
                    <a:schemeClr val="bg1"/>
                  </a:solidFill>
                </a:rPr>
                <a:t>Temores</a:t>
              </a:r>
              <a:r>
                <a:rPr lang="ja-JP" altLang="es-MX" sz="2400" b="1">
                  <a:solidFill>
                    <a:schemeClr val="bg1"/>
                  </a:solidFill>
                </a:rPr>
                <a:t>”</a:t>
              </a:r>
              <a:endParaRPr lang="es-MX" sz="2400" b="1">
                <a:solidFill>
                  <a:schemeClr val="bg1"/>
                </a:solidFill>
              </a:endParaRPr>
            </a:p>
          </p:txBody>
        </p:sp>
        <p:sp>
          <p:nvSpPr>
            <p:cNvPr id="109582" name="Rectangle 31"/>
            <p:cNvSpPr>
              <a:spLocks noChangeArrowheads="1"/>
            </p:cNvSpPr>
            <p:nvPr/>
          </p:nvSpPr>
          <p:spPr bwMode="auto">
            <a:xfrm>
              <a:off x="3654" y="2827"/>
              <a:ext cx="1032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ja-JP" altLang="es-MX" sz="2400" b="1">
                  <a:solidFill>
                    <a:schemeClr val="bg1"/>
                  </a:solidFill>
                </a:rPr>
                <a:t>“</a:t>
              </a:r>
              <a:r>
                <a:rPr lang="es-MX" altLang="ja-JP" sz="2400" b="1">
                  <a:solidFill>
                    <a:schemeClr val="bg1"/>
                  </a:solidFill>
                </a:rPr>
                <a:t>Ejemplo</a:t>
              </a:r>
              <a:r>
                <a:rPr lang="ja-JP" altLang="es-MX" sz="2400" b="1">
                  <a:solidFill>
                    <a:schemeClr val="bg1"/>
                  </a:solidFill>
                </a:rPr>
                <a:t>”</a:t>
              </a:r>
              <a:endParaRPr lang="es-MX" sz="2400" b="1">
                <a:solidFill>
                  <a:schemeClr val="bg1"/>
                </a:solidFill>
              </a:endParaRPr>
            </a:p>
          </p:txBody>
        </p:sp>
        <p:sp>
          <p:nvSpPr>
            <p:cNvPr id="109583" name="Rectangle 32"/>
            <p:cNvSpPr>
              <a:spLocks noChangeArrowheads="1"/>
            </p:cNvSpPr>
            <p:nvPr/>
          </p:nvSpPr>
          <p:spPr bwMode="auto">
            <a:xfrm>
              <a:off x="3590" y="3479"/>
              <a:ext cx="1095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ja-JP" altLang="es-MX" sz="2400" b="1">
                  <a:solidFill>
                    <a:schemeClr val="bg1"/>
                  </a:solidFill>
                </a:rPr>
                <a:t>“</a:t>
              </a:r>
              <a:r>
                <a:rPr lang="es-MX" altLang="ja-JP" sz="2400" b="1">
                  <a:solidFill>
                    <a:schemeClr val="bg1"/>
                  </a:solidFill>
                </a:rPr>
                <a:t>Emoción</a:t>
              </a:r>
              <a:r>
                <a:rPr lang="ja-JP" altLang="es-MX" sz="2400" b="1">
                  <a:solidFill>
                    <a:schemeClr val="bg1"/>
                  </a:solidFill>
                </a:rPr>
                <a:t>”</a:t>
              </a:r>
              <a:endParaRPr lang="es-MX" sz="2400" b="1">
                <a:solidFill>
                  <a:schemeClr val="bg1"/>
                </a:solidFill>
              </a:endParaRPr>
            </a:p>
          </p:txBody>
        </p:sp>
        <p:sp>
          <p:nvSpPr>
            <p:cNvPr id="109584" name="AutoShape 33"/>
            <p:cNvSpPr>
              <a:spLocks noChangeArrowheads="1"/>
            </p:cNvSpPr>
            <p:nvPr/>
          </p:nvSpPr>
          <p:spPr bwMode="auto">
            <a:xfrm>
              <a:off x="2233" y="2879"/>
              <a:ext cx="1243" cy="229"/>
            </a:xfrm>
            <a:prstGeom prst="leftArrow">
              <a:avLst>
                <a:gd name="adj1" fmla="val 50000"/>
                <a:gd name="adj2" fmla="val 270292"/>
              </a:avLst>
            </a:pr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9585" name="AutoShape 34"/>
            <p:cNvSpPr>
              <a:spLocks noChangeArrowheads="1"/>
            </p:cNvSpPr>
            <p:nvPr/>
          </p:nvSpPr>
          <p:spPr bwMode="auto">
            <a:xfrm>
              <a:off x="2233" y="3531"/>
              <a:ext cx="1243" cy="228"/>
            </a:xfrm>
            <a:prstGeom prst="leftArrow">
              <a:avLst>
                <a:gd name="adj1" fmla="val 50000"/>
                <a:gd name="adj2" fmla="val 271477"/>
              </a:avLst>
            </a:pr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9586" name="AutoShape 35"/>
            <p:cNvSpPr>
              <a:spLocks noChangeArrowheads="1"/>
            </p:cNvSpPr>
            <p:nvPr/>
          </p:nvSpPr>
          <p:spPr bwMode="auto">
            <a:xfrm>
              <a:off x="2233" y="2184"/>
              <a:ext cx="1243" cy="228"/>
            </a:xfrm>
            <a:prstGeom prst="leftArrow">
              <a:avLst>
                <a:gd name="adj1" fmla="val 50000"/>
                <a:gd name="adj2" fmla="val 271477"/>
              </a:avLst>
            </a:pr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9587" name="AutoShape 36"/>
            <p:cNvSpPr>
              <a:spLocks noChangeArrowheads="1"/>
            </p:cNvSpPr>
            <p:nvPr/>
          </p:nvSpPr>
          <p:spPr bwMode="auto">
            <a:xfrm>
              <a:off x="2233" y="1489"/>
              <a:ext cx="1243" cy="228"/>
            </a:xfrm>
            <a:prstGeom prst="leftArrow">
              <a:avLst>
                <a:gd name="adj1" fmla="val 50000"/>
                <a:gd name="adj2" fmla="val 271477"/>
              </a:avLst>
            </a:pr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9588" name="Rectangle 37"/>
            <p:cNvSpPr>
              <a:spLocks noChangeArrowheads="1"/>
            </p:cNvSpPr>
            <p:nvPr/>
          </p:nvSpPr>
          <p:spPr bwMode="auto">
            <a:xfrm>
              <a:off x="3380" y="2175"/>
              <a:ext cx="1315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ja-JP" altLang="es-MX" sz="2400" b="1">
                  <a:solidFill>
                    <a:schemeClr val="bg1"/>
                  </a:solidFill>
                </a:rPr>
                <a:t>“</a:t>
              </a:r>
              <a:r>
                <a:rPr lang="es-MX" altLang="ja-JP" sz="2400" b="1">
                  <a:solidFill>
                    <a:schemeClr val="bg1"/>
                  </a:solidFill>
                </a:rPr>
                <a:t>Percepción</a:t>
              </a:r>
              <a:r>
                <a:rPr lang="ja-JP" altLang="es-MX" sz="2400" b="1">
                  <a:solidFill>
                    <a:schemeClr val="bg1"/>
                  </a:solidFill>
                </a:rPr>
                <a:t>”</a:t>
              </a:r>
              <a:endParaRPr lang="es-MX" sz="2400" b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8999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El ambiente</a:t>
            </a:r>
          </a:p>
        </p:txBody>
      </p:sp>
      <p:sp>
        <p:nvSpPr>
          <p:cNvPr id="110594" name="Rectangle 3"/>
          <p:cNvSpPr>
            <a:spLocks noChangeArrowheads="1"/>
          </p:cNvSpPr>
          <p:nvPr/>
        </p:nvSpPr>
        <p:spPr bwMode="auto">
          <a:xfrm>
            <a:off x="755650" y="3411538"/>
            <a:ext cx="2363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s-MX" sz="2400" b="1">
                <a:solidFill>
                  <a:srgbClr val="0000FF"/>
                </a:solidFill>
                <a:latin typeface="Tahoma" charset="0"/>
              </a:rPr>
              <a:t>Consumidores</a:t>
            </a:r>
          </a:p>
        </p:txBody>
      </p:sp>
      <p:sp>
        <p:nvSpPr>
          <p:cNvPr id="110595" name="AutoShape 4"/>
          <p:cNvSpPr>
            <a:spLocks noChangeArrowheads="1"/>
          </p:cNvSpPr>
          <p:nvPr/>
        </p:nvSpPr>
        <p:spPr bwMode="auto">
          <a:xfrm>
            <a:off x="3062288" y="3508375"/>
            <a:ext cx="620712" cy="376238"/>
          </a:xfrm>
          <a:prstGeom prst="rightArrow">
            <a:avLst>
              <a:gd name="adj1" fmla="val 50000"/>
              <a:gd name="adj2" fmla="val 82497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0596" name="AutoShape 5"/>
          <p:cNvSpPr>
            <a:spLocks noChangeArrowheads="1"/>
          </p:cNvSpPr>
          <p:nvPr/>
        </p:nvSpPr>
        <p:spPr bwMode="auto">
          <a:xfrm>
            <a:off x="5729288" y="3529013"/>
            <a:ext cx="620712" cy="376237"/>
          </a:xfrm>
          <a:prstGeom prst="leftArrow">
            <a:avLst>
              <a:gd name="adj1" fmla="val 50000"/>
              <a:gd name="adj2" fmla="val 82482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0597" name="AutoShape 6"/>
          <p:cNvSpPr>
            <a:spLocks noChangeArrowheads="1"/>
          </p:cNvSpPr>
          <p:nvPr/>
        </p:nvSpPr>
        <p:spPr bwMode="auto">
          <a:xfrm>
            <a:off x="4433888" y="4813300"/>
            <a:ext cx="376237" cy="620713"/>
          </a:xfrm>
          <a:prstGeom prst="upArrow">
            <a:avLst>
              <a:gd name="adj1" fmla="val 50000"/>
              <a:gd name="adj2" fmla="val 82482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0598" name="Rectangle 7"/>
          <p:cNvSpPr>
            <a:spLocks noChangeArrowheads="1"/>
          </p:cNvSpPr>
          <p:nvPr/>
        </p:nvSpPr>
        <p:spPr bwMode="auto">
          <a:xfrm>
            <a:off x="2187575" y="2039938"/>
            <a:ext cx="1122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s-MX" sz="2400" b="1">
                <a:solidFill>
                  <a:srgbClr val="0000FF"/>
                </a:solidFill>
                <a:latin typeface="Tahoma" charset="0"/>
              </a:rPr>
              <a:t>ONG</a:t>
            </a:r>
            <a:r>
              <a:rPr lang="ja-JP" altLang="es-MX" sz="2400" b="1">
                <a:solidFill>
                  <a:srgbClr val="0000FF"/>
                </a:solidFill>
                <a:latin typeface="Tahoma" charset="0"/>
              </a:rPr>
              <a:t>’</a:t>
            </a:r>
            <a:r>
              <a:rPr lang="es-MX" altLang="ja-JP" sz="2400" b="1">
                <a:solidFill>
                  <a:srgbClr val="0000FF"/>
                </a:solidFill>
                <a:latin typeface="Tahoma" charset="0"/>
              </a:rPr>
              <a:t>s</a:t>
            </a:r>
            <a:endParaRPr lang="es-MX" sz="2400" b="1">
              <a:solidFill>
                <a:srgbClr val="0000FF"/>
              </a:solidFill>
              <a:latin typeface="Tahoma" charset="0"/>
            </a:endParaRPr>
          </a:p>
        </p:txBody>
      </p:sp>
      <p:sp>
        <p:nvSpPr>
          <p:cNvPr id="110599" name="AutoShape 8"/>
          <p:cNvSpPr>
            <a:spLocks noChangeArrowheads="1"/>
          </p:cNvSpPr>
          <p:nvPr/>
        </p:nvSpPr>
        <p:spPr bwMode="auto">
          <a:xfrm rot="2640000">
            <a:off x="3087688" y="2432050"/>
            <a:ext cx="622300" cy="376238"/>
          </a:xfrm>
          <a:prstGeom prst="rightArrow">
            <a:avLst>
              <a:gd name="adj1" fmla="val 50000"/>
              <a:gd name="adj2" fmla="val 82708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0600" name="Rectangle 9"/>
          <p:cNvSpPr>
            <a:spLocks noChangeArrowheads="1"/>
          </p:cNvSpPr>
          <p:nvPr/>
        </p:nvSpPr>
        <p:spPr bwMode="auto">
          <a:xfrm>
            <a:off x="6296025" y="4908550"/>
            <a:ext cx="203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s-MX" sz="2400" b="1">
                <a:solidFill>
                  <a:srgbClr val="0000FF"/>
                </a:solidFill>
                <a:latin typeface="Tahoma" charset="0"/>
              </a:rPr>
              <a:t>Autoridades</a:t>
            </a:r>
          </a:p>
        </p:txBody>
      </p:sp>
      <p:sp>
        <p:nvSpPr>
          <p:cNvPr id="110601" name="AutoShape 10"/>
          <p:cNvSpPr>
            <a:spLocks noChangeArrowheads="1"/>
          </p:cNvSpPr>
          <p:nvPr/>
        </p:nvSpPr>
        <p:spPr bwMode="auto">
          <a:xfrm rot="-8160000">
            <a:off x="5827713" y="4519613"/>
            <a:ext cx="622300" cy="376237"/>
          </a:xfrm>
          <a:prstGeom prst="rightArrow">
            <a:avLst>
              <a:gd name="adj1" fmla="val 50000"/>
              <a:gd name="adj2" fmla="val 82708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0602" name="AutoShape 11"/>
          <p:cNvSpPr>
            <a:spLocks noChangeArrowheads="1"/>
          </p:cNvSpPr>
          <p:nvPr/>
        </p:nvSpPr>
        <p:spPr bwMode="auto">
          <a:xfrm rot="8040000">
            <a:off x="5606257" y="2420144"/>
            <a:ext cx="622300" cy="376237"/>
          </a:xfrm>
          <a:prstGeom prst="rightArrow">
            <a:avLst>
              <a:gd name="adj1" fmla="val 50000"/>
              <a:gd name="adj2" fmla="val 82708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0603" name="AutoShape 12"/>
          <p:cNvSpPr>
            <a:spLocks noChangeArrowheads="1"/>
          </p:cNvSpPr>
          <p:nvPr/>
        </p:nvSpPr>
        <p:spPr bwMode="auto">
          <a:xfrm rot="-2760000">
            <a:off x="3091657" y="4566444"/>
            <a:ext cx="622300" cy="376237"/>
          </a:xfrm>
          <a:prstGeom prst="rightArrow">
            <a:avLst>
              <a:gd name="adj1" fmla="val 50000"/>
              <a:gd name="adj2" fmla="val 82708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0604" name="AutoShape 13"/>
          <p:cNvSpPr>
            <a:spLocks noChangeArrowheads="1"/>
          </p:cNvSpPr>
          <p:nvPr/>
        </p:nvSpPr>
        <p:spPr bwMode="auto">
          <a:xfrm>
            <a:off x="4438650" y="2081213"/>
            <a:ext cx="376238" cy="620712"/>
          </a:xfrm>
          <a:prstGeom prst="downArrow">
            <a:avLst>
              <a:gd name="adj1" fmla="val 50000"/>
              <a:gd name="adj2" fmla="val 82497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0605" name="Oval 14"/>
          <p:cNvSpPr>
            <a:spLocks noChangeArrowheads="1"/>
          </p:cNvSpPr>
          <p:nvPr/>
        </p:nvSpPr>
        <p:spPr bwMode="auto">
          <a:xfrm>
            <a:off x="3748088" y="2871788"/>
            <a:ext cx="1800225" cy="1800225"/>
          </a:xfrm>
          <a:prstGeom prst="ellipse">
            <a:avLst/>
          </a:prstGeom>
          <a:solidFill>
            <a:srgbClr val="FF6600"/>
          </a:solidFill>
          <a:ln w="9525">
            <a:round/>
            <a:headEnd/>
            <a:tailEnd/>
          </a:ln>
          <a:scene3d>
            <a:camera prst="legacyObliqueBottom"/>
            <a:lightRig rig="legacyFlat1" dir="t"/>
          </a:scene3d>
          <a:sp3d extrusionH="1254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s-MX" sz="2800">
                <a:solidFill>
                  <a:srgbClr val="FFFF00"/>
                </a:solidFill>
                <a:latin typeface="Verdana" charset="0"/>
              </a:rPr>
              <a:t>Opinión</a:t>
            </a:r>
            <a:br>
              <a:rPr lang="es-MX" sz="2800">
                <a:solidFill>
                  <a:srgbClr val="FFFF00"/>
                </a:solidFill>
                <a:latin typeface="Verdana" charset="0"/>
              </a:rPr>
            </a:br>
            <a:r>
              <a:rPr lang="es-MX" sz="2800">
                <a:solidFill>
                  <a:srgbClr val="FFFF00"/>
                </a:solidFill>
                <a:latin typeface="Verdana" charset="0"/>
              </a:rPr>
              <a:t>Pública</a:t>
            </a:r>
          </a:p>
        </p:txBody>
      </p:sp>
      <p:sp>
        <p:nvSpPr>
          <p:cNvPr id="110606" name="Rectangle 15"/>
          <p:cNvSpPr>
            <a:spLocks noChangeArrowheads="1"/>
          </p:cNvSpPr>
          <p:nvPr/>
        </p:nvSpPr>
        <p:spPr bwMode="auto">
          <a:xfrm>
            <a:off x="1408113" y="4778375"/>
            <a:ext cx="1673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s-MX" sz="2400" b="1">
                <a:solidFill>
                  <a:srgbClr val="0000FF"/>
                </a:solidFill>
                <a:latin typeface="Tahoma" charset="0"/>
              </a:rPr>
              <a:t>Academia</a:t>
            </a:r>
          </a:p>
        </p:txBody>
      </p:sp>
      <p:sp>
        <p:nvSpPr>
          <p:cNvPr id="110607" name="Rectangle 16"/>
          <p:cNvSpPr>
            <a:spLocks noChangeArrowheads="1"/>
          </p:cNvSpPr>
          <p:nvPr/>
        </p:nvSpPr>
        <p:spPr bwMode="auto">
          <a:xfrm>
            <a:off x="4057650" y="1414463"/>
            <a:ext cx="1266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s-MX" sz="2400" b="1">
                <a:solidFill>
                  <a:srgbClr val="0000FF"/>
                </a:solidFill>
                <a:latin typeface="Tahoma" charset="0"/>
              </a:rPr>
              <a:t>Medios</a:t>
            </a:r>
          </a:p>
        </p:txBody>
      </p:sp>
      <p:sp>
        <p:nvSpPr>
          <p:cNvPr id="110608" name="Rectangle 17"/>
          <p:cNvSpPr>
            <a:spLocks noChangeArrowheads="1"/>
          </p:cNvSpPr>
          <p:nvPr/>
        </p:nvSpPr>
        <p:spPr bwMode="auto">
          <a:xfrm>
            <a:off x="6176963" y="2039938"/>
            <a:ext cx="1951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s-MX" sz="2400" b="1">
                <a:solidFill>
                  <a:srgbClr val="0000FF"/>
                </a:solidFill>
                <a:latin typeface="Tahoma" charset="0"/>
              </a:rPr>
              <a:t>Deportistas</a:t>
            </a:r>
          </a:p>
        </p:txBody>
      </p:sp>
      <p:sp>
        <p:nvSpPr>
          <p:cNvPr id="110609" name="Rectangle 18"/>
          <p:cNvSpPr>
            <a:spLocks noChangeArrowheads="1"/>
          </p:cNvSpPr>
          <p:nvPr/>
        </p:nvSpPr>
        <p:spPr bwMode="auto">
          <a:xfrm>
            <a:off x="6386513" y="3487738"/>
            <a:ext cx="1482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s-MX" sz="2400" b="1">
                <a:solidFill>
                  <a:srgbClr val="0000FF"/>
                </a:solidFill>
                <a:latin typeface="Tahoma" charset="0"/>
              </a:rPr>
              <a:t>Políticos</a:t>
            </a:r>
          </a:p>
        </p:txBody>
      </p:sp>
      <p:sp>
        <p:nvSpPr>
          <p:cNvPr id="110610" name="Rectangle 19"/>
          <p:cNvSpPr>
            <a:spLocks noChangeArrowheads="1"/>
          </p:cNvSpPr>
          <p:nvPr/>
        </p:nvSpPr>
        <p:spPr bwMode="auto">
          <a:xfrm>
            <a:off x="3851275" y="5734050"/>
            <a:ext cx="166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s-MX" sz="2400" b="1">
                <a:solidFill>
                  <a:srgbClr val="0000FF"/>
                </a:solidFill>
                <a:latin typeface="Tahoma" charset="0"/>
              </a:rPr>
              <a:t>Empresas</a:t>
            </a:r>
          </a:p>
        </p:txBody>
      </p:sp>
    </p:spTree>
    <p:extLst>
      <p:ext uri="{BB962C8B-B14F-4D97-AF65-F5344CB8AC3E}">
        <p14:creationId xmlns:p14="http://schemas.microsoft.com/office/powerpoint/2010/main" val="11423410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>
                <a:latin typeface="Arial" charset="0"/>
              </a:rPr>
              <a:t>¿Qué piensan?</a:t>
            </a:r>
          </a:p>
          <a:p>
            <a:pPr eaLnBrk="1" hangingPunct="1"/>
            <a:endParaRPr lang="es-ES">
              <a:latin typeface="Arial" charset="0"/>
            </a:endParaRPr>
          </a:p>
          <a:p>
            <a:pPr eaLnBrk="1" hangingPunct="1"/>
            <a:r>
              <a:rPr lang="es-ES">
                <a:latin typeface="Arial" charset="0"/>
              </a:rPr>
              <a:t>¿Qué sienten?</a:t>
            </a:r>
          </a:p>
          <a:p>
            <a:pPr eaLnBrk="1" hangingPunct="1">
              <a:buFontTx/>
              <a:buNone/>
            </a:pPr>
            <a:endParaRPr lang="es-ES">
              <a:latin typeface="Arial" charset="0"/>
            </a:endParaRPr>
          </a:p>
          <a:p>
            <a:pPr eaLnBrk="1" hangingPunct="1"/>
            <a:r>
              <a:rPr lang="es-ES">
                <a:latin typeface="Arial" charset="0"/>
              </a:rPr>
              <a:t>¿Qué experiencias </a:t>
            </a:r>
            <a:br>
              <a:rPr lang="es-ES">
                <a:latin typeface="Arial" charset="0"/>
              </a:rPr>
            </a:br>
            <a:r>
              <a:rPr lang="es-ES">
                <a:latin typeface="Arial" charset="0"/>
              </a:rPr>
              <a:t>han tenido?</a:t>
            </a:r>
          </a:p>
          <a:p>
            <a:pPr lvl="2" algn="just" eaLnBrk="1" hangingPunct="1">
              <a:buFontTx/>
              <a:buNone/>
            </a:pPr>
            <a:r>
              <a:rPr lang="es-ES_tradnl" sz="1400">
                <a:latin typeface="Arial" charset="0"/>
              </a:rPr>
              <a:t>			</a:t>
            </a:r>
          </a:p>
        </p:txBody>
      </p:sp>
      <p:sp>
        <p:nvSpPr>
          <p:cNvPr id="111618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Los críticos</a:t>
            </a:r>
          </a:p>
        </p:txBody>
      </p:sp>
    </p:spTree>
    <p:extLst>
      <p:ext uri="{BB962C8B-B14F-4D97-AF65-F5344CB8AC3E}">
        <p14:creationId xmlns:p14="http://schemas.microsoft.com/office/powerpoint/2010/main" val="37837407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>
                <a:latin typeface="Arial" charset="0"/>
              </a:rPr>
              <a:t>“Ustedes perjudican al público”</a:t>
            </a:r>
            <a:r>
              <a:rPr lang="es-ES_tradnl" altLang="ja-JP" sz="1800">
                <a:latin typeface="Arial" charset="0"/>
              </a:rPr>
              <a:t>	</a:t>
            </a:r>
            <a:endParaRPr lang="es-ES_tradnl" sz="1800">
              <a:latin typeface="Arial" charset="0"/>
            </a:endParaRPr>
          </a:p>
        </p:txBody>
      </p:sp>
      <p:sp>
        <p:nvSpPr>
          <p:cNvPr id="112642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 acusación</a:t>
            </a:r>
          </a:p>
        </p:txBody>
      </p:sp>
    </p:spTree>
    <p:extLst>
      <p:ext uri="{BB962C8B-B14F-4D97-AF65-F5344CB8AC3E}">
        <p14:creationId xmlns:p14="http://schemas.microsoft.com/office/powerpoint/2010/main" val="25655575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>
                <a:latin typeface="Arial" charset="0"/>
              </a:rPr>
              <a:t>¿Quién lo dice?</a:t>
            </a:r>
          </a:p>
          <a:p>
            <a:pPr eaLnBrk="1" hangingPunct="1">
              <a:buFontTx/>
              <a:buNone/>
            </a:pPr>
            <a:endParaRPr lang="es-ES">
              <a:latin typeface="Arial" charset="0"/>
            </a:endParaRPr>
          </a:p>
          <a:p>
            <a:pPr lvl="1" eaLnBrk="1" hangingPunct="1"/>
            <a:r>
              <a:rPr lang="es-ES">
                <a:latin typeface="Arial" charset="0"/>
              </a:rPr>
              <a:t> Su posición</a:t>
            </a:r>
          </a:p>
          <a:p>
            <a:pPr lvl="1" eaLnBrk="1" hangingPunct="1"/>
            <a:r>
              <a:rPr lang="es-ES">
                <a:latin typeface="Arial" charset="0"/>
              </a:rPr>
              <a:t> Su personalidad</a:t>
            </a:r>
          </a:p>
          <a:p>
            <a:pPr lvl="1" eaLnBrk="1" hangingPunct="1"/>
            <a:r>
              <a:rPr lang="es-ES">
                <a:latin typeface="Arial" charset="0"/>
              </a:rPr>
              <a:t> Su manera de ser</a:t>
            </a:r>
          </a:p>
          <a:p>
            <a:pPr lvl="1" eaLnBrk="1" hangingPunct="1"/>
            <a:r>
              <a:rPr lang="es-ES">
                <a:latin typeface="Arial" charset="0"/>
              </a:rPr>
              <a:t> Su vestimenta</a:t>
            </a:r>
          </a:p>
          <a:p>
            <a:pPr lvl="1" eaLnBrk="1" hangingPunct="1"/>
            <a:r>
              <a:rPr lang="es-ES">
                <a:latin typeface="Arial" charset="0"/>
              </a:rPr>
              <a:t> Su experiencia</a:t>
            </a:r>
          </a:p>
        </p:txBody>
      </p:sp>
      <p:sp>
        <p:nvSpPr>
          <p:cNvPr id="113666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 conversación</a:t>
            </a:r>
          </a:p>
        </p:txBody>
      </p:sp>
    </p:spTree>
    <p:extLst>
      <p:ext uri="{BB962C8B-B14F-4D97-AF65-F5344CB8AC3E}">
        <p14:creationId xmlns:p14="http://schemas.microsoft.com/office/powerpoint/2010/main" val="4030064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>
                <a:latin typeface="Arial" charset="0"/>
              </a:rPr>
              <a:t>¿Cuándo se dice?</a:t>
            </a:r>
          </a:p>
          <a:p>
            <a:pPr eaLnBrk="1" hangingPunct="1">
              <a:buFontTx/>
              <a:buNone/>
            </a:pPr>
            <a:endParaRPr lang="es-ES">
              <a:latin typeface="Arial" charset="0"/>
            </a:endParaRPr>
          </a:p>
          <a:p>
            <a:pPr lvl="1" eaLnBrk="1" hangingPunct="1"/>
            <a:r>
              <a:rPr lang="es-ES">
                <a:latin typeface="Arial" charset="0"/>
              </a:rPr>
              <a:t> Selección de un momento oportuno</a:t>
            </a:r>
          </a:p>
          <a:p>
            <a:pPr lvl="1" eaLnBrk="1" hangingPunct="1"/>
            <a:r>
              <a:rPr lang="es-ES">
                <a:latin typeface="Arial" charset="0"/>
              </a:rPr>
              <a:t> Hablar de los hechos</a:t>
            </a:r>
            <a:r>
              <a:rPr lang="es-ES_tradnl" sz="1600">
                <a:latin typeface="Arial" charset="0"/>
              </a:rPr>
              <a:t>	</a:t>
            </a:r>
          </a:p>
        </p:txBody>
      </p:sp>
      <p:sp>
        <p:nvSpPr>
          <p:cNvPr id="114690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 conversación</a:t>
            </a:r>
          </a:p>
        </p:txBody>
      </p:sp>
    </p:spTree>
    <p:extLst>
      <p:ext uri="{BB962C8B-B14F-4D97-AF65-F5344CB8AC3E}">
        <p14:creationId xmlns:p14="http://schemas.microsoft.com/office/powerpoint/2010/main" val="3088925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algn="l" eaLnBrk="1" hangingPunct="1"/>
            <a:r>
              <a:rPr lang="es-ES_tradnl" sz="4000">
                <a:latin typeface="Arial" charset="0"/>
              </a:rPr>
              <a:t>La conversación</a:t>
            </a:r>
          </a:p>
        </p:txBody>
      </p:sp>
      <p:sp>
        <p:nvSpPr>
          <p:cNvPr id="115714" name="AutoShape 3"/>
          <p:cNvSpPr>
            <a:spLocks noChangeArrowheads="1"/>
          </p:cNvSpPr>
          <p:nvPr/>
        </p:nvSpPr>
        <p:spPr bwMode="auto">
          <a:xfrm>
            <a:off x="5126038" y="2736850"/>
            <a:ext cx="1098550" cy="566738"/>
          </a:xfrm>
          <a:prstGeom prst="rightArrow">
            <a:avLst>
              <a:gd name="adj1" fmla="val 75009"/>
              <a:gd name="adj2" fmla="val 113601"/>
            </a:avLst>
          </a:prstGeom>
          <a:solidFill>
            <a:srgbClr val="FF0000"/>
          </a:solidFill>
          <a:ln w="12700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s-ES" sz="2400">
              <a:solidFill>
                <a:srgbClr val="00CCFF"/>
              </a:solidFill>
              <a:latin typeface="Tahoma" charset="0"/>
            </a:endParaRPr>
          </a:p>
        </p:txBody>
      </p:sp>
      <p:sp>
        <p:nvSpPr>
          <p:cNvPr id="115715" name="AutoShape 4"/>
          <p:cNvSpPr>
            <a:spLocks noChangeArrowheads="1"/>
          </p:cNvSpPr>
          <p:nvPr/>
        </p:nvSpPr>
        <p:spPr bwMode="auto">
          <a:xfrm>
            <a:off x="2916238" y="2736850"/>
            <a:ext cx="1090612" cy="566738"/>
          </a:xfrm>
          <a:prstGeom prst="leftArrow">
            <a:avLst>
              <a:gd name="adj1" fmla="val 75009"/>
              <a:gd name="adj2" fmla="val 112763"/>
            </a:avLst>
          </a:prstGeom>
          <a:solidFill>
            <a:srgbClr val="FF0000"/>
          </a:solidFill>
          <a:ln w="12700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s-ES" sz="2400">
              <a:solidFill>
                <a:srgbClr val="00CCFF"/>
              </a:solidFill>
              <a:latin typeface="Tahoma" charset="0"/>
            </a:endParaRPr>
          </a:p>
        </p:txBody>
      </p:sp>
      <p:sp>
        <p:nvSpPr>
          <p:cNvPr id="115716" name="Rectangle 5"/>
          <p:cNvSpPr>
            <a:spLocks noChangeArrowheads="1"/>
          </p:cNvSpPr>
          <p:nvPr/>
        </p:nvSpPr>
        <p:spPr bwMode="auto">
          <a:xfrm>
            <a:off x="4051300" y="2349500"/>
            <a:ext cx="96043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s-MX" sz="10000" b="1">
                <a:solidFill>
                  <a:srgbClr val="FF3300"/>
                </a:solidFill>
              </a:rPr>
              <a:t>?</a:t>
            </a:r>
            <a:endParaRPr lang="es-MX" sz="30000" b="1">
              <a:solidFill>
                <a:srgbClr val="FF3300"/>
              </a:solidFill>
            </a:endParaRPr>
          </a:p>
        </p:txBody>
      </p:sp>
      <p:sp>
        <p:nvSpPr>
          <p:cNvPr id="115717" name="Rectangle 6"/>
          <p:cNvSpPr>
            <a:spLocks noChangeArrowheads="1"/>
          </p:cNvSpPr>
          <p:nvPr/>
        </p:nvSpPr>
        <p:spPr bwMode="auto">
          <a:xfrm>
            <a:off x="215900" y="2565400"/>
            <a:ext cx="313213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es-MX" sz="3200" b="1">
                <a:solidFill>
                  <a:srgbClr val="0000FF"/>
                </a:solidFill>
                <a:latin typeface="Times New Roman" charset="0"/>
              </a:rPr>
              <a:t>Interés </a:t>
            </a:r>
            <a:br>
              <a:rPr lang="es-MX" sz="3200" b="1">
                <a:solidFill>
                  <a:srgbClr val="0000FF"/>
                </a:solidFill>
                <a:latin typeface="Times New Roman" charset="0"/>
              </a:rPr>
            </a:br>
            <a:r>
              <a:rPr lang="es-MX" sz="3200" b="1">
                <a:solidFill>
                  <a:srgbClr val="0000FF"/>
                </a:solidFill>
                <a:latin typeface="Times New Roman" charset="0"/>
              </a:rPr>
              <a:t>propio</a:t>
            </a:r>
          </a:p>
        </p:txBody>
      </p:sp>
      <p:sp>
        <p:nvSpPr>
          <p:cNvPr id="115718" name="Rectangle 7"/>
          <p:cNvSpPr>
            <a:spLocks noChangeArrowheads="1"/>
          </p:cNvSpPr>
          <p:nvPr/>
        </p:nvSpPr>
        <p:spPr bwMode="auto">
          <a:xfrm>
            <a:off x="6229350" y="2565400"/>
            <a:ext cx="27352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es-MX" sz="3200" b="1">
                <a:solidFill>
                  <a:srgbClr val="0000FF"/>
                </a:solidFill>
                <a:latin typeface="Times New Roman" charset="0"/>
              </a:rPr>
              <a:t>Preocupación por los otros</a:t>
            </a:r>
          </a:p>
        </p:txBody>
      </p:sp>
      <p:sp>
        <p:nvSpPr>
          <p:cNvPr id="150536" name="Rectangle 8"/>
          <p:cNvSpPr>
            <a:spLocks noChangeArrowheads="1"/>
          </p:cNvSpPr>
          <p:nvPr/>
        </p:nvSpPr>
        <p:spPr bwMode="auto">
          <a:xfrm>
            <a:off x="2843213" y="4403725"/>
            <a:ext cx="3457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s-MX" sz="4400" b="1" i="1">
                <a:solidFill>
                  <a:srgbClr val="0000FF"/>
                </a:solidFill>
                <a:latin typeface="Times New Roman" charset="0"/>
              </a:rPr>
              <a:t>Lo que se dice</a:t>
            </a:r>
          </a:p>
        </p:txBody>
      </p:sp>
    </p:spTree>
    <p:extLst>
      <p:ext uri="{BB962C8B-B14F-4D97-AF65-F5344CB8AC3E}">
        <p14:creationId xmlns:p14="http://schemas.microsoft.com/office/powerpoint/2010/main" val="2061626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6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>
                <a:latin typeface="Arial" charset="0"/>
              </a:rPr>
              <a:t>Lo que se dice es importante, pero también...</a:t>
            </a:r>
            <a:endParaRPr lang="es-ES_tradnl" sz="1800">
              <a:latin typeface="Arial" charset="0"/>
            </a:endParaRPr>
          </a:p>
        </p:txBody>
      </p:sp>
      <p:sp>
        <p:nvSpPr>
          <p:cNvPr id="116738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 conversación</a:t>
            </a:r>
          </a:p>
        </p:txBody>
      </p:sp>
    </p:spTree>
    <p:extLst>
      <p:ext uri="{BB962C8B-B14F-4D97-AF65-F5344CB8AC3E}">
        <p14:creationId xmlns:p14="http://schemas.microsoft.com/office/powerpoint/2010/main" val="30264308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>
                <a:latin typeface="Arial" charset="0"/>
              </a:rPr>
              <a:t>¿Cómo se dice?</a:t>
            </a:r>
          </a:p>
          <a:p>
            <a:pPr eaLnBrk="1" hangingPunct="1">
              <a:buFontTx/>
              <a:buNone/>
            </a:pPr>
            <a:endParaRPr lang="es-ES">
              <a:latin typeface="Arial" charset="0"/>
            </a:endParaRPr>
          </a:p>
          <a:p>
            <a:pPr lvl="1" eaLnBrk="1" hangingPunct="1"/>
            <a:r>
              <a:rPr lang="es-ES">
                <a:latin typeface="Arial" charset="0"/>
              </a:rPr>
              <a:t> El tono</a:t>
            </a:r>
          </a:p>
          <a:p>
            <a:pPr lvl="1" eaLnBrk="1" hangingPunct="1"/>
            <a:r>
              <a:rPr lang="es-ES">
                <a:latin typeface="Arial" charset="0"/>
              </a:rPr>
              <a:t> Preocupación</a:t>
            </a:r>
          </a:p>
          <a:p>
            <a:pPr lvl="1" eaLnBrk="1" hangingPunct="1"/>
            <a:r>
              <a:rPr lang="es-ES">
                <a:latin typeface="Arial" charset="0"/>
              </a:rPr>
              <a:t> Actitud</a:t>
            </a:r>
          </a:p>
          <a:p>
            <a:pPr lvl="1" eaLnBrk="1" hangingPunct="1"/>
            <a:r>
              <a:rPr lang="es-ES">
                <a:latin typeface="Arial" charset="0"/>
              </a:rPr>
              <a:t> Confianza</a:t>
            </a:r>
          </a:p>
          <a:p>
            <a:pPr lvl="1" eaLnBrk="1" hangingPunct="1"/>
            <a:r>
              <a:rPr lang="es-ES">
                <a:latin typeface="Arial" charset="0"/>
              </a:rPr>
              <a:t> Afecto</a:t>
            </a:r>
          </a:p>
          <a:p>
            <a:pPr lvl="1" eaLnBrk="1" hangingPunct="1"/>
            <a:r>
              <a:rPr lang="es-ES">
                <a:latin typeface="Arial" charset="0"/>
              </a:rPr>
              <a:t> Señas expresivas</a:t>
            </a:r>
            <a:r>
              <a:rPr lang="es-ES_tradnl" sz="1600">
                <a:latin typeface="Arial" charset="0"/>
              </a:rPr>
              <a:t> 			</a:t>
            </a:r>
          </a:p>
        </p:txBody>
      </p:sp>
      <p:sp>
        <p:nvSpPr>
          <p:cNvPr id="117762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La conversación</a:t>
            </a:r>
          </a:p>
        </p:txBody>
      </p:sp>
    </p:spTree>
    <p:extLst>
      <p:ext uri="{BB962C8B-B14F-4D97-AF65-F5344CB8AC3E}">
        <p14:creationId xmlns:p14="http://schemas.microsoft.com/office/powerpoint/2010/main" val="17230753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 b="1">
                <a:latin typeface="Arial" charset="0"/>
              </a:rPr>
              <a:t>Escoja tres puntos</a:t>
            </a:r>
          </a:p>
          <a:p>
            <a:pPr eaLnBrk="1" hangingPunct="1"/>
            <a:endParaRPr lang="es-ES">
              <a:latin typeface="Arial" charset="0"/>
            </a:endParaRPr>
          </a:p>
          <a:p>
            <a:pPr lvl="1" eaLnBrk="1" hangingPunct="1"/>
            <a:r>
              <a:rPr lang="es-ES">
                <a:latin typeface="Arial" charset="0"/>
              </a:rPr>
              <a:t>Comuníquelos claramente</a:t>
            </a:r>
            <a:endParaRPr lang="es-ES_tradnl" sz="1600">
              <a:latin typeface="Arial" charset="0"/>
            </a:endParaRPr>
          </a:p>
        </p:txBody>
      </p:sp>
      <p:sp>
        <p:nvSpPr>
          <p:cNvPr id="118786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Actuación</a:t>
            </a:r>
          </a:p>
        </p:txBody>
      </p:sp>
    </p:spTree>
    <p:extLst>
      <p:ext uri="{BB962C8B-B14F-4D97-AF65-F5344CB8AC3E}">
        <p14:creationId xmlns:p14="http://schemas.microsoft.com/office/powerpoint/2010/main" val="12697644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 b="1">
                <a:latin typeface="Arial" charset="0"/>
              </a:rPr>
              <a:t>Utilice ejemplos y anécdotas</a:t>
            </a:r>
          </a:p>
          <a:p>
            <a:pPr eaLnBrk="1" hangingPunct="1"/>
            <a:endParaRPr lang="es-ES" b="1">
              <a:latin typeface="Arial" charset="0"/>
            </a:endParaRPr>
          </a:p>
          <a:p>
            <a:pPr lvl="1" eaLnBrk="1" hangingPunct="1"/>
            <a:r>
              <a:rPr lang="es-MX">
                <a:latin typeface="Arial" charset="0"/>
              </a:rPr>
              <a:t>Sobre todo de la vida cotidiana</a:t>
            </a:r>
            <a:endParaRPr lang="es-ES">
              <a:latin typeface="Arial" charset="0"/>
            </a:endParaRPr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Actuación</a:t>
            </a:r>
          </a:p>
        </p:txBody>
      </p:sp>
    </p:spTree>
    <p:extLst>
      <p:ext uri="{BB962C8B-B14F-4D97-AF65-F5344CB8AC3E}">
        <p14:creationId xmlns:p14="http://schemas.microsoft.com/office/powerpoint/2010/main" val="63237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 b="1">
                <a:latin typeface="Arial" charset="0"/>
              </a:rPr>
              <a:t>Decida lo que quiera decir antes de decirlo</a:t>
            </a:r>
          </a:p>
          <a:p>
            <a:pPr eaLnBrk="1" hangingPunct="1"/>
            <a:endParaRPr lang="es-ES" b="1">
              <a:latin typeface="Arial" charset="0"/>
            </a:endParaRPr>
          </a:p>
          <a:p>
            <a:pPr lvl="1" eaLnBrk="1" hangingPunct="1"/>
            <a:r>
              <a:rPr lang="es-ES">
                <a:latin typeface="Arial" charset="0"/>
              </a:rPr>
              <a:t> No improvise</a:t>
            </a:r>
            <a:endParaRPr lang="es-ES_tradnl" sz="1600">
              <a:latin typeface="Arial" charset="0"/>
            </a:endParaRPr>
          </a:p>
        </p:txBody>
      </p:sp>
      <p:sp>
        <p:nvSpPr>
          <p:cNvPr id="120834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Actuación</a:t>
            </a:r>
          </a:p>
        </p:txBody>
      </p:sp>
    </p:spTree>
    <p:extLst>
      <p:ext uri="{BB962C8B-B14F-4D97-AF65-F5344CB8AC3E}">
        <p14:creationId xmlns:p14="http://schemas.microsoft.com/office/powerpoint/2010/main" val="15523360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 b="1">
                <a:latin typeface="Arial" charset="0"/>
              </a:rPr>
              <a:t>Transmita sus mensajes</a:t>
            </a:r>
          </a:p>
          <a:p>
            <a:pPr eaLnBrk="1" hangingPunct="1"/>
            <a:endParaRPr lang="es-ES" b="1">
              <a:latin typeface="Arial" charset="0"/>
            </a:endParaRPr>
          </a:p>
          <a:p>
            <a:pPr lvl="1" eaLnBrk="1" hangingPunct="1"/>
            <a:r>
              <a:rPr lang="es-ES">
                <a:latin typeface="Arial" charset="0"/>
              </a:rPr>
              <a:t>Tan pronto como le sea posible</a:t>
            </a:r>
            <a:endParaRPr lang="es-ES_tradnl">
              <a:latin typeface="Arial" charset="0"/>
            </a:endParaRPr>
          </a:p>
        </p:txBody>
      </p:sp>
      <p:sp>
        <p:nvSpPr>
          <p:cNvPr id="121858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Actuación</a:t>
            </a:r>
          </a:p>
        </p:txBody>
      </p:sp>
    </p:spTree>
    <p:extLst>
      <p:ext uri="{BB962C8B-B14F-4D97-AF65-F5344CB8AC3E}">
        <p14:creationId xmlns:p14="http://schemas.microsoft.com/office/powerpoint/2010/main" val="9584662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 b="1">
                <a:latin typeface="Arial" charset="0"/>
              </a:rPr>
              <a:t>Prepárese</a:t>
            </a:r>
          </a:p>
          <a:p>
            <a:pPr eaLnBrk="1" hangingPunct="1"/>
            <a:endParaRPr lang="es-ES" b="1">
              <a:latin typeface="Arial" charset="0"/>
            </a:endParaRPr>
          </a:p>
          <a:p>
            <a:pPr lvl="1" eaLnBrk="1" hangingPunct="1"/>
            <a:r>
              <a:rPr lang="es-ES">
                <a:latin typeface="Arial" charset="0"/>
              </a:rPr>
              <a:t>Hasta para los temas más fáciles</a:t>
            </a:r>
            <a:endParaRPr lang="es-ES_tradnl" sz="1600">
              <a:latin typeface="Arial" charset="0"/>
            </a:endParaRPr>
          </a:p>
        </p:txBody>
      </p:sp>
      <p:sp>
        <p:nvSpPr>
          <p:cNvPr id="122882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Actuación</a:t>
            </a:r>
          </a:p>
        </p:txBody>
      </p:sp>
    </p:spTree>
    <p:extLst>
      <p:ext uri="{BB962C8B-B14F-4D97-AF65-F5344CB8AC3E}">
        <p14:creationId xmlns:p14="http://schemas.microsoft.com/office/powerpoint/2010/main" val="20101213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 b="1">
                <a:latin typeface="Arial" charset="0"/>
              </a:rPr>
              <a:t>Mantenga el tono</a:t>
            </a:r>
          </a:p>
          <a:p>
            <a:pPr eaLnBrk="1" hangingPunct="1"/>
            <a:endParaRPr lang="es-ES">
              <a:latin typeface="Arial" charset="0"/>
            </a:endParaRPr>
          </a:p>
          <a:p>
            <a:pPr lvl="1" eaLnBrk="1" hangingPunct="1"/>
            <a:r>
              <a:rPr lang="es-ES">
                <a:latin typeface="Arial" charset="0"/>
              </a:rPr>
              <a:t>Tranquilo</a:t>
            </a:r>
          </a:p>
          <a:p>
            <a:pPr lvl="1" eaLnBrk="1" hangingPunct="1"/>
            <a:r>
              <a:rPr lang="es-ES">
                <a:latin typeface="Arial" charset="0"/>
              </a:rPr>
              <a:t>Profesional</a:t>
            </a:r>
            <a:endParaRPr lang="es-ES_tradnl" sz="1600">
              <a:latin typeface="Arial" charset="0"/>
            </a:endParaRPr>
          </a:p>
        </p:txBody>
      </p:sp>
      <p:sp>
        <p:nvSpPr>
          <p:cNvPr id="123906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Actuación</a:t>
            </a:r>
          </a:p>
        </p:txBody>
      </p:sp>
    </p:spTree>
    <p:extLst>
      <p:ext uri="{BB962C8B-B14F-4D97-AF65-F5344CB8AC3E}">
        <p14:creationId xmlns:p14="http://schemas.microsoft.com/office/powerpoint/2010/main" val="27815953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 b="1">
                <a:latin typeface="Arial" charset="0"/>
              </a:rPr>
              <a:t>No mienta</a:t>
            </a:r>
          </a:p>
          <a:p>
            <a:pPr eaLnBrk="1" hangingPunct="1"/>
            <a:endParaRPr lang="es-ES">
              <a:latin typeface="Arial" charset="0"/>
            </a:endParaRPr>
          </a:p>
          <a:p>
            <a:pPr lvl="1" eaLnBrk="1" hangingPunct="1"/>
            <a:r>
              <a:rPr lang="es-ES">
                <a:latin typeface="Arial" charset="0"/>
              </a:rPr>
              <a:t>No hay por qué</a:t>
            </a:r>
            <a:endParaRPr lang="es-ES_tradnl" sz="1600">
              <a:latin typeface="Arial" charset="0"/>
            </a:endParaRPr>
          </a:p>
        </p:txBody>
      </p:sp>
      <p:sp>
        <p:nvSpPr>
          <p:cNvPr id="124930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Actuación</a:t>
            </a:r>
          </a:p>
        </p:txBody>
      </p:sp>
    </p:spTree>
    <p:extLst>
      <p:ext uri="{BB962C8B-B14F-4D97-AF65-F5344CB8AC3E}">
        <p14:creationId xmlns:p14="http://schemas.microsoft.com/office/powerpoint/2010/main" val="6948187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 b="1">
                <a:latin typeface="Arial" charset="0"/>
              </a:rPr>
              <a:t>Asuma que su comentario será citado</a:t>
            </a:r>
          </a:p>
          <a:p>
            <a:pPr lvl="1" eaLnBrk="1" hangingPunct="1"/>
            <a:endParaRPr lang="es-ES">
              <a:latin typeface="Arial" charset="0"/>
            </a:endParaRPr>
          </a:p>
          <a:p>
            <a:pPr lvl="1" eaLnBrk="1" hangingPunct="1"/>
            <a:r>
              <a:rPr lang="es-ES">
                <a:latin typeface="Arial" charset="0"/>
              </a:rPr>
              <a:t>Que vale la pena ser recordado</a:t>
            </a:r>
          </a:p>
        </p:txBody>
      </p:sp>
      <p:sp>
        <p:nvSpPr>
          <p:cNvPr id="125954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Actuación</a:t>
            </a:r>
          </a:p>
        </p:txBody>
      </p:sp>
    </p:spTree>
    <p:extLst>
      <p:ext uri="{BB962C8B-B14F-4D97-AF65-F5344CB8AC3E}">
        <p14:creationId xmlns:p14="http://schemas.microsoft.com/office/powerpoint/2010/main" val="19450454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Actuación</a:t>
            </a:r>
          </a:p>
        </p:txBody>
      </p:sp>
      <p:sp>
        <p:nvSpPr>
          <p:cNvPr id="161795" name="AutoShape 3"/>
          <p:cNvSpPr>
            <a:spLocks noChangeArrowheads="1"/>
          </p:cNvSpPr>
          <p:nvPr/>
        </p:nvSpPr>
        <p:spPr bwMode="auto">
          <a:xfrm>
            <a:off x="1187450" y="4846638"/>
            <a:ext cx="3705225" cy="947737"/>
          </a:xfrm>
          <a:prstGeom prst="rightArrow">
            <a:avLst>
              <a:gd name="adj1" fmla="val 50000"/>
              <a:gd name="adj2" fmla="val 97739"/>
            </a:avLst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Right"/>
            <a:lightRig rig="legacyFlat1" dir="t"/>
          </a:scene3d>
          <a:sp3d extrusionH="49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>
                <a:solidFill>
                  <a:schemeClr val="bg1"/>
                </a:solidFill>
              </a:rPr>
              <a:t>La resistencia negativa</a:t>
            </a:r>
            <a:endParaRPr lang="es-ES" sz="2000" b="1">
              <a:solidFill>
                <a:schemeClr val="bg1"/>
              </a:solidFill>
            </a:endParaRPr>
          </a:p>
        </p:txBody>
      </p:sp>
      <p:sp>
        <p:nvSpPr>
          <p:cNvPr id="161796" name="AutoShape 4"/>
          <p:cNvSpPr>
            <a:spLocks noChangeArrowheads="1"/>
          </p:cNvSpPr>
          <p:nvPr/>
        </p:nvSpPr>
        <p:spPr bwMode="auto">
          <a:xfrm>
            <a:off x="1187450" y="1484313"/>
            <a:ext cx="3705225" cy="947737"/>
          </a:xfrm>
          <a:prstGeom prst="rightArrow">
            <a:avLst>
              <a:gd name="adj1" fmla="val 50000"/>
              <a:gd name="adj2" fmla="val 97739"/>
            </a:avLst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Right"/>
            <a:lightRig rig="legacyFlat1" dir="t"/>
          </a:scene3d>
          <a:sp3d extrusionH="49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>
                <a:solidFill>
                  <a:schemeClr val="bg1"/>
                </a:solidFill>
              </a:rPr>
              <a:t>Lo negativo</a:t>
            </a:r>
            <a:endParaRPr lang="es-ES" sz="2000" b="1">
              <a:solidFill>
                <a:schemeClr val="bg1"/>
              </a:solidFill>
            </a:endParaRPr>
          </a:p>
        </p:txBody>
      </p:sp>
      <p:sp>
        <p:nvSpPr>
          <p:cNvPr id="161797" name="AutoShape 5"/>
          <p:cNvSpPr>
            <a:spLocks noChangeArrowheads="1"/>
          </p:cNvSpPr>
          <p:nvPr/>
        </p:nvSpPr>
        <p:spPr bwMode="auto">
          <a:xfrm>
            <a:off x="1187450" y="2605088"/>
            <a:ext cx="3705225" cy="947737"/>
          </a:xfrm>
          <a:prstGeom prst="rightArrow">
            <a:avLst>
              <a:gd name="adj1" fmla="val 50000"/>
              <a:gd name="adj2" fmla="val 97739"/>
            </a:avLst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Right"/>
            <a:lightRig rig="legacyFlat1" dir="t"/>
          </a:scene3d>
          <a:sp3d extrusionH="49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>
                <a:solidFill>
                  <a:schemeClr val="bg1"/>
                </a:solidFill>
              </a:rPr>
              <a:t>La ignorancia</a:t>
            </a:r>
            <a:endParaRPr lang="es-ES" sz="2000" b="1">
              <a:solidFill>
                <a:schemeClr val="bg1"/>
              </a:solidFill>
            </a:endParaRPr>
          </a:p>
        </p:txBody>
      </p:sp>
      <p:sp>
        <p:nvSpPr>
          <p:cNvPr id="161798" name="AutoShape 6"/>
          <p:cNvSpPr>
            <a:spLocks noChangeArrowheads="1"/>
          </p:cNvSpPr>
          <p:nvPr/>
        </p:nvSpPr>
        <p:spPr bwMode="auto">
          <a:xfrm>
            <a:off x="1187450" y="3725863"/>
            <a:ext cx="3705225" cy="947737"/>
          </a:xfrm>
          <a:prstGeom prst="rightArrow">
            <a:avLst>
              <a:gd name="adj1" fmla="val 50000"/>
              <a:gd name="adj2" fmla="val 97739"/>
            </a:avLst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Right"/>
            <a:lightRig rig="legacyFlat1" dir="t"/>
          </a:scene3d>
          <a:sp3d extrusionH="49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>
                <a:solidFill>
                  <a:schemeClr val="bg1"/>
                </a:solidFill>
              </a:rPr>
              <a:t>El prejuicio</a:t>
            </a:r>
            <a:endParaRPr lang="es-ES" sz="2000" b="1">
              <a:solidFill>
                <a:schemeClr val="bg1"/>
              </a:solidFill>
            </a:endParaRPr>
          </a:p>
        </p:txBody>
      </p:sp>
      <p:sp>
        <p:nvSpPr>
          <p:cNvPr id="161799" name="Oval 7"/>
          <p:cNvSpPr>
            <a:spLocks noChangeArrowheads="1"/>
          </p:cNvSpPr>
          <p:nvPr/>
        </p:nvSpPr>
        <p:spPr bwMode="auto">
          <a:xfrm>
            <a:off x="5313363" y="5018088"/>
            <a:ext cx="2527300" cy="690562"/>
          </a:xfrm>
          <a:prstGeom prst="ellipse">
            <a:avLst/>
          </a:prstGeom>
          <a:solidFill>
            <a:srgbClr val="FFFF00"/>
          </a:solidFill>
          <a:ln w="9525">
            <a:round/>
            <a:headEnd/>
            <a:tailEnd/>
          </a:ln>
          <a:scene3d>
            <a:camera prst="legacyObliqueTopRight"/>
            <a:lightRig rig="legacyFlat1" dir="t"/>
          </a:scene3d>
          <a:sp3d extrusionH="49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/>
              <a:t>Empatía</a:t>
            </a:r>
            <a:endParaRPr lang="es-ES" sz="2000" b="1"/>
          </a:p>
        </p:txBody>
      </p:sp>
      <p:sp>
        <p:nvSpPr>
          <p:cNvPr id="161800" name="Oval 8"/>
          <p:cNvSpPr>
            <a:spLocks noChangeArrowheads="1"/>
          </p:cNvSpPr>
          <p:nvPr/>
        </p:nvSpPr>
        <p:spPr bwMode="auto">
          <a:xfrm>
            <a:off x="5313363" y="3811588"/>
            <a:ext cx="2527300" cy="690562"/>
          </a:xfrm>
          <a:prstGeom prst="ellipse">
            <a:avLst/>
          </a:prstGeom>
          <a:solidFill>
            <a:srgbClr val="FFFF00"/>
          </a:solidFill>
          <a:ln w="9525">
            <a:round/>
            <a:headEnd/>
            <a:tailEnd/>
          </a:ln>
          <a:scene3d>
            <a:camera prst="legacyObliqueTopRight"/>
            <a:lightRig rig="legacyFlat1" dir="t"/>
          </a:scene3d>
          <a:sp3d extrusionH="49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/>
              <a:t>Aceptación</a:t>
            </a:r>
            <a:endParaRPr lang="es-ES" sz="2000" b="1"/>
          </a:p>
        </p:txBody>
      </p:sp>
      <p:sp>
        <p:nvSpPr>
          <p:cNvPr id="161801" name="Oval 9"/>
          <p:cNvSpPr>
            <a:spLocks noChangeArrowheads="1"/>
          </p:cNvSpPr>
          <p:nvPr/>
        </p:nvSpPr>
        <p:spPr bwMode="auto">
          <a:xfrm>
            <a:off x="5399088" y="2778125"/>
            <a:ext cx="2525712" cy="688975"/>
          </a:xfrm>
          <a:prstGeom prst="ellipse">
            <a:avLst/>
          </a:prstGeom>
          <a:solidFill>
            <a:srgbClr val="FFFF00"/>
          </a:solidFill>
          <a:ln w="9525">
            <a:round/>
            <a:headEnd/>
            <a:tailEnd/>
          </a:ln>
          <a:scene3d>
            <a:camera prst="legacyObliqueTopRight"/>
            <a:lightRig rig="legacyFlat1" dir="t"/>
          </a:scene3d>
          <a:sp3d extrusionH="49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/>
              <a:t>Conocimiento</a:t>
            </a:r>
            <a:endParaRPr lang="es-ES" sz="2000" b="1"/>
          </a:p>
        </p:txBody>
      </p:sp>
      <p:sp>
        <p:nvSpPr>
          <p:cNvPr id="161802" name="Oval 10"/>
          <p:cNvSpPr>
            <a:spLocks noChangeArrowheads="1"/>
          </p:cNvSpPr>
          <p:nvPr/>
        </p:nvSpPr>
        <p:spPr bwMode="auto">
          <a:xfrm>
            <a:off x="5399088" y="1570038"/>
            <a:ext cx="2525712" cy="690562"/>
          </a:xfrm>
          <a:prstGeom prst="ellipse">
            <a:avLst/>
          </a:prstGeom>
          <a:solidFill>
            <a:srgbClr val="FFFF00"/>
          </a:solidFill>
          <a:ln w="9525">
            <a:round/>
            <a:headEnd/>
            <a:tailEnd/>
          </a:ln>
          <a:scene3d>
            <a:camera prst="legacyObliqueTopRight"/>
            <a:lightRig rig="legacyFlat1" dir="t"/>
          </a:scene3d>
          <a:sp3d extrusionH="49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s-MX" sz="2000" b="1"/>
              <a:t>Positivo</a:t>
            </a:r>
            <a:endParaRPr lang="es-ES" sz="2000" b="1"/>
          </a:p>
        </p:txBody>
      </p:sp>
    </p:spTree>
    <p:extLst>
      <p:ext uri="{BB962C8B-B14F-4D97-AF65-F5344CB8AC3E}">
        <p14:creationId xmlns:p14="http://schemas.microsoft.com/office/powerpoint/2010/main" val="129264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5" grpId="0" animBg="1"/>
      <p:bldP spid="161796" grpId="0" animBg="1"/>
      <p:bldP spid="161797" grpId="0" animBg="1"/>
      <p:bldP spid="161798" grpId="0" animBg="1"/>
      <p:bldP spid="161799" grpId="0" animBg="1"/>
      <p:bldP spid="161800" grpId="0" animBg="1"/>
      <p:bldP spid="161801" grpId="0" animBg="1"/>
      <p:bldP spid="161802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5950" y="1412875"/>
            <a:ext cx="7772400" cy="4679950"/>
          </a:xfrm>
          <a:noFill/>
        </p:spPr>
        <p:txBody>
          <a:bodyPr lIns="92075" tIns="46038" rIns="92075" bIns="46038">
            <a:normAutofit lnSpcReduction="10000"/>
          </a:bodyPr>
          <a:lstStyle/>
          <a:p>
            <a:pPr eaLnBrk="1" hangingPunct="1"/>
            <a:r>
              <a:rPr lang="es-ES">
                <a:latin typeface="Arial" charset="0"/>
              </a:rPr>
              <a:t>Recuerde en todo momento que usted, como vocero, debe buscar un buen desempeño durante la entrevista</a:t>
            </a:r>
          </a:p>
          <a:p>
            <a:pPr eaLnBrk="1" hangingPunct="1"/>
            <a:r>
              <a:rPr lang="es-ES">
                <a:latin typeface="Arial" charset="0"/>
              </a:rPr>
              <a:t>Una entrevista es una buena oportunidad para fortalecer la imagen del empresa / institución ante sus audiencias</a:t>
            </a:r>
          </a:p>
          <a:p>
            <a:pPr eaLnBrk="1" hangingPunct="1"/>
            <a:r>
              <a:rPr lang="es-ES">
                <a:latin typeface="Arial" charset="0"/>
              </a:rPr>
              <a:t>Contar con voceros sólidos permitirá al empresa / institución responder ante cualquier reclamo de información</a:t>
            </a:r>
          </a:p>
        </p:txBody>
      </p:sp>
      <p:sp>
        <p:nvSpPr>
          <p:cNvPr id="128002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>
                <a:latin typeface="Arial" charset="0"/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13522845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eg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Negro .thmx</Template>
  <TotalTime>870</TotalTime>
  <Words>3637</Words>
  <Application>Microsoft Macintosh PowerPoint</Application>
  <PresentationFormat>Presentación en pantalla (4:3)</PresentationFormat>
  <Paragraphs>713</Paragraphs>
  <Slides>114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114</vt:i4>
      </vt:variant>
    </vt:vector>
  </HeadingPairs>
  <TitlesOfParts>
    <vt:vector size="116" baseType="lpstr">
      <vt:lpstr>Negro</vt:lpstr>
      <vt:lpstr>Visio</vt:lpstr>
      <vt:lpstr>Entrenamiento de Medios</vt:lpstr>
      <vt:lpstr>Agenda</vt:lpstr>
      <vt:lpstr>2  Los medios de comunicación</vt:lpstr>
      <vt:lpstr>Los medios</vt:lpstr>
      <vt:lpstr>Los medios</vt:lpstr>
      <vt:lpstr>Los medios</vt:lpstr>
      <vt:lpstr>Los medios</vt:lpstr>
      <vt:lpstr>Los medios</vt:lpstr>
      <vt:lpstr>Los medios</vt:lpstr>
      <vt:lpstr>Los medios</vt:lpstr>
      <vt:lpstr>Los medios</vt:lpstr>
      <vt:lpstr>Los medios</vt:lpstr>
      <vt:lpstr>Los medios</vt:lpstr>
      <vt:lpstr>Los medios</vt:lpstr>
      <vt:lpstr>Los medios</vt:lpstr>
      <vt:lpstr>Los medios</vt:lpstr>
      <vt:lpstr>Los medios</vt:lpstr>
      <vt:lpstr>Los medios</vt:lpstr>
      <vt:lpstr>3  Política de comunicación</vt:lpstr>
      <vt:lpstr>Política de comunicación</vt:lpstr>
      <vt:lpstr>Política de comunicación</vt:lpstr>
      <vt:lpstr>Política de comunicación</vt:lpstr>
      <vt:lpstr>Política de comunicación</vt:lpstr>
      <vt:lpstr>4    Mensajes y voceros</vt:lpstr>
      <vt:lpstr>Mensajes clave</vt:lpstr>
      <vt:lpstr>Mensajes clave</vt:lpstr>
      <vt:lpstr>Mensajes clave</vt:lpstr>
      <vt:lpstr>Mensajes clave</vt:lpstr>
      <vt:lpstr>Mensajes clave</vt:lpstr>
      <vt:lpstr>Mensajes clave</vt:lpstr>
      <vt:lpstr>Mensajes clave</vt:lpstr>
      <vt:lpstr>5  El vocero</vt:lpstr>
      <vt:lpstr>El vocero</vt:lpstr>
      <vt:lpstr>El vocero</vt:lpstr>
      <vt:lpstr>El vocero</vt:lpstr>
      <vt:lpstr>6   La noticia</vt:lpstr>
      <vt:lpstr>La noticia</vt:lpstr>
      <vt:lpstr>La noticia</vt:lpstr>
      <vt:lpstr>7   La entrevista</vt:lpstr>
      <vt:lpstr>La entrevista</vt:lpstr>
      <vt:lpstr>La entrevista</vt:lpstr>
      <vt:lpstr>La entrevista</vt:lpstr>
      <vt:lpstr>La entrevista</vt:lpstr>
      <vt:lpstr>La entrevista</vt:lpstr>
      <vt:lpstr>La entrevista</vt:lpstr>
      <vt:lpstr>La entrevista</vt:lpstr>
      <vt:lpstr>La entrevista</vt:lpstr>
      <vt:lpstr>La entrevista</vt:lpstr>
      <vt:lpstr>La entrevista</vt:lpstr>
      <vt:lpstr>La entrevista</vt:lpstr>
      <vt:lpstr>El vocero</vt:lpstr>
      <vt:lpstr>El vocero</vt:lpstr>
      <vt:lpstr>El vocero</vt:lpstr>
      <vt:lpstr>El vocero</vt:lpstr>
      <vt:lpstr>El vocero</vt:lpstr>
      <vt:lpstr>El vocero</vt:lpstr>
      <vt:lpstr>El vocero</vt:lpstr>
      <vt:lpstr>El vocero</vt:lpstr>
      <vt:lpstr>El vocero</vt:lpstr>
      <vt:lpstr>El vocero</vt:lpstr>
      <vt:lpstr>El vocero</vt:lpstr>
      <vt:lpstr>El vocero</vt:lpstr>
      <vt:lpstr>El vocero</vt:lpstr>
      <vt:lpstr>El vocero</vt:lpstr>
      <vt:lpstr>Transiciones y marcadores</vt:lpstr>
      <vt:lpstr>Transiciones y marcadores</vt:lpstr>
      <vt:lpstr>Transiciones y marcadores</vt:lpstr>
      <vt:lpstr>Transiciones y marcadores</vt:lpstr>
      <vt:lpstr>Transiciones y marcadores</vt:lpstr>
      <vt:lpstr>Transiciones y marcadores</vt:lpstr>
      <vt:lpstr>Transiciones y marcadores</vt:lpstr>
      <vt:lpstr>Transiciones y marcadores</vt:lpstr>
      <vt:lpstr>Transiciones y marcadores</vt:lpstr>
      <vt:lpstr>Transiciones y marcadores</vt:lpstr>
      <vt:lpstr>Transiciones y marcadores</vt:lpstr>
      <vt:lpstr>Transiciones y marcadores</vt:lpstr>
      <vt:lpstr>Transiciones y marcadores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Formatos de entrevistas</vt:lpstr>
      <vt:lpstr>Comunicación eficaz</vt:lpstr>
      <vt:lpstr>La comunicación eficaz</vt:lpstr>
      <vt:lpstr>Las percepciones</vt:lpstr>
      <vt:lpstr>El ambiente</vt:lpstr>
      <vt:lpstr>Los críticos</vt:lpstr>
      <vt:lpstr>La acusación</vt:lpstr>
      <vt:lpstr>La conversación</vt:lpstr>
      <vt:lpstr>La conversación</vt:lpstr>
      <vt:lpstr>La conversación</vt:lpstr>
      <vt:lpstr>La conversación</vt:lpstr>
      <vt:lpstr>La conversación</vt:lpstr>
      <vt:lpstr>Actuación</vt:lpstr>
      <vt:lpstr>Actuación</vt:lpstr>
      <vt:lpstr>Actuación</vt:lpstr>
      <vt:lpstr>Actuación</vt:lpstr>
      <vt:lpstr>Actuación</vt:lpstr>
      <vt:lpstr>Actuación</vt:lpstr>
      <vt:lpstr>Actuación</vt:lpstr>
      <vt:lpstr>Actuación</vt:lpstr>
      <vt:lpstr>Actuación</vt:lpstr>
      <vt:lpstr>Conclusiones</vt:lpstr>
    </vt:vector>
  </TitlesOfParts>
  <Company>ITESM-CEM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Ciberperiodismo</dc:title>
  <dc:creator>Isa Jhovana Flores Hernández</dc:creator>
  <cp:lastModifiedBy>Octavio Islas</cp:lastModifiedBy>
  <cp:revision>59</cp:revision>
  <dcterms:created xsi:type="dcterms:W3CDTF">2013-05-19T23:26:21Z</dcterms:created>
  <dcterms:modified xsi:type="dcterms:W3CDTF">2013-09-02T15:47:30Z</dcterms:modified>
</cp:coreProperties>
</file>