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04" autoAdjust="0"/>
  </p:normalViewPr>
  <p:slideViewPr>
    <p:cSldViewPr snapToGrid="0" snapToObjects="1">
      <p:cViewPr varScale="1">
        <p:scale>
          <a:sx n="70" d="100"/>
          <a:sy n="70" d="100"/>
        </p:scale>
        <p:origin x="-12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465DC3-8E7A-4D30-8636-AE09D917C9AE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92B33BF-44E9-44F4-A74D-7C2F6807E3A6}">
      <dgm:prSet phldrT="[Texto]"/>
      <dgm:spPr/>
      <dgm:t>
        <a:bodyPr/>
        <a:lstStyle/>
        <a:p>
          <a:r>
            <a:rPr lang="es-MX" dirty="0" smtClean="0"/>
            <a:t>Ámbito</a:t>
          </a:r>
        </a:p>
        <a:p>
          <a:r>
            <a:rPr lang="es-MX" dirty="0" smtClean="0"/>
            <a:t>Institucional</a:t>
          </a:r>
          <a:endParaRPr lang="es-MX" dirty="0"/>
        </a:p>
      </dgm:t>
    </dgm:pt>
    <dgm:pt modelId="{34C02FAD-CE19-476D-90D8-CA138D381207}" type="parTrans" cxnId="{DC8B6C4E-4DDF-450F-9054-F3C454FF8E7D}">
      <dgm:prSet/>
      <dgm:spPr/>
      <dgm:t>
        <a:bodyPr/>
        <a:lstStyle/>
        <a:p>
          <a:endParaRPr lang="es-MX"/>
        </a:p>
      </dgm:t>
    </dgm:pt>
    <dgm:pt modelId="{2C09BB53-800E-41C3-9500-B5FBD5676C9F}" type="sibTrans" cxnId="{DC8B6C4E-4DDF-450F-9054-F3C454FF8E7D}">
      <dgm:prSet/>
      <dgm:spPr/>
      <dgm:t>
        <a:bodyPr/>
        <a:lstStyle/>
        <a:p>
          <a:endParaRPr lang="es-MX"/>
        </a:p>
      </dgm:t>
    </dgm:pt>
    <dgm:pt modelId="{A4F3A576-1679-4CF9-9BCA-F1787C86AA55}">
      <dgm:prSet phldrT="[Texto]"/>
      <dgm:spPr/>
      <dgm:t>
        <a:bodyPr/>
        <a:lstStyle/>
        <a:p>
          <a:r>
            <a:rPr lang="es-MX" dirty="0" smtClean="0"/>
            <a:t>Ámbito </a:t>
          </a:r>
          <a:r>
            <a:rPr lang="es-MX" dirty="0" err="1" smtClean="0"/>
            <a:t>Sociodinámico</a:t>
          </a:r>
          <a:endParaRPr lang="es-MX" dirty="0"/>
        </a:p>
      </dgm:t>
    </dgm:pt>
    <dgm:pt modelId="{6335523C-04B2-40BD-B819-A6655C91FA64}" type="parTrans" cxnId="{0D51C401-29C3-452C-9F94-040229A58FE8}">
      <dgm:prSet/>
      <dgm:spPr/>
      <dgm:t>
        <a:bodyPr/>
        <a:lstStyle/>
        <a:p>
          <a:endParaRPr lang="es-MX"/>
        </a:p>
      </dgm:t>
    </dgm:pt>
    <dgm:pt modelId="{D0C709B2-5565-4C08-B9A0-C9BF5FBF5385}" type="sibTrans" cxnId="{0D51C401-29C3-452C-9F94-040229A58FE8}">
      <dgm:prSet/>
      <dgm:spPr/>
      <dgm:t>
        <a:bodyPr/>
        <a:lstStyle/>
        <a:p>
          <a:endParaRPr lang="es-MX"/>
        </a:p>
      </dgm:t>
    </dgm:pt>
    <dgm:pt modelId="{F8E6BB7C-7946-4475-8FD5-32812F18531A}">
      <dgm:prSet phldrT="[Texto]"/>
      <dgm:spPr/>
      <dgm:t>
        <a:bodyPr/>
        <a:lstStyle/>
        <a:p>
          <a:r>
            <a:rPr lang="es-MX" dirty="0" smtClean="0"/>
            <a:t>Ámbito psicosocial</a:t>
          </a:r>
          <a:endParaRPr lang="es-MX" dirty="0"/>
        </a:p>
      </dgm:t>
    </dgm:pt>
    <dgm:pt modelId="{E1626A28-FCDF-4AB3-BEF7-E838B7CE4673}" type="parTrans" cxnId="{A78097B9-77B0-4580-B3A1-5CD40C9E4057}">
      <dgm:prSet/>
      <dgm:spPr/>
      <dgm:t>
        <a:bodyPr/>
        <a:lstStyle/>
        <a:p>
          <a:endParaRPr lang="es-MX"/>
        </a:p>
      </dgm:t>
    </dgm:pt>
    <dgm:pt modelId="{E70B203F-C016-40A4-9451-E88EE88D3839}" type="sibTrans" cxnId="{A78097B9-77B0-4580-B3A1-5CD40C9E4057}">
      <dgm:prSet/>
      <dgm:spPr/>
      <dgm:t>
        <a:bodyPr/>
        <a:lstStyle/>
        <a:p>
          <a:endParaRPr lang="es-MX"/>
        </a:p>
      </dgm:t>
    </dgm:pt>
    <dgm:pt modelId="{DDE49826-C793-427F-A2AE-A7A46C0AD407}" type="pres">
      <dgm:prSet presAssocID="{37465DC3-8E7A-4D30-8636-AE09D917C9AE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464F3DCA-554C-4A28-A4B9-372AEE38EBB6}" type="pres">
      <dgm:prSet presAssocID="{37465DC3-8E7A-4D30-8636-AE09D917C9AE}" presName="comp1" presStyleCnt="0"/>
      <dgm:spPr/>
    </dgm:pt>
    <dgm:pt modelId="{714FC9F9-8DD3-40B8-BC10-61E14F7ACD38}" type="pres">
      <dgm:prSet presAssocID="{37465DC3-8E7A-4D30-8636-AE09D917C9AE}" presName="circle1" presStyleLbl="node1" presStyleIdx="0" presStyleCnt="3" custLinFactNeighborX="-625"/>
      <dgm:spPr/>
      <dgm:t>
        <a:bodyPr/>
        <a:lstStyle/>
        <a:p>
          <a:endParaRPr lang="es-MX"/>
        </a:p>
      </dgm:t>
    </dgm:pt>
    <dgm:pt modelId="{57D4A9CA-50C0-484A-9060-3F3C8138315F}" type="pres">
      <dgm:prSet presAssocID="{37465DC3-8E7A-4D30-8636-AE09D917C9AE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B94FC4C-29A1-4366-8B9A-4F3749D5D665}" type="pres">
      <dgm:prSet presAssocID="{37465DC3-8E7A-4D30-8636-AE09D917C9AE}" presName="comp2" presStyleCnt="0"/>
      <dgm:spPr/>
    </dgm:pt>
    <dgm:pt modelId="{89F839F3-F828-4D2B-A3D3-DF717A7E2248}" type="pres">
      <dgm:prSet presAssocID="{37465DC3-8E7A-4D30-8636-AE09D917C9AE}" presName="circle2" presStyleLbl="node1" presStyleIdx="1" presStyleCnt="3" custLinFactNeighborX="700" custLinFactNeighborY="0"/>
      <dgm:spPr/>
      <dgm:t>
        <a:bodyPr/>
        <a:lstStyle/>
        <a:p>
          <a:endParaRPr lang="es-MX"/>
        </a:p>
      </dgm:t>
    </dgm:pt>
    <dgm:pt modelId="{E4B42F3C-EDF4-4F85-B43E-7CB38E9B4C23}" type="pres">
      <dgm:prSet presAssocID="{37465DC3-8E7A-4D30-8636-AE09D917C9AE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0BABCA0-DE80-410B-8A60-EA467A66FB10}" type="pres">
      <dgm:prSet presAssocID="{37465DC3-8E7A-4D30-8636-AE09D917C9AE}" presName="comp3" presStyleCnt="0"/>
      <dgm:spPr/>
    </dgm:pt>
    <dgm:pt modelId="{0612C3AA-CAB8-44AB-865D-893899F35029}" type="pres">
      <dgm:prSet presAssocID="{37465DC3-8E7A-4D30-8636-AE09D917C9AE}" presName="circle3" presStyleLbl="node1" presStyleIdx="2" presStyleCnt="3"/>
      <dgm:spPr/>
      <dgm:t>
        <a:bodyPr/>
        <a:lstStyle/>
        <a:p>
          <a:endParaRPr lang="es-MX"/>
        </a:p>
      </dgm:t>
    </dgm:pt>
    <dgm:pt modelId="{5CC99D72-2C91-485D-842D-2ED26CABAE15}" type="pres">
      <dgm:prSet presAssocID="{37465DC3-8E7A-4D30-8636-AE09D917C9AE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C8B6C4E-4DDF-450F-9054-F3C454FF8E7D}" srcId="{37465DC3-8E7A-4D30-8636-AE09D917C9AE}" destId="{592B33BF-44E9-44F4-A74D-7C2F6807E3A6}" srcOrd="0" destOrd="0" parTransId="{34C02FAD-CE19-476D-90D8-CA138D381207}" sibTransId="{2C09BB53-800E-41C3-9500-B5FBD5676C9F}"/>
    <dgm:cxn modelId="{531D0B2C-09FE-4BE7-9D81-74D7E4706CE5}" type="presOf" srcId="{37465DC3-8E7A-4D30-8636-AE09D917C9AE}" destId="{DDE49826-C793-427F-A2AE-A7A46C0AD407}" srcOrd="0" destOrd="0" presId="urn:microsoft.com/office/officeart/2005/8/layout/venn2"/>
    <dgm:cxn modelId="{CEF20A28-7519-462C-B90F-5BF64E2194D7}" type="presOf" srcId="{592B33BF-44E9-44F4-A74D-7C2F6807E3A6}" destId="{57D4A9CA-50C0-484A-9060-3F3C8138315F}" srcOrd="1" destOrd="0" presId="urn:microsoft.com/office/officeart/2005/8/layout/venn2"/>
    <dgm:cxn modelId="{0D51C401-29C3-452C-9F94-040229A58FE8}" srcId="{37465DC3-8E7A-4D30-8636-AE09D917C9AE}" destId="{A4F3A576-1679-4CF9-9BCA-F1787C86AA55}" srcOrd="1" destOrd="0" parTransId="{6335523C-04B2-40BD-B819-A6655C91FA64}" sibTransId="{D0C709B2-5565-4C08-B9A0-C9BF5FBF5385}"/>
    <dgm:cxn modelId="{1ED1CAEB-719F-43CD-AF1F-CC803BF846BB}" type="presOf" srcId="{A4F3A576-1679-4CF9-9BCA-F1787C86AA55}" destId="{89F839F3-F828-4D2B-A3D3-DF717A7E2248}" srcOrd="0" destOrd="0" presId="urn:microsoft.com/office/officeart/2005/8/layout/venn2"/>
    <dgm:cxn modelId="{F60EAB18-12AC-4E33-AC77-BFC6312ED7E3}" type="presOf" srcId="{592B33BF-44E9-44F4-A74D-7C2F6807E3A6}" destId="{714FC9F9-8DD3-40B8-BC10-61E14F7ACD38}" srcOrd="0" destOrd="0" presId="urn:microsoft.com/office/officeart/2005/8/layout/venn2"/>
    <dgm:cxn modelId="{FA39FA34-BF32-4B3C-8CBC-150241D8E0F6}" type="presOf" srcId="{F8E6BB7C-7946-4475-8FD5-32812F18531A}" destId="{5CC99D72-2C91-485D-842D-2ED26CABAE15}" srcOrd="1" destOrd="0" presId="urn:microsoft.com/office/officeart/2005/8/layout/venn2"/>
    <dgm:cxn modelId="{A78097B9-77B0-4580-B3A1-5CD40C9E4057}" srcId="{37465DC3-8E7A-4D30-8636-AE09D917C9AE}" destId="{F8E6BB7C-7946-4475-8FD5-32812F18531A}" srcOrd="2" destOrd="0" parTransId="{E1626A28-FCDF-4AB3-BEF7-E838B7CE4673}" sibTransId="{E70B203F-C016-40A4-9451-E88EE88D3839}"/>
    <dgm:cxn modelId="{F42751C7-0A1D-4BD4-BB54-EC8BE21FD58B}" type="presOf" srcId="{F8E6BB7C-7946-4475-8FD5-32812F18531A}" destId="{0612C3AA-CAB8-44AB-865D-893899F35029}" srcOrd="0" destOrd="0" presId="urn:microsoft.com/office/officeart/2005/8/layout/venn2"/>
    <dgm:cxn modelId="{D6347D02-7D0B-4D21-9C68-E10E7D61E047}" type="presOf" srcId="{A4F3A576-1679-4CF9-9BCA-F1787C86AA55}" destId="{E4B42F3C-EDF4-4F85-B43E-7CB38E9B4C23}" srcOrd="1" destOrd="0" presId="urn:microsoft.com/office/officeart/2005/8/layout/venn2"/>
    <dgm:cxn modelId="{C118DB36-CA65-4934-9A7F-9D4CFFF84540}" type="presParOf" srcId="{DDE49826-C793-427F-A2AE-A7A46C0AD407}" destId="{464F3DCA-554C-4A28-A4B9-372AEE38EBB6}" srcOrd="0" destOrd="0" presId="urn:microsoft.com/office/officeart/2005/8/layout/venn2"/>
    <dgm:cxn modelId="{9ADFAEBF-3534-42FF-8C31-DF2F0C1A4294}" type="presParOf" srcId="{464F3DCA-554C-4A28-A4B9-372AEE38EBB6}" destId="{714FC9F9-8DD3-40B8-BC10-61E14F7ACD38}" srcOrd="0" destOrd="0" presId="urn:microsoft.com/office/officeart/2005/8/layout/venn2"/>
    <dgm:cxn modelId="{A252EE15-DE86-43F3-9565-42D5342D2D1B}" type="presParOf" srcId="{464F3DCA-554C-4A28-A4B9-372AEE38EBB6}" destId="{57D4A9CA-50C0-484A-9060-3F3C8138315F}" srcOrd="1" destOrd="0" presId="urn:microsoft.com/office/officeart/2005/8/layout/venn2"/>
    <dgm:cxn modelId="{8747A057-0B7C-477E-840C-55D36DBDD608}" type="presParOf" srcId="{DDE49826-C793-427F-A2AE-A7A46C0AD407}" destId="{4B94FC4C-29A1-4366-8B9A-4F3749D5D665}" srcOrd="1" destOrd="0" presId="urn:microsoft.com/office/officeart/2005/8/layout/venn2"/>
    <dgm:cxn modelId="{06BDD56E-C1AB-4E34-80FB-F0571A32A354}" type="presParOf" srcId="{4B94FC4C-29A1-4366-8B9A-4F3749D5D665}" destId="{89F839F3-F828-4D2B-A3D3-DF717A7E2248}" srcOrd="0" destOrd="0" presId="urn:microsoft.com/office/officeart/2005/8/layout/venn2"/>
    <dgm:cxn modelId="{8B67BFD6-BBE9-492C-8210-437DACB316CF}" type="presParOf" srcId="{4B94FC4C-29A1-4366-8B9A-4F3749D5D665}" destId="{E4B42F3C-EDF4-4F85-B43E-7CB38E9B4C23}" srcOrd="1" destOrd="0" presId="urn:microsoft.com/office/officeart/2005/8/layout/venn2"/>
    <dgm:cxn modelId="{5F05B988-53BD-4EDC-8D52-D979EA8F4631}" type="presParOf" srcId="{DDE49826-C793-427F-A2AE-A7A46C0AD407}" destId="{E0BABCA0-DE80-410B-8A60-EA467A66FB10}" srcOrd="2" destOrd="0" presId="urn:microsoft.com/office/officeart/2005/8/layout/venn2"/>
    <dgm:cxn modelId="{EDB61C03-F4A4-45BB-BC2A-8C4DFF0B8052}" type="presParOf" srcId="{E0BABCA0-DE80-410B-8A60-EA467A66FB10}" destId="{0612C3AA-CAB8-44AB-865D-893899F35029}" srcOrd="0" destOrd="0" presId="urn:microsoft.com/office/officeart/2005/8/layout/venn2"/>
    <dgm:cxn modelId="{A0E2B76B-CF1F-46EA-9A47-61E893AA88F2}" type="presParOf" srcId="{E0BABCA0-DE80-410B-8A60-EA467A66FB10}" destId="{5CC99D72-2C91-485D-842D-2ED26CABAE15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D78B7E-8558-48FC-8CBE-3983647F33E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0C920E5-52F8-43B7-A98F-C8AA7A4D3BBF}">
      <dgm:prSet phldrT="[Texto]"/>
      <dgm:spPr/>
      <dgm:t>
        <a:bodyPr/>
        <a:lstStyle/>
        <a:p>
          <a:r>
            <a:rPr lang="es-MX" dirty="0" smtClean="0"/>
            <a:t>Percepción</a:t>
          </a:r>
          <a:endParaRPr lang="es-MX" dirty="0"/>
        </a:p>
      </dgm:t>
    </dgm:pt>
    <dgm:pt modelId="{62F071E4-EC58-45B4-9712-6E38B40C48E3}" type="parTrans" cxnId="{15D3EDA8-A7CD-49C3-9E37-EC5944A89519}">
      <dgm:prSet/>
      <dgm:spPr/>
      <dgm:t>
        <a:bodyPr/>
        <a:lstStyle/>
        <a:p>
          <a:endParaRPr lang="es-MX"/>
        </a:p>
      </dgm:t>
    </dgm:pt>
    <dgm:pt modelId="{B818A53C-9BF3-4CED-ABD2-5B838C2B0A69}" type="sibTrans" cxnId="{15D3EDA8-A7CD-49C3-9E37-EC5944A89519}">
      <dgm:prSet/>
      <dgm:spPr/>
      <dgm:t>
        <a:bodyPr/>
        <a:lstStyle/>
        <a:p>
          <a:endParaRPr lang="es-MX"/>
        </a:p>
      </dgm:t>
    </dgm:pt>
    <dgm:pt modelId="{B21E4B52-23F2-4242-AE5B-4E6B49E17CA7}">
      <dgm:prSet phldrT="[Texto]"/>
      <dgm:spPr/>
      <dgm:t>
        <a:bodyPr/>
        <a:lstStyle/>
        <a:p>
          <a:r>
            <a:rPr lang="es-MX" dirty="0" smtClean="0"/>
            <a:t>Asociación</a:t>
          </a:r>
          <a:endParaRPr lang="es-MX" dirty="0"/>
        </a:p>
      </dgm:t>
    </dgm:pt>
    <dgm:pt modelId="{1D0F332C-6D4C-4B37-B76D-6691A548894C}" type="parTrans" cxnId="{AD8FC8A9-6D22-4326-8845-2EC79B5F4975}">
      <dgm:prSet/>
      <dgm:spPr/>
      <dgm:t>
        <a:bodyPr/>
        <a:lstStyle/>
        <a:p>
          <a:endParaRPr lang="es-MX"/>
        </a:p>
      </dgm:t>
    </dgm:pt>
    <dgm:pt modelId="{4275B424-6848-4814-AB0F-12115CA874F5}" type="sibTrans" cxnId="{AD8FC8A9-6D22-4326-8845-2EC79B5F4975}">
      <dgm:prSet/>
      <dgm:spPr/>
      <dgm:t>
        <a:bodyPr/>
        <a:lstStyle/>
        <a:p>
          <a:endParaRPr lang="es-MX"/>
        </a:p>
      </dgm:t>
    </dgm:pt>
    <dgm:pt modelId="{025B4EAC-56A3-4735-8BF7-8DA6A9B97AA3}">
      <dgm:prSet phldrT="[Texto]"/>
      <dgm:spPr/>
      <dgm:t>
        <a:bodyPr/>
        <a:lstStyle/>
        <a:p>
          <a:r>
            <a:rPr lang="es-MX" dirty="0" smtClean="0"/>
            <a:t>Reacción</a:t>
          </a:r>
          <a:endParaRPr lang="es-MX" dirty="0"/>
        </a:p>
      </dgm:t>
    </dgm:pt>
    <dgm:pt modelId="{C7CE8EF1-2933-43AC-B6F9-F20DDC8F0503}" type="parTrans" cxnId="{8BC37A19-E0A3-490E-AB34-342F799BA1FA}">
      <dgm:prSet/>
      <dgm:spPr/>
      <dgm:t>
        <a:bodyPr/>
        <a:lstStyle/>
        <a:p>
          <a:endParaRPr lang="es-MX"/>
        </a:p>
      </dgm:t>
    </dgm:pt>
    <dgm:pt modelId="{3C0EF255-AB97-4C9F-8205-3F51CF9ABFFE}" type="sibTrans" cxnId="{8BC37A19-E0A3-490E-AB34-342F799BA1FA}">
      <dgm:prSet/>
      <dgm:spPr/>
      <dgm:t>
        <a:bodyPr/>
        <a:lstStyle/>
        <a:p>
          <a:endParaRPr lang="es-MX"/>
        </a:p>
      </dgm:t>
    </dgm:pt>
    <dgm:pt modelId="{0581B91E-C43E-4B37-9094-8CEE62874E5A}" type="pres">
      <dgm:prSet presAssocID="{33D78B7E-8558-48FC-8CBE-3983647F33EB}" presName="Name0" presStyleCnt="0">
        <dgm:presLayoutVars>
          <dgm:dir/>
          <dgm:resizeHandles val="exact"/>
        </dgm:presLayoutVars>
      </dgm:prSet>
      <dgm:spPr/>
    </dgm:pt>
    <dgm:pt modelId="{9F9F26E8-A981-46C9-9208-DE6A89FD4192}" type="pres">
      <dgm:prSet presAssocID="{D0C920E5-52F8-43B7-A98F-C8AA7A4D3BB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1FC49D3-4023-4EEB-B0CF-3CC86C134C4A}" type="pres">
      <dgm:prSet presAssocID="{B818A53C-9BF3-4CED-ABD2-5B838C2B0A69}" presName="sibTrans" presStyleLbl="sibTrans2D1" presStyleIdx="0" presStyleCnt="2"/>
      <dgm:spPr/>
      <dgm:t>
        <a:bodyPr/>
        <a:lstStyle/>
        <a:p>
          <a:endParaRPr lang="es-MX"/>
        </a:p>
      </dgm:t>
    </dgm:pt>
    <dgm:pt modelId="{C58066E6-54D3-4D8B-91AD-81BD4A7E4433}" type="pres">
      <dgm:prSet presAssocID="{B818A53C-9BF3-4CED-ABD2-5B838C2B0A69}" presName="connectorText" presStyleLbl="sibTrans2D1" presStyleIdx="0" presStyleCnt="2"/>
      <dgm:spPr/>
      <dgm:t>
        <a:bodyPr/>
        <a:lstStyle/>
        <a:p>
          <a:endParaRPr lang="es-MX"/>
        </a:p>
      </dgm:t>
    </dgm:pt>
    <dgm:pt modelId="{86758E61-AC20-4FAD-B5DD-ACC44AEDA52E}" type="pres">
      <dgm:prSet presAssocID="{B21E4B52-23F2-4242-AE5B-4E6B49E17CA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DA81C0E-3373-43D9-BF39-D6CF30C0012B}" type="pres">
      <dgm:prSet presAssocID="{4275B424-6848-4814-AB0F-12115CA874F5}" presName="sibTrans" presStyleLbl="sibTrans2D1" presStyleIdx="1" presStyleCnt="2"/>
      <dgm:spPr/>
      <dgm:t>
        <a:bodyPr/>
        <a:lstStyle/>
        <a:p>
          <a:endParaRPr lang="es-MX"/>
        </a:p>
      </dgm:t>
    </dgm:pt>
    <dgm:pt modelId="{F38CBC2C-6DDC-45E6-8EC4-7439648F5E47}" type="pres">
      <dgm:prSet presAssocID="{4275B424-6848-4814-AB0F-12115CA874F5}" presName="connectorText" presStyleLbl="sibTrans2D1" presStyleIdx="1" presStyleCnt="2"/>
      <dgm:spPr/>
      <dgm:t>
        <a:bodyPr/>
        <a:lstStyle/>
        <a:p>
          <a:endParaRPr lang="es-MX"/>
        </a:p>
      </dgm:t>
    </dgm:pt>
    <dgm:pt modelId="{E7682BF3-F859-43BA-89C9-039DCC017B15}" type="pres">
      <dgm:prSet presAssocID="{025B4EAC-56A3-4735-8BF7-8DA6A9B97AA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80F46AD-F5AA-4526-9960-970B806F3C89}" type="presOf" srcId="{33D78B7E-8558-48FC-8CBE-3983647F33EB}" destId="{0581B91E-C43E-4B37-9094-8CEE62874E5A}" srcOrd="0" destOrd="0" presId="urn:microsoft.com/office/officeart/2005/8/layout/process1"/>
    <dgm:cxn modelId="{5098CBBD-C885-4C35-88D8-528E063CD5BA}" type="presOf" srcId="{B818A53C-9BF3-4CED-ABD2-5B838C2B0A69}" destId="{C58066E6-54D3-4D8B-91AD-81BD4A7E4433}" srcOrd="1" destOrd="0" presId="urn:microsoft.com/office/officeart/2005/8/layout/process1"/>
    <dgm:cxn modelId="{34DABFFE-CB63-4E8D-84B1-A01752A3D79F}" type="presOf" srcId="{B818A53C-9BF3-4CED-ABD2-5B838C2B0A69}" destId="{31FC49D3-4023-4EEB-B0CF-3CC86C134C4A}" srcOrd="0" destOrd="0" presId="urn:microsoft.com/office/officeart/2005/8/layout/process1"/>
    <dgm:cxn modelId="{F9FE5343-1616-496D-A30D-31CA669214F6}" type="presOf" srcId="{B21E4B52-23F2-4242-AE5B-4E6B49E17CA7}" destId="{86758E61-AC20-4FAD-B5DD-ACC44AEDA52E}" srcOrd="0" destOrd="0" presId="urn:microsoft.com/office/officeart/2005/8/layout/process1"/>
    <dgm:cxn modelId="{15D3EDA8-A7CD-49C3-9E37-EC5944A89519}" srcId="{33D78B7E-8558-48FC-8CBE-3983647F33EB}" destId="{D0C920E5-52F8-43B7-A98F-C8AA7A4D3BBF}" srcOrd="0" destOrd="0" parTransId="{62F071E4-EC58-45B4-9712-6E38B40C48E3}" sibTransId="{B818A53C-9BF3-4CED-ABD2-5B838C2B0A69}"/>
    <dgm:cxn modelId="{AD8FC8A9-6D22-4326-8845-2EC79B5F4975}" srcId="{33D78B7E-8558-48FC-8CBE-3983647F33EB}" destId="{B21E4B52-23F2-4242-AE5B-4E6B49E17CA7}" srcOrd="1" destOrd="0" parTransId="{1D0F332C-6D4C-4B37-B76D-6691A548894C}" sibTransId="{4275B424-6848-4814-AB0F-12115CA874F5}"/>
    <dgm:cxn modelId="{8BC37A19-E0A3-490E-AB34-342F799BA1FA}" srcId="{33D78B7E-8558-48FC-8CBE-3983647F33EB}" destId="{025B4EAC-56A3-4735-8BF7-8DA6A9B97AA3}" srcOrd="2" destOrd="0" parTransId="{C7CE8EF1-2933-43AC-B6F9-F20DDC8F0503}" sibTransId="{3C0EF255-AB97-4C9F-8205-3F51CF9ABFFE}"/>
    <dgm:cxn modelId="{1A656015-E7FD-47BB-94DC-B56D7A4D9846}" type="presOf" srcId="{D0C920E5-52F8-43B7-A98F-C8AA7A4D3BBF}" destId="{9F9F26E8-A981-46C9-9208-DE6A89FD4192}" srcOrd="0" destOrd="0" presId="urn:microsoft.com/office/officeart/2005/8/layout/process1"/>
    <dgm:cxn modelId="{C17BE4D2-7735-4DDD-95A5-777232112AA7}" type="presOf" srcId="{4275B424-6848-4814-AB0F-12115CA874F5}" destId="{F38CBC2C-6DDC-45E6-8EC4-7439648F5E47}" srcOrd="1" destOrd="0" presId="urn:microsoft.com/office/officeart/2005/8/layout/process1"/>
    <dgm:cxn modelId="{9F31739F-53EF-4DA5-9E51-19554C19020E}" type="presOf" srcId="{4275B424-6848-4814-AB0F-12115CA874F5}" destId="{5DA81C0E-3373-43D9-BF39-D6CF30C0012B}" srcOrd="0" destOrd="0" presId="urn:microsoft.com/office/officeart/2005/8/layout/process1"/>
    <dgm:cxn modelId="{3C985DCA-817F-4037-B60F-B67431D0416C}" type="presOf" srcId="{025B4EAC-56A3-4735-8BF7-8DA6A9B97AA3}" destId="{E7682BF3-F859-43BA-89C9-039DCC017B15}" srcOrd="0" destOrd="0" presId="urn:microsoft.com/office/officeart/2005/8/layout/process1"/>
    <dgm:cxn modelId="{1837A853-9C6D-4376-B088-832873627068}" type="presParOf" srcId="{0581B91E-C43E-4B37-9094-8CEE62874E5A}" destId="{9F9F26E8-A981-46C9-9208-DE6A89FD4192}" srcOrd="0" destOrd="0" presId="urn:microsoft.com/office/officeart/2005/8/layout/process1"/>
    <dgm:cxn modelId="{C8617EDD-04F6-47D1-B45B-F583FBC0DB47}" type="presParOf" srcId="{0581B91E-C43E-4B37-9094-8CEE62874E5A}" destId="{31FC49D3-4023-4EEB-B0CF-3CC86C134C4A}" srcOrd="1" destOrd="0" presId="urn:microsoft.com/office/officeart/2005/8/layout/process1"/>
    <dgm:cxn modelId="{B03D3BC7-C6AB-4EBA-9AB5-7F6E4EB496D1}" type="presParOf" srcId="{31FC49D3-4023-4EEB-B0CF-3CC86C134C4A}" destId="{C58066E6-54D3-4D8B-91AD-81BD4A7E4433}" srcOrd="0" destOrd="0" presId="urn:microsoft.com/office/officeart/2005/8/layout/process1"/>
    <dgm:cxn modelId="{82F61B78-3D77-43C0-9123-8F0B57367DF4}" type="presParOf" srcId="{0581B91E-C43E-4B37-9094-8CEE62874E5A}" destId="{86758E61-AC20-4FAD-B5DD-ACC44AEDA52E}" srcOrd="2" destOrd="0" presId="urn:microsoft.com/office/officeart/2005/8/layout/process1"/>
    <dgm:cxn modelId="{29ECEEF2-A441-4576-BF02-99EC0EA3F3D2}" type="presParOf" srcId="{0581B91E-C43E-4B37-9094-8CEE62874E5A}" destId="{5DA81C0E-3373-43D9-BF39-D6CF30C0012B}" srcOrd="3" destOrd="0" presId="urn:microsoft.com/office/officeart/2005/8/layout/process1"/>
    <dgm:cxn modelId="{2D7FADCF-B555-4510-A21D-3C2A9A2EAA2D}" type="presParOf" srcId="{5DA81C0E-3373-43D9-BF39-D6CF30C0012B}" destId="{F38CBC2C-6DDC-45E6-8EC4-7439648F5E47}" srcOrd="0" destOrd="0" presId="urn:microsoft.com/office/officeart/2005/8/layout/process1"/>
    <dgm:cxn modelId="{6E30FD93-FF8F-44AE-A1A2-0543C52A90C0}" type="presParOf" srcId="{0581B91E-C43E-4B37-9094-8CEE62874E5A}" destId="{E7682BF3-F859-43BA-89C9-039DCC017B1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B3CFC1-F1B6-4EC1-A496-EF57D1E5F88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4976FC0C-91AE-44B5-97D9-7520F8122D3D}">
      <dgm:prSet phldrT="[Texto]"/>
      <dgm:spPr/>
      <dgm:t>
        <a:bodyPr/>
        <a:lstStyle/>
        <a:p>
          <a:r>
            <a:rPr lang="es-MX" b="1" dirty="0" smtClean="0"/>
            <a:t>Estrategia</a:t>
          </a:r>
        </a:p>
        <a:p>
          <a:r>
            <a:rPr lang="es-MX" dirty="0" smtClean="0"/>
            <a:t>Plan de acción</a:t>
          </a:r>
          <a:endParaRPr lang="es-MX" dirty="0"/>
        </a:p>
      </dgm:t>
    </dgm:pt>
    <dgm:pt modelId="{DA10CE15-9DD0-4043-94F1-164A7E3189CC}" type="parTrans" cxnId="{BE671377-21E2-4134-80AE-C223781AF643}">
      <dgm:prSet/>
      <dgm:spPr/>
      <dgm:t>
        <a:bodyPr/>
        <a:lstStyle/>
        <a:p>
          <a:endParaRPr lang="es-MX"/>
        </a:p>
      </dgm:t>
    </dgm:pt>
    <dgm:pt modelId="{BABAA348-D19C-429B-94E8-5A7F0DC7D94D}" type="sibTrans" cxnId="{BE671377-21E2-4134-80AE-C223781AF643}">
      <dgm:prSet/>
      <dgm:spPr/>
      <dgm:t>
        <a:bodyPr/>
        <a:lstStyle/>
        <a:p>
          <a:endParaRPr lang="es-MX"/>
        </a:p>
      </dgm:t>
    </dgm:pt>
    <dgm:pt modelId="{16B7A66F-4016-4C1A-AB3E-95020FEE8910}">
      <dgm:prSet phldrT="[Texto]"/>
      <dgm:spPr/>
      <dgm:t>
        <a:bodyPr/>
        <a:lstStyle/>
        <a:p>
          <a:r>
            <a:rPr lang="es-MX" b="1" dirty="0" smtClean="0"/>
            <a:t>Logística</a:t>
          </a:r>
        </a:p>
        <a:p>
          <a:r>
            <a:rPr lang="es-MX" dirty="0" smtClean="0"/>
            <a:t>Asignación de elementos y recursos</a:t>
          </a:r>
          <a:endParaRPr lang="es-MX" dirty="0"/>
        </a:p>
      </dgm:t>
    </dgm:pt>
    <dgm:pt modelId="{35E668D9-201C-4209-BB2C-11D768DA2D72}" type="parTrans" cxnId="{24EA7877-62A8-4304-8CC6-B6511C9EA658}">
      <dgm:prSet/>
      <dgm:spPr/>
      <dgm:t>
        <a:bodyPr/>
        <a:lstStyle/>
        <a:p>
          <a:endParaRPr lang="es-MX"/>
        </a:p>
      </dgm:t>
    </dgm:pt>
    <dgm:pt modelId="{F1CD44A4-7D8A-48F8-90BE-46F491063B24}" type="sibTrans" cxnId="{24EA7877-62A8-4304-8CC6-B6511C9EA658}">
      <dgm:prSet/>
      <dgm:spPr/>
      <dgm:t>
        <a:bodyPr/>
        <a:lstStyle/>
        <a:p>
          <a:endParaRPr lang="es-MX"/>
        </a:p>
      </dgm:t>
    </dgm:pt>
    <dgm:pt modelId="{10F5BA71-794B-4C13-AAF1-2A1D893326CC}">
      <dgm:prSet phldrT="[Texto]"/>
      <dgm:spPr/>
      <dgm:t>
        <a:bodyPr/>
        <a:lstStyle/>
        <a:p>
          <a:r>
            <a:rPr lang="es-MX" b="1" dirty="0" smtClean="0"/>
            <a:t>Táctica</a:t>
          </a:r>
        </a:p>
        <a:p>
          <a:r>
            <a:rPr lang="es-MX" dirty="0" smtClean="0"/>
            <a:t>Elemento clave - Mejor momento</a:t>
          </a:r>
        </a:p>
      </dgm:t>
    </dgm:pt>
    <dgm:pt modelId="{6C4DFFD5-B07F-4DDF-B285-89BAC49DFEBE}" type="parTrans" cxnId="{1BCFE8C2-9EF8-43F8-8B8D-18C5D7C7B402}">
      <dgm:prSet/>
      <dgm:spPr/>
      <dgm:t>
        <a:bodyPr/>
        <a:lstStyle/>
        <a:p>
          <a:endParaRPr lang="es-MX"/>
        </a:p>
      </dgm:t>
    </dgm:pt>
    <dgm:pt modelId="{A09DE000-3DB7-4163-9FFC-10F666C94F63}" type="sibTrans" cxnId="{1BCFE8C2-9EF8-43F8-8B8D-18C5D7C7B402}">
      <dgm:prSet/>
      <dgm:spPr/>
      <dgm:t>
        <a:bodyPr/>
        <a:lstStyle/>
        <a:p>
          <a:endParaRPr lang="es-MX"/>
        </a:p>
      </dgm:t>
    </dgm:pt>
    <dgm:pt modelId="{C40F1C9F-AFFA-4B77-BAD7-0EE77CFC4805}">
      <dgm:prSet phldrT="[Texto]"/>
      <dgm:spPr/>
      <dgm:t>
        <a:bodyPr/>
        <a:lstStyle/>
        <a:p>
          <a:r>
            <a:rPr lang="es-MX" dirty="0" smtClean="0"/>
            <a:t> </a:t>
          </a:r>
          <a:r>
            <a:rPr lang="es-MX" b="1" dirty="0" smtClean="0"/>
            <a:t>Técnica</a:t>
          </a:r>
        </a:p>
        <a:p>
          <a:r>
            <a:rPr lang="es-MX" b="0" dirty="0" smtClean="0"/>
            <a:t>Operación de las herramientas</a:t>
          </a:r>
        </a:p>
      </dgm:t>
    </dgm:pt>
    <dgm:pt modelId="{AF1F2521-3766-401F-9E6D-D7687CA0289C}" type="parTrans" cxnId="{41286ADE-57A8-4E41-9827-D6657C42FC0D}">
      <dgm:prSet/>
      <dgm:spPr/>
      <dgm:t>
        <a:bodyPr/>
        <a:lstStyle/>
        <a:p>
          <a:endParaRPr lang="es-MX"/>
        </a:p>
      </dgm:t>
    </dgm:pt>
    <dgm:pt modelId="{2D6D5FE9-9DCE-46CA-8C5E-445D63C359E5}" type="sibTrans" cxnId="{41286ADE-57A8-4E41-9827-D6657C42FC0D}">
      <dgm:prSet/>
      <dgm:spPr/>
      <dgm:t>
        <a:bodyPr/>
        <a:lstStyle/>
        <a:p>
          <a:endParaRPr lang="es-MX"/>
        </a:p>
      </dgm:t>
    </dgm:pt>
    <dgm:pt modelId="{C4791D7F-ECF3-4810-98DC-D5B379427C67}" type="pres">
      <dgm:prSet presAssocID="{B5B3CFC1-F1B6-4EC1-A496-EF57D1E5F884}" presName="CompostProcess" presStyleCnt="0">
        <dgm:presLayoutVars>
          <dgm:dir/>
          <dgm:resizeHandles val="exact"/>
        </dgm:presLayoutVars>
      </dgm:prSet>
      <dgm:spPr/>
    </dgm:pt>
    <dgm:pt modelId="{E8D470B1-8E90-4E99-89D9-83115D87F906}" type="pres">
      <dgm:prSet presAssocID="{B5B3CFC1-F1B6-4EC1-A496-EF57D1E5F884}" presName="arrow" presStyleLbl="bgShp" presStyleIdx="0" presStyleCnt="1" custLinFactNeighborX="-10672" custLinFactNeighborY="4725"/>
      <dgm:spPr/>
    </dgm:pt>
    <dgm:pt modelId="{6FD90E5F-1250-40DF-9F16-CB7D26AEFBD5}" type="pres">
      <dgm:prSet presAssocID="{B5B3CFC1-F1B6-4EC1-A496-EF57D1E5F884}" presName="linearProcess" presStyleCnt="0"/>
      <dgm:spPr/>
    </dgm:pt>
    <dgm:pt modelId="{C0350C21-D234-48FE-8DC8-4C302486582E}" type="pres">
      <dgm:prSet presAssocID="{4976FC0C-91AE-44B5-97D9-7520F8122D3D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C20995E-DECA-4B88-A6A8-ADA2264CFCF0}" type="pres">
      <dgm:prSet presAssocID="{BABAA348-D19C-429B-94E8-5A7F0DC7D94D}" presName="sibTrans" presStyleCnt="0"/>
      <dgm:spPr/>
    </dgm:pt>
    <dgm:pt modelId="{5B18C40C-E0BA-41ED-B6E3-E5D69E4B32FE}" type="pres">
      <dgm:prSet presAssocID="{16B7A66F-4016-4C1A-AB3E-95020FEE8910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850E00E-B02A-4EB8-9131-D5FBA44EE2AE}" type="pres">
      <dgm:prSet presAssocID="{F1CD44A4-7D8A-48F8-90BE-46F491063B24}" presName="sibTrans" presStyleCnt="0"/>
      <dgm:spPr/>
    </dgm:pt>
    <dgm:pt modelId="{7A113503-098C-4D6B-BBFF-F83D1B32CEB9}" type="pres">
      <dgm:prSet presAssocID="{10F5BA71-794B-4C13-AAF1-2A1D893326CC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8E60A16-5E49-40F0-BB39-C8C491937836}" type="pres">
      <dgm:prSet presAssocID="{A09DE000-3DB7-4163-9FFC-10F666C94F63}" presName="sibTrans" presStyleCnt="0"/>
      <dgm:spPr/>
    </dgm:pt>
    <dgm:pt modelId="{4CBE665D-1782-4F61-8F6F-70C68C067840}" type="pres">
      <dgm:prSet presAssocID="{C40F1C9F-AFFA-4B77-BAD7-0EE77CFC4805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E671377-21E2-4134-80AE-C223781AF643}" srcId="{B5B3CFC1-F1B6-4EC1-A496-EF57D1E5F884}" destId="{4976FC0C-91AE-44B5-97D9-7520F8122D3D}" srcOrd="0" destOrd="0" parTransId="{DA10CE15-9DD0-4043-94F1-164A7E3189CC}" sibTransId="{BABAA348-D19C-429B-94E8-5A7F0DC7D94D}"/>
    <dgm:cxn modelId="{5CF59C70-FEF5-430B-B00D-CBBEB873D179}" type="presOf" srcId="{10F5BA71-794B-4C13-AAF1-2A1D893326CC}" destId="{7A113503-098C-4D6B-BBFF-F83D1B32CEB9}" srcOrd="0" destOrd="0" presId="urn:microsoft.com/office/officeart/2005/8/layout/hProcess9"/>
    <dgm:cxn modelId="{1BCFE8C2-9EF8-43F8-8B8D-18C5D7C7B402}" srcId="{B5B3CFC1-F1B6-4EC1-A496-EF57D1E5F884}" destId="{10F5BA71-794B-4C13-AAF1-2A1D893326CC}" srcOrd="2" destOrd="0" parTransId="{6C4DFFD5-B07F-4DDF-B285-89BAC49DFEBE}" sibTransId="{A09DE000-3DB7-4163-9FFC-10F666C94F63}"/>
    <dgm:cxn modelId="{41286ADE-57A8-4E41-9827-D6657C42FC0D}" srcId="{B5B3CFC1-F1B6-4EC1-A496-EF57D1E5F884}" destId="{C40F1C9F-AFFA-4B77-BAD7-0EE77CFC4805}" srcOrd="3" destOrd="0" parTransId="{AF1F2521-3766-401F-9E6D-D7687CA0289C}" sibTransId="{2D6D5FE9-9DCE-46CA-8C5E-445D63C359E5}"/>
    <dgm:cxn modelId="{D29A91F8-81A7-45F4-8D85-10B01FFA33C8}" type="presOf" srcId="{B5B3CFC1-F1B6-4EC1-A496-EF57D1E5F884}" destId="{C4791D7F-ECF3-4810-98DC-D5B379427C67}" srcOrd="0" destOrd="0" presId="urn:microsoft.com/office/officeart/2005/8/layout/hProcess9"/>
    <dgm:cxn modelId="{24EA7877-62A8-4304-8CC6-B6511C9EA658}" srcId="{B5B3CFC1-F1B6-4EC1-A496-EF57D1E5F884}" destId="{16B7A66F-4016-4C1A-AB3E-95020FEE8910}" srcOrd="1" destOrd="0" parTransId="{35E668D9-201C-4209-BB2C-11D768DA2D72}" sibTransId="{F1CD44A4-7D8A-48F8-90BE-46F491063B24}"/>
    <dgm:cxn modelId="{D14BAAF9-A70E-405B-92D1-187B59044E37}" type="presOf" srcId="{C40F1C9F-AFFA-4B77-BAD7-0EE77CFC4805}" destId="{4CBE665D-1782-4F61-8F6F-70C68C067840}" srcOrd="0" destOrd="0" presId="urn:microsoft.com/office/officeart/2005/8/layout/hProcess9"/>
    <dgm:cxn modelId="{E8D7A894-DDE5-48D6-AD6B-B1FB66A3C8EA}" type="presOf" srcId="{4976FC0C-91AE-44B5-97D9-7520F8122D3D}" destId="{C0350C21-D234-48FE-8DC8-4C302486582E}" srcOrd="0" destOrd="0" presId="urn:microsoft.com/office/officeart/2005/8/layout/hProcess9"/>
    <dgm:cxn modelId="{F92A8A49-596B-4939-8103-FCAFD210CC46}" type="presOf" srcId="{16B7A66F-4016-4C1A-AB3E-95020FEE8910}" destId="{5B18C40C-E0BA-41ED-B6E3-E5D69E4B32FE}" srcOrd="0" destOrd="0" presId="urn:microsoft.com/office/officeart/2005/8/layout/hProcess9"/>
    <dgm:cxn modelId="{E881AA4A-4F39-40FB-BFB0-016D5B6F5272}" type="presParOf" srcId="{C4791D7F-ECF3-4810-98DC-D5B379427C67}" destId="{E8D470B1-8E90-4E99-89D9-83115D87F906}" srcOrd="0" destOrd="0" presId="urn:microsoft.com/office/officeart/2005/8/layout/hProcess9"/>
    <dgm:cxn modelId="{7AE44006-0E39-4DE4-9A45-9E394A3DFBBF}" type="presParOf" srcId="{C4791D7F-ECF3-4810-98DC-D5B379427C67}" destId="{6FD90E5F-1250-40DF-9F16-CB7D26AEFBD5}" srcOrd="1" destOrd="0" presId="urn:microsoft.com/office/officeart/2005/8/layout/hProcess9"/>
    <dgm:cxn modelId="{BAEF5D46-8FAE-47F0-8FCB-601CE93EEF28}" type="presParOf" srcId="{6FD90E5F-1250-40DF-9F16-CB7D26AEFBD5}" destId="{C0350C21-D234-48FE-8DC8-4C302486582E}" srcOrd="0" destOrd="0" presId="urn:microsoft.com/office/officeart/2005/8/layout/hProcess9"/>
    <dgm:cxn modelId="{B150E64A-5F37-4448-9E59-0B81553AEFC8}" type="presParOf" srcId="{6FD90E5F-1250-40DF-9F16-CB7D26AEFBD5}" destId="{3C20995E-DECA-4B88-A6A8-ADA2264CFCF0}" srcOrd="1" destOrd="0" presId="urn:microsoft.com/office/officeart/2005/8/layout/hProcess9"/>
    <dgm:cxn modelId="{F4F0C6C3-00B0-46DE-A3E7-3E81EBC44B36}" type="presParOf" srcId="{6FD90E5F-1250-40DF-9F16-CB7D26AEFBD5}" destId="{5B18C40C-E0BA-41ED-B6E3-E5D69E4B32FE}" srcOrd="2" destOrd="0" presId="urn:microsoft.com/office/officeart/2005/8/layout/hProcess9"/>
    <dgm:cxn modelId="{F8906919-894D-446A-969A-14D4D79912F8}" type="presParOf" srcId="{6FD90E5F-1250-40DF-9F16-CB7D26AEFBD5}" destId="{C850E00E-B02A-4EB8-9131-D5FBA44EE2AE}" srcOrd="3" destOrd="0" presId="urn:microsoft.com/office/officeart/2005/8/layout/hProcess9"/>
    <dgm:cxn modelId="{4CD5D284-B6ED-4333-B796-3FFE4AFDF513}" type="presParOf" srcId="{6FD90E5F-1250-40DF-9F16-CB7D26AEFBD5}" destId="{7A113503-098C-4D6B-BBFF-F83D1B32CEB9}" srcOrd="4" destOrd="0" presId="urn:microsoft.com/office/officeart/2005/8/layout/hProcess9"/>
    <dgm:cxn modelId="{38D89E53-7C12-4F68-A26B-B413A46ED783}" type="presParOf" srcId="{6FD90E5F-1250-40DF-9F16-CB7D26AEFBD5}" destId="{78E60A16-5E49-40F0-BB39-C8C491937836}" srcOrd="5" destOrd="0" presId="urn:microsoft.com/office/officeart/2005/8/layout/hProcess9"/>
    <dgm:cxn modelId="{75A68FAF-897D-45BC-84D9-89AC135FF999}" type="presParOf" srcId="{6FD90E5F-1250-40DF-9F16-CB7D26AEFBD5}" destId="{4CBE665D-1782-4F61-8F6F-70C68C067840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14FC9F9-8DD3-40B8-BC10-61E14F7ACD38}">
      <dsp:nvSpPr>
        <dsp:cNvPr id="0" name=""/>
        <dsp:cNvSpPr/>
      </dsp:nvSpPr>
      <dsp:spPr>
        <a:xfrm>
          <a:off x="990600" y="0"/>
          <a:ext cx="4064000" cy="4064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Ámbito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Institucional</a:t>
          </a:r>
          <a:endParaRPr lang="es-MX" sz="1300" kern="1200" dirty="0"/>
        </a:p>
      </dsp:txBody>
      <dsp:txXfrm>
        <a:off x="2312416" y="203199"/>
        <a:ext cx="1420368" cy="609600"/>
      </dsp:txXfrm>
    </dsp:sp>
    <dsp:sp modelId="{89F839F3-F828-4D2B-A3D3-DF717A7E2248}">
      <dsp:nvSpPr>
        <dsp:cNvPr id="0" name=""/>
        <dsp:cNvSpPr/>
      </dsp:nvSpPr>
      <dsp:spPr>
        <a:xfrm>
          <a:off x="1545336" y="1015999"/>
          <a:ext cx="3048000" cy="3048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Ámbito </a:t>
          </a:r>
          <a:r>
            <a:rPr lang="es-MX" sz="1300" kern="1200" dirty="0" err="1" smtClean="0"/>
            <a:t>Sociodinámico</a:t>
          </a:r>
          <a:endParaRPr lang="es-MX" sz="1300" kern="1200" dirty="0"/>
        </a:p>
      </dsp:txBody>
      <dsp:txXfrm>
        <a:off x="2359152" y="1206499"/>
        <a:ext cx="1420368" cy="571500"/>
      </dsp:txXfrm>
    </dsp:sp>
    <dsp:sp modelId="{0612C3AA-CAB8-44AB-865D-893899F35029}">
      <dsp:nvSpPr>
        <dsp:cNvPr id="0" name=""/>
        <dsp:cNvSpPr/>
      </dsp:nvSpPr>
      <dsp:spPr>
        <a:xfrm>
          <a:off x="2032000" y="2032000"/>
          <a:ext cx="2032000" cy="2032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Ámbito psicosocial</a:t>
          </a:r>
          <a:endParaRPr lang="es-MX" sz="1300" kern="1200" dirty="0"/>
        </a:p>
      </dsp:txBody>
      <dsp:txXfrm>
        <a:off x="2329579" y="2540000"/>
        <a:ext cx="1436840" cy="10160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F9F26E8-A981-46C9-9208-DE6A89FD4192}">
      <dsp:nvSpPr>
        <dsp:cNvPr id="0" name=""/>
        <dsp:cNvSpPr/>
      </dsp:nvSpPr>
      <dsp:spPr>
        <a:xfrm>
          <a:off x="5357" y="1551582"/>
          <a:ext cx="1601390" cy="9608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Percepción</a:t>
          </a:r>
          <a:endParaRPr lang="es-MX" sz="2300" kern="1200" dirty="0"/>
        </a:p>
      </dsp:txBody>
      <dsp:txXfrm>
        <a:off x="5357" y="1551582"/>
        <a:ext cx="1601390" cy="960834"/>
      </dsp:txXfrm>
    </dsp:sp>
    <dsp:sp modelId="{31FC49D3-4023-4EEB-B0CF-3CC86C134C4A}">
      <dsp:nvSpPr>
        <dsp:cNvPr id="0" name=""/>
        <dsp:cNvSpPr/>
      </dsp:nvSpPr>
      <dsp:spPr>
        <a:xfrm>
          <a:off x="1766887" y="1833427"/>
          <a:ext cx="339494" cy="3971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>
        <a:off x="1766887" y="1833427"/>
        <a:ext cx="339494" cy="397144"/>
      </dsp:txXfrm>
    </dsp:sp>
    <dsp:sp modelId="{86758E61-AC20-4FAD-B5DD-ACC44AEDA52E}">
      <dsp:nvSpPr>
        <dsp:cNvPr id="0" name=""/>
        <dsp:cNvSpPr/>
      </dsp:nvSpPr>
      <dsp:spPr>
        <a:xfrm>
          <a:off x="2247304" y="1551582"/>
          <a:ext cx="1601390" cy="9608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Asociación</a:t>
          </a:r>
          <a:endParaRPr lang="es-MX" sz="2300" kern="1200" dirty="0"/>
        </a:p>
      </dsp:txBody>
      <dsp:txXfrm>
        <a:off x="2247304" y="1551582"/>
        <a:ext cx="1601390" cy="960834"/>
      </dsp:txXfrm>
    </dsp:sp>
    <dsp:sp modelId="{5DA81C0E-3373-43D9-BF39-D6CF30C0012B}">
      <dsp:nvSpPr>
        <dsp:cNvPr id="0" name=""/>
        <dsp:cNvSpPr/>
      </dsp:nvSpPr>
      <dsp:spPr>
        <a:xfrm>
          <a:off x="4008834" y="1833427"/>
          <a:ext cx="339494" cy="3971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>
        <a:off x="4008834" y="1833427"/>
        <a:ext cx="339494" cy="397144"/>
      </dsp:txXfrm>
    </dsp:sp>
    <dsp:sp modelId="{E7682BF3-F859-43BA-89C9-039DCC017B15}">
      <dsp:nvSpPr>
        <dsp:cNvPr id="0" name=""/>
        <dsp:cNvSpPr/>
      </dsp:nvSpPr>
      <dsp:spPr>
        <a:xfrm>
          <a:off x="4489251" y="1551582"/>
          <a:ext cx="1601390" cy="9608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Reacción</a:t>
          </a:r>
          <a:endParaRPr lang="es-MX" sz="2300" kern="1200" dirty="0"/>
        </a:p>
      </dsp:txBody>
      <dsp:txXfrm>
        <a:off x="4489251" y="1551582"/>
        <a:ext cx="1601390" cy="96083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D470B1-8E90-4E99-89D9-83115D87F906}">
      <dsp:nvSpPr>
        <dsp:cNvPr id="0" name=""/>
        <dsp:cNvSpPr/>
      </dsp:nvSpPr>
      <dsp:spPr>
        <a:xfrm>
          <a:off x="0" y="0"/>
          <a:ext cx="7026249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350C21-D234-48FE-8DC8-4C302486582E}">
      <dsp:nvSpPr>
        <dsp:cNvPr id="0" name=""/>
        <dsp:cNvSpPr/>
      </dsp:nvSpPr>
      <dsp:spPr>
        <a:xfrm>
          <a:off x="7640" y="1219199"/>
          <a:ext cx="1983412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b="1" kern="1200" dirty="0" smtClean="0"/>
            <a:t>Estrategia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Plan de acción</a:t>
          </a:r>
          <a:endParaRPr lang="es-MX" sz="2200" kern="1200" dirty="0"/>
        </a:p>
      </dsp:txBody>
      <dsp:txXfrm>
        <a:off x="7640" y="1219199"/>
        <a:ext cx="1983412" cy="1625600"/>
      </dsp:txXfrm>
    </dsp:sp>
    <dsp:sp modelId="{5B18C40C-E0BA-41ED-B6E3-E5D69E4B32FE}">
      <dsp:nvSpPr>
        <dsp:cNvPr id="0" name=""/>
        <dsp:cNvSpPr/>
      </dsp:nvSpPr>
      <dsp:spPr>
        <a:xfrm>
          <a:off x="2096801" y="1219199"/>
          <a:ext cx="1983412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b="1" kern="1200" dirty="0" smtClean="0"/>
            <a:t>Logística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Asignación de elementos y recursos</a:t>
          </a:r>
          <a:endParaRPr lang="es-MX" sz="2200" kern="1200" dirty="0"/>
        </a:p>
      </dsp:txBody>
      <dsp:txXfrm>
        <a:off x="2096801" y="1219199"/>
        <a:ext cx="1983412" cy="1625600"/>
      </dsp:txXfrm>
    </dsp:sp>
    <dsp:sp modelId="{7A113503-098C-4D6B-BBFF-F83D1B32CEB9}">
      <dsp:nvSpPr>
        <dsp:cNvPr id="0" name=""/>
        <dsp:cNvSpPr/>
      </dsp:nvSpPr>
      <dsp:spPr>
        <a:xfrm>
          <a:off x="4185962" y="1219199"/>
          <a:ext cx="1983412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b="1" kern="1200" dirty="0" smtClean="0"/>
            <a:t>Táctica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Elemento clave - Mejor momento</a:t>
          </a:r>
        </a:p>
      </dsp:txBody>
      <dsp:txXfrm>
        <a:off x="4185962" y="1219199"/>
        <a:ext cx="1983412" cy="1625600"/>
      </dsp:txXfrm>
    </dsp:sp>
    <dsp:sp modelId="{4CBE665D-1782-4F61-8F6F-70C68C067840}">
      <dsp:nvSpPr>
        <dsp:cNvPr id="0" name=""/>
        <dsp:cNvSpPr/>
      </dsp:nvSpPr>
      <dsp:spPr>
        <a:xfrm>
          <a:off x="6275123" y="1219199"/>
          <a:ext cx="1983412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 </a:t>
          </a:r>
          <a:r>
            <a:rPr lang="es-MX" sz="2200" b="1" kern="1200" dirty="0" smtClean="0"/>
            <a:t>Técnica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b="0" kern="1200" dirty="0" smtClean="0"/>
            <a:t>Operación de las herramientas</a:t>
          </a:r>
        </a:p>
      </dsp:txBody>
      <dsp:txXfrm>
        <a:off x="6275123" y="1219199"/>
        <a:ext cx="1983412" cy="1625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D7653-96E2-48A0-B8CA-AF221FC6A6A1}" type="datetimeFigureOut">
              <a:rPr lang="es-MX" smtClean="0"/>
              <a:pPr/>
              <a:t>19/08/2013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98A56C-5C36-46A1-B366-1B79D8E76CF4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August 19,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August 19,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August 19,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August 19,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August 19,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August 19,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August 19,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August 19,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August 19,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August 19,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August 19,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August 19,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772163" y="1610182"/>
            <a:ext cx="6015117" cy="1204306"/>
          </a:xfrm>
        </p:spPr>
        <p:txBody>
          <a:bodyPr/>
          <a:lstStyle/>
          <a:p>
            <a:r>
              <a:rPr lang="es-ES_tradnl" dirty="0" smtClean="0"/>
              <a:t>COMUNICACIÓN ESTRATÉGICA</a:t>
            </a:r>
            <a:endParaRPr lang="es-ES_trad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139678" y="2236271"/>
            <a:ext cx="7302592" cy="329259"/>
          </a:xfrm>
        </p:spPr>
        <p:txBody>
          <a:bodyPr>
            <a:normAutofit fontScale="92500"/>
          </a:bodyPr>
          <a:lstStyle/>
          <a:p>
            <a:r>
              <a:rPr lang="es-ES_tradnl" dirty="0" smtClean="0"/>
              <a:t>MANAGEMENT Y FUNDAMENTOS DE LA IMAGEN CORPORATIVA</a:t>
            </a:r>
            <a:endParaRPr lang="es-ES_tradnl" dirty="0"/>
          </a:p>
        </p:txBody>
      </p:sp>
      <p:sp>
        <p:nvSpPr>
          <p:cNvPr id="4" name="3 CuadroTexto"/>
          <p:cNvSpPr txBox="1"/>
          <p:nvPr/>
        </p:nvSpPr>
        <p:spPr>
          <a:xfrm>
            <a:off x="5213445" y="4189863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Fernando Amaya</a:t>
            </a:r>
          </a:p>
          <a:p>
            <a:r>
              <a:rPr lang="es-MX" b="1" dirty="0" smtClean="0"/>
              <a:t>Juan Fernando Ramírez Vargas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xmlns="" val="13034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PUBLICIDAD </a:t>
            </a:r>
            <a:r>
              <a:rPr lang="es-ES_tradnl" dirty="0" smtClean="0"/>
              <a:t>PRODUCUTO </a:t>
            </a:r>
            <a:r>
              <a:rPr lang="es-ES_tradnl" dirty="0" smtClean="0"/>
              <a:t>VS PUBLICIDAD INSITITUCIONAL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Los numerosos productos causan saturación --&gt; ruido</a:t>
            </a:r>
          </a:p>
          <a:p>
            <a:r>
              <a:rPr lang="es-ES_tradnl" dirty="0" smtClean="0"/>
              <a:t>			Envase</a:t>
            </a:r>
          </a:p>
          <a:p>
            <a:r>
              <a:rPr lang="en-US" dirty="0" smtClean="0"/>
              <a:t>P</a:t>
            </a:r>
            <a:r>
              <a:rPr lang="es-ES_tradnl" dirty="0" err="1" smtClean="0"/>
              <a:t>roducto</a:t>
            </a:r>
            <a:r>
              <a:rPr lang="es-ES_tradnl" dirty="0" smtClean="0"/>
              <a:t>		Calidad</a:t>
            </a:r>
          </a:p>
          <a:p>
            <a:r>
              <a:rPr lang="es-ES_tradnl" dirty="0"/>
              <a:t>	</a:t>
            </a:r>
            <a:r>
              <a:rPr lang="es-ES_tradnl" dirty="0" smtClean="0"/>
              <a:t>		Precio</a:t>
            </a:r>
          </a:p>
          <a:p>
            <a:r>
              <a:rPr lang="es-ES_tradnl" dirty="0" smtClean="0"/>
              <a:t>			Publicidad</a:t>
            </a:r>
          </a:p>
          <a:p>
            <a:r>
              <a:rPr lang="es-ES_tradnl" dirty="0"/>
              <a:t>	</a:t>
            </a:r>
            <a:r>
              <a:rPr lang="es-ES_tradnl" dirty="0" smtClean="0"/>
              <a:t>		Puntos de venta</a:t>
            </a:r>
          </a:p>
          <a:p>
            <a:r>
              <a:rPr lang="es-ES_tradnl" dirty="0" smtClean="0"/>
              <a:t>Ventajas Diferenciales:</a:t>
            </a:r>
          </a:p>
          <a:p>
            <a:pPr lvl="2">
              <a:buFont typeface="+mj-lt"/>
              <a:buAutoNum type="arabicPeriod"/>
            </a:pPr>
            <a:r>
              <a:rPr lang="es-ES_tradnl" dirty="0" smtClean="0"/>
              <a:t>Racionales</a:t>
            </a:r>
          </a:p>
          <a:p>
            <a:pPr lvl="2">
              <a:buFont typeface="+mj-lt"/>
              <a:buAutoNum type="arabicPeriod"/>
            </a:pPr>
            <a:r>
              <a:rPr lang="es-ES_tradnl" dirty="0" smtClean="0"/>
              <a:t>Emocionales</a:t>
            </a:r>
          </a:p>
          <a:p>
            <a:pPr lvl="2">
              <a:buFont typeface="+mj-lt"/>
              <a:buAutoNum type="arabicPeriod"/>
            </a:pPr>
            <a:r>
              <a:rPr lang="es-ES_tradnl" dirty="0" smtClean="0"/>
              <a:t>Institucionales</a:t>
            </a:r>
          </a:p>
          <a:p>
            <a:pPr marL="237744" lvl="2" indent="0">
              <a:buNone/>
            </a:pPr>
            <a:endParaRPr lang="es-ES_tradnl" dirty="0"/>
          </a:p>
        </p:txBody>
      </p:sp>
      <p:sp>
        <p:nvSpPr>
          <p:cNvPr id="6" name="Left Brace 5"/>
          <p:cNvSpPr/>
          <p:nvPr/>
        </p:nvSpPr>
        <p:spPr>
          <a:xfrm>
            <a:off x="1905072" y="1546243"/>
            <a:ext cx="635024" cy="1491019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64036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83464"/>
            <a:ext cx="7520940" cy="4683976"/>
          </a:xfrm>
        </p:spPr>
        <p:txBody>
          <a:bodyPr>
            <a:normAutofit/>
          </a:bodyPr>
          <a:lstStyle/>
          <a:p>
            <a:r>
              <a:rPr lang="es-ES_tradnl" dirty="0" smtClean="0"/>
              <a:t>Prejuicios de la sociedad a las empresas:</a:t>
            </a:r>
          </a:p>
          <a:p>
            <a:pPr marL="1524762" lvl="7" indent="-285750">
              <a:buFont typeface="Arial"/>
              <a:buChar char="•"/>
            </a:pPr>
            <a:r>
              <a:rPr lang="es-ES_tradnl" dirty="0" smtClean="0"/>
              <a:t>PODER</a:t>
            </a:r>
          </a:p>
          <a:p>
            <a:pPr marL="1524762" lvl="7" indent="-285750">
              <a:buFont typeface="Arial"/>
              <a:buChar char="•"/>
            </a:pPr>
            <a:r>
              <a:rPr lang="es-ES_tradnl" dirty="0" smtClean="0"/>
              <a:t>CONTROL</a:t>
            </a:r>
          </a:p>
          <a:p>
            <a:pPr marL="1524762" lvl="7" indent="-285750">
              <a:buFont typeface="Arial"/>
              <a:buChar char="•"/>
            </a:pPr>
            <a:r>
              <a:rPr lang="es-ES_tradnl" dirty="0" smtClean="0"/>
              <a:t>MANIPULACIÓN</a:t>
            </a:r>
          </a:p>
          <a:p>
            <a:pPr marL="1524762" lvl="7" indent="-285750">
              <a:buFont typeface="Arial"/>
              <a:buChar char="•"/>
            </a:pPr>
            <a:r>
              <a:rPr lang="es-ES_tradnl" dirty="0" smtClean="0"/>
              <a:t>EXCESIVOS BENEFICIOS</a:t>
            </a:r>
          </a:p>
          <a:p>
            <a:pPr marL="1524762" lvl="7" indent="-285750">
              <a:buFont typeface="Arial"/>
              <a:buChar char="•"/>
            </a:pPr>
            <a:endParaRPr lang="es-ES_tradnl" dirty="0" smtClean="0"/>
          </a:p>
          <a:p>
            <a:pPr marL="59436" lvl="2" indent="0">
              <a:buNone/>
            </a:pPr>
            <a:r>
              <a:rPr lang="es-ES_tradnl" b="1" dirty="0" smtClean="0"/>
              <a:t>Ausencia de Comunicación		    </a:t>
            </a:r>
            <a:r>
              <a:rPr lang="es-ES_tradnl" b="1" dirty="0" err="1" smtClean="0"/>
              <a:t>Comunicación</a:t>
            </a:r>
            <a:r>
              <a:rPr lang="es-ES_tradnl" b="1" dirty="0" smtClean="0"/>
              <a:t> Negativa</a:t>
            </a:r>
          </a:p>
          <a:p>
            <a:pPr marL="59436" lvl="2" indent="0">
              <a:buNone/>
            </a:pPr>
            <a:endParaRPr lang="es-ES_tradnl" b="1" dirty="0"/>
          </a:p>
          <a:p>
            <a:pPr marL="59436" lvl="2" indent="0">
              <a:buNone/>
            </a:pPr>
            <a:r>
              <a:rPr lang="es-ES_tradnl" b="1" dirty="0" smtClean="0"/>
              <a:t>Personalidad Corporativa: Hechos, historia         Proceso</a:t>
            </a:r>
          </a:p>
          <a:p>
            <a:pPr marL="59436" lvl="2" indent="0">
              <a:buNone/>
            </a:pPr>
            <a:r>
              <a:rPr lang="es-ES_tradnl" b="1" dirty="0" smtClean="0"/>
              <a:t>		            Proyección</a:t>
            </a:r>
            <a:endParaRPr lang="es-ES_tradnl" b="1" dirty="0"/>
          </a:p>
          <a:p>
            <a:pPr marL="59436" lvl="2" indent="0">
              <a:buNone/>
            </a:pPr>
            <a:r>
              <a:rPr lang="es-ES_tradnl" b="1" dirty="0" smtClean="0"/>
              <a:t>Identidad Corporativa:          Valores	            Discurso</a:t>
            </a:r>
          </a:p>
          <a:p>
            <a:pPr marL="59436" lvl="2" indent="0">
              <a:buNone/>
            </a:pPr>
            <a:r>
              <a:rPr lang="es-ES_tradnl" b="1" dirty="0"/>
              <a:t>	</a:t>
            </a:r>
            <a:r>
              <a:rPr lang="es-ES_tradnl" b="1" dirty="0" smtClean="0"/>
              <a:t>	            Car</a:t>
            </a:r>
            <a:r>
              <a:rPr lang="en-US" b="1" dirty="0" smtClean="0"/>
              <a:t>a</a:t>
            </a:r>
            <a:r>
              <a:rPr lang="es-ES_tradnl" b="1" dirty="0" err="1" smtClean="0"/>
              <a:t>cterísticas</a:t>
            </a:r>
            <a:endParaRPr lang="es-ES_tradnl" dirty="0"/>
          </a:p>
          <a:p>
            <a:pPr marL="59436" lvl="2" indent="0">
              <a:buNone/>
            </a:pPr>
            <a:r>
              <a:rPr lang="es-ES_tradnl" b="1" dirty="0" smtClean="0"/>
              <a:t>Cultura Corporativa:	Creencias</a:t>
            </a:r>
          </a:p>
          <a:p>
            <a:pPr marL="59436" lvl="2" indent="0">
              <a:buNone/>
            </a:pPr>
            <a:r>
              <a:rPr lang="es-ES_tradnl" b="1" dirty="0"/>
              <a:t>	</a:t>
            </a:r>
            <a:r>
              <a:rPr lang="es-ES_tradnl" b="1" dirty="0" smtClean="0"/>
              <a:t>	            Pensamiento               Dinámica </a:t>
            </a:r>
            <a:r>
              <a:rPr lang="es-ES_tradnl" b="1" dirty="0" err="1" smtClean="0"/>
              <a:t>Org</a:t>
            </a:r>
            <a:r>
              <a:rPr lang="es-ES_tradnl" b="1" dirty="0" smtClean="0"/>
              <a:t>.</a:t>
            </a:r>
          </a:p>
          <a:p>
            <a:pPr marL="59436" lvl="2" indent="0">
              <a:buNone/>
            </a:pPr>
            <a:r>
              <a:rPr lang="es-ES_tradnl" b="1" dirty="0"/>
              <a:t>	</a:t>
            </a:r>
            <a:r>
              <a:rPr lang="es-ES_tradnl" b="1" dirty="0" smtClean="0"/>
              <a:t>                              Acciones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666190" y="2581673"/>
            <a:ext cx="966341" cy="414172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Right Brace 4"/>
          <p:cNvSpPr/>
          <p:nvPr/>
        </p:nvSpPr>
        <p:spPr>
          <a:xfrm>
            <a:off x="4685259" y="3244348"/>
            <a:ext cx="303707" cy="45559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Right Brace 5"/>
          <p:cNvSpPr/>
          <p:nvPr/>
        </p:nvSpPr>
        <p:spPr>
          <a:xfrm>
            <a:off x="4831704" y="3907023"/>
            <a:ext cx="303707" cy="45559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Right Brace 6"/>
          <p:cNvSpPr/>
          <p:nvPr/>
        </p:nvSpPr>
        <p:spPr>
          <a:xfrm>
            <a:off x="4804641" y="4490629"/>
            <a:ext cx="330770" cy="87190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67866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PERSONALIDAD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67" y="914400"/>
            <a:ext cx="8321040" cy="4330908"/>
          </a:xfrm>
        </p:spPr>
        <p:txBody>
          <a:bodyPr>
            <a:normAutofit/>
          </a:bodyPr>
          <a:lstStyle/>
          <a:p>
            <a:r>
              <a:rPr lang="es-ES_tradnl" dirty="0" smtClean="0"/>
              <a:t>Conjunto de cualidades que constituyen a la persona</a:t>
            </a:r>
          </a:p>
          <a:p>
            <a:r>
              <a:rPr lang="es-ES_tradnl" dirty="0" smtClean="0"/>
              <a:t>CENTRO PS</a:t>
            </a:r>
            <a:r>
              <a:rPr lang="es-ES_tradnl" dirty="0"/>
              <a:t>I</a:t>
            </a:r>
            <a:r>
              <a:rPr lang="es-ES_tradnl" dirty="0" smtClean="0"/>
              <a:t>QUICO:</a:t>
            </a:r>
          </a:p>
          <a:p>
            <a:pPr>
              <a:buFont typeface="Arial"/>
              <a:buChar char="•"/>
            </a:pPr>
            <a:r>
              <a:rPr lang="es-ES_tradnl" dirty="0" smtClean="0"/>
              <a:t>Misión: Razón de ser de la empresa, propósito a largo plazo.</a:t>
            </a:r>
          </a:p>
          <a:p>
            <a:pPr>
              <a:buFont typeface="Arial"/>
              <a:buChar char="•"/>
            </a:pPr>
            <a:r>
              <a:rPr lang="es-ES_tradnl" dirty="0" smtClean="0"/>
              <a:t>Creencias: ideas o principios  que acepta como validos y son base para su actuación.</a:t>
            </a:r>
          </a:p>
          <a:p>
            <a:pPr>
              <a:buFont typeface="Arial"/>
              <a:buChar char="•"/>
            </a:pPr>
            <a:r>
              <a:rPr lang="es-ES_tradnl" dirty="0" smtClean="0"/>
              <a:t>Valores: Cualidades que en la práctica la empresa desea mantener en sus actos.</a:t>
            </a:r>
          </a:p>
          <a:p>
            <a:pPr>
              <a:buFont typeface="Arial"/>
              <a:buChar char="•"/>
            </a:pPr>
            <a:r>
              <a:rPr lang="es-ES_tradnl" dirty="0" smtClean="0"/>
              <a:t>Objetivos: propósitos a corto o mediano plazo.</a:t>
            </a:r>
          </a:p>
          <a:p>
            <a:pPr>
              <a:buFont typeface="Arial"/>
              <a:buChar char="•"/>
            </a:pPr>
            <a:r>
              <a:rPr lang="es-ES_tradnl" dirty="0" smtClean="0"/>
              <a:t>Actitudes: Orientación y exteriorización, como una empresa se manifiesta.</a:t>
            </a:r>
          </a:p>
          <a:p>
            <a:pPr>
              <a:buFont typeface="Arial"/>
              <a:buChar char="•"/>
            </a:pPr>
            <a:endParaRPr lang="es-ES_tradnl" dirty="0"/>
          </a:p>
          <a:p>
            <a:pPr marL="285750" indent="-285750">
              <a:buFont typeface="Arial"/>
              <a:buChar char="•"/>
            </a:pPr>
            <a:r>
              <a:rPr lang="es-ES_tradnl" dirty="0" smtClean="0"/>
              <a:t>CARÁCTER CORPORATIVO 	ESTRUCTURAL: jerárquicos, funcional, centralidad</a:t>
            </a:r>
          </a:p>
          <a:p>
            <a:pPr marL="0" indent="0"/>
            <a:r>
              <a:rPr lang="es-ES_tradnl" dirty="0"/>
              <a:t>	</a:t>
            </a:r>
            <a:r>
              <a:rPr lang="es-ES_tradnl" dirty="0" smtClean="0"/>
              <a:t>	                     DINÁMICO: Naturaleza de normar, alcance, formalización.</a:t>
            </a:r>
          </a:p>
          <a:p>
            <a:pPr marL="285750" indent="-285750">
              <a:buFont typeface="Arial"/>
              <a:buChar char="•"/>
            </a:pPr>
            <a:r>
              <a:rPr lang="es-ES_tradnl" dirty="0" smtClean="0"/>
              <a:t>SISTEMAS</a:t>
            </a:r>
          </a:p>
          <a:p>
            <a:pPr marL="285750" indent="-285750">
              <a:buFont typeface="Arial"/>
              <a:buChar char="•"/>
            </a:pPr>
            <a:r>
              <a:rPr lang="es-ES_tradnl" dirty="0" smtClean="0"/>
              <a:t>DESTREZAS</a:t>
            </a:r>
          </a:p>
        </p:txBody>
      </p:sp>
      <p:sp>
        <p:nvSpPr>
          <p:cNvPr id="4" name="Left Brace 3"/>
          <p:cNvSpPr/>
          <p:nvPr/>
        </p:nvSpPr>
        <p:spPr>
          <a:xfrm>
            <a:off x="3097621" y="3460297"/>
            <a:ext cx="207073" cy="106505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64278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 1 3"/>
          <p:cNvSpPr/>
          <p:nvPr/>
        </p:nvSpPr>
        <p:spPr>
          <a:xfrm>
            <a:off x="2402047" y="1946609"/>
            <a:ext cx="1767023" cy="566035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CUERPO</a:t>
            </a:r>
          </a:p>
          <a:p>
            <a:r>
              <a:rPr lang="es-ES_tradnl" dirty="0" smtClean="0"/>
              <a:t>Negocios, materias primas, dinero, instalaciones, maquinaria y equipamiento, tecnología.</a:t>
            </a:r>
          </a:p>
          <a:p>
            <a:r>
              <a:rPr lang="es-ES_tradnl" dirty="0" smtClean="0"/>
              <a:t>			SOBREVIVIR</a:t>
            </a:r>
          </a:p>
          <a:p>
            <a:endParaRPr lang="es-ES_tradnl" dirty="0"/>
          </a:p>
          <a:p>
            <a:r>
              <a:rPr lang="es-ES_tradnl" dirty="0" smtClean="0"/>
              <a:t>EVOLUCIÓN Y TIEMPOS DE PERSONALIDAD CORP.</a:t>
            </a:r>
          </a:p>
          <a:p>
            <a:pPr>
              <a:buFont typeface="+mj-lt"/>
              <a:buAutoNum type="arabicPeriod"/>
            </a:pPr>
            <a:r>
              <a:rPr lang="es-ES_tradnl" dirty="0" smtClean="0"/>
              <a:t>Análisis Sincrónico: relación entre componentes (FOTOGRAFÍA)</a:t>
            </a:r>
          </a:p>
          <a:p>
            <a:pPr>
              <a:buFont typeface="+mj-lt"/>
              <a:buAutoNum type="arabicPeriod"/>
            </a:pPr>
            <a:r>
              <a:rPr lang="es-ES_tradnl" dirty="0" smtClean="0"/>
              <a:t>Análisis Diacrónico: Trayectoria, Proceso (PELÍCULA)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175842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identidad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Idéntico a sí mismo.</a:t>
            </a:r>
          </a:p>
          <a:p>
            <a:r>
              <a:rPr lang="es-ES_tradnl" dirty="0" smtClean="0"/>
              <a:t>La marca actuará como  elemento referencial para reconocer un producto.</a:t>
            </a:r>
          </a:p>
          <a:p>
            <a:r>
              <a:rPr lang="es-ES_tradnl" dirty="0" smtClean="0"/>
              <a:t>Heráldica Corporativa (Visual).</a:t>
            </a:r>
          </a:p>
          <a:p>
            <a:r>
              <a:rPr lang="es-ES_tradnl" dirty="0" smtClean="0"/>
              <a:t>Identidad Corporativa 	Representación Ideológica (actuación).</a:t>
            </a:r>
          </a:p>
          <a:p>
            <a:r>
              <a:rPr lang="es-ES_tradnl" dirty="0" smtClean="0"/>
              <a:t>Diferenciación- Indiferenciación</a:t>
            </a:r>
          </a:p>
          <a:p>
            <a:r>
              <a:rPr lang="es-ES_tradnl" dirty="0" smtClean="0"/>
              <a:t>Paradigma genérico corporativo: Conjunto de atributos reales o fantaseados la generalidad asocia al perfil de empresas análogas.</a:t>
            </a:r>
          </a:p>
          <a:p>
            <a:r>
              <a:rPr lang="es-ES_tradnl" dirty="0" smtClean="0"/>
              <a:t>Discurso Corporativo: clasificación (encuadre ideológico) y particularización (distinción de las demás)</a:t>
            </a:r>
            <a:endParaRPr lang="es-ES_tradnl" dirty="0"/>
          </a:p>
        </p:txBody>
      </p:sp>
      <p:sp>
        <p:nvSpPr>
          <p:cNvPr id="4" name="Right Arrow 3"/>
          <p:cNvSpPr/>
          <p:nvPr/>
        </p:nvSpPr>
        <p:spPr>
          <a:xfrm>
            <a:off x="3035808" y="2181305"/>
            <a:ext cx="544136" cy="2761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93881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CULTURA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CULTURA CORPORATIVA: Patrón de comportamiento/ óptica determinada desde la cual es interpretada la realidad</a:t>
            </a:r>
          </a:p>
          <a:p>
            <a:r>
              <a:rPr lang="es-ES_tradnl" dirty="0" smtClean="0"/>
              <a:t>Creencias y valores: marco de referencia compartido.</a:t>
            </a:r>
          </a:p>
          <a:p>
            <a:pPr lvl="2">
              <a:buFont typeface="Arial"/>
              <a:buChar char="•"/>
            </a:pPr>
            <a:r>
              <a:rPr lang="es-ES_tradnl" dirty="0" smtClean="0"/>
              <a:t>CULTURA FUERTE O DEBIL: grado de intensidad con el que se manifiestan las creencias,  cohesión cultural entre los implicados</a:t>
            </a:r>
            <a:endParaRPr lang="es-ES_tradnl" dirty="0"/>
          </a:p>
          <a:p>
            <a:pPr lvl="2">
              <a:buFont typeface="Arial"/>
              <a:buChar char="•"/>
            </a:pPr>
            <a:r>
              <a:rPr lang="es-ES_tradnl" dirty="0" smtClean="0"/>
              <a:t>CULTURA DE CIERRE O APERTURA: grado de sensibilidad acerca de los cambios en su entorno.</a:t>
            </a:r>
          </a:p>
          <a:p>
            <a:pPr marL="237744" lvl="2" indent="0">
              <a:buNone/>
            </a:pPr>
            <a:r>
              <a:rPr lang="es-ES_tradnl" dirty="0" smtClean="0"/>
              <a:t>AUTOCLAUSURA O VEGETATIVAS, ACTIVO ADAPTATIVAS O PASIVO ADAPTATIVAS</a:t>
            </a:r>
          </a:p>
          <a:p>
            <a:pPr marL="237744" lvl="2" indent="0">
              <a:buNone/>
            </a:pPr>
            <a:endParaRPr lang="es-ES_tradnl" dirty="0"/>
          </a:p>
          <a:p>
            <a:pPr marL="237744" lvl="2" indent="0">
              <a:buNone/>
            </a:pPr>
            <a:r>
              <a:rPr lang="es-ES_tradnl" dirty="0" smtClean="0"/>
              <a:t>Dinámica Cultural: Creencias y Valores/Héroes / Ritos y Rituales / </a:t>
            </a:r>
            <a:r>
              <a:rPr lang="es-ES_tradnl" smtClean="0"/>
              <a:t>Red Cultural</a:t>
            </a:r>
            <a:endParaRPr lang="es-ES_tradnl" dirty="0" smtClean="0"/>
          </a:p>
          <a:p>
            <a:pPr lvl="2">
              <a:buFont typeface="Arial"/>
              <a:buChar char="•"/>
            </a:pP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xmlns="" val="227987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vínculo institucional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271016"/>
            <a:ext cx="8179308" cy="3409461"/>
          </a:xfrm>
        </p:spPr>
        <p:txBody>
          <a:bodyPr/>
          <a:lstStyle/>
          <a:p>
            <a:r>
              <a:rPr lang="es-ES_tradnl" dirty="0" smtClean="0"/>
              <a:t>Crecimiento: Vínculo empresa-persona (público)</a:t>
            </a:r>
          </a:p>
          <a:p>
            <a:r>
              <a:rPr lang="es-ES_tradnl" dirty="0" smtClean="0"/>
              <a:t>				</a:t>
            </a:r>
            <a:endParaRPr lang="es-ES_tradnl" dirty="0"/>
          </a:p>
        </p:txBody>
      </p:sp>
      <p:graphicFrame>
        <p:nvGraphicFramePr>
          <p:cNvPr id="4" name="3 Diagrama"/>
          <p:cNvGraphicFramePr/>
          <p:nvPr/>
        </p:nvGraphicFramePr>
        <p:xfrm>
          <a:off x="3048000" y="197510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Flecha abajo"/>
          <p:cNvSpPr/>
          <p:nvPr/>
        </p:nvSpPr>
        <p:spPr>
          <a:xfrm>
            <a:off x="2578608" y="1627632"/>
            <a:ext cx="469392" cy="3474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Flecha abajo"/>
          <p:cNvSpPr/>
          <p:nvPr/>
        </p:nvSpPr>
        <p:spPr>
          <a:xfrm>
            <a:off x="3569208" y="1627632"/>
            <a:ext cx="469392" cy="3474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2249424" y="1975104"/>
            <a:ext cx="2130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Objeto        Sujeto</a:t>
            </a:r>
            <a:endParaRPr lang="es-MX" dirty="0"/>
          </a:p>
        </p:txBody>
      </p:sp>
      <p:sp>
        <p:nvSpPr>
          <p:cNvPr id="9" name="8 CuadroTexto"/>
          <p:cNvSpPr txBox="1"/>
          <p:nvPr/>
        </p:nvSpPr>
        <p:spPr>
          <a:xfrm>
            <a:off x="5138526" y="1692949"/>
            <a:ext cx="1402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Ecosistema</a:t>
            </a:r>
            <a:endParaRPr lang="es-MX" dirty="0"/>
          </a:p>
        </p:txBody>
      </p:sp>
      <p:sp>
        <p:nvSpPr>
          <p:cNvPr id="10" name="9 CuadroTexto"/>
          <p:cNvSpPr txBox="1"/>
          <p:nvPr/>
        </p:nvSpPr>
        <p:spPr>
          <a:xfrm>
            <a:off x="6426138" y="4145357"/>
            <a:ext cx="1554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Conducta - Subjetividad</a:t>
            </a:r>
            <a:endParaRPr lang="es-MX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511296" y="3822192"/>
            <a:ext cx="1054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Opinión Pública</a:t>
            </a:r>
            <a:endParaRPr lang="es-MX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011342" y="929188"/>
            <a:ext cx="1630680" cy="646331"/>
          </a:xfrm>
          <a:prstGeom prst="rect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Eficacia en la comunicación</a:t>
            </a:r>
            <a:endParaRPr lang="es-MX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069336" y="2684609"/>
            <a:ext cx="1554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Necesidades</a:t>
            </a:r>
          </a:p>
          <a:p>
            <a:pPr algn="ctr"/>
            <a:r>
              <a:rPr lang="es-MX" dirty="0" smtClean="0"/>
              <a:t>Expectativas</a:t>
            </a:r>
          </a:p>
          <a:p>
            <a:pPr algn="ctr"/>
            <a:r>
              <a:rPr lang="es-MX" dirty="0" smtClean="0"/>
              <a:t>Lenguajes</a:t>
            </a:r>
            <a:endParaRPr lang="es-MX" dirty="0"/>
          </a:p>
        </p:txBody>
      </p:sp>
      <p:sp>
        <p:nvSpPr>
          <p:cNvPr id="14" name="13 Flecha abajo"/>
          <p:cNvSpPr/>
          <p:nvPr/>
        </p:nvSpPr>
        <p:spPr>
          <a:xfrm>
            <a:off x="3569208" y="2383303"/>
            <a:ext cx="469392" cy="3474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15 CuadroTexto"/>
          <p:cNvSpPr txBox="1"/>
          <p:nvPr/>
        </p:nvSpPr>
        <p:spPr>
          <a:xfrm>
            <a:off x="374904" y="3007774"/>
            <a:ext cx="155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Estatus</a:t>
            </a:r>
            <a:endParaRPr lang="es-MX" dirty="0"/>
          </a:p>
        </p:txBody>
      </p:sp>
      <p:sp>
        <p:nvSpPr>
          <p:cNvPr id="17" name="16 CuadroTexto"/>
          <p:cNvSpPr txBox="1"/>
          <p:nvPr/>
        </p:nvSpPr>
        <p:spPr>
          <a:xfrm>
            <a:off x="1938528" y="3007774"/>
            <a:ext cx="64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rgbClr val="FF0000"/>
                </a:solidFill>
              </a:rPr>
              <a:t>Rol</a:t>
            </a:r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18" name="17 Flecha izquierda"/>
          <p:cNvSpPr/>
          <p:nvPr/>
        </p:nvSpPr>
        <p:spPr>
          <a:xfrm>
            <a:off x="2724912" y="3046738"/>
            <a:ext cx="323088" cy="24310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lecha izquierda"/>
          <p:cNvSpPr/>
          <p:nvPr/>
        </p:nvSpPr>
        <p:spPr>
          <a:xfrm>
            <a:off x="1606296" y="3046738"/>
            <a:ext cx="323088" cy="24310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20 CuadroTexto"/>
          <p:cNvSpPr txBox="1"/>
          <p:nvPr/>
        </p:nvSpPr>
        <p:spPr>
          <a:xfrm>
            <a:off x="6893954" y="74979"/>
            <a:ext cx="23713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Marco cultural, científico, tecnológico, educacional, político, legal, económico, recursos naturales, demográfico, sociológico</a:t>
            </a:r>
            <a:endParaRPr lang="es-MX" dirty="0"/>
          </a:p>
        </p:txBody>
      </p:sp>
      <p:sp>
        <p:nvSpPr>
          <p:cNvPr id="22" name="21 Flecha derecha"/>
          <p:cNvSpPr/>
          <p:nvPr/>
        </p:nvSpPr>
        <p:spPr>
          <a:xfrm>
            <a:off x="6604698" y="1405924"/>
            <a:ext cx="476014" cy="938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46188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5760"/>
            <a:ext cx="1618488" cy="548640"/>
          </a:xfrm>
        </p:spPr>
        <p:txBody>
          <a:bodyPr/>
          <a:lstStyle/>
          <a:p>
            <a:r>
              <a:rPr lang="es-MX" dirty="0" smtClean="0"/>
              <a:t>imagen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2960" y="1042416"/>
            <a:ext cx="1216152" cy="2456388"/>
          </a:xfrm>
        </p:spPr>
        <p:txBody>
          <a:bodyPr/>
          <a:lstStyle/>
          <a:p>
            <a:r>
              <a:rPr lang="es-MX" dirty="0" smtClean="0"/>
              <a:t>Visual</a:t>
            </a:r>
          </a:p>
          <a:p>
            <a:r>
              <a:rPr lang="es-MX" dirty="0" smtClean="0"/>
              <a:t>Sonora</a:t>
            </a:r>
          </a:p>
          <a:p>
            <a:r>
              <a:rPr lang="es-MX" dirty="0" smtClean="0"/>
              <a:t>Poética</a:t>
            </a:r>
          </a:p>
          <a:p>
            <a:r>
              <a:rPr lang="es-MX" dirty="0" smtClean="0"/>
              <a:t>Literaria</a:t>
            </a:r>
          </a:p>
          <a:p>
            <a:r>
              <a:rPr lang="es-MX" dirty="0" smtClean="0"/>
              <a:t>Fija</a:t>
            </a:r>
          </a:p>
          <a:p>
            <a:r>
              <a:rPr lang="es-MX" dirty="0" smtClean="0"/>
              <a:t>Animada</a:t>
            </a:r>
          </a:p>
          <a:p>
            <a:r>
              <a:rPr lang="es-MX" dirty="0" smtClean="0"/>
              <a:t>Material</a:t>
            </a:r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2052828" y="437126"/>
            <a:ext cx="5682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Registro o representación en la mente de la persona</a:t>
            </a:r>
            <a:endParaRPr lang="es-MX" dirty="0"/>
          </a:p>
        </p:txBody>
      </p:sp>
      <p:sp>
        <p:nvSpPr>
          <p:cNvPr id="5" name="4 Flecha derecha"/>
          <p:cNvSpPr/>
          <p:nvPr/>
        </p:nvSpPr>
        <p:spPr>
          <a:xfrm>
            <a:off x="1623060" y="437126"/>
            <a:ext cx="429768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CuadroTexto"/>
          <p:cNvSpPr txBox="1"/>
          <p:nvPr/>
        </p:nvSpPr>
        <p:spPr>
          <a:xfrm>
            <a:off x="4069080" y="806458"/>
            <a:ext cx="2157984" cy="1200329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Componente:</a:t>
            </a:r>
          </a:p>
          <a:p>
            <a:pPr algn="ctr"/>
            <a:r>
              <a:rPr lang="es-MX" dirty="0" smtClean="0"/>
              <a:t>Cognoscitivo</a:t>
            </a:r>
          </a:p>
          <a:p>
            <a:pPr algn="ctr"/>
            <a:r>
              <a:rPr lang="es-MX" dirty="0" smtClean="0"/>
              <a:t>Afectivo</a:t>
            </a:r>
          </a:p>
          <a:p>
            <a:pPr algn="ctr"/>
            <a:r>
              <a:rPr lang="es-MX" dirty="0" smtClean="0"/>
              <a:t>Conducta y acción</a:t>
            </a:r>
            <a:endParaRPr lang="es-MX" dirty="0"/>
          </a:p>
        </p:txBody>
      </p:sp>
      <p:graphicFrame>
        <p:nvGraphicFramePr>
          <p:cNvPr id="8" name="7 Diagrama"/>
          <p:cNvGraphicFramePr/>
          <p:nvPr/>
        </p:nvGraphicFramePr>
        <p:xfrm>
          <a:off x="2346960" y="146680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Pentágono"/>
          <p:cNvSpPr/>
          <p:nvPr/>
        </p:nvSpPr>
        <p:spPr>
          <a:xfrm>
            <a:off x="2862072" y="1042416"/>
            <a:ext cx="1408176" cy="47727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símbolos</a:t>
            </a:r>
            <a:endParaRPr lang="es-MX" dirty="0"/>
          </a:p>
        </p:txBody>
      </p:sp>
      <p:sp>
        <p:nvSpPr>
          <p:cNvPr id="9" name="8 CuadroTexto"/>
          <p:cNvSpPr txBox="1"/>
          <p:nvPr/>
        </p:nvSpPr>
        <p:spPr>
          <a:xfrm>
            <a:off x="1623060" y="4187952"/>
            <a:ext cx="7520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Experiencias – creencias – conocimientos – sentimientos – impresiones </a:t>
            </a:r>
            <a:endParaRPr lang="es-MX" dirty="0"/>
          </a:p>
        </p:txBody>
      </p:sp>
      <p:sp>
        <p:nvSpPr>
          <p:cNvPr id="10" name="9 CuadroTexto"/>
          <p:cNvSpPr txBox="1"/>
          <p:nvPr/>
        </p:nvSpPr>
        <p:spPr>
          <a:xfrm>
            <a:off x="4069080" y="2526650"/>
            <a:ext cx="2447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ACTOS - MENSAJES</a:t>
            </a:r>
            <a:endParaRPr lang="es-MX" dirty="0"/>
          </a:p>
        </p:txBody>
      </p:sp>
      <p:sp>
        <p:nvSpPr>
          <p:cNvPr id="11" name="10 Triángulo isósceles"/>
          <p:cNvSpPr/>
          <p:nvPr/>
        </p:nvSpPr>
        <p:spPr>
          <a:xfrm>
            <a:off x="7097703" y="1042416"/>
            <a:ext cx="1741279" cy="129956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CuadroTexto"/>
          <p:cNvSpPr txBox="1"/>
          <p:nvPr/>
        </p:nvSpPr>
        <p:spPr>
          <a:xfrm>
            <a:off x="7501810" y="769134"/>
            <a:ext cx="93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Signo</a:t>
            </a:r>
            <a:endParaRPr lang="es-MX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723210" y="2006787"/>
            <a:ext cx="1585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err="1" smtClean="0"/>
              <a:t>Interpretrante</a:t>
            </a:r>
            <a:endParaRPr lang="es-MX" dirty="0"/>
          </a:p>
        </p:txBody>
      </p:sp>
      <p:sp>
        <p:nvSpPr>
          <p:cNvPr id="14" name="13 CuadroTexto"/>
          <p:cNvSpPr txBox="1"/>
          <p:nvPr/>
        </p:nvSpPr>
        <p:spPr>
          <a:xfrm>
            <a:off x="8211685" y="2006787"/>
            <a:ext cx="93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Objeto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1978152" y="5103674"/>
            <a:ext cx="5129784" cy="1754326"/>
          </a:xfrm>
          <a:prstGeom prst="rect">
            <a:avLst/>
          </a:prstGeom>
          <a:noFill/>
          <a:ln w="50800"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MX" b="1" dirty="0" smtClean="0">
                <a:solidFill>
                  <a:schemeClr val="bg1">
                    <a:lumMod val="95000"/>
                  </a:schemeClr>
                </a:solidFill>
              </a:rPr>
              <a:t>Homeostasis – Equilibrio</a:t>
            </a:r>
          </a:p>
          <a:p>
            <a:pPr>
              <a:buFont typeface="Wingdings" pitchFamily="2" charset="2"/>
              <a:buChar char="Ø"/>
            </a:pPr>
            <a:r>
              <a:rPr lang="es-MX" b="1" dirty="0" smtClean="0">
                <a:solidFill>
                  <a:schemeClr val="bg1">
                    <a:lumMod val="95000"/>
                  </a:schemeClr>
                </a:solidFill>
              </a:rPr>
              <a:t>Interdependencia – Medio ambiente</a:t>
            </a:r>
          </a:p>
          <a:p>
            <a:pPr>
              <a:buFont typeface="Wingdings" pitchFamily="2" charset="2"/>
              <a:buChar char="Ø"/>
            </a:pPr>
            <a:r>
              <a:rPr lang="es-MX" b="1" dirty="0" smtClean="0">
                <a:solidFill>
                  <a:schemeClr val="bg1">
                    <a:lumMod val="95000"/>
                  </a:schemeClr>
                </a:solidFill>
              </a:rPr>
              <a:t>Entropía – Desorden</a:t>
            </a:r>
          </a:p>
          <a:p>
            <a:pPr>
              <a:buFont typeface="Wingdings" pitchFamily="2" charset="2"/>
              <a:buChar char="Ø"/>
            </a:pPr>
            <a:r>
              <a:rPr lang="es-MX" b="1" dirty="0" smtClean="0">
                <a:solidFill>
                  <a:schemeClr val="bg1">
                    <a:lumMod val="95000"/>
                  </a:schemeClr>
                </a:solidFill>
              </a:rPr>
              <a:t>Incertidumbre</a:t>
            </a:r>
          </a:p>
          <a:p>
            <a:pPr>
              <a:buFont typeface="Wingdings" pitchFamily="2" charset="2"/>
              <a:buChar char="Ø"/>
            </a:pPr>
            <a:r>
              <a:rPr lang="es-MX" b="1" dirty="0" smtClean="0">
                <a:solidFill>
                  <a:schemeClr val="bg1">
                    <a:lumMod val="95000"/>
                  </a:schemeClr>
                </a:solidFill>
              </a:rPr>
              <a:t>Teleología – Finalidad</a:t>
            </a:r>
          </a:p>
          <a:p>
            <a:pPr>
              <a:buFont typeface="Wingdings" pitchFamily="2" charset="2"/>
              <a:buChar char="Ø"/>
            </a:pPr>
            <a:r>
              <a:rPr lang="es-MX" b="1" dirty="0" err="1" smtClean="0">
                <a:solidFill>
                  <a:schemeClr val="bg1">
                    <a:lumMod val="95000"/>
                  </a:schemeClr>
                </a:solidFill>
              </a:rPr>
              <a:t>Equifinalidad</a:t>
            </a:r>
            <a:r>
              <a:rPr lang="es-MX" b="1" dirty="0" smtClean="0">
                <a:solidFill>
                  <a:schemeClr val="bg1">
                    <a:lumMod val="95000"/>
                  </a:schemeClr>
                </a:solidFill>
              </a:rPr>
              <a:t> – Cada componente un fin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</p:spPr>
        <p:txBody>
          <a:bodyPr/>
          <a:lstStyle/>
          <a:p>
            <a:r>
              <a:rPr lang="es-MX" dirty="0" smtClean="0"/>
              <a:t>Comunicación Estratégica</a:t>
            </a:r>
            <a:endParaRPr lang="es-MX" sz="1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2960" y="1100629"/>
            <a:ext cx="2258568" cy="325835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Coordinar mensajes</a:t>
            </a:r>
            <a:endParaRPr lang="es-MX" dirty="0"/>
          </a:p>
        </p:txBody>
      </p:sp>
      <p:sp>
        <p:nvSpPr>
          <p:cNvPr id="4" name="3 Flecha derecha"/>
          <p:cNvSpPr/>
          <p:nvPr/>
        </p:nvSpPr>
        <p:spPr>
          <a:xfrm>
            <a:off x="2875788" y="1106424"/>
            <a:ext cx="411480" cy="32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3287268" y="1106424"/>
            <a:ext cx="1255776" cy="32583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Coherencia</a:t>
            </a:r>
            <a:endParaRPr kumimoji="0" lang="es-MX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6 Diagrama"/>
          <p:cNvGraphicFramePr/>
          <p:nvPr/>
        </p:nvGraphicFramePr>
        <p:xfrm>
          <a:off x="411480" y="1397000"/>
          <a:ext cx="826617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670514" y="2002536"/>
            <a:ext cx="4822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Sistemas comunicacionales -  SINERGIA</a:t>
            </a:r>
            <a:endParaRPr lang="es-MX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567055" y="794327"/>
            <a:ext cx="25769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Ruido: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Canal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Lenguaje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Nivel psicológico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33796" y="2355273"/>
            <a:ext cx="7520940" cy="138395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s-MX" sz="9600" dirty="0" smtClean="0"/>
              <a:t>GRACIAS</a:t>
            </a:r>
            <a:endParaRPr lang="es-MX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1249</TotalTime>
  <Words>403</Words>
  <Application>Microsoft Office PowerPoint</Application>
  <PresentationFormat>Presentación en pantalla (4:3)</PresentationFormat>
  <Paragraphs>129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Angles</vt:lpstr>
      <vt:lpstr>COMUNICACIÓN ESTRATÉGICA</vt:lpstr>
      <vt:lpstr>PUBLICIDAD PRODUCUTO VS PUBLICIDAD INSITITUCIONAL</vt:lpstr>
      <vt:lpstr>Diapositiva 3</vt:lpstr>
      <vt:lpstr>PERSONALIDAD</vt:lpstr>
      <vt:lpstr>Diapositiva 5</vt:lpstr>
      <vt:lpstr>identidad</vt:lpstr>
      <vt:lpstr>CULTURA</vt:lpstr>
      <vt:lpstr>vínculo institucional</vt:lpstr>
      <vt:lpstr>imagen</vt:lpstr>
      <vt:lpstr>Comunicación Estratégica</vt:lpstr>
      <vt:lpstr>Diapositiva 11</vt:lpstr>
    </vt:vector>
  </TitlesOfParts>
  <Company>Empresa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Agustin Amaya</dc:creator>
  <cp:lastModifiedBy>Juan Fernando Ramirez Vargas</cp:lastModifiedBy>
  <cp:revision>39</cp:revision>
  <dcterms:created xsi:type="dcterms:W3CDTF">2013-08-13T14:44:24Z</dcterms:created>
  <dcterms:modified xsi:type="dcterms:W3CDTF">2013-08-20T02:09:22Z</dcterms:modified>
</cp:coreProperties>
</file>