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E3B75-99AF-4144-AE96-B8D196396C0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729F490-8265-4A62-A5A8-BCB1EAD1846F}">
      <dgm:prSet phldrT="[Text]"/>
      <dgm:spPr/>
      <dgm:t>
        <a:bodyPr/>
        <a:lstStyle/>
        <a:p>
          <a:r>
            <a:rPr lang="es-MX" dirty="0" smtClean="0"/>
            <a:t>Fidelidad</a:t>
          </a:r>
          <a:endParaRPr lang="es-MX" dirty="0"/>
        </a:p>
      </dgm:t>
    </dgm:pt>
    <dgm:pt modelId="{0D19D601-44FE-4334-8E98-54B5E0A4016C}" type="parTrans" cxnId="{80402386-680C-40D1-9C8A-82ABFEBF97E9}">
      <dgm:prSet/>
      <dgm:spPr/>
      <dgm:t>
        <a:bodyPr/>
        <a:lstStyle/>
        <a:p>
          <a:endParaRPr lang="es-MX"/>
        </a:p>
      </dgm:t>
    </dgm:pt>
    <dgm:pt modelId="{6988279D-FCD4-43BB-BF35-82D2E5DEE70E}" type="sibTrans" cxnId="{80402386-680C-40D1-9C8A-82ABFEBF97E9}">
      <dgm:prSet/>
      <dgm:spPr/>
      <dgm:t>
        <a:bodyPr/>
        <a:lstStyle/>
        <a:p>
          <a:endParaRPr lang="es-MX"/>
        </a:p>
      </dgm:t>
    </dgm:pt>
    <dgm:pt modelId="{B0B0DAD2-7FF8-4AC3-AD11-298E2DADB01B}">
      <dgm:prSet phldrT="[Text]"/>
      <dgm:spPr/>
      <dgm:t>
        <a:bodyPr/>
        <a:lstStyle/>
        <a:p>
          <a:r>
            <a:rPr lang="es-MX" dirty="0" smtClean="0"/>
            <a:t>Disposición a escuchar</a:t>
          </a:r>
          <a:endParaRPr lang="es-MX" dirty="0"/>
        </a:p>
      </dgm:t>
    </dgm:pt>
    <dgm:pt modelId="{69E1AB18-0629-490A-A39F-C41DE9B3DC87}" type="parTrans" cxnId="{1648309A-76C6-49C4-8086-7722462A7D2C}">
      <dgm:prSet/>
      <dgm:spPr/>
      <dgm:t>
        <a:bodyPr/>
        <a:lstStyle/>
        <a:p>
          <a:endParaRPr lang="es-MX"/>
        </a:p>
      </dgm:t>
    </dgm:pt>
    <dgm:pt modelId="{1D9A3E88-9B30-4075-B7DF-612955CEBBD7}" type="sibTrans" cxnId="{1648309A-76C6-49C4-8086-7722462A7D2C}">
      <dgm:prSet/>
      <dgm:spPr/>
      <dgm:t>
        <a:bodyPr/>
        <a:lstStyle/>
        <a:p>
          <a:endParaRPr lang="es-MX"/>
        </a:p>
      </dgm:t>
    </dgm:pt>
    <dgm:pt modelId="{DBC90AF8-9051-4912-B148-78C4BCBA0F81}">
      <dgm:prSet phldrT="[Text]"/>
      <dgm:spPr/>
      <dgm:t>
        <a:bodyPr/>
        <a:lstStyle/>
        <a:p>
          <a:r>
            <a:rPr lang="es-MX" dirty="0" smtClean="0"/>
            <a:t>Predisposición a recomendar</a:t>
          </a:r>
          <a:endParaRPr lang="es-MX" dirty="0"/>
        </a:p>
      </dgm:t>
    </dgm:pt>
    <dgm:pt modelId="{500528E1-E90B-4EAC-9D5C-FC34A97E458C}" type="parTrans" cxnId="{B869CCDF-DD97-40EC-9CB6-581F202FF6A2}">
      <dgm:prSet/>
      <dgm:spPr/>
      <dgm:t>
        <a:bodyPr/>
        <a:lstStyle/>
        <a:p>
          <a:endParaRPr lang="es-MX"/>
        </a:p>
      </dgm:t>
    </dgm:pt>
    <dgm:pt modelId="{930D4AE4-8DE3-4419-971A-DB900AECB47F}" type="sibTrans" cxnId="{B869CCDF-DD97-40EC-9CB6-581F202FF6A2}">
      <dgm:prSet/>
      <dgm:spPr/>
      <dgm:t>
        <a:bodyPr/>
        <a:lstStyle/>
        <a:p>
          <a:endParaRPr lang="es-MX"/>
        </a:p>
      </dgm:t>
    </dgm:pt>
    <dgm:pt modelId="{AE2E5455-EDC4-4948-91ED-747C9579DC74}">
      <dgm:prSet phldrT="[Text]"/>
      <dgm:spPr/>
      <dgm:t>
        <a:bodyPr/>
        <a:lstStyle/>
        <a:p>
          <a:r>
            <a:rPr lang="es-MX" dirty="0" smtClean="0"/>
            <a:t>Colocación de otros productos</a:t>
          </a:r>
          <a:endParaRPr lang="es-MX" dirty="0"/>
        </a:p>
      </dgm:t>
    </dgm:pt>
    <dgm:pt modelId="{4A3B5327-AA60-4ECE-876D-0AE94C64EC44}" type="parTrans" cxnId="{2FA48436-727D-412B-8413-2067144380ED}">
      <dgm:prSet/>
      <dgm:spPr/>
      <dgm:t>
        <a:bodyPr/>
        <a:lstStyle/>
        <a:p>
          <a:endParaRPr lang="es-MX"/>
        </a:p>
      </dgm:t>
    </dgm:pt>
    <dgm:pt modelId="{AA05BBC4-4C88-460D-BCE7-ACE666EABF45}" type="sibTrans" cxnId="{2FA48436-727D-412B-8413-2067144380ED}">
      <dgm:prSet/>
      <dgm:spPr/>
      <dgm:t>
        <a:bodyPr/>
        <a:lstStyle/>
        <a:p>
          <a:endParaRPr lang="es-MX"/>
        </a:p>
      </dgm:t>
    </dgm:pt>
    <dgm:pt modelId="{2F92F519-8454-41CF-8F65-3CC4043E8C86}" type="pres">
      <dgm:prSet presAssocID="{877E3B75-99AF-4144-AE96-B8D196396C08}" presName="CompostProcess" presStyleCnt="0">
        <dgm:presLayoutVars>
          <dgm:dir/>
          <dgm:resizeHandles val="exact"/>
        </dgm:presLayoutVars>
      </dgm:prSet>
      <dgm:spPr/>
    </dgm:pt>
    <dgm:pt modelId="{F440051D-457C-42D4-93AD-7F4A293E70FB}" type="pres">
      <dgm:prSet presAssocID="{877E3B75-99AF-4144-AE96-B8D196396C08}" presName="arrow" presStyleLbl="bgShp" presStyleIdx="0" presStyleCnt="1"/>
      <dgm:spPr/>
    </dgm:pt>
    <dgm:pt modelId="{9EDE588F-8FF0-44CB-A98C-A93122DB79F2}" type="pres">
      <dgm:prSet presAssocID="{877E3B75-99AF-4144-AE96-B8D196396C08}" presName="linearProcess" presStyleCnt="0"/>
      <dgm:spPr/>
    </dgm:pt>
    <dgm:pt modelId="{52D848EA-DC09-424B-8CD4-9A2914508C6B}" type="pres">
      <dgm:prSet presAssocID="{7729F490-8265-4A62-A5A8-BCB1EAD1846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0D7570-44FF-42B7-AF3B-566CDA54E1CD}" type="pres">
      <dgm:prSet presAssocID="{6988279D-FCD4-43BB-BF35-82D2E5DEE70E}" presName="sibTrans" presStyleCnt="0"/>
      <dgm:spPr/>
    </dgm:pt>
    <dgm:pt modelId="{4BFF6B8F-D7D4-4169-9265-2DE7497EC943}" type="pres">
      <dgm:prSet presAssocID="{B0B0DAD2-7FF8-4AC3-AD11-298E2DADB01B}" presName="textNode" presStyleLbl="node1" presStyleIdx="1" presStyleCnt="4" custLinFactNeighborX="-10952" custLinFactNeighborY="127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6EAF2AB-60E4-497D-856B-B84CBDDE3F8C}" type="pres">
      <dgm:prSet presAssocID="{1D9A3E88-9B30-4075-B7DF-612955CEBBD7}" presName="sibTrans" presStyleCnt="0"/>
      <dgm:spPr/>
    </dgm:pt>
    <dgm:pt modelId="{DD43A049-1BD2-492C-879E-9D70332806E6}" type="pres">
      <dgm:prSet presAssocID="{DBC90AF8-9051-4912-B148-78C4BCBA0F81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499E291-3FC2-4A4F-B263-33D237FFB8B4}" type="pres">
      <dgm:prSet presAssocID="{930D4AE4-8DE3-4419-971A-DB900AECB47F}" presName="sibTrans" presStyleCnt="0"/>
      <dgm:spPr/>
    </dgm:pt>
    <dgm:pt modelId="{A46BFC98-B40A-455E-9BA7-C537050F8CA0}" type="pres">
      <dgm:prSet presAssocID="{AE2E5455-EDC4-4948-91ED-747C9579DC74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BBD17B9-D842-499A-860C-9CF9863EECCD}" type="presOf" srcId="{DBC90AF8-9051-4912-B148-78C4BCBA0F81}" destId="{DD43A049-1BD2-492C-879E-9D70332806E6}" srcOrd="0" destOrd="0" presId="urn:microsoft.com/office/officeart/2005/8/layout/hProcess9"/>
    <dgm:cxn modelId="{B869CCDF-DD97-40EC-9CB6-581F202FF6A2}" srcId="{877E3B75-99AF-4144-AE96-B8D196396C08}" destId="{DBC90AF8-9051-4912-B148-78C4BCBA0F81}" srcOrd="2" destOrd="0" parTransId="{500528E1-E90B-4EAC-9D5C-FC34A97E458C}" sibTransId="{930D4AE4-8DE3-4419-971A-DB900AECB47F}"/>
    <dgm:cxn modelId="{1F1D17C1-8440-4416-9912-01718E7FB6DD}" type="presOf" srcId="{B0B0DAD2-7FF8-4AC3-AD11-298E2DADB01B}" destId="{4BFF6B8F-D7D4-4169-9265-2DE7497EC943}" srcOrd="0" destOrd="0" presId="urn:microsoft.com/office/officeart/2005/8/layout/hProcess9"/>
    <dgm:cxn modelId="{1CF6DAA9-1DA8-4A49-A8E5-56A2365F7031}" type="presOf" srcId="{877E3B75-99AF-4144-AE96-B8D196396C08}" destId="{2F92F519-8454-41CF-8F65-3CC4043E8C86}" srcOrd="0" destOrd="0" presId="urn:microsoft.com/office/officeart/2005/8/layout/hProcess9"/>
    <dgm:cxn modelId="{6D36BA97-DDFD-4F83-A9A2-4ACADEE97B59}" type="presOf" srcId="{AE2E5455-EDC4-4948-91ED-747C9579DC74}" destId="{A46BFC98-B40A-455E-9BA7-C537050F8CA0}" srcOrd="0" destOrd="0" presId="urn:microsoft.com/office/officeart/2005/8/layout/hProcess9"/>
    <dgm:cxn modelId="{80402386-680C-40D1-9C8A-82ABFEBF97E9}" srcId="{877E3B75-99AF-4144-AE96-B8D196396C08}" destId="{7729F490-8265-4A62-A5A8-BCB1EAD1846F}" srcOrd="0" destOrd="0" parTransId="{0D19D601-44FE-4334-8E98-54B5E0A4016C}" sibTransId="{6988279D-FCD4-43BB-BF35-82D2E5DEE70E}"/>
    <dgm:cxn modelId="{2FA48436-727D-412B-8413-2067144380ED}" srcId="{877E3B75-99AF-4144-AE96-B8D196396C08}" destId="{AE2E5455-EDC4-4948-91ED-747C9579DC74}" srcOrd="3" destOrd="0" parTransId="{4A3B5327-AA60-4ECE-876D-0AE94C64EC44}" sibTransId="{AA05BBC4-4C88-460D-BCE7-ACE666EABF45}"/>
    <dgm:cxn modelId="{D9AA2C3D-7139-47D7-B74C-996192B6221B}" type="presOf" srcId="{7729F490-8265-4A62-A5A8-BCB1EAD1846F}" destId="{52D848EA-DC09-424B-8CD4-9A2914508C6B}" srcOrd="0" destOrd="0" presId="urn:microsoft.com/office/officeart/2005/8/layout/hProcess9"/>
    <dgm:cxn modelId="{1648309A-76C6-49C4-8086-7722462A7D2C}" srcId="{877E3B75-99AF-4144-AE96-B8D196396C08}" destId="{B0B0DAD2-7FF8-4AC3-AD11-298E2DADB01B}" srcOrd="1" destOrd="0" parTransId="{69E1AB18-0629-490A-A39F-C41DE9B3DC87}" sibTransId="{1D9A3E88-9B30-4075-B7DF-612955CEBBD7}"/>
    <dgm:cxn modelId="{9BD752DF-C522-4FF3-9FF8-DDBA062470D3}" type="presParOf" srcId="{2F92F519-8454-41CF-8F65-3CC4043E8C86}" destId="{F440051D-457C-42D4-93AD-7F4A293E70FB}" srcOrd="0" destOrd="0" presId="urn:microsoft.com/office/officeart/2005/8/layout/hProcess9"/>
    <dgm:cxn modelId="{84D7F47C-B56F-4028-8288-D2DA1825C48C}" type="presParOf" srcId="{2F92F519-8454-41CF-8F65-3CC4043E8C86}" destId="{9EDE588F-8FF0-44CB-A98C-A93122DB79F2}" srcOrd="1" destOrd="0" presId="urn:microsoft.com/office/officeart/2005/8/layout/hProcess9"/>
    <dgm:cxn modelId="{98844AAA-3564-4A93-8CC3-64B9F3BFF483}" type="presParOf" srcId="{9EDE588F-8FF0-44CB-A98C-A93122DB79F2}" destId="{52D848EA-DC09-424B-8CD4-9A2914508C6B}" srcOrd="0" destOrd="0" presId="urn:microsoft.com/office/officeart/2005/8/layout/hProcess9"/>
    <dgm:cxn modelId="{C53825CD-E41F-4678-B4A8-5AC4E86CAB0D}" type="presParOf" srcId="{9EDE588F-8FF0-44CB-A98C-A93122DB79F2}" destId="{BA0D7570-44FF-42B7-AF3B-566CDA54E1CD}" srcOrd="1" destOrd="0" presId="urn:microsoft.com/office/officeart/2005/8/layout/hProcess9"/>
    <dgm:cxn modelId="{0FE63F2E-0B81-4A75-BDB0-7F89452A73EB}" type="presParOf" srcId="{9EDE588F-8FF0-44CB-A98C-A93122DB79F2}" destId="{4BFF6B8F-D7D4-4169-9265-2DE7497EC943}" srcOrd="2" destOrd="0" presId="urn:microsoft.com/office/officeart/2005/8/layout/hProcess9"/>
    <dgm:cxn modelId="{1BF9A67C-BEE1-411C-A6A4-9BD2A56EF534}" type="presParOf" srcId="{9EDE588F-8FF0-44CB-A98C-A93122DB79F2}" destId="{B6EAF2AB-60E4-497D-856B-B84CBDDE3F8C}" srcOrd="3" destOrd="0" presId="urn:microsoft.com/office/officeart/2005/8/layout/hProcess9"/>
    <dgm:cxn modelId="{5A53E548-6B06-4736-8FC6-EFDEEFA4BA6D}" type="presParOf" srcId="{9EDE588F-8FF0-44CB-A98C-A93122DB79F2}" destId="{DD43A049-1BD2-492C-879E-9D70332806E6}" srcOrd="4" destOrd="0" presId="urn:microsoft.com/office/officeart/2005/8/layout/hProcess9"/>
    <dgm:cxn modelId="{F27E5C1B-0653-41E7-80A2-08D80FC50743}" type="presParOf" srcId="{9EDE588F-8FF0-44CB-A98C-A93122DB79F2}" destId="{6499E291-3FC2-4A4F-B263-33D237FFB8B4}" srcOrd="5" destOrd="0" presId="urn:microsoft.com/office/officeart/2005/8/layout/hProcess9"/>
    <dgm:cxn modelId="{D4458F09-0710-4FCF-AA7E-506C09BC718A}" type="presParOf" srcId="{9EDE588F-8FF0-44CB-A98C-A93122DB79F2}" destId="{A46BFC98-B40A-455E-9BA7-C537050F8CA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039CE-9F3F-422C-8CE7-C570D1392B7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6A21D96-266E-434C-A4C0-57A8C045C70B}">
      <dgm:prSet phldrT="[Text]"/>
      <dgm:spPr/>
      <dgm:t>
        <a:bodyPr/>
        <a:lstStyle/>
        <a:p>
          <a:r>
            <a:rPr lang="es-MX" dirty="0" smtClean="0"/>
            <a:t>Discurso publicitario</a:t>
          </a:r>
          <a:endParaRPr lang="es-MX" dirty="0"/>
        </a:p>
      </dgm:t>
    </dgm:pt>
    <dgm:pt modelId="{DD636973-F3A1-4D35-917F-931F7FC4AA45}" type="parTrans" cxnId="{9B91BA2B-72C5-49D6-8E86-C458EDA2C630}">
      <dgm:prSet/>
      <dgm:spPr/>
      <dgm:t>
        <a:bodyPr/>
        <a:lstStyle/>
        <a:p>
          <a:endParaRPr lang="es-MX"/>
        </a:p>
      </dgm:t>
    </dgm:pt>
    <dgm:pt modelId="{4C27D435-A029-4819-A628-4A7ACE196A98}" type="sibTrans" cxnId="{9B91BA2B-72C5-49D6-8E86-C458EDA2C630}">
      <dgm:prSet/>
      <dgm:spPr/>
      <dgm:t>
        <a:bodyPr/>
        <a:lstStyle/>
        <a:p>
          <a:endParaRPr lang="es-MX"/>
        </a:p>
      </dgm:t>
    </dgm:pt>
    <dgm:pt modelId="{2271271B-8473-4E77-8BFF-1643C900A1D2}">
      <dgm:prSet phldrT="[Text]"/>
      <dgm:spPr/>
      <dgm:t>
        <a:bodyPr/>
        <a:lstStyle/>
        <a:p>
          <a:r>
            <a:rPr lang="es-MX" dirty="0" smtClean="0"/>
            <a:t>Discurso serio, factual</a:t>
          </a:r>
          <a:endParaRPr lang="es-MX" dirty="0"/>
        </a:p>
      </dgm:t>
    </dgm:pt>
    <dgm:pt modelId="{34955C1D-C058-4FCF-BCE9-D0FD4FF8A0C6}" type="parTrans" cxnId="{FC80A530-B509-4994-9AED-BEF6A1D9471D}">
      <dgm:prSet/>
      <dgm:spPr/>
      <dgm:t>
        <a:bodyPr/>
        <a:lstStyle/>
        <a:p>
          <a:endParaRPr lang="es-MX"/>
        </a:p>
      </dgm:t>
    </dgm:pt>
    <dgm:pt modelId="{A0F3C7EC-E11C-4B74-84DE-C277B6D86AE7}" type="sibTrans" cxnId="{FC80A530-B509-4994-9AED-BEF6A1D9471D}">
      <dgm:prSet/>
      <dgm:spPr/>
      <dgm:t>
        <a:bodyPr/>
        <a:lstStyle/>
        <a:p>
          <a:endParaRPr lang="es-MX"/>
        </a:p>
      </dgm:t>
    </dgm:pt>
    <dgm:pt modelId="{4B2E9FD7-1CBB-4AF9-953F-B70F2CE94CFC}">
      <dgm:prSet phldrT="[Text]"/>
      <dgm:spPr/>
      <dgm:t>
        <a:bodyPr/>
        <a:lstStyle/>
        <a:p>
          <a:r>
            <a:rPr lang="es-MX" dirty="0" smtClean="0"/>
            <a:t>Discurso directo; hechos</a:t>
          </a:r>
          <a:endParaRPr lang="es-MX" dirty="0"/>
        </a:p>
      </dgm:t>
    </dgm:pt>
    <dgm:pt modelId="{526072D0-797E-495F-8C84-5E7506129BF7}" type="parTrans" cxnId="{7448D51B-B50C-434B-AC0D-ECD5BD6F2000}">
      <dgm:prSet/>
      <dgm:spPr/>
      <dgm:t>
        <a:bodyPr/>
        <a:lstStyle/>
        <a:p>
          <a:endParaRPr lang="es-MX"/>
        </a:p>
      </dgm:t>
    </dgm:pt>
    <dgm:pt modelId="{7B9EA733-E937-49EF-83B0-F4EA323B823F}" type="sibTrans" cxnId="{7448D51B-B50C-434B-AC0D-ECD5BD6F2000}">
      <dgm:prSet/>
      <dgm:spPr/>
      <dgm:t>
        <a:bodyPr/>
        <a:lstStyle/>
        <a:p>
          <a:endParaRPr lang="es-MX"/>
        </a:p>
      </dgm:t>
    </dgm:pt>
    <dgm:pt modelId="{F0B98EAC-1357-4D8B-AD5B-831D7BF1EA52}" type="pres">
      <dgm:prSet presAssocID="{536039CE-9F3F-422C-8CE7-C570D1392B7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5182E41-3B0A-4BAC-9A09-55C0AF0802FD}" type="pres">
      <dgm:prSet presAssocID="{86A21D96-266E-434C-A4C0-57A8C045C70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5EC5348-29B8-47EF-8AE9-790A41C2674D}" type="pres">
      <dgm:prSet presAssocID="{4C27D435-A029-4819-A628-4A7ACE196A98}" presName="sibTrans" presStyleLbl="sibTrans2D1" presStyleIdx="0" presStyleCnt="3"/>
      <dgm:spPr/>
      <dgm:t>
        <a:bodyPr/>
        <a:lstStyle/>
        <a:p>
          <a:endParaRPr lang="es-MX"/>
        </a:p>
      </dgm:t>
    </dgm:pt>
    <dgm:pt modelId="{A59CE9AE-DA0F-408D-9D36-EC2DA43555A5}" type="pres">
      <dgm:prSet presAssocID="{4C27D435-A029-4819-A628-4A7ACE196A98}" presName="connectorText" presStyleLbl="sibTrans2D1" presStyleIdx="0" presStyleCnt="3"/>
      <dgm:spPr/>
      <dgm:t>
        <a:bodyPr/>
        <a:lstStyle/>
        <a:p>
          <a:endParaRPr lang="es-MX"/>
        </a:p>
      </dgm:t>
    </dgm:pt>
    <dgm:pt modelId="{5D8686D1-6661-444A-8452-13223E868E39}" type="pres">
      <dgm:prSet presAssocID="{2271271B-8473-4E77-8BFF-1643C900A1D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25DE5A-9233-43E1-B614-04F2985A24B2}" type="pres">
      <dgm:prSet presAssocID="{A0F3C7EC-E11C-4B74-84DE-C277B6D86AE7}" presName="sibTrans" presStyleLbl="sibTrans2D1" presStyleIdx="1" presStyleCnt="3"/>
      <dgm:spPr/>
      <dgm:t>
        <a:bodyPr/>
        <a:lstStyle/>
        <a:p>
          <a:endParaRPr lang="es-MX"/>
        </a:p>
      </dgm:t>
    </dgm:pt>
    <dgm:pt modelId="{50CF336F-EF21-4DEB-A547-F95FB3BA7E87}" type="pres">
      <dgm:prSet presAssocID="{A0F3C7EC-E11C-4B74-84DE-C277B6D86AE7}" presName="connectorText" presStyleLbl="sibTrans2D1" presStyleIdx="1" presStyleCnt="3"/>
      <dgm:spPr/>
      <dgm:t>
        <a:bodyPr/>
        <a:lstStyle/>
        <a:p>
          <a:endParaRPr lang="es-MX"/>
        </a:p>
      </dgm:t>
    </dgm:pt>
    <dgm:pt modelId="{421132BC-4865-4A44-BC22-AF5E4ED45B23}" type="pres">
      <dgm:prSet presAssocID="{4B2E9FD7-1CBB-4AF9-953F-B70F2CE94CF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31173CB-6B29-4F4D-8167-99BF101D2072}" type="pres">
      <dgm:prSet presAssocID="{7B9EA733-E937-49EF-83B0-F4EA323B823F}" presName="sibTrans" presStyleLbl="sibTrans2D1" presStyleIdx="2" presStyleCnt="3"/>
      <dgm:spPr/>
      <dgm:t>
        <a:bodyPr/>
        <a:lstStyle/>
        <a:p>
          <a:endParaRPr lang="es-MX"/>
        </a:p>
      </dgm:t>
    </dgm:pt>
    <dgm:pt modelId="{F7C396A8-E831-47C9-B432-F97A201F6AE2}" type="pres">
      <dgm:prSet presAssocID="{7B9EA733-E937-49EF-83B0-F4EA323B823F}" presName="connectorText" presStyleLbl="sibTrans2D1" presStyleIdx="2" presStyleCnt="3"/>
      <dgm:spPr/>
      <dgm:t>
        <a:bodyPr/>
        <a:lstStyle/>
        <a:p>
          <a:endParaRPr lang="es-MX"/>
        </a:p>
      </dgm:t>
    </dgm:pt>
  </dgm:ptLst>
  <dgm:cxnLst>
    <dgm:cxn modelId="{9B91BA2B-72C5-49D6-8E86-C458EDA2C630}" srcId="{536039CE-9F3F-422C-8CE7-C570D1392B7D}" destId="{86A21D96-266E-434C-A4C0-57A8C045C70B}" srcOrd="0" destOrd="0" parTransId="{DD636973-F3A1-4D35-917F-931F7FC4AA45}" sibTransId="{4C27D435-A029-4819-A628-4A7ACE196A98}"/>
    <dgm:cxn modelId="{22973953-0704-4766-9AEF-CE7789A4ADA4}" type="presOf" srcId="{2271271B-8473-4E77-8BFF-1643C900A1D2}" destId="{5D8686D1-6661-444A-8452-13223E868E39}" srcOrd="0" destOrd="0" presId="urn:microsoft.com/office/officeart/2005/8/layout/cycle2"/>
    <dgm:cxn modelId="{4838F51E-7081-4004-A4B8-EC54538A0811}" type="presOf" srcId="{7B9EA733-E937-49EF-83B0-F4EA323B823F}" destId="{231173CB-6B29-4F4D-8167-99BF101D2072}" srcOrd="0" destOrd="0" presId="urn:microsoft.com/office/officeart/2005/8/layout/cycle2"/>
    <dgm:cxn modelId="{D9071DB5-C896-44F7-BB4C-53603C6441A2}" type="presOf" srcId="{536039CE-9F3F-422C-8CE7-C570D1392B7D}" destId="{F0B98EAC-1357-4D8B-AD5B-831D7BF1EA52}" srcOrd="0" destOrd="0" presId="urn:microsoft.com/office/officeart/2005/8/layout/cycle2"/>
    <dgm:cxn modelId="{6C6F1C64-F210-4C5A-8A2B-75469DB548F4}" type="presOf" srcId="{A0F3C7EC-E11C-4B74-84DE-C277B6D86AE7}" destId="{50CF336F-EF21-4DEB-A547-F95FB3BA7E87}" srcOrd="1" destOrd="0" presId="urn:microsoft.com/office/officeart/2005/8/layout/cycle2"/>
    <dgm:cxn modelId="{BA185ED8-3281-49BF-AC67-0D463574EC6C}" type="presOf" srcId="{7B9EA733-E937-49EF-83B0-F4EA323B823F}" destId="{F7C396A8-E831-47C9-B432-F97A201F6AE2}" srcOrd="1" destOrd="0" presId="urn:microsoft.com/office/officeart/2005/8/layout/cycle2"/>
    <dgm:cxn modelId="{CFD2A224-EAA8-489E-96B2-5C68083156B5}" type="presOf" srcId="{4C27D435-A029-4819-A628-4A7ACE196A98}" destId="{A59CE9AE-DA0F-408D-9D36-EC2DA43555A5}" srcOrd="1" destOrd="0" presId="urn:microsoft.com/office/officeart/2005/8/layout/cycle2"/>
    <dgm:cxn modelId="{EA1D32EC-7DC6-4425-AE0E-1E023BA793FF}" type="presOf" srcId="{4B2E9FD7-1CBB-4AF9-953F-B70F2CE94CFC}" destId="{421132BC-4865-4A44-BC22-AF5E4ED45B23}" srcOrd="0" destOrd="0" presId="urn:microsoft.com/office/officeart/2005/8/layout/cycle2"/>
    <dgm:cxn modelId="{FC80A530-B509-4994-9AED-BEF6A1D9471D}" srcId="{536039CE-9F3F-422C-8CE7-C570D1392B7D}" destId="{2271271B-8473-4E77-8BFF-1643C900A1D2}" srcOrd="1" destOrd="0" parTransId="{34955C1D-C058-4FCF-BCE9-D0FD4FF8A0C6}" sibTransId="{A0F3C7EC-E11C-4B74-84DE-C277B6D86AE7}"/>
    <dgm:cxn modelId="{1C785A4E-68F6-4010-B511-787948AE2163}" type="presOf" srcId="{4C27D435-A029-4819-A628-4A7ACE196A98}" destId="{C5EC5348-29B8-47EF-8AE9-790A41C2674D}" srcOrd="0" destOrd="0" presId="urn:microsoft.com/office/officeart/2005/8/layout/cycle2"/>
    <dgm:cxn modelId="{7448D51B-B50C-434B-AC0D-ECD5BD6F2000}" srcId="{536039CE-9F3F-422C-8CE7-C570D1392B7D}" destId="{4B2E9FD7-1CBB-4AF9-953F-B70F2CE94CFC}" srcOrd="2" destOrd="0" parTransId="{526072D0-797E-495F-8C84-5E7506129BF7}" sibTransId="{7B9EA733-E937-49EF-83B0-F4EA323B823F}"/>
    <dgm:cxn modelId="{206B3FA3-0F3B-4345-94AD-2220D1D9BCAB}" type="presOf" srcId="{A0F3C7EC-E11C-4B74-84DE-C277B6D86AE7}" destId="{7025DE5A-9233-43E1-B614-04F2985A24B2}" srcOrd="0" destOrd="0" presId="urn:microsoft.com/office/officeart/2005/8/layout/cycle2"/>
    <dgm:cxn modelId="{FA42FF5F-B2A8-496E-A9B7-6A444A73C729}" type="presOf" srcId="{86A21D96-266E-434C-A4C0-57A8C045C70B}" destId="{85182E41-3B0A-4BAC-9A09-55C0AF0802FD}" srcOrd="0" destOrd="0" presId="urn:microsoft.com/office/officeart/2005/8/layout/cycle2"/>
    <dgm:cxn modelId="{A5E212CB-EB8A-4133-ABFC-6B87A46B1DA4}" type="presParOf" srcId="{F0B98EAC-1357-4D8B-AD5B-831D7BF1EA52}" destId="{85182E41-3B0A-4BAC-9A09-55C0AF0802FD}" srcOrd="0" destOrd="0" presId="urn:microsoft.com/office/officeart/2005/8/layout/cycle2"/>
    <dgm:cxn modelId="{75889772-68A7-4241-B0DF-784828BC5A93}" type="presParOf" srcId="{F0B98EAC-1357-4D8B-AD5B-831D7BF1EA52}" destId="{C5EC5348-29B8-47EF-8AE9-790A41C2674D}" srcOrd="1" destOrd="0" presId="urn:microsoft.com/office/officeart/2005/8/layout/cycle2"/>
    <dgm:cxn modelId="{0930A917-C1A9-4EAD-A617-F0DA7157605A}" type="presParOf" srcId="{C5EC5348-29B8-47EF-8AE9-790A41C2674D}" destId="{A59CE9AE-DA0F-408D-9D36-EC2DA43555A5}" srcOrd="0" destOrd="0" presId="urn:microsoft.com/office/officeart/2005/8/layout/cycle2"/>
    <dgm:cxn modelId="{D0EB80F6-5198-434F-9F22-4335C4930B72}" type="presParOf" srcId="{F0B98EAC-1357-4D8B-AD5B-831D7BF1EA52}" destId="{5D8686D1-6661-444A-8452-13223E868E39}" srcOrd="2" destOrd="0" presId="urn:microsoft.com/office/officeart/2005/8/layout/cycle2"/>
    <dgm:cxn modelId="{BF51B29C-34DB-4CDD-A7E5-593D33DAFF84}" type="presParOf" srcId="{F0B98EAC-1357-4D8B-AD5B-831D7BF1EA52}" destId="{7025DE5A-9233-43E1-B614-04F2985A24B2}" srcOrd="3" destOrd="0" presId="urn:microsoft.com/office/officeart/2005/8/layout/cycle2"/>
    <dgm:cxn modelId="{140CE05C-6FCA-437B-88DB-0D0E8BBDDF98}" type="presParOf" srcId="{7025DE5A-9233-43E1-B614-04F2985A24B2}" destId="{50CF336F-EF21-4DEB-A547-F95FB3BA7E87}" srcOrd="0" destOrd="0" presId="urn:microsoft.com/office/officeart/2005/8/layout/cycle2"/>
    <dgm:cxn modelId="{BFF03AB4-2CCF-4090-A862-F8FEBF4C5AA3}" type="presParOf" srcId="{F0B98EAC-1357-4D8B-AD5B-831D7BF1EA52}" destId="{421132BC-4865-4A44-BC22-AF5E4ED45B23}" srcOrd="4" destOrd="0" presId="urn:microsoft.com/office/officeart/2005/8/layout/cycle2"/>
    <dgm:cxn modelId="{9268997A-97A1-4D8A-9BF1-D56F607A2AB1}" type="presParOf" srcId="{F0B98EAC-1357-4D8B-AD5B-831D7BF1EA52}" destId="{231173CB-6B29-4F4D-8167-99BF101D2072}" srcOrd="5" destOrd="0" presId="urn:microsoft.com/office/officeart/2005/8/layout/cycle2"/>
    <dgm:cxn modelId="{CBF872D6-2853-4CF7-91F8-1950C3970DAC}" type="presParOf" srcId="{231173CB-6B29-4F4D-8167-99BF101D2072}" destId="{F7C396A8-E831-47C9-B432-F97A201F6AE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0051D-457C-42D4-93AD-7F4A293E70FB}">
      <dsp:nvSpPr>
        <dsp:cNvPr id="0" name=""/>
        <dsp:cNvSpPr/>
      </dsp:nvSpPr>
      <dsp:spPr>
        <a:xfrm>
          <a:off x="509431" y="0"/>
          <a:ext cx="5773553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D848EA-DC09-424B-8CD4-9A2914508C6B}">
      <dsp:nvSpPr>
        <dsp:cNvPr id="0" name=""/>
        <dsp:cNvSpPr/>
      </dsp:nvSpPr>
      <dsp:spPr>
        <a:xfrm>
          <a:off x="3399" y="1219199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Fidelidad</a:t>
          </a:r>
          <a:endParaRPr lang="es-MX" sz="1700" kern="1200" dirty="0"/>
        </a:p>
      </dsp:txBody>
      <dsp:txXfrm>
        <a:off x="82754" y="1298554"/>
        <a:ext cx="1476378" cy="1466890"/>
      </dsp:txXfrm>
    </dsp:sp>
    <dsp:sp modelId="{4BFF6B8F-D7D4-4169-9265-2DE7497EC943}">
      <dsp:nvSpPr>
        <dsp:cNvPr id="0" name=""/>
        <dsp:cNvSpPr/>
      </dsp:nvSpPr>
      <dsp:spPr>
        <a:xfrm>
          <a:off x="1711288" y="1239910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Disposición a escuchar</a:t>
          </a:r>
          <a:endParaRPr lang="es-MX" sz="1700" kern="1200" dirty="0"/>
        </a:p>
      </dsp:txBody>
      <dsp:txXfrm>
        <a:off x="1790643" y="1319265"/>
        <a:ext cx="1476378" cy="1466890"/>
      </dsp:txXfrm>
    </dsp:sp>
    <dsp:sp modelId="{DD43A049-1BD2-492C-879E-9D70332806E6}">
      <dsp:nvSpPr>
        <dsp:cNvPr id="0" name=""/>
        <dsp:cNvSpPr/>
      </dsp:nvSpPr>
      <dsp:spPr>
        <a:xfrm>
          <a:off x="3437085" y="1219199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Predisposición a recomendar</a:t>
          </a:r>
          <a:endParaRPr lang="es-MX" sz="1700" kern="1200" dirty="0"/>
        </a:p>
      </dsp:txBody>
      <dsp:txXfrm>
        <a:off x="3516440" y="1298554"/>
        <a:ext cx="1476378" cy="1466890"/>
      </dsp:txXfrm>
    </dsp:sp>
    <dsp:sp modelId="{A46BFC98-B40A-455E-9BA7-C537050F8CA0}">
      <dsp:nvSpPr>
        <dsp:cNvPr id="0" name=""/>
        <dsp:cNvSpPr/>
      </dsp:nvSpPr>
      <dsp:spPr>
        <a:xfrm>
          <a:off x="5153928" y="1219199"/>
          <a:ext cx="1635088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Colocación de otros productos</a:t>
          </a:r>
          <a:endParaRPr lang="es-MX" sz="1700" kern="1200" dirty="0"/>
        </a:p>
      </dsp:txBody>
      <dsp:txXfrm>
        <a:off x="5233283" y="1298554"/>
        <a:ext cx="1476378" cy="1466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82E41-3B0A-4BAC-9A09-55C0AF0802FD}">
      <dsp:nvSpPr>
        <dsp:cNvPr id="0" name=""/>
        <dsp:cNvSpPr/>
      </dsp:nvSpPr>
      <dsp:spPr>
        <a:xfrm>
          <a:off x="3131306" y="1390"/>
          <a:ext cx="1966986" cy="196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Discurso publicitario</a:t>
          </a:r>
          <a:endParaRPr lang="es-MX" sz="2200" kern="1200" dirty="0"/>
        </a:p>
      </dsp:txBody>
      <dsp:txXfrm>
        <a:off x="3419364" y="289448"/>
        <a:ext cx="1390870" cy="1390870"/>
      </dsp:txXfrm>
    </dsp:sp>
    <dsp:sp modelId="{C5EC5348-29B8-47EF-8AE9-790A41C2674D}">
      <dsp:nvSpPr>
        <dsp:cNvPr id="0" name=""/>
        <dsp:cNvSpPr/>
      </dsp:nvSpPr>
      <dsp:spPr>
        <a:xfrm rot="3600000">
          <a:off x="4584392" y="1918261"/>
          <a:ext cx="521866" cy="663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4623532" y="1983241"/>
        <a:ext cx="365306" cy="398314"/>
      </dsp:txXfrm>
    </dsp:sp>
    <dsp:sp modelId="{5D8686D1-6661-444A-8452-13223E868E39}">
      <dsp:nvSpPr>
        <dsp:cNvPr id="0" name=""/>
        <dsp:cNvSpPr/>
      </dsp:nvSpPr>
      <dsp:spPr>
        <a:xfrm>
          <a:off x="4607126" y="2557585"/>
          <a:ext cx="1966986" cy="196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Discurso serio, factual</a:t>
          </a:r>
          <a:endParaRPr lang="es-MX" sz="2200" kern="1200" dirty="0"/>
        </a:p>
      </dsp:txBody>
      <dsp:txXfrm>
        <a:off x="4895184" y="2845643"/>
        <a:ext cx="1390870" cy="1390870"/>
      </dsp:txXfrm>
    </dsp:sp>
    <dsp:sp modelId="{7025DE5A-9233-43E1-B614-04F2985A24B2}">
      <dsp:nvSpPr>
        <dsp:cNvPr id="0" name=""/>
        <dsp:cNvSpPr/>
      </dsp:nvSpPr>
      <dsp:spPr>
        <a:xfrm rot="10800000">
          <a:off x="3868636" y="3209150"/>
          <a:ext cx="521866" cy="663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 rot="10800000">
        <a:off x="4025196" y="3341922"/>
        <a:ext cx="365306" cy="398314"/>
      </dsp:txXfrm>
    </dsp:sp>
    <dsp:sp modelId="{421132BC-4865-4A44-BC22-AF5E4ED45B23}">
      <dsp:nvSpPr>
        <dsp:cNvPr id="0" name=""/>
        <dsp:cNvSpPr/>
      </dsp:nvSpPr>
      <dsp:spPr>
        <a:xfrm>
          <a:off x="1655486" y="2557585"/>
          <a:ext cx="1966986" cy="196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Discurso directo; hechos</a:t>
          </a:r>
          <a:endParaRPr lang="es-MX" sz="2200" kern="1200" dirty="0"/>
        </a:p>
      </dsp:txBody>
      <dsp:txXfrm>
        <a:off x="1943544" y="2845643"/>
        <a:ext cx="1390870" cy="1390870"/>
      </dsp:txXfrm>
    </dsp:sp>
    <dsp:sp modelId="{231173CB-6B29-4F4D-8167-99BF101D2072}">
      <dsp:nvSpPr>
        <dsp:cNvPr id="0" name=""/>
        <dsp:cNvSpPr/>
      </dsp:nvSpPr>
      <dsp:spPr>
        <a:xfrm rot="18000000">
          <a:off x="3108571" y="1943843"/>
          <a:ext cx="521866" cy="663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kern="1200"/>
        </a:p>
      </dsp:txBody>
      <dsp:txXfrm>
        <a:off x="3147711" y="2144407"/>
        <a:ext cx="365306" cy="398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676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341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704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141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143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360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3499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2453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287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567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401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01D04-9D54-45D7-9C03-B3BED4C03FFE}" type="datetimeFigureOut">
              <a:rPr lang="es-MX" smtClean="0"/>
              <a:t>30/09/2013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0BB5D-FD07-4AD3-AA09-983426FAC93E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610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mx/url?sa=i&amp;rct=j&amp;q=&amp;esrc=s&amp;frm=1&amp;source=images&amp;cd=&amp;cad=rja&amp;docid=iwXjsODMpgYvfM&amp;tbnid=l3UGq-l686qKDM:&amp;ved=0CAUQjRw&amp;url=http://www.integralmk.com/gestion-de-crisis/&amp;ei=KWRIUsyHI4au2AXig4DQAw&amp;bvm=bv.53217764,d.b2I&amp;psig=AFQjCNEp8C-Ongi94xcMpTWYHHdy1HoyMw&amp;ust=138056232343984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mx/url?sa=i&amp;rct=j&amp;q=&amp;esrc=s&amp;frm=1&amp;source=images&amp;cd=&amp;cad=rja&amp;docid=KSEi2Px8lfxjeM&amp;tbnid=MdTqVOklhFG39M:&amp;ved=0CAUQjRw&amp;url=http://martabarrena.wordpress.com/category/mi-futuro/&amp;ei=rZZJUqesA4ah3AWa0oCwAw&amp;bvm=bv.53217764,d.b2I&amp;psig=AFQjCNEBV6LiukL1oatNGOm9mHGwCZKcJg&amp;ust=138064079773417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mx/url?sa=i&amp;rct=j&amp;q=&amp;esrc=s&amp;frm=1&amp;source=images&amp;cd=&amp;cad=rja&amp;docid=fmIyf7SVKrfTPM&amp;tbnid=3b2Y62Er6yHOXM:&amp;ved=0CAUQjRw&amp;url=http://www.migueldelfresno.com/2013/09/anatomia-de-un-rumor-en-twitter-como-nace-un-rumor-analisis-de-redes-sociales.html&amp;ei=cZdJUt_jFOns2QXR3YGABg&amp;bvm=bv.53217764,d.b2I&amp;psig=AFQjCNFl8ilAo9TSX89KSyC58FZ62lMlRw&amp;ust=138064093497036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mx/url?sa=i&amp;rct=j&amp;q=&amp;esrc=s&amp;frm=1&amp;source=images&amp;cd=&amp;cad=rja&amp;docid=Z-yj9usVIf8P8M&amp;tbnid=CECd7JnhfmFzLM:&amp;ved=0CAUQjRw&amp;url=http://diariodeunegocentrista.blogspot.com/2012/02/etica-empresarial-una-utopia.html&amp;ei=9JhJUpPjB8Ww2gWu44CwDg&amp;bvm=bv.53217764,d.b2I&amp;psig=AFQjCNHxJC0w6aDDVQh4t30v-RlHRBH2Ng&amp;ust=138064125549083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mx/url?sa=i&amp;rct=j&amp;q=&amp;esrc=s&amp;frm=1&amp;source=images&amp;cd=&amp;cad=rja&amp;docid=BvebdX_tmtJ5vM&amp;tbnid=EHEbfD3m-nbNnM:&amp;ved=0CAUQjRw&amp;url=http://www.hispasonic.com/loshilosdelamarioneta&amp;ei=Fp1JUr64I4-I2gWP24FQ&amp;bvm=bv.53217764,d.b2I&amp;psig=AFQjCNHeQREQ02XT8eXgAU1a0agodjoVew&amp;ust=138064244730901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mx/url?sa=i&amp;rct=j&amp;q=&amp;esrc=s&amp;frm=1&amp;source=images&amp;cd=&amp;cad=rja&amp;docid=cqwQXf2h-35lLM&amp;tbnid=fGZ5lvgcQIe8aM:&amp;ved=&amp;url=http://es.123rf.com/photo_9630591_caricatura-de-sherlock-holmes-con-tubo-aislados-en-blanco.html&amp;ei=iZ1JUrzVBdKu2gWdk4FI&amp;bvm=bv.53217764,d.b2I&amp;psig=AFQjCNGGPmU5I47NTy8gucrN22yXG0PXaw&amp;ust=1380642569545759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google.com.mx/url?sa=i&amp;rct=j&amp;q=&amp;esrc=s&amp;frm=1&amp;source=images&amp;cd=&amp;cad=rja&amp;docid=guEqbMbqtrnZ3M&amp;tbnid=eeTQMhKvoFIaKM:&amp;ved=0CAUQjRw&amp;url=http://www.rootstrikers.org/how_uncle_sam_became_a_top_donor&amp;ei=Yp5JUs77NsXt2wW1n4DoCQ&amp;bvm=bv.53217764,d.b2I&amp;psig=AFQjCNGBx5TNhb6gzhGs4RR4r-1_kdGpHg&amp;ust=138064278083719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hyperlink" Target="http://www.google.com.mx/url?sa=i&amp;rct=j&amp;q=&amp;esrc=s&amp;frm=1&amp;source=images&amp;cd=&amp;cad=rja&amp;docid=21y_QL1hnW5FEM&amp;tbnid=I26DjTiSonw7DM:&amp;ved=0CAUQjRw&amp;url=http://www.eseniors.eu/&amp;ei=355JUsevOanh2AWxi4HwCA&amp;bvm=bv.53217764,d.b2I&amp;psig=AFQjCNGg66uHp0dsGh76q4_mEXjk7RkRuw&amp;ust=138064288278762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Comunicación de crisis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026" name="Picture 2" descr="http://www.integralmk.com/wp-content/uploads/2011/08/gestion-de-crisis-40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1999"/>
            <a:ext cx="9144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8264" y="4077072"/>
            <a:ext cx="2014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Guillermo Saavedra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1142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517350" y="5013176"/>
            <a:ext cx="6181308" cy="584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Oval 6"/>
          <p:cNvSpPr/>
          <p:nvPr/>
        </p:nvSpPr>
        <p:spPr>
          <a:xfrm>
            <a:off x="783324" y="692696"/>
            <a:ext cx="3384376" cy="18722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Oval 5"/>
          <p:cNvSpPr/>
          <p:nvPr/>
        </p:nvSpPr>
        <p:spPr>
          <a:xfrm>
            <a:off x="4959788" y="692696"/>
            <a:ext cx="3384376" cy="18722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348" y="980728"/>
            <a:ext cx="3178696" cy="1152128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Comunicación de crisis</a:t>
            </a:r>
            <a:endParaRPr lang="es-MX" dirty="0"/>
          </a:p>
        </p:txBody>
      </p:sp>
      <p:sp>
        <p:nvSpPr>
          <p:cNvPr id="4" name="Rectangle 3"/>
          <p:cNvSpPr/>
          <p:nvPr/>
        </p:nvSpPr>
        <p:spPr>
          <a:xfrm>
            <a:off x="5607860" y="980728"/>
            <a:ext cx="33566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/>
              <a:t>C</a:t>
            </a:r>
            <a:r>
              <a:rPr lang="es-MX" sz="3200" dirty="0" smtClean="0"/>
              <a:t>risis de comunicación</a:t>
            </a:r>
            <a:endParaRPr lang="es-MX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517350" y="5013176"/>
            <a:ext cx="6181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/>
              <a:t>Comunicación en la gestión de crisis</a:t>
            </a:r>
            <a:endParaRPr lang="es-MX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299695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Las crisis se resuelven tomando partidos; con decisiones rápidas, acciones y hechos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96827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Plan de gestión de crisis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Gabinete de crisis</a:t>
            </a:r>
          </a:p>
          <a:p>
            <a:r>
              <a:rPr lang="es-MX" dirty="0" smtClean="0"/>
              <a:t>Procesos a seguir</a:t>
            </a:r>
          </a:p>
          <a:p>
            <a:r>
              <a:rPr lang="es-MX" dirty="0" smtClean="0"/>
              <a:t>Lucha contra el rumor</a:t>
            </a:r>
          </a:p>
          <a:p>
            <a:r>
              <a:rPr lang="es-MX" dirty="0" smtClean="0"/>
              <a:t>Aprender de las experiencias</a:t>
            </a:r>
          </a:p>
          <a:p>
            <a:endParaRPr lang="es-MX" dirty="0"/>
          </a:p>
          <a:p>
            <a:r>
              <a:rPr lang="es-MX" dirty="0" smtClean="0"/>
              <a:t>El </a:t>
            </a:r>
            <a:r>
              <a:rPr lang="es-MX" dirty="0" err="1" smtClean="0"/>
              <a:t>DirCom</a:t>
            </a:r>
            <a:r>
              <a:rPr lang="es-MX" dirty="0" smtClean="0"/>
              <a:t> será parte del gabinete de crisis.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46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artabarrena.files.wordpress.com/2012/06/vision-de-futuro1.jpg?w=401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1684" cy="604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s-MX" dirty="0" smtClean="0"/>
              <a:t>Gabinete de crisis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 debe constituir antes de que aparezcan los conflictos</a:t>
            </a:r>
          </a:p>
          <a:p>
            <a:r>
              <a:rPr lang="es-MX" dirty="0" smtClean="0"/>
              <a:t>Debe tener una formación para evitar consecuencias adversas. Manual de crisis.</a:t>
            </a:r>
          </a:p>
          <a:p>
            <a:r>
              <a:rPr lang="es-MX" dirty="0" smtClean="0"/>
              <a:t>Integrantes claves: </a:t>
            </a:r>
            <a:r>
              <a:rPr lang="es-MX" dirty="0" err="1" smtClean="0"/>
              <a:t>DirCom</a:t>
            </a:r>
            <a:r>
              <a:rPr lang="es-MX" dirty="0" smtClean="0"/>
              <a:t>, el secretario general, dirección de RH, Legal, Finanzas, etc.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146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Funciones y </a:t>
            </a:r>
            <a:r>
              <a:rPr lang="es-MX" dirty="0" err="1" smtClean="0"/>
              <a:t>act</a:t>
            </a:r>
            <a:r>
              <a:rPr lang="es-MX" dirty="0" smtClean="0"/>
              <a:t>. del gabinete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Detectar señales de alarma dentro y fuera</a:t>
            </a:r>
          </a:p>
          <a:p>
            <a:r>
              <a:rPr lang="es-MX" dirty="0" smtClean="0"/>
              <a:t>Analizar los contenidos del rumor y decodificar su intencionalidad</a:t>
            </a:r>
          </a:p>
          <a:p>
            <a:r>
              <a:rPr lang="es-MX" dirty="0" smtClean="0"/>
              <a:t>Elaborar estrategias y definir objetivos: gravedad, fiabilidad, alcance, extensión, duración.</a:t>
            </a:r>
          </a:p>
          <a:p>
            <a:r>
              <a:rPr lang="es-MX" dirty="0" smtClean="0"/>
              <a:t>Activar el manual</a:t>
            </a:r>
          </a:p>
          <a:p>
            <a:r>
              <a:rPr lang="es-MX" dirty="0" smtClean="0"/>
              <a:t>Gestión de la comunicación: qué decir, qué no decir; evitar el silencio, hermetismo, tranquilizar en lugar de informar.</a:t>
            </a:r>
          </a:p>
          <a:p>
            <a:r>
              <a:rPr lang="es-MX" dirty="0" smtClean="0"/>
              <a:t>Vuelta a la normalidad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3482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3568" y="4005064"/>
            <a:ext cx="712879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angle 4"/>
          <p:cNvSpPr/>
          <p:nvPr/>
        </p:nvSpPr>
        <p:spPr>
          <a:xfrm>
            <a:off x="683568" y="2852936"/>
            <a:ext cx="712879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angle 3"/>
          <p:cNvSpPr/>
          <p:nvPr/>
        </p:nvSpPr>
        <p:spPr>
          <a:xfrm>
            <a:off x="683568" y="1628800"/>
            <a:ext cx="712879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Gestión del rumor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Rumores factuales vs rumores simbólicos</a:t>
            </a:r>
          </a:p>
          <a:p>
            <a:endParaRPr lang="es-MX" dirty="0" smtClean="0"/>
          </a:p>
          <a:p>
            <a:r>
              <a:rPr lang="es-MX" dirty="0" smtClean="0"/>
              <a:t>Rumores falsos vs rumores verdaderos</a:t>
            </a:r>
          </a:p>
          <a:p>
            <a:endParaRPr lang="es-MX" dirty="0" smtClean="0"/>
          </a:p>
          <a:p>
            <a:r>
              <a:rPr lang="es-MX" dirty="0" smtClean="0"/>
              <a:t>Rumores creíbles vs rumores increíbles</a:t>
            </a:r>
            <a:endParaRPr lang="es-MX" dirty="0"/>
          </a:p>
        </p:txBody>
      </p:sp>
      <p:pic>
        <p:nvPicPr>
          <p:cNvPr id="2050" name="Picture 2" descr="https://encrypted-tbn0.gstatic.com/images?q=tbn:ANd9GcS4O-qtfOfEV4VHm_THPIzaPFMdYUPruSL6FcfEaxEj97K8lH5Nd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54" y="4941168"/>
            <a:ext cx="9186954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34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44878" y="1187460"/>
            <a:ext cx="854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Factual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1187460"/>
            <a:ext cx="109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Simbólico</a:t>
            </a:r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526681" y="1835532"/>
            <a:ext cx="116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Verdadero</a:t>
            </a:r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2976548" y="1844824"/>
            <a:ext cx="65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Falso</a:t>
            </a:r>
            <a:endParaRPr lang="es-MX" dirty="0"/>
          </a:p>
        </p:txBody>
      </p:sp>
      <p:sp>
        <p:nvSpPr>
          <p:cNvPr id="9" name="TextBox 8"/>
          <p:cNvSpPr txBox="1"/>
          <p:nvPr/>
        </p:nvSpPr>
        <p:spPr>
          <a:xfrm>
            <a:off x="5063185" y="1844824"/>
            <a:ext cx="116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Verdadero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7441044" y="1854116"/>
            <a:ext cx="65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Falso</a:t>
            </a:r>
            <a:endParaRPr lang="es-MX" dirty="0"/>
          </a:p>
        </p:txBody>
      </p:sp>
      <p:sp>
        <p:nvSpPr>
          <p:cNvPr id="11" name="TextBox 10"/>
          <p:cNvSpPr txBox="1"/>
          <p:nvPr/>
        </p:nvSpPr>
        <p:spPr>
          <a:xfrm>
            <a:off x="107504" y="2636912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2636912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3" name="TextBox 12"/>
          <p:cNvSpPr txBox="1"/>
          <p:nvPr/>
        </p:nvSpPr>
        <p:spPr>
          <a:xfrm>
            <a:off x="2422037" y="2627620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3347864" y="2627620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5" name="TextBox 14"/>
          <p:cNvSpPr txBox="1"/>
          <p:nvPr/>
        </p:nvSpPr>
        <p:spPr>
          <a:xfrm>
            <a:off x="4644008" y="2636912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6" name="TextBox 15"/>
          <p:cNvSpPr txBox="1"/>
          <p:nvPr/>
        </p:nvSpPr>
        <p:spPr>
          <a:xfrm>
            <a:off x="5724128" y="2636912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7" name="TextBox 16"/>
          <p:cNvSpPr txBox="1"/>
          <p:nvPr/>
        </p:nvSpPr>
        <p:spPr>
          <a:xfrm>
            <a:off x="6886533" y="2636912"/>
            <a:ext cx="84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Creíble</a:t>
            </a:r>
            <a:endParaRPr lang="es-MX" dirty="0"/>
          </a:p>
        </p:txBody>
      </p:sp>
      <p:sp>
        <p:nvSpPr>
          <p:cNvPr id="18" name="TextBox 17"/>
          <p:cNvSpPr txBox="1"/>
          <p:nvPr/>
        </p:nvSpPr>
        <p:spPr>
          <a:xfrm>
            <a:off x="7966653" y="2636912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No creíble</a:t>
            </a:r>
            <a:endParaRPr lang="es-MX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3700190"/>
            <a:ext cx="1331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Racionalizar</a:t>
            </a:r>
          </a:p>
          <a:p>
            <a:r>
              <a:rPr lang="es-MX" dirty="0" smtClean="0"/>
              <a:t>Justificar</a:t>
            </a:r>
          </a:p>
          <a:p>
            <a:r>
              <a:rPr lang="es-MX" dirty="0" smtClean="0"/>
              <a:t>Positivar</a:t>
            </a:r>
            <a:endParaRPr lang="es-MX" dirty="0"/>
          </a:p>
        </p:txBody>
      </p:sp>
      <p:sp>
        <p:nvSpPr>
          <p:cNvPr id="20" name="TextBox 19"/>
          <p:cNvSpPr txBox="1"/>
          <p:nvPr/>
        </p:nvSpPr>
        <p:spPr>
          <a:xfrm>
            <a:off x="1259632" y="3700190"/>
            <a:ext cx="1162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morir. Hallar la fuente</a:t>
            </a:r>
            <a:endParaRPr lang="es-MX" dirty="0"/>
          </a:p>
        </p:txBody>
      </p:sp>
      <p:sp>
        <p:nvSpPr>
          <p:cNvPr id="21" name="TextBox 20"/>
          <p:cNvSpPr txBox="1"/>
          <p:nvPr/>
        </p:nvSpPr>
        <p:spPr>
          <a:xfrm>
            <a:off x="2329475" y="3723997"/>
            <a:ext cx="116240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Mostrar la incoherencia del mensaje. Lógica extrema.</a:t>
            </a:r>
          </a:p>
          <a:p>
            <a:r>
              <a:rPr lang="es-MX" dirty="0" smtClean="0"/>
              <a:t>Rechazar con ayuda de datos</a:t>
            </a:r>
            <a:endParaRPr lang="es-MX" dirty="0"/>
          </a:p>
        </p:txBody>
      </p:sp>
      <p:sp>
        <p:nvSpPr>
          <p:cNvPr id="22" name="TextBox 21"/>
          <p:cNvSpPr txBox="1"/>
          <p:nvPr/>
        </p:nvSpPr>
        <p:spPr>
          <a:xfrm>
            <a:off x="3553611" y="3700190"/>
            <a:ext cx="1162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</a:t>
            </a:r>
            <a:endParaRPr lang="es-MX" dirty="0"/>
          </a:p>
        </p:txBody>
      </p:sp>
      <p:sp>
        <p:nvSpPr>
          <p:cNvPr id="23" name="TextBox 22"/>
          <p:cNvSpPr txBox="1"/>
          <p:nvPr/>
        </p:nvSpPr>
        <p:spPr>
          <a:xfrm>
            <a:off x="4523113" y="3707155"/>
            <a:ext cx="1273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Reconocer, justificar y racionalizar con hechos</a:t>
            </a:r>
            <a:endParaRPr lang="es-MX" dirty="0"/>
          </a:p>
        </p:txBody>
      </p:sp>
      <p:sp>
        <p:nvSpPr>
          <p:cNvPr id="24" name="TextBox 23"/>
          <p:cNvSpPr txBox="1"/>
          <p:nvPr/>
        </p:nvSpPr>
        <p:spPr>
          <a:xfrm>
            <a:off x="5785859" y="3723997"/>
            <a:ext cx="1162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morir. Encontrar la fuente.</a:t>
            </a:r>
            <a:endParaRPr lang="es-MX" dirty="0"/>
          </a:p>
        </p:txBody>
      </p:sp>
      <p:sp>
        <p:nvSpPr>
          <p:cNvPr id="25" name="TextBox 24"/>
          <p:cNvSpPr txBox="1"/>
          <p:nvPr/>
        </p:nvSpPr>
        <p:spPr>
          <a:xfrm>
            <a:off x="6865978" y="3700190"/>
            <a:ext cx="14504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Atribuir el rumor a una fuente no creíble. Desacreditar a la fuente</a:t>
            </a:r>
            <a:endParaRPr lang="es-MX" dirty="0"/>
          </a:p>
        </p:txBody>
      </p:sp>
      <p:sp>
        <p:nvSpPr>
          <p:cNvPr id="26" name="TextBox 25"/>
          <p:cNvSpPr txBox="1"/>
          <p:nvPr/>
        </p:nvSpPr>
        <p:spPr>
          <a:xfrm>
            <a:off x="8162123" y="3700190"/>
            <a:ext cx="730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Dejar morir</a:t>
            </a:r>
            <a:endParaRPr lang="es-MX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2422037" y="836712"/>
            <a:ext cx="1957061" cy="35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6" idx="0"/>
          </p:cNvCxnSpPr>
          <p:nvPr/>
        </p:nvCxnSpPr>
        <p:spPr>
          <a:xfrm>
            <a:off x="4379098" y="836712"/>
            <a:ext cx="2252496" cy="35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" idx="2"/>
            <a:endCxn id="7" idx="0"/>
          </p:cNvCxnSpPr>
          <p:nvPr/>
        </p:nvCxnSpPr>
        <p:spPr>
          <a:xfrm flipH="1">
            <a:off x="1109181" y="1556792"/>
            <a:ext cx="1163154" cy="2787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" idx="2"/>
            <a:endCxn id="8" idx="0"/>
          </p:cNvCxnSpPr>
          <p:nvPr/>
        </p:nvCxnSpPr>
        <p:spPr>
          <a:xfrm>
            <a:off x="2272335" y="1556792"/>
            <a:ext cx="1033887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6" idx="2"/>
            <a:endCxn id="9" idx="0"/>
          </p:cNvCxnSpPr>
          <p:nvPr/>
        </p:nvCxnSpPr>
        <p:spPr>
          <a:xfrm flipH="1">
            <a:off x="5645685" y="1556792"/>
            <a:ext cx="985909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6" idx="2"/>
            <a:endCxn id="10" idx="0"/>
          </p:cNvCxnSpPr>
          <p:nvPr/>
        </p:nvCxnSpPr>
        <p:spPr>
          <a:xfrm>
            <a:off x="6631594" y="1556792"/>
            <a:ext cx="1139124" cy="2973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2"/>
            <a:endCxn id="11" idx="0"/>
          </p:cNvCxnSpPr>
          <p:nvPr/>
        </p:nvCxnSpPr>
        <p:spPr>
          <a:xfrm flipH="1">
            <a:off x="529351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2"/>
            <a:endCxn id="12" idx="0"/>
          </p:cNvCxnSpPr>
          <p:nvPr/>
        </p:nvCxnSpPr>
        <p:spPr>
          <a:xfrm>
            <a:off x="1109181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2766737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346567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5076056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655886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7236296" y="2204864"/>
            <a:ext cx="57983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7816126" y="2204864"/>
            <a:ext cx="649369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1" idx="2"/>
          </p:cNvCxnSpPr>
          <p:nvPr/>
        </p:nvCxnSpPr>
        <p:spPr>
          <a:xfrm>
            <a:off x="529351" y="3006244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691680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843808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923928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076056" y="2996952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6228184" y="2982437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308304" y="2982437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8532440" y="2982437"/>
            <a:ext cx="0" cy="518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188237" y="-14610"/>
            <a:ext cx="2319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Rumor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365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755576" y="5168225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ounded Rectangle 20"/>
          <p:cNvSpPr/>
          <p:nvPr/>
        </p:nvSpPr>
        <p:spPr>
          <a:xfrm>
            <a:off x="2339752" y="5168225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Rounded Rectangle 21"/>
          <p:cNvSpPr/>
          <p:nvPr/>
        </p:nvSpPr>
        <p:spPr>
          <a:xfrm>
            <a:off x="3851920" y="5157192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ounded Rectangle 22"/>
          <p:cNvSpPr/>
          <p:nvPr/>
        </p:nvSpPr>
        <p:spPr>
          <a:xfrm>
            <a:off x="5364088" y="5168225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Rounded Rectangle 23"/>
          <p:cNvSpPr/>
          <p:nvPr/>
        </p:nvSpPr>
        <p:spPr>
          <a:xfrm>
            <a:off x="6876256" y="5157192"/>
            <a:ext cx="1368152" cy="13571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ounded Rectangle 18"/>
          <p:cNvSpPr/>
          <p:nvPr/>
        </p:nvSpPr>
        <p:spPr>
          <a:xfrm>
            <a:off x="3779912" y="4211796"/>
            <a:ext cx="1440160" cy="6573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ounded Rectangle 17"/>
          <p:cNvSpPr/>
          <p:nvPr/>
        </p:nvSpPr>
        <p:spPr>
          <a:xfrm>
            <a:off x="5544108" y="1566084"/>
            <a:ext cx="1404156" cy="5133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Rounded Rectangle 16"/>
          <p:cNvSpPr/>
          <p:nvPr/>
        </p:nvSpPr>
        <p:spPr>
          <a:xfrm>
            <a:off x="3815916" y="1556792"/>
            <a:ext cx="1404156" cy="5133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Rounded Rectangle 15"/>
          <p:cNvSpPr/>
          <p:nvPr/>
        </p:nvSpPr>
        <p:spPr>
          <a:xfrm>
            <a:off x="2051720" y="1556792"/>
            <a:ext cx="1404156" cy="5133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Oval 14"/>
          <p:cNvSpPr/>
          <p:nvPr/>
        </p:nvSpPr>
        <p:spPr>
          <a:xfrm>
            <a:off x="3347864" y="2564904"/>
            <a:ext cx="2304256" cy="122413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s-MX" dirty="0" smtClean="0"/>
              <a:t>Aprender de la crisis</a:t>
            </a:r>
            <a:endParaRPr lang="es-MX" dirty="0"/>
          </a:p>
        </p:txBody>
      </p:sp>
      <p:sp>
        <p:nvSpPr>
          <p:cNvPr id="5" name="TextBox 4"/>
          <p:cNvSpPr txBox="1"/>
          <p:nvPr/>
        </p:nvSpPr>
        <p:spPr>
          <a:xfrm>
            <a:off x="2236917" y="16288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Prevenir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1628800"/>
            <a:ext cx="994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Preparar</a:t>
            </a:r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5783195" y="162880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Actuar</a:t>
            </a:r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3629059" y="270892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Recursos y competencias en gestión de crisis</a:t>
            </a:r>
            <a:endParaRPr lang="es-MX" dirty="0"/>
          </a:p>
        </p:txBody>
      </p:sp>
      <p:sp>
        <p:nvSpPr>
          <p:cNvPr id="9" name="TextBox 8"/>
          <p:cNvSpPr txBox="1"/>
          <p:nvPr/>
        </p:nvSpPr>
        <p:spPr>
          <a:xfrm>
            <a:off x="3720845" y="4222829"/>
            <a:ext cx="171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Aprendizaje organizacional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5385990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Crisis vividas por la empresa</a:t>
            </a:r>
            <a:endParaRPr lang="es-MX" dirty="0"/>
          </a:p>
        </p:txBody>
      </p:sp>
      <p:sp>
        <p:nvSpPr>
          <p:cNvPr id="11" name="TextBox 10"/>
          <p:cNvSpPr txBox="1"/>
          <p:nvPr/>
        </p:nvSpPr>
        <p:spPr>
          <a:xfrm>
            <a:off x="2483768" y="5517232"/>
            <a:ext cx="114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Conflictos</a:t>
            </a:r>
            <a:endParaRPr lang="es-MX" dirty="0"/>
          </a:p>
        </p:txBody>
      </p:sp>
      <p:sp>
        <p:nvSpPr>
          <p:cNvPr id="12" name="TextBox 11"/>
          <p:cNvSpPr txBox="1"/>
          <p:nvPr/>
        </p:nvSpPr>
        <p:spPr>
          <a:xfrm>
            <a:off x="3923928" y="55079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Problemas</a:t>
            </a:r>
            <a:endParaRPr lang="es-MX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544696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Crisis del sector</a:t>
            </a:r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7020272" y="5373216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Crisis en otros sectores</a:t>
            </a:r>
            <a:endParaRPr lang="es-MX" dirty="0"/>
          </a:p>
        </p:txBody>
      </p:sp>
      <p:cxnSp>
        <p:nvCxnSpPr>
          <p:cNvPr id="26" name="Straight Connector 25"/>
          <p:cNvCxnSpPr>
            <a:stCxn id="20" idx="0"/>
            <a:endCxn id="19" idx="2"/>
          </p:cNvCxnSpPr>
          <p:nvPr/>
        </p:nvCxnSpPr>
        <p:spPr>
          <a:xfrm flipV="1">
            <a:off x="1439652" y="4869160"/>
            <a:ext cx="3060340" cy="29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1" idx="0"/>
            <a:endCxn id="19" idx="2"/>
          </p:cNvCxnSpPr>
          <p:nvPr/>
        </p:nvCxnSpPr>
        <p:spPr>
          <a:xfrm flipV="1">
            <a:off x="3023828" y="4869160"/>
            <a:ext cx="1476164" cy="29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2" idx="0"/>
            <a:endCxn id="19" idx="2"/>
          </p:cNvCxnSpPr>
          <p:nvPr/>
        </p:nvCxnSpPr>
        <p:spPr>
          <a:xfrm flipH="1" flipV="1">
            <a:off x="4499992" y="4869160"/>
            <a:ext cx="3600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3" idx="0"/>
            <a:endCxn id="19" idx="2"/>
          </p:cNvCxnSpPr>
          <p:nvPr/>
        </p:nvCxnSpPr>
        <p:spPr>
          <a:xfrm flipH="1" flipV="1">
            <a:off x="4499992" y="4869160"/>
            <a:ext cx="1548172" cy="29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4" idx="0"/>
            <a:endCxn id="19" idx="2"/>
          </p:cNvCxnSpPr>
          <p:nvPr/>
        </p:nvCxnSpPr>
        <p:spPr>
          <a:xfrm flipH="1" flipV="1">
            <a:off x="4499992" y="4869160"/>
            <a:ext cx="306034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0"/>
            <a:endCxn id="15" idx="4"/>
          </p:cNvCxnSpPr>
          <p:nvPr/>
        </p:nvCxnSpPr>
        <p:spPr>
          <a:xfrm flipV="1">
            <a:off x="4499992" y="3789040"/>
            <a:ext cx="0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5" idx="0"/>
            <a:endCxn id="16" idx="2"/>
          </p:cNvCxnSpPr>
          <p:nvPr/>
        </p:nvCxnSpPr>
        <p:spPr>
          <a:xfrm flipH="1" flipV="1">
            <a:off x="2753798" y="2070140"/>
            <a:ext cx="1746194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5" idx="0"/>
            <a:endCxn id="18" idx="2"/>
          </p:cNvCxnSpPr>
          <p:nvPr/>
        </p:nvCxnSpPr>
        <p:spPr>
          <a:xfrm flipV="1">
            <a:off x="4499992" y="2079432"/>
            <a:ext cx="1746194" cy="485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6" idx="3"/>
            <a:endCxn id="17" idx="1"/>
          </p:cNvCxnSpPr>
          <p:nvPr/>
        </p:nvCxnSpPr>
        <p:spPr>
          <a:xfrm>
            <a:off x="3455876" y="181346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7" idx="3"/>
            <a:endCxn id="18" idx="1"/>
          </p:cNvCxnSpPr>
          <p:nvPr/>
        </p:nvCxnSpPr>
        <p:spPr>
          <a:xfrm>
            <a:off x="5220072" y="1813466"/>
            <a:ext cx="324036" cy="9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16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Ética y buen gobierno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Finales de los 80</a:t>
            </a:r>
          </a:p>
          <a:p>
            <a:r>
              <a:rPr lang="es-MX" dirty="0" smtClean="0"/>
              <a:t>Informe </a:t>
            </a:r>
            <a:r>
              <a:rPr lang="es-MX" dirty="0" err="1" smtClean="0"/>
              <a:t>Cadbury</a:t>
            </a:r>
            <a:r>
              <a:rPr lang="es-MX" dirty="0" smtClean="0"/>
              <a:t>: recomendaciones a implementar por las empresas</a:t>
            </a:r>
            <a:endParaRPr lang="es-MX" dirty="0"/>
          </a:p>
        </p:txBody>
      </p:sp>
      <p:pic>
        <p:nvPicPr>
          <p:cNvPr id="3074" name="Picture 2" descr="http://3.bp.blogspot.com/-OmdbCfuuPmE/T05XwA5W1WI/AAAAAAAAAXk/ho75DisYj_8/s400/Etica%2Bempresarial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076" y="3501009"/>
            <a:ext cx="466248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26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Klaus Schwab: parámetros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Atractivo corporativo: gestión responsable pensada en los públicos interesados</a:t>
            </a:r>
          </a:p>
          <a:p>
            <a:r>
              <a:rPr lang="es-MX" dirty="0" smtClean="0"/>
              <a:t>Integridad: guiarse no sólo por intereses sino también por valores</a:t>
            </a:r>
          </a:p>
          <a:p>
            <a:r>
              <a:rPr lang="es-MX" dirty="0" smtClean="0"/>
              <a:t>Ciudadanía corporativa: trabajar conjuntamente con la Sociedad Civil</a:t>
            </a:r>
          </a:p>
          <a:p>
            <a:r>
              <a:rPr lang="es-MX" dirty="0" smtClean="0"/>
              <a:t>Espíritu emprendedor social: aplicar la capacidad empresarial al tratamiento de los problemas sociales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76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Responsabilidad Social Corporativa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Convicción y valores vs Cumplimiento y presiones</a:t>
            </a:r>
            <a:endParaRPr lang="es-MX" dirty="0"/>
          </a:p>
        </p:txBody>
      </p:sp>
      <p:pic>
        <p:nvPicPr>
          <p:cNvPr id="4098" name="Picture 2" descr="http://users.soniccdn.com/images/original/12988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40968"/>
            <a:ext cx="41529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07904" y="2833772"/>
            <a:ext cx="1279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err="1" smtClean="0"/>
              <a:t>DirCom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2229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26928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MX" dirty="0" smtClean="0"/>
              <a:t>Ante los cambios de buenas prácticas del gobierno corporativo el </a:t>
            </a:r>
            <a:r>
              <a:rPr lang="es-MX" dirty="0" err="1" smtClean="0"/>
              <a:t>DirCom</a:t>
            </a:r>
            <a:r>
              <a:rPr lang="es-MX" dirty="0" smtClean="0"/>
              <a:t>:</a:t>
            </a:r>
          </a:p>
          <a:p>
            <a:pPr marL="0" indent="0">
              <a:buNone/>
            </a:pPr>
            <a:endParaRPr lang="es-MX" dirty="0" smtClean="0"/>
          </a:p>
          <a:p>
            <a:pPr lvl="4"/>
            <a:r>
              <a:rPr lang="es-MX" sz="3200" dirty="0" smtClean="0"/>
              <a:t>Debe conocer leyes, estudiar economía.</a:t>
            </a:r>
          </a:p>
          <a:p>
            <a:pPr lvl="4"/>
            <a:endParaRPr lang="es-MX" sz="3200" dirty="0" smtClean="0"/>
          </a:p>
          <a:p>
            <a:pPr lvl="4"/>
            <a:r>
              <a:rPr lang="es-MX" sz="3200" dirty="0" smtClean="0"/>
              <a:t>Olfatear hechos delictivos en la empresa.</a:t>
            </a:r>
          </a:p>
          <a:p>
            <a:endParaRPr lang="es-MX" dirty="0"/>
          </a:p>
        </p:txBody>
      </p:sp>
      <p:pic>
        <p:nvPicPr>
          <p:cNvPr id="5122" name="Picture 2" descr="https://encrypted-tbn1.gstatic.com/images?q=tbn:ANd9GcS4nsp3Yz_yqIkQPwFZ3HpJcsfN40x3_Tir7AEfOf7HrmB-TbMQd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96" y="2492896"/>
            <a:ext cx="215265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7" y="3933056"/>
            <a:ext cx="5976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80% de los inversores pagarían más por acción de compañías con buen gobierno corporativo</a:t>
            </a:r>
          </a:p>
          <a:p>
            <a:endParaRPr lang="es-MX" dirty="0"/>
          </a:p>
          <a:p>
            <a:r>
              <a:rPr lang="es-MX" dirty="0" smtClean="0"/>
              <a:t>25% manifestó que las prácticas de buen gobierno eran tan o más importantes que el desempeño financiero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742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“</a:t>
            </a:r>
            <a:r>
              <a:rPr lang="es-MX" dirty="0" err="1" smtClean="0"/>
              <a:t>Chief</a:t>
            </a:r>
            <a:r>
              <a:rPr lang="es-MX" dirty="0" smtClean="0"/>
              <a:t> </a:t>
            </a:r>
            <a:r>
              <a:rPr lang="es-MX" dirty="0" err="1" smtClean="0"/>
              <a:t>Governance</a:t>
            </a:r>
            <a:r>
              <a:rPr lang="es-MX" dirty="0" smtClean="0"/>
              <a:t> </a:t>
            </a:r>
            <a:r>
              <a:rPr lang="es-MX" dirty="0" err="1" smtClean="0"/>
              <a:t>Officer</a:t>
            </a:r>
            <a:r>
              <a:rPr lang="es-MX" dirty="0" smtClean="0"/>
              <a:t>”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“</a:t>
            </a:r>
            <a:r>
              <a:rPr lang="es-MX" smtClean="0"/>
              <a:t>Moda estadounidense”</a:t>
            </a:r>
            <a:endParaRPr lang="es-MX" dirty="0"/>
          </a:p>
        </p:txBody>
      </p:sp>
      <p:sp>
        <p:nvSpPr>
          <p:cNvPr id="4" name="AutoShape 2" descr="data:image/jpeg;base64,/9j/4AAQSkZJRgABAQAAAQABAAD/2wCEAAkGBxQSEhUUExQWFRQXFx0bGBgYFRccGhcbIRgXGB4bFhobHCgiHBwnGxoXITEiJSkrLi4uGB8zODMsNygtLisBCgoKDg0OGhAQGywkICQvLCw3LC8sLCwsLC8sLCwsLCwsLDQsLCwsLCw0LCwsLCwsLCwsLDQsLCwsLCwsLCwsLP/AABEIAQQAwgMBIgACEQEDEQH/xAAcAAEAAgIDAQAAAAAAAAAAAAAABgcEBQIDCAH/xABEEAACAQIDBQYDBAgDBwUAAAABAgMAEQQSIQUGMUFRBxMiYXGBMpGhQlKxwQgUI2JygtHwM6LhJFNjc4OSwhWys9Lx/8QAGQEBAAMBAQAAAAAAAAAAAAAAAAECAwQF/8QALBEAAgICAQMDAwIHAAAAAAAAAAECEQMhEgQxQRMyUSJhcYHwBRQjkbHh8f/aAAwDAQACEQMRAD8AvGlKUApSlAKUrVbU2ysXCxPXl9ONVlJRVstGLk6RtaxpsfEhs0iA9Mwv8uNaKOSSXVibHkf/AKjSsuPCgf6aVg+o+EbehXdmwG0UPDMfRHt87WrkMYPut8h/WseNa5EU9aRHpxMhcUOhHt/SuQxC/eHvp+NYZrg6A8Reo9eQ9NG0pWlkBTxISDcaXOU68COV+F628MmYA8L8unlW8J8jOcOJzpSlXKClKUApSlAKUpQClKUApSlAKUpQClKUBp95to9xGDrZja9tAeQP98qhkEjFy7nNf4bn8uQqxMfhFljaNuDC39D7Gx9qqT9ZME7RyfZazAdeAHudfO1c+aL7nTgaosLAODw18+VZ9qjmyMaTw0AP1tfX51Ika4vXMvg0mc1FGoDRqv4MzjQ0NcJTpUFkY80mhHpoOeo4VuIFIUA8ba+tarCm5X+IfQk/lW5rowLVmWZ7oUpStzEUpSgFKUoBSlKAUpSgFKUoBSlKAUpSgFVP2rYLu8Sko4SJY9Mw0J9ctqtiqz7csUIsPCxDkh2+FbgaC5Y8uXGqzVo0xOpHzY+0AFS5tcDKBwHH+yetShdrxIgMkip/EQPxrznht5ZJGAH7NedmOY8bAHTLqeWvnWZtKThpY8yePueJ96iHRXts0lm+EXbPv5g1YKrmQkgAIpNyTYAVg4jtLwq3ASYuCQUKBSCLixu3HSq27OMF+s46IHVYz3jfy3Yc/vWqd9pW5zTOuIgQluEqr8TDkyjmeR9vOrPDijNRkU5SatA9qKcsNJ/3KBWZg9/UmuDEyafeU/0qt8Ruzio1ZngnVFuxZrKoHuf9a0cmFklDRwq7m2qgFiQdOAGta/y2FrX+SvqTTL/3S21BiJCsc0cjKM2VWBYDUEkDUatb3qW1TXYrsWbCYmRMTF3cncju9R4lZyzE25/s046j3q5axjBRVIZG27YpSlWKClKUApSlAKUpQClKUApSlAKUpQClK4u4HEgepoDlUH7V8AZ8MsYNs2YXPAXCi/sbVNe9XqPmKivaHiESKLO6JmkyjMwFzodL8eGtUyP6dGmP3Kzznj918Rgxnl7seLKoD3LH90AcBxN7dK3GxDEkqvicOJozbRpJFAHUBdDw5i3pXXvftJxj5I5NUyqIzwspCvcepuL+XlXFMUfCobwrHpw420/G/vXThblHZE6T0X1uljcJLCDhFRE5oqqpU9GA/Hn1rfkVUvZ3j48Lh8TjMQ9kLLGpI8TZQWygcSfEoA8qy8L2mylszxIsbaqpJzZeWZgSA1he1udczwScmol3OkrN1vftIMXja1lIshHHq3nxqtIBGjlgSDmvoeFr8Dy41Md7dv4bGYcyxSBJ4QWaNiAzxjVstvisPFprodNag2BQzj9kjuGJAKoSlxyLnwi1xxPOunFUYb0Zvb0WluBvGuOj7+xMsTlG4Xt1GnBhY+t6sPMLXvpxv5VQmzN38ZhcA8SSphTLIGkdzY5AoAVeAuTe9jwUdTW9w29seGgiiedsUY0sBza3C4tr5FrkWrjlljFutm3pynRaM+1okUuWGReL/ZHvz9qy4ZVdQykMpFwRwIqkMbvHJjVPesscZ4RrrlW9uHF5DwCgf62vunHkgUfDcBlQnVFsANPb3NzzpjyOTplJ4+KN3SlK2MhSlKAUpSgFKUoBSlKAUpSgPj8DbjVQ73bwNFO4sWJ55mWw00BXxcxfW1W/UN343XM695EBnXXhrf8AMHW4rHNFumdGCUU2n5Ksl3klJ8JQEcQMzEHzJlBrW7U3gWZQmLj72MG66i44XymzMt7a61scapYESIUKG3jZQF8wQtyp11GlQnaL3UstsoNs1rKT0UnVjbXgBWUI2zslwS2SzaG1dmY9YknaWFogFVkVScgFslwnw311GmvU19wuwNlc9pOEuLoSoLAcLnICPlUDbDXDEEtlGp5A8fw/OtvsHcybFrmByg8CbWP51fcVqTRlPHGW+JKsSdlBIoXx80kMRdlVVX4nNyWIQEn8Bp1rrn23sZWzf7XMBwTgv1IPzNfF7HpCLjEKf5SB89a7h2QSAfHnPRdPxqnrrtzZC6f7L+51N2l4WG5wmz0VtbPIwvwtrYX+tazF9ou0pzaMrCP+FEB/mIJ+tTPdfs9wzQiVlBuOLE3B5j2/rW7xuGw+GC2VGHMAXNhbULex9tel6weaF9r/ACbLDX+kUftIzuc88zM3VnZjr051wwLXU2kIdQbKqknNqRre1jbU8qmW8m0sDNMFVAEJys6jKym4Kta2qkGxBFxr0rY7vbswQ4oKBcmK4J1HEC49QePlW3qpKmqJeK1yi9Ea2e0Pdd5MzjEowyIv2jxLFvs9b35C3GrF3f3sdmE2rmPLCzgcQFVyOtvGbVm4js9wkzCQx5X5hXKo+lhcC9tSD4bdOGlb7dLceDDKVIBu2ZuJLkffYnUeQsPrVeSye3uYtqPfsTaNrgHqL1ypSu44BSlKAUpSgFKUoBSlKAUpSgFcZDYEjU24VyroxshC6enpUN0iUrZT+/2wpcWgKSRxvcPZtC+jfdF+J6VGtrbuIY1yqCIlsubgzGxLHlctflwFWBtLDuJljYhWkzNmJF9CBZB11FQ7a2FxcwfDxgIoYrrcZwTqw0vYdflXDGT+T0aT0itsBIcjBfEz5r+guOHIEmtnsPeSeNO5TvGub2iBzE2FgSNbDoLfjfI3ZwrRbQMMsYUspXLxW2vA24WuQfKrCbdGOKOKSAEOjEyGNsrkMc1xf4rEcDy4VplyRj38msMfKKTdNaILsra20S8uMw4lZYzaTvDdSGJsuSwBta9l4XFSjY3aTisXMmG7pUdyFvqAouGJAOpNgefOrD2fEXQZs5/eka7ew+yfO16jGL2GkW1IZ0U6kq5voulh8655ZIzvXgRhx1J7Idvhi9owYp8EkhyyM0iKgtmV2ZyAeJyknS/KsrZPZmZckjYmQJoZFs5Zra/szcAA6DUaedWXvRslJJYJyPGhsreth/WvrbMMRujsAfsk5h7X1Hpe1VeVw9qJ4RnFNvuVSvZ6/wCsB0LKpl0V2zMIxqWcjqbAA3NTKeMDEwhCA4sPILctcjoMp9ialiRqqE8zxNQNNuR4eXGSmzNHGWUHhw4e7ED3qlznJWbfTGEkjfbW2msuJSEArJYADmLsSbHmLAG/kKmGBxbHERxDXIhaZuV7ABfW7ZvYdaqXcrtT7+RocUYsMX+CYFgi21yuC2mlwCCBew53q6djbOSJcysZC4vnuCGB18NtLa3/ADNduPA4s8qeVNGxpSldZzClKUApSlAKUpQClKUApSlAK+EV9pQEP26Vw0jSswCIhazFWygXJYAjMLWPC/Kqmi26YmGKVGS7sxBuVKO3wdBbla1rnrVr9q+zVl2fK9gXiXMPNbguvndQaozeDe/Nh2gWMZHXLrb3Nhw1tbTl61k8Sfg6IZGtnPfDa6NisPPCbHK1xzW/I/M1Ndh70xlAGbxgXt15G3W2nzqk5JyzZjqeH0tVmbo7FilhglFrl9bngQbae44VjlxRjBJno9PneSUr/fgtnZs5YajXp0rA27PGJI0dgDnDgZrG6kEevKsrY8ptY8iQT6aflWm363SjxJWYMUlFhccCL9OTWvr864Ut7DnHlbN7tvHKmF75mGVRe9xbTWmz9pCfDrIAwuODAgg+9QDZWzMdI8GHkBbDpLmZmGhQagNrrqPwqyngWJAoHh4fM8fnSaJ5RVR+5Ftq4md3WOMjxEAEi/G4Ol+XG9QTe7ZncR7SjAuQmGs3En9oWe55aqT7CrewOECzMx+yun01+VdO7GzA5xMsoV/1h+BAI7tQVUG/G5Lt/N5Vfp21Ip1U1JUjylV//o8b0tLFJgZGu0Qzw3492TZlHkrEEfxnkBVQ7+x4VcdMuCVlhVitibjMCQ2Tnkvwvf5WrD3Y2/NgMSmJgIzpfQ6qwIIKsL6gg/geIr1U7R5DPZ1Khm5PaRhNoRZs6wTKLyRSOAV5XVjYMt+fmLgVKcHtGGW/dSxyW45HVrfI1IMqlKUApSlAKUpQClKUArB23taLCQPPO2WNBcnnxsABzJJAArOqg/0iNus2IhwgP7ONBIwB+J2LAX/hVdP4zQlKyzsf2jYGPBfrqyd5GWyKii0jSa+DK1ip0vrbTXmL0nvN2u7QxRIjk/VYzwWL4rfvSkZr+a5fSq9Z64FqvxSJVGXjMdJKc0sjyN1d2Y/Niaxa+V8qGWs78MLuotfxDTrqNKneGlk2dN3J8WHds6sPS39+lQCKQqQw4ggj1GoqTbN21iMQQkgEyAG4IUMo5lG0N+H0rOaTWzbBKSkuPcvvYeNGIgGX/EsLjhxUNqeQIN7+da3aGLxS3zrEjZtBnZ7DkQcq3qG7u7XnwCXmjlWJ2BMjQsALKq2LW0By86lGL26k/eKVjlCgWDZTcaHMQeABtr5V5+SNdjqxyUZ7X6MycFtuZP8AHmwqp1UkyHyCkAA/Oslg+MVWWWWID4WGS7631UrqDby8q0+xN0kdldfDGfETrlc8sovewNS7aWzDHAcjEW1vfXl7cKxcJeDolmxeEkzE3rxTRYeQo1nIVF9SQv4n6VEdo73NAuHwC3EzrGJjc/so7DS97hiuvUZr9K3G8O9EGDgWWUiWVr9zGD8TDQs33QD/AKVVuDRJmlknL9/I5dpYz1N7L0Gtrelaw1C2Vw9O8uRLwjVdo+7i4LFt3TK8Et3iKEEAEm6G3AqdPSxqKVbccEPcszKJVC5szgFjYHiba8OdVTimBdiosCTYdK6unzPJaa7HP/EOgXTU1K7OtT041JhPNlRnzZtLNfUacQSCQfcVHIZivDyv52N6nOz8ak0VxbpbTTnqOnnXo4Ty5HZs/tG2lDkC4uQqNLOEe48y4LH51YW6fbKpYR48KtzYTR3yj/mJxHqtx5CqZ2p8RtyrAQm9ayxxfgqmz0HtzttwsGI7qKJsQimzyq6hf+kD8eulyVGhsSNTYewtsw4yBJ4HzxuNDzB5hhyIOhFeOZYrkn6VY/YpvkMHM8MpJhmK2At4ZLhQ2pGhUkH+FelZSw60WUj0dSlK5ywpSlAK8wduOFZNqy5mVsyIy2OoBvZWHIix9rHnXp+vMPbdi4ZdpyNBIH/ZoshA0Ei5lK3t4rKE1F+NuVSu5aJAENuOvlXWDRjQmrN2QK+18FKoSj7Vmdn2Hiw0H69L98JGDwFzYyN5Bjb29KrfDws7Kii7MwVR1JNgPnV8R7MhbZiQsoJiXKGHxK6/a9CRfoawzzpJfJ2dLF22jbYfa3ewhwTJmGa3hs63tYg8iOdaDaO60bYgTYVFjNv2iBrFlkjBUot8oOjKQNDxHCozsLeg4MMuUSv3KwxjNb4Gl1sdL+Nb2+7Vhpu40sayJicspijU2N0Uqwa68NQbgfOuJqUJWjraTjUjabsS93holmXu3UAFSQeBIFipIINbvHyrLGVBIzKdR6f0v8jUA2puljI5XmgxEcq3ziF8ylQAfDG1yvM2vYa1sd3trjGOBGPCinvDwKPY2DfvX0t605Sv7P4M3ii48k+xUkyCLEyCZRKhYAk62OUE5TfTj9K367vxuA0UrKDw4OPUX51w3v3ZnTFzjDxGSM3kKAXI0VmKdbFtANa1uwt41Qd2wtqdenkemtTkUmrj+/0PY6SeJJQl+V/02+0IY8PhJo7+FUPEi5J4C/Utf51U7qRxq19tYJsfhzHDZpAQ4CkHNYHQnkLHj1FV6mzHbvS4ymI5WB4gi4I9rV0dBG4y+bPN/jbfqQj4S0aitxu9KVL25i1vmaxMLs15SREMxAJIuAbAXJ1NcoMO/PwLzJ0I9uNejjjUrZ4bO3HYn9ob6jT20rHRr8OFJWjB0zN/FYfQV3z45pHBa3wqosoAAC2AAUAVupbKEji2M6YHNJGUd8QbZlKsUESnmB4btp1qMQzESHU3Ite+ug0sfaptj94e/wANhkZszQRlWBOnxFVPD7oWoFf9p/N+dRbSTfyQj1puDvfDtHDqyuO+RVE8fAo9tdOakg2NSevJPZ/vAcBtOGW9oy4jl10MbkBr+mjeqCvW1c01UqNEKUpVCThMmZSL2uCL9NK8e7fwMkc8ySC0iyMrDzDEEjy6HpavYtefe2vZ6ptBn8NpY0Y5eOYAoc45XCi3pUx7mkPgqJ1tXXW1nw5I0BIHO30rBeK1WcSHE6RXK1fclZeAwTzOscSF5HNlVRck+VVoJEh7L4F/9QheT4Eu2o4nRBb0LA+1Xfs7ZcMiFkJF7gi+nyqB7K3XGDgZmIMmUC41CktmPzYJr0Uda2e52KE87+MqhW5W40fUEfn864OofLa8HqdNj4we6s1+3Oz5GmLiTKpI53sRz4j/APK3uC3CkjTNhsY2Ym+VrlD9dDW82tu2HW8cjo45ErY6c7qdKj64PaGG+AAjnklDK3mA9iD6fKsecmqs2ST3Fr9RPjdoYZHEsJlNrZoSG0/hNm+QNfOz6U4meSQxGMrlV3KlWbxA5W620GuvHrWHtrb+OZBHkKMzAZnsALm3Hn7XqwNjYZYUEN/G93LE3LOMuvtYD0FTjjxttFOonUaZ3bMwo7zPzLP9GMZH+UfKuza26mExBZpcNE7EasY1zH+YC9/O9duGlBcgEXDZrX1F7ZgR5nUGtq1apHDKTsjew93IMFC0cCmxubsxYk2ta55eVebcbKzwOdcxkLOPfX5E/SvVoFeVsXOIsbOtrqJ5AVPQSNp8q6+j9z+6MMzbRH1cjhX1yxOt7+dSLbWHWKU2VQua+UcLXvbra1dO0MbDJPG6KI10BGhAN7XtzFdvp/LMLNAy2rLMFsnUoT9WA/CvmPADn+hH41xOIJNzyAUeQH9/WoilF6D7GbK9lYgWuF/M127m6YyFzwjbOfRdfrw961TTHIF871stnYjuIXb7cnhXyA4n6/SnvdeO5XsjA2lbvGt1r2hs0kwxlviyLe/XKL3rxrsXC99Oin4cwLEi4AuOI6XsPevQnY/vC+KxO1AXdohOHiDMTkDtLdVvwXwjQaVjN27Lr4LPpSlUJI/v7tCfD4GaXD/4igeK18ilgGcA6HKCTrppfW1q807TleRi7szsdWd2zFj6nWvWU8KurIwBVgVYHgQRYg+1eUsZAY2eNyMyEqbcLjS4Hzq8DSBrMVOWABPAf3b++la+ZPpwrvmU3rrSMsbC2v8AetbWQ0dOGwUkrBI0Z2NgAoJNyQB9Tar23I3NTZeEmxE1jiu5Zmb/AHQyXCKevU8+HCof2ZYcSYtSigR4eMubXvI58Gc9bm9geFxbhVz47B97hpom1MkUin1ZCP79K480vBrGPkhe21zYVh1j/IVXu6k4V2dsxFruF4j99RxI4XFT1cWHwkTNYMVCOOjjwMB/MpquNrRGE5lJBViLrxNzpw1vz965sfZxZ6qVRUicbR2ziEUSRyLPARoQNQPf+vsawBvZMA2ZAtuOZglvW5sPx8qhv/qMuHRnSNwQwDhtEViDYlOJNwdTpw94risS8jF3Ysx4km5q8emi1s5MvWcXUUi19hbzJjMfh4Xl0z3yohyFxcgFjqdQOVqt3Hxgsh5oc3qCGUj639QKoTsUhVtoqzAHKjEepFtKubfWPEgI2HjaTXLZACRfS7D7o435VTNjS1Ew9SWTciSYWNTqAL9ba/Os0Go3ussxwyPIjK5LXRhZgAxUG3na/vW/jfSqR1plWj5KNa8m7Zs2NxJ5HEyfWRq9X42YLGz8lUk+wJ/KvIMExYsxOrNc+p1P412dIvrMcvY3W9B8fI2AFwdNABUeYW4caku1MJkghY650v8AU1G5q9JmCM/F4ZDEjq4zENmUi1rcLdb1qSK7hKcpXrb8b1wmFqxydrLI4xLc68Odc5nzHQeQFcL6VZ3ZdseDDQNtXHELEG7uDN9o6mRlHNsqsi+ZbhYGsm6jSJrZibZ2IuyMKUkIbFyxgOP92zeIIp/dXKxPX2qc/o34Erh8TM2nfSKq3+13YYkjqLyWv1FQXYWFfeLax73MkPikcKblEv8ACpItckqt7cPSrs2TBFHiUhhUJFCe7jVRoAqszepLlrk6moewlWyZUpSqEkW7Qt6f1DDFkt3z+GO+oBP2iPLU252rzVjJb3JJJOtzqST1/Grc7dJD3sC8mS49VYg/RxVO4yK3OrwNUtGIdTWdFFlhLHTn6n4RbyFyfeuOF2cz2NrA8DcaDrWRtmcWVRwHD0AsK3a0VRafYRgx3UzkakqOWuhP9+tWYXs9qrHsN2goikj5mQE3P7tvyHzqyto3VgwrzJ+5nRVkO21skLOUHwM4kUeVgD/muf5qim8Gw17xpXYrFHd2A+1kIZRrfi+nzqdb3TAYdp1IEmHGdQeEinRo29eR5ELxFwdPg8KNpQgIvhzKzFtL6hioAvcEGxvpqePLKndo6o5f6fFkfwG7ySYRJZVu05fvb2vaW+XjwKEREdCtUw6EEgixBsQeIPQ16L3omTD4cjEHu063sevh43NxoAKoTeLGpPippYxlSSQsARY6niQOZ4+9dWLucOYlfYyn+3g9FP4GvSUT1567C4M2MkPSP8Wr0FGLaVnm9wh7Tvke1jy518eO+orlcEetdanLpyrF99liNb24ths/HE6FcPKP8jAGvLmHOnvXqvfmEHAYwfew8nzyH/SvKcHOuzo9NmOU3eIxfeRxIfsC3zYnpWLt/ZxgcISDoDoeovWEJaydt48zPmIA8IGnkLflXoN6MEdWy8Pnf+FSx9rfmRWPjRZyKkG52FzidtdFVR/MSfwWtTtqOz35cNL2uKynvHYT+o4YCAOrXBsCL2463Gg5mpHj8Ri9pmKFEMeGgUJFHrkjAGW7H7chtq3XoK2PYykcmKaFvifIV8wGswAPOzX9AavHE7rQQTxSKD3byBZFOoublT7vYH1FZ/S0rJ3bo1/ZVusmzcI8r6O4zMT9xQTfyvqfTLWZuqM+IvbXK8jeTMw0/wAzfKurtA3mjjH6uG4WaU3sABqEv1JGvl61sOz7BOIDPKCrzkMFOhWMDwAjqblv5wDwqH2t+SfNEppSlZlip/0gIh3OFf7QkdR6MgY/+wVUGAxixK/hvI4ZbmxCqwAOhFr6HXjrVo/pBoc+DOpBSYcTYEGH2uQT8qpXES2rXG6NPBtZcblAudTb/T2rUySE6n3rpkmJt5CuPenWrynZEVROuyvaQTEPGSAXW6EngVOoHqpJ/kq+sJjg4McnxW+fpXkmOcqQykhgbgjiDxuKtXZfatF3CrLE4njQAOD4XYHl0011rjywt2jaM12ZP94dmLi4RhFbLnlBma2ojU3t5ktlFuhY8qje+m2Y9l4ZcNgv2We5zixdjqOd+diWPAEADXTv2dtGXEQJIwKySXJA0Nixt6eG3nVd78woswLYgTTC/eIvwQgWsinhewII4kkcKygrdM3nGl+SIbRxkkrEySPI3MuzMfmTWJQmjV1JHA3bJj2T7Y/VtoRkmyyAoemuov7gfOvS2HxCyEZSDYa66jpcV46jkKkMpsQbgjkRqDXoDd/vcZDhtoYVskgQxyp97KSD6i+tj1HOsc0fJrid/SWWkN+N9De3nXbNwrD2RjDIl2Fm+0OV/Km2caIYmc8gbX6/05nyBrn1Ro7vZqtqSiZnhI/ZqjZyeBOXh6AEE+o6V5Tg5+lenJoWXC4s8H7hxfic7KSfcXC/yV5jyZXK9CR+VdPS6dmOUGuDGsnGJY28qxTXdN0jFE03dvDs95dBmlOU87AAfjm0rC2thTHhAZQQ8hWVOGitqpPqpv7is/DoJUwuBW4aR40PkZGUX+bE1ue1TASzYk93E2RpO6hGX4liCx+Dqtxa/DpzqapcfsUSt39yNdlJttfB/wDN/wDFq9aSxhgVYBgeIIuD6iqI3b3B/UsdgZVfMwUmUW+FwoBsel3t7Ve0MoYXFclm1Gs2nu1hsRNHNNGJHj+HMTlGpIJW9mNzzBrb0pQgUpSgKz7ftlmTZ6zLxglDN/CwMZ/zFD7GvODyV6z7TsQE2Xi8yO4aF18C5spKMFdh90Na55ceVeRiasmWT0fS1fC1caVFkWfb18pSoIJVu7vpLAohlaRoLEeAoJFuPsuynTyrR7Qxwe4RAilieJZjqbZ3OpsPTrWDX2oryW5uqPlfa+UqSoq+f0f8V/sc6k/DPceV0X+lUNV3/o+C+HxY/wCIhHrlNUy+0vDuWxFGqEleB1tWq2o/eyKG/wAOPxt52F/zUeYZxWRjcRlQngACT7amtdgYHYEEeKQgN5C5zfi/0rl/Bs99zOghkGFbKivK4JysbAsddT0uTXlPHRGOd1b4lkIb1DWP1r2GBawHKvPPbNu6IMQZkFg8jB/Vv2qn3vIv/SNb4ZVopkVkH2gQWNuHL+tYcfxDyrOwKFytgGa4AXqbi1Svso3HXak0ueQokJjZgB8al/Et7jKSqtYjgbV35JLTOdIz+yHC/rG14DxESvIfZSi/5mU+1ej5MFGzK5RSyCykgXX+HpUG7O+zddmYmebvM+dAkfVQSHe/uFA/hJ51YNY5JcnZKVGt2ps3vCrLbMD8/wC/yrPgjyqF6CudKzotYpSlSQKUpQCvMnbVuauCxmfDraGcF8oGkb5rMqj7tyCOma3ACvTdRDtJ2D+s4cOqgvFmIuL+EjW3uFPsalVeweTmiI4gj2rhUx2ps0r9nTyPL+xXXu1uNitos5w8fhUG7HRb/dDHQt5X0Fz0veUKJoidfKnEvZRtVWt+qMfMSQkf/JUR2ngXgmkhkXLJG5Rh0YGxF+evOqUDFrskGgPqPz/OvsQFmvxt4fXMv/jm+Vcsw7u32g30t/W1Xj2a+xRnRXJltXxRc2HE13YhTnIHX1qEvpbJvZ0VKdi7YxOzGjxGGJCugzgglH1PhflfjYjUa+dRc1N+zdlLtnxEkBAyqe6EsRVtWWVWBFidRewvc8ahdmifJOIe1iLEJ48LKjm2bIylTqOGYjjw4VK90NoYnGuXKdxhh5kvIeQLWsF6hfLWuvYW7+z1OdhBiJTw7vDRgX46IinXzJqbILKLDL0GmnyrnlxXZG6utnJdSTUJ7XN3u/wGImW144gWB5hHEgYHqq97pz7w8KnUMfIVz2ns8TYeWE8JI3Q+jKVP41GJbsibpHjzYSr3yq4IuRY3Isb3vpyq3P0efBi8egtbKhFuFg72t/3VgbW7IMasEUiKkkyZborjUXta7WHIHjzPrVh9nG5EuBkM0vdhnhysqkkhiyMbm1rDL1PH59TqjGiwKUpVAKUpQClKUApSlAKUpQGmxO6uDkfO+GhZjxJQWPPUcD71toYlRQqgKo0AAAA9AOFc6UArzrv52X7TfFT4hI0nEsjPeN1BAJ0GV8p0Fhpfhxr0VSpsk8h4jcLaMYDSYWRFaRYwWyrd3bKoFzwJ0vw86zd8OzLG7NhWebu3iJsxidm7snhnDKvHgCLjTW1xf1Nj8DHOmSVQyXVrG/FWDqbjW4ZQfasLerYUeOwkuFkJCyLa44gghlI9GANudqWQeNI2sQehvW/2LsOSbDYvGBrdxkQLlJMrzEx5V8wDm58qmmwewvHSkHEyRYZLkEX7yThoQqnLYn98EdKubcbcqHZuFWAWlYSGRpGQAl+AZRc5bLYCx69TTlqhR5a3f3emxkxhiHjAJOa44aW4fEToBXpLs33AjwOCVJlDTyHPLcghWItkXl4RoSOJvysBIdg7qYPBF2w0CxtI2ZmuzMTr9pySBqdBpqa3VVJv4MPD7MjQWQZR5WruGHWu6lRxRPJnwC1faUqxUUpSgFKUoBSlKAUpSgFKUoBSlKAUpSgFKUoBSlKAUpSgFKUoBSlKAUpSgFKUoBSlKAUpSgFKUoBSlKA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1995488"/>
            <a:ext cx="310515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64904"/>
            <a:ext cx="2347615" cy="31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14471" y="3729806"/>
            <a:ext cx="915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VS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9" name="Picture 5" descr="http://www.eseniors.eu/drapeaux/Europe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159534"/>
            <a:ext cx="3190049" cy="206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4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Impacto económico de la acción social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acción social es el motivo del 50% del cambio de actitud favorable del consumidor</a:t>
            </a:r>
            <a:endParaRPr lang="es-MX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29797104"/>
              </p:ext>
            </p:extLst>
          </p:nvPr>
        </p:nvGraphicFramePr>
        <p:xfrm>
          <a:off x="1163960" y="2749376"/>
          <a:ext cx="67924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503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Comunicación y conducta</a:t>
            </a:r>
            <a:endParaRPr lang="es-MX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5990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72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76780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02330" y="303039"/>
            <a:ext cx="29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/>
              <a:t>Convicción psicológica</a:t>
            </a:r>
            <a:endParaRPr lang="es-MX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56176" y="1340768"/>
            <a:ext cx="2260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I. Discurso publicitario</a:t>
            </a:r>
            <a:endParaRPr lang="es-MX" dirty="0"/>
          </a:p>
        </p:txBody>
      </p:sp>
      <p:sp>
        <p:nvSpPr>
          <p:cNvPr id="7" name="TextBox 6"/>
          <p:cNvSpPr txBox="1"/>
          <p:nvPr/>
        </p:nvSpPr>
        <p:spPr>
          <a:xfrm>
            <a:off x="6156176" y="1763524"/>
            <a:ext cx="1903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II. Información útil</a:t>
            </a:r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6135106" y="219557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III. Hechos</a:t>
            </a:r>
            <a:endParaRPr lang="es-MX" dirty="0"/>
          </a:p>
        </p:txBody>
      </p:sp>
      <p:sp>
        <p:nvSpPr>
          <p:cNvPr id="9" name="TextBox 8"/>
          <p:cNvSpPr txBox="1"/>
          <p:nvPr/>
        </p:nvSpPr>
        <p:spPr>
          <a:xfrm>
            <a:off x="6135106" y="2627620"/>
            <a:ext cx="2829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IV. Influencia líderes de opinión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6156176" y="3347700"/>
            <a:ext cx="141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V. Convicción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6237312"/>
            <a:ext cx="2421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Profundidad psicológica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5752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509</Words>
  <Application>Microsoft Office PowerPoint</Application>
  <PresentationFormat>On-screen Show (4:3)</PresentationFormat>
  <Paragraphs>106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Comunicación de crisis</vt:lpstr>
      <vt:lpstr>PowerPoint Presentation</vt:lpstr>
      <vt:lpstr>Plan de gestión de crisis</vt:lpstr>
      <vt:lpstr>Gabinete de crisis</vt:lpstr>
      <vt:lpstr>Funciones y act. del gabinete</vt:lpstr>
      <vt:lpstr>Gestión del rumor</vt:lpstr>
      <vt:lpstr>PowerPoint Presentation</vt:lpstr>
      <vt:lpstr>Aprender de la crisis</vt:lpstr>
      <vt:lpstr>Ética y buen gobierno</vt:lpstr>
      <vt:lpstr>Klaus Schwab: parámetros</vt:lpstr>
      <vt:lpstr>Responsabilidad Social Corporativa</vt:lpstr>
      <vt:lpstr>PowerPoint Presentation</vt:lpstr>
      <vt:lpstr>“Chief Governance Officer”</vt:lpstr>
      <vt:lpstr>Impacto económico de la acción social</vt:lpstr>
      <vt:lpstr>Comunicación y conducta</vt:lpstr>
      <vt:lpstr>PowerPoint Presentation</vt:lpstr>
    </vt:vector>
  </TitlesOfParts>
  <Company>ITESM-CCM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de crisis</dc:title>
  <dc:creator>DINF</dc:creator>
  <cp:lastModifiedBy>DINF</cp:lastModifiedBy>
  <cp:revision>28</cp:revision>
  <dcterms:created xsi:type="dcterms:W3CDTF">2013-09-29T17:32:21Z</dcterms:created>
  <dcterms:modified xsi:type="dcterms:W3CDTF">2013-10-01T02:44:17Z</dcterms:modified>
</cp:coreProperties>
</file>