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59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FB5-3A8C-4C71-9C46-1C97E738F318}" type="datetimeFigureOut">
              <a:rPr lang="es-MX" smtClean="0"/>
              <a:t>02/09/2013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490D1-7CE4-4F39-8BF7-96BCCEEEF1B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1349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FB5-3A8C-4C71-9C46-1C97E738F318}" type="datetimeFigureOut">
              <a:rPr lang="es-MX" smtClean="0"/>
              <a:t>02/09/2013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490D1-7CE4-4F39-8BF7-96BCCEEEF1B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7609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FB5-3A8C-4C71-9C46-1C97E738F318}" type="datetimeFigureOut">
              <a:rPr lang="es-MX" smtClean="0"/>
              <a:t>02/09/2013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490D1-7CE4-4F39-8BF7-96BCCEEEF1B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61287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FB5-3A8C-4C71-9C46-1C97E738F318}" type="datetimeFigureOut">
              <a:rPr lang="es-MX" smtClean="0"/>
              <a:t>02/09/2013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490D1-7CE4-4F39-8BF7-96BCCEEEF1B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2799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FB5-3A8C-4C71-9C46-1C97E738F318}" type="datetimeFigureOut">
              <a:rPr lang="es-MX" smtClean="0"/>
              <a:t>02/09/2013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490D1-7CE4-4F39-8BF7-96BCCEEEF1B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9897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FB5-3A8C-4C71-9C46-1C97E738F318}" type="datetimeFigureOut">
              <a:rPr lang="es-MX" smtClean="0"/>
              <a:t>02/09/2013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490D1-7CE4-4F39-8BF7-96BCCEEEF1B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7132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FB5-3A8C-4C71-9C46-1C97E738F318}" type="datetimeFigureOut">
              <a:rPr lang="es-MX" smtClean="0"/>
              <a:t>02/09/2013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490D1-7CE4-4F39-8BF7-96BCCEEEF1B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1538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FB5-3A8C-4C71-9C46-1C97E738F318}" type="datetimeFigureOut">
              <a:rPr lang="es-MX" smtClean="0"/>
              <a:t>02/09/2013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490D1-7CE4-4F39-8BF7-96BCCEEEF1B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7281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FB5-3A8C-4C71-9C46-1C97E738F318}" type="datetimeFigureOut">
              <a:rPr lang="es-MX" smtClean="0"/>
              <a:t>02/09/2013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490D1-7CE4-4F39-8BF7-96BCCEEEF1B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8875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FB5-3A8C-4C71-9C46-1C97E738F318}" type="datetimeFigureOut">
              <a:rPr lang="es-MX" smtClean="0"/>
              <a:t>02/09/2013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490D1-7CE4-4F39-8BF7-96BCCEEEF1B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6871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FB5-3A8C-4C71-9C46-1C97E738F318}" type="datetimeFigureOut">
              <a:rPr lang="es-MX" smtClean="0"/>
              <a:t>02/09/2013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490D1-7CE4-4F39-8BF7-96BCCEEEF1B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6949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EEFB5-3A8C-4C71-9C46-1C97E738F318}" type="datetimeFigureOut">
              <a:rPr lang="es-MX" smtClean="0"/>
              <a:t>02/09/2013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490D1-7CE4-4F39-8BF7-96BCCEEEF1B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0177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Cap. 2 </a:t>
            </a:r>
            <a:br>
              <a:rPr lang="es-MX" dirty="0" smtClean="0"/>
            </a:br>
            <a:r>
              <a:rPr lang="es-MX" dirty="0" smtClean="0"/>
              <a:t>Cultura organizacional</a:t>
            </a:r>
            <a:endParaRPr lang="es-MX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3200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Cultura organizacional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Es la manera en que actúan los integrantes de una organización y que tiene su origen en un conjunto de creencias y valores compartidos.</a:t>
            </a:r>
          </a:p>
          <a:p>
            <a:r>
              <a:rPr lang="es-MX" dirty="0" smtClean="0"/>
              <a:t>Marco de referencia para una homogeneidad/patrón de conducta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23370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Funciones de la Cultura O.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 smtClean="0"/>
              <a:t>Identificación: ¿Quiénes somos?; personalidad.</a:t>
            </a:r>
          </a:p>
          <a:p>
            <a:r>
              <a:rPr lang="es-MX" dirty="0" smtClean="0"/>
              <a:t>Integración: ¿Qué nos une? ¿Cómo nos entendemos mutuamente?; consenso, ligas internas.</a:t>
            </a:r>
          </a:p>
          <a:p>
            <a:r>
              <a:rPr lang="es-MX" dirty="0" smtClean="0"/>
              <a:t>Coordinación: ¿Qué y cómo debo hacerlo?; alivia presión de gerencia.</a:t>
            </a:r>
          </a:p>
          <a:p>
            <a:r>
              <a:rPr lang="es-MX" dirty="0" smtClean="0"/>
              <a:t>Motivación: sentido al trabajo, qué está bien y qué no, qué lleva al éxito o al fracaso.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93291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Características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69160"/>
          </a:xfrm>
        </p:spPr>
        <p:txBody>
          <a:bodyPr>
            <a:normAutofit/>
          </a:bodyPr>
          <a:lstStyle/>
          <a:p>
            <a:r>
              <a:rPr lang="es-MX" dirty="0" smtClean="0"/>
              <a:t>Autonomía: grado de iniciativa</a:t>
            </a:r>
          </a:p>
          <a:p>
            <a:r>
              <a:rPr lang="es-MX" dirty="0" smtClean="0"/>
              <a:t>Estructura: reglas, normas, supervisión</a:t>
            </a:r>
          </a:p>
          <a:p>
            <a:r>
              <a:rPr lang="es-MX" dirty="0" smtClean="0"/>
              <a:t>Apoyo: ayuda gerencia-subordinados</a:t>
            </a:r>
          </a:p>
          <a:p>
            <a:r>
              <a:rPr lang="es-MX" dirty="0" smtClean="0"/>
              <a:t>Identidad: con los miembros de toda la </a:t>
            </a:r>
            <a:r>
              <a:rPr lang="es-MX" dirty="0" err="1" smtClean="0"/>
              <a:t>org</a:t>
            </a:r>
            <a:r>
              <a:rPr lang="es-MX" dirty="0" smtClean="0"/>
              <a:t>.</a:t>
            </a:r>
          </a:p>
          <a:p>
            <a:r>
              <a:rPr lang="es-MX" dirty="0" smtClean="0"/>
              <a:t>Desempeño-premio: aumentos, incentivos</a:t>
            </a:r>
          </a:p>
          <a:p>
            <a:r>
              <a:rPr lang="es-MX" dirty="0" smtClean="0"/>
              <a:t>Tolerancia al conflicto: entre compañeros y grupos de trabajo</a:t>
            </a:r>
          </a:p>
          <a:p>
            <a:r>
              <a:rPr lang="es-MX" dirty="0" smtClean="0"/>
              <a:t>Tolerancia al riesgo: aliento al empleado a ser agresivo, innovador.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80442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sz="7200" dirty="0" smtClean="0"/>
              <a:t>Cultura = Clima</a:t>
            </a:r>
            <a:endParaRPr lang="es-MX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60240"/>
            <a:ext cx="8229600" cy="1324744"/>
          </a:xfrm>
        </p:spPr>
        <p:txBody>
          <a:bodyPr/>
          <a:lstStyle/>
          <a:p>
            <a:r>
              <a:rPr lang="es-MX" dirty="0" smtClean="0"/>
              <a:t>No es lo mismo la cultura organizacional y el clima organizacional</a:t>
            </a:r>
          </a:p>
          <a:p>
            <a:endParaRPr lang="es-MX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4716016" y="476672"/>
            <a:ext cx="360040" cy="8640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4458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Cultura organizacional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/>
              <a:t>Define los límites entre una organización y otra</a:t>
            </a:r>
          </a:p>
          <a:p>
            <a:r>
              <a:rPr lang="es-MX" dirty="0" smtClean="0"/>
              <a:t>Transmite un sentido de identidad a los miembros</a:t>
            </a:r>
          </a:p>
          <a:p>
            <a:r>
              <a:rPr lang="es-MX" dirty="0" smtClean="0"/>
              <a:t>Facilita la creación de un compromiso personal con algo más que los intereses egoístas del individuo</a:t>
            </a:r>
          </a:p>
          <a:p>
            <a:r>
              <a:rPr lang="es-MX" dirty="0" smtClean="0"/>
              <a:t>Incrementa la estabilidad del sistema social</a:t>
            </a:r>
          </a:p>
          <a:p>
            <a:r>
              <a:rPr lang="es-MX" dirty="0" smtClean="0"/>
              <a:t>Es un mecanismo que controla y da sentido a todo, guiando y modelando las actitudes y comportamiento de los integrantes de la organización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7976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Cultura y subculturas</a:t>
            </a:r>
            <a:endParaRPr lang="es-MX" dirty="0"/>
          </a:p>
        </p:txBody>
      </p:sp>
      <p:sp>
        <p:nvSpPr>
          <p:cNvPr id="4" name="Oval 3"/>
          <p:cNvSpPr/>
          <p:nvPr/>
        </p:nvSpPr>
        <p:spPr>
          <a:xfrm>
            <a:off x="467544" y="1628800"/>
            <a:ext cx="5472608" cy="25922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TextBox 4"/>
          <p:cNvSpPr txBox="1"/>
          <p:nvPr/>
        </p:nvSpPr>
        <p:spPr>
          <a:xfrm>
            <a:off x="1403648" y="2132856"/>
            <a:ext cx="35283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/>
              <a:t>Misión, rutinas, normas de conducta, lo que es legítimo y lo que no, prácticas de pensamiento, común para toda la organización.</a:t>
            </a:r>
            <a:endParaRPr lang="es-MX" sz="2000" dirty="0"/>
          </a:p>
        </p:txBody>
      </p:sp>
      <p:sp>
        <p:nvSpPr>
          <p:cNvPr id="6" name="Oval 5"/>
          <p:cNvSpPr/>
          <p:nvPr/>
        </p:nvSpPr>
        <p:spPr>
          <a:xfrm>
            <a:off x="1403648" y="4869160"/>
            <a:ext cx="3168352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Reflejan problemas del área</a:t>
            </a:r>
            <a:endParaRPr lang="es-MX" dirty="0"/>
          </a:p>
        </p:txBody>
      </p:sp>
      <p:sp>
        <p:nvSpPr>
          <p:cNvPr id="7" name="Oval 6"/>
          <p:cNvSpPr/>
          <p:nvPr/>
        </p:nvSpPr>
        <p:spPr>
          <a:xfrm>
            <a:off x="4860032" y="4221088"/>
            <a:ext cx="3168352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Ritos de unos cuantos por </a:t>
            </a:r>
            <a:r>
              <a:rPr lang="es-MX" dirty="0" smtClean="0"/>
              <a:t>ubicación </a:t>
            </a:r>
            <a:r>
              <a:rPr lang="es-MX" dirty="0" smtClean="0"/>
              <a:t>geográfica, intereses, etc.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59425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Percepciones de la cultura</a:t>
            </a:r>
            <a:endParaRPr lang="es-MX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821609"/>
              </p:ext>
            </p:extLst>
          </p:nvPr>
        </p:nvGraphicFramePr>
        <p:xfrm>
          <a:off x="1259632" y="1464611"/>
          <a:ext cx="6792417" cy="4916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39"/>
                <a:gridCol w="2264139"/>
                <a:gridCol w="2264139"/>
              </a:tblGrid>
              <a:tr h="893357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Débil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Fuerte</a:t>
                      </a:r>
                      <a:endParaRPr lang="es-MX" dirty="0"/>
                    </a:p>
                  </a:txBody>
                  <a:tcPr/>
                </a:tc>
              </a:tr>
              <a:tr h="893357">
                <a:tc>
                  <a:txBody>
                    <a:bodyPr/>
                    <a:lstStyle/>
                    <a:p>
                      <a:r>
                        <a:rPr lang="es-MX" dirty="0" smtClean="0"/>
                        <a:t>Disfuncional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Pocos significados compartidos.</a:t>
                      </a:r>
                    </a:p>
                    <a:p>
                      <a:r>
                        <a:rPr lang="es-MX" dirty="0" smtClean="0"/>
                        <a:t>Heterogénea.</a:t>
                      </a:r>
                    </a:p>
                    <a:p>
                      <a:r>
                        <a:rPr lang="es-MX" dirty="0" smtClean="0"/>
                        <a:t>Desorientación.</a:t>
                      </a:r>
                      <a:br>
                        <a:rPr lang="es-MX" dirty="0" smtClean="0"/>
                      </a:br>
                      <a:r>
                        <a:rPr lang="es-MX" dirty="0" smtClean="0"/>
                        <a:t>Reactividad.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Significados compartidos.</a:t>
                      </a:r>
                    </a:p>
                    <a:p>
                      <a:r>
                        <a:rPr lang="es-MX" dirty="0" smtClean="0"/>
                        <a:t>Desorientación.</a:t>
                      </a:r>
                    </a:p>
                    <a:p>
                      <a:r>
                        <a:rPr lang="es-MX" dirty="0" smtClean="0"/>
                        <a:t>Resistencia al cambio.</a:t>
                      </a:r>
                    </a:p>
                    <a:p>
                      <a:r>
                        <a:rPr lang="es-MX" dirty="0" smtClean="0"/>
                        <a:t>Aplicación de viejos principios a </a:t>
                      </a:r>
                      <a:r>
                        <a:rPr lang="es-MX" dirty="0" smtClean="0"/>
                        <a:t>situaciones </a:t>
                      </a:r>
                      <a:r>
                        <a:rPr lang="es-MX" dirty="0" smtClean="0"/>
                        <a:t>nuevas.</a:t>
                      </a:r>
                      <a:endParaRPr lang="es-MX" dirty="0"/>
                    </a:p>
                  </a:txBody>
                  <a:tcPr/>
                </a:tc>
              </a:tr>
              <a:tr h="893357">
                <a:tc>
                  <a:txBody>
                    <a:bodyPr/>
                    <a:lstStyle/>
                    <a:p>
                      <a:r>
                        <a:rPr lang="es-MX" dirty="0" smtClean="0"/>
                        <a:t>Funcional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Pocos significados compartidos.</a:t>
                      </a:r>
                    </a:p>
                    <a:p>
                      <a:r>
                        <a:rPr lang="es-MX" dirty="0" smtClean="0"/>
                        <a:t>Creencia de que lo que ha funcionado sigue vigente.</a:t>
                      </a:r>
                    </a:p>
                    <a:p>
                      <a:r>
                        <a:rPr lang="es-MX" dirty="0" smtClean="0"/>
                        <a:t>Percepción poco realista.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Significados compartidos.</a:t>
                      </a:r>
                    </a:p>
                    <a:p>
                      <a:r>
                        <a:rPr lang="es-MX" dirty="0" smtClean="0"/>
                        <a:t>Percepción homogénea y realista.</a:t>
                      </a:r>
                    </a:p>
                    <a:p>
                      <a:r>
                        <a:rPr lang="es-MX" dirty="0" smtClean="0"/>
                        <a:t>Acciones concertadas y planeadas.</a:t>
                      </a:r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3719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Tipos de cultura</a:t>
            </a:r>
            <a:endParaRPr lang="es-MX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678758"/>
              </p:ext>
            </p:extLst>
          </p:nvPr>
        </p:nvGraphicFramePr>
        <p:xfrm>
          <a:off x="1524000" y="1397000"/>
          <a:ext cx="6096000" cy="3976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994054">
                <a:tc>
                  <a:txBody>
                    <a:bodyPr/>
                    <a:lstStyle/>
                    <a:p>
                      <a:r>
                        <a:rPr lang="es-MX" dirty="0" smtClean="0"/>
                        <a:t>Burocrática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Clan</a:t>
                      </a:r>
                      <a:endParaRPr lang="es-MX" dirty="0"/>
                    </a:p>
                  </a:txBody>
                  <a:tcPr/>
                </a:tc>
              </a:tr>
              <a:tr h="994054">
                <a:tc>
                  <a:txBody>
                    <a:bodyPr/>
                    <a:lstStyle/>
                    <a:p>
                      <a:r>
                        <a:rPr lang="es-MX" dirty="0" smtClean="0"/>
                        <a:t>Reglas, normas, jerarquía, vigilancia, manuales.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Tradición,</a:t>
                      </a:r>
                      <a:r>
                        <a:rPr lang="es-MX" baseline="0" dirty="0" smtClean="0"/>
                        <a:t> lealtad, socialización, trabajo en equipo. </a:t>
                      </a:r>
                      <a:r>
                        <a:rPr lang="es-MX" baseline="0" dirty="0" err="1" smtClean="0"/>
                        <a:t>Mentoreo</a:t>
                      </a:r>
                      <a:r>
                        <a:rPr lang="es-MX" baseline="0" dirty="0" smtClean="0"/>
                        <a:t>.</a:t>
                      </a:r>
                      <a:endParaRPr lang="es-MX" dirty="0"/>
                    </a:p>
                  </a:txBody>
                  <a:tcPr/>
                </a:tc>
              </a:tr>
              <a:tr h="994054">
                <a:tc>
                  <a:txBody>
                    <a:bodyPr/>
                    <a:lstStyle/>
                    <a:p>
                      <a:r>
                        <a:rPr lang="es-MX" b="1" dirty="0" smtClean="0">
                          <a:solidFill>
                            <a:schemeClr val="bg1"/>
                          </a:solidFill>
                        </a:rPr>
                        <a:t>Emprendedora</a:t>
                      </a:r>
                      <a:endParaRPr lang="es-MX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b="1" dirty="0" smtClean="0">
                          <a:solidFill>
                            <a:schemeClr val="bg1"/>
                          </a:solidFill>
                        </a:rPr>
                        <a:t>De</a:t>
                      </a:r>
                      <a:r>
                        <a:rPr lang="es-MX" b="1" baseline="0" dirty="0" smtClean="0">
                          <a:solidFill>
                            <a:schemeClr val="bg1"/>
                          </a:solidFill>
                        </a:rPr>
                        <a:t> mercado</a:t>
                      </a:r>
                      <a:endParaRPr lang="es-MX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994054">
                <a:tc>
                  <a:txBody>
                    <a:bodyPr/>
                    <a:lstStyle/>
                    <a:p>
                      <a:r>
                        <a:rPr lang="es-MX" dirty="0" smtClean="0"/>
                        <a:t>Dinamismo, creatividad, experimentación, entorno cambiante,</a:t>
                      </a:r>
                      <a:r>
                        <a:rPr lang="es-MX" baseline="0" dirty="0" smtClean="0"/>
                        <a:t> flexibilidad.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Metas medibles,</a:t>
                      </a:r>
                      <a:r>
                        <a:rPr lang="es-MX" baseline="0" dirty="0" smtClean="0"/>
                        <a:t> competencia, relación contractual, baja lealtad.</a:t>
                      </a:r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2581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/>
              <a:t>Scholz</a:t>
            </a:r>
            <a:r>
              <a:rPr lang="es-MX" dirty="0" smtClean="0"/>
              <a:t> y </a:t>
            </a:r>
            <a:r>
              <a:rPr lang="es-MX" dirty="0" err="1" smtClean="0"/>
              <a:t>Shein</a:t>
            </a:r>
            <a:r>
              <a:rPr lang="es-MX" dirty="0" smtClean="0"/>
              <a:t>: 4 niveles de C.O.</a:t>
            </a:r>
            <a:endParaRPr lang="es-MX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0245740"/>
              </p:ext>
            </p:extLst>
          </p:nvPr>
        </p:nvGraphicFramePr>
        <p:xfrm>
          <a:off x="2771800" y="2060848"/>
          <a:ext cx="346672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6728"/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4. Nivel</a:t>
                      </a:r>
                      <a:r>
                        <a:rPr lang="es-MX" baseline="0" dirty="0" smtClean="0"/>
                        <a:t> de los supuestos básicos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3. Valores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2. Tradición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1. Artefactos y rituales</a:t>
                      </a:r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9560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4676</TotalTime>
  <Words>427</Words>
  <Application>Microsoft Office PowerPoint</Application>
  <PresentationFormat>On-screen Show (4:3)</PresentationFormat>
  <Paragraphs>61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Cap. 2  Cultura organizacional</vt:lpstr>
      <vt:lpstr>Cultura organizacional</vt:lpstr>
      <vt:lpstr>Funciones de la Cultura O.</vt:lpstr>
      <vt:lpstr>Características</vt:lpstr>
      <vt:lpstr>Cultura = Clima</vt:lpstr>
      <vt:lpstr>Cultura organizacional</vt:lpstr>
      <vt:lpstr>Cultura y subculturas</vt:lpstr>
      <vt:lpstr>Percepciones de la cultura</vt:lpstr>
      <vt:lpstr>Tipos de cultura</vt:lpstr>
      <vt:lpstr>Scholz y Shein: 4 niveles de C.O.</vt:lpstr>
    </vt:vector>
  </TitlesOfParts>
  <Company>ITESM-CCM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Cap. 2  Cultura organizacional</dc:title>
  <dc:creator>DINF</dc:creator>
  <cp:lastModifiedBy>DINF</cp:lastModifiedBy>
  <cp:revision>15</cp:revision>
  <dcterms:created xsi:type="dcterms:W3CDTF">2013-08-23T18:36:49Z</dcterms:created>
  <dcterms:modified xsi:type="dcterms:W3CDTF">2013-09-03T00:31:12Z</dcterms:modified>
</cp:coreProperties>
</file>