
<file path=[Content_Types].xml><?xml version="1.0" encoding="utf-8"?>
<Types xmlns="http://schemas.openxmlformats.org/package/2006/content-types">
  <Default Extension="xml" ContentType="application/xml"/>
  <Default Extension="jpeg" ContentType="image/jpeg"/>
  <Default Extension="jpg" ContentType="image/jpeg"/>
  <Default Extension="rels" ContentType="application/vnd.openxmlformats-package.relationships+xml"/>
  <Default Extension="wdp" ContentType="image/vnd.ms-photo"/>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7" r:id="rId1"/>
  </p:sldMasterIdLst>
  <p:notesMasterIdLst>
    <p:notesMasterId r:id="rId45"/>
  </p:notesMasterIdLst>
  <p:sldIdLst>
    <p:sldId id="299" r:id="rId2"/>
    <p:sldId id="268" r:id="rId3"/>
    <p:sldId id="278" r:id="rId4"/>
    <p:sldId id="279" r:id="rId5"/>
    <p:sldId id="280" r:id="rId6"/>
    <p:sldId id="281" r:id="rId7"/>
    <p:sldId id="257" r:id="rId8"/>
    <p:sldId id="258" r:id="rId9"/>
    <p:sldId id="259" r:id="rId10"/>
    <p:sldId id="260" r:id="rId11"/>
    <p:sldId id="261" r:id="rId12"/>
    <p:sldId id="262" r:id="rId13"/>
    <p:sldId id="263" r:id="rId14"/>
    <p:sldId id="264" r:id="rId15"/>
    <p:sldId id="265" r:id="rId16"/>
    <p:sldId id="266" r:id="rId17"/>
    <p:sldId id="267" r:id="rId18"/>
    <p:sldId id="269" r:id="rId19"/>
    <p:sldId id="270" r:id="rId20"/>
    <p:sldId id="271" r:id="rId21"/>
    <p:sldId id="272" r:id="rId22"/>
    <p:sldId id="273" r:id="rId23"/>
    <p:sldId id="274" r:id="rId24"/>
    <p:sldId id="275" r:id="rId25"/>
    <p:sldId id="276" r:id="rId26"/>
    <p:sldId id="277"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Lst>
  <p:sldSz cx="9144000" cy="6858000" type="screen4x3"/>
  <p:notesSz cx="6858000" cy="9144000"/>
  <p:defaultText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92" d="100"/>
          <a:sy n="92" d="100"/>
        </p:scale>
        <p:origin x="-1576" y="-12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46" Type="http://schemas.openxmlformats.org/officeDocument/2006/relationships/printerSettings" Target="printerSettings/printerSettings1.bin"/><Relationship Id="rId47" Type="http://schemas.openxmlformats.org/officeDocument/2006/relationships/presProps" Target="presProps.xml"/><Relationship Id="rId48" Type="http://schemas.openxmlformats.org/officeDocument/2006/relationships/viewProps" Target="viewProps.xml"/><Relationship Id="rId49" Type="http://schemas.openxmlformats.org/officeDocument/2006/relationships/theme" Target="theme/theme1.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50"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59A673A-BF43-B149-A24D-5CFE0C41E765}" type="datetimeFigureOut">
              <a:rPr lang="es-ES" smtClean="0"/>
              <a:t>12/11/13</a:t>
            </a:fld>
            <a:endParaRPr lang="es-ES"/>
          </a:p>
        </p:txBody>
      </p:sp>
      <p:sp>
        <p:nvSpPr>
          <p:cNvPr id="4" name="Marcador de imagen d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6" name="Marcador de pie de pá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9317F19-A04C-854A-BFDC-F78E08A5ECFF}" type="slidenum">
              <a:rPr lang="es-ES" smtClean="0"/>
              <a:t>‹Nr.›</a:t>
            </a:fld>
            <a:endParaRPr lang="es-ES"/>
          </a:p>
        </p:txBody>
      </p:sp>
    </p:spTree>
    <p:extLst>
      <p:ext uri="{BB962C8B-B14F-4D97-AF65-F5344CB8AC3E}">
        <p14:creationId xmlns:p14="http://schemas.microsoft.com/office/powerpoint/2010/main" val="188632235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smtClean="0"/>
              <a:t>La comunicación </a:t>
            </a:r>
            <a:r>
              <a:rPr lang="es-ES" dirty="0" err="1" smtClean="0"/>
              <a:t>estrategica</a:t>
            </a:r>
            <a:r>
              <a:rPr lang="es-ES" dirty="0" smtClean="0"/>
              <a:t> se estudia desde las</a:t>
            </a:r>
            <a:r>
              <a:rPr lang="es-ES" baseline="0" dirty="0" smtClean="0"/>
              <a:t> siguientes ramas: Propaganda desde un origen en el siglo XV quería decir expandir viva la doctrina, sale de la bula </a:t>
            </a:r>
            <a:r>
              <a:rPr lang="es-ES" baseline="0" dirty="0" err="1" smtClean="0"/>
              <a:t>Incrustavili</a:t>
            </a:r>
            <a:r>
              <a:rPr lang="es-ES" baseline="0" dirty="0" smtClean="0"/>
              <a:t> </a:t>
            </a:r>
            <a:r>
              <a:rPr lang="es-ES" baseline="0" dirty="0" err="1" smtClean="0"/>
              <a:t>Divini</a:t>
            </a:r>
            <a:r>
              <a:rPr lang="es-ES" baseline="0" dirty="0" smtClean="0"/>
              <a:t> del Papa Gregorio XV. Otra </a:t>
            </a:r>
            <a:r>
              <a:rPr lang="es-ES" baseline="0" dirty="0" err="1" smtClean="0"/>
              <a:t>def</a:t>
            </a:r>
            <a:r>
              <a:rPr lang="es-ES" baseline="0" dirty="0" smtClean="0"/>
              <a:t>. es multiplicar por generación</a:t>
            </a:r>
            <a:endParaRPr lang="es-ES" dirty="0"/>
          </a:p>
        </p:txBody>
      </p:sp>
      <p:sp>
        <p:nvSpPr>
          <p:cNvPr id="4" name="Marcador de número de diapositiva 3"/>
          <p:cNvSpPr>
            <a:spLocks noGrp="1"/>
          </p:cNvSpPr>
          <p:nvPr>
            <p:ph type="sldNum" sz="quarter" idx="10"/>
          </p:nvPr>
        </p:nvSpPr>
        <p:spPr/>
        <p:txBody>
          <a:bodyPr/>
          <a:lstStyle/>
          <a:p>
            <a:fld id="{A9317F19-A04C-854A-BFDC-F78E08A5ECFF}" type="slidenum">
              <a:rPr lang="es-ES" smtClean="0"/>
              <a:t>20</a:t>
            </a:fld>
            <a:endParaRPr lang="es-ES"/>
          </a:p>
        </p:txBody>
      </p:sp>
    </p:spTree>
    <p:extLst>
      <p:ext uri="{BB962C8B-B14F-4D97-AF65-F5344CB8AC3E}">
        <p14:creationId xmlns:p14="http://schemas.microsoft.com/office/powerpoint/2010/main" val="11196999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s-ES_tradnl" smtClean="0"/>
              <a:t>Clic para editar título</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smtClean="0"/>
              <a:t>Haga clic para modificar el estilo de subtítulo del patrón</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61001EB6-7B7F-2F48-868F-E11BC6C58CE1}" type="datetimeFigureOut">
              <a:rPr lang="es-ES" smtClean="0"/>
              <a:t>12/11/13</a:t>
            </a:fld>
            <a:endParaRPr lang="es-ES"/>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s-ES"/>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2754ED01-E2A0-4C1E-8E21-014B99041579}" type="slidenum">
              <a:rPr lang="en-US" smtClean="0"/>
              <a:pPr/>
              <a:t>‹Nr.›</a:t>
            </a:fld>
            <a:endParaRPr lang="en-US"/>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mtClean="0"/>
              <a:t>Clic para editar título</a:t>
            </a:r>
            <a:endParaRPr lang="en-US"/>
          </a:p>
        </p:txBody>
      </p:sp>
      <p:sp>
        <p:nvSpPr>
          <p:cNvPr id="3" name="Content Placeholder 2"/>
          <p:cNvSpPr>
            <a:spLocks noGrp="1"/>
          </p:cNvSpPr>
          <p:nvPr>
            <p:ph idx="1"/>
          </p:nvPr>
        </p:nvSpPr>
        <p:spPr/>
        <p:txBody>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US" dirty="0"/>
          </a:p>
        </p:txBody>
      </p:sp>
      <p:sp>
        <p:nvSpPr>
          <p:cNvPr id="4" name="Date Placeholder 3"/>
          <p:cNvSpPr>
            <a:spLocks noGrp="1"/>
          </p:cNvSpPr>
          <p:nvPr>
            <p:ph type="dt" sz="half" idx="10"/>
          </p:nvPr>
        </p:nvSpPr>
        <p:spPr/>
        <p:txBody>
          <a:bodyPr/>
          <a:lstStyle/>
          <a:p>
            <a:fld id="{61001EB6-7B7F-2F48-868F-E11BC6C58CE1}" type="datetimeFigureOut">
              <a:rPr lang="es-ES" smtClean="0"/>
              <a:t>12/11/13</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5DAFD298-FF7A-4D46-B16A-A94EC3BCBFC6}" type="slidenum">
              <a:rPr lang="es-ES" smtClean="0"/>
              <a:t>‹Nr.›</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s-ES_tradnl" smtClean="0"/>
              <a:t>Clic para editar título</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smtClean="0"/>
              <a:t>Haga clic para modificar el estilo de texto del patrón</a:t>
            </a:r>
          </a:p>
        </p:txBody>
      </p:sp>
      <p:sp>
        <p:nvSpPr>
          <p:cNvPr id="4" name="Date Placeholder 3"/>
          <p:cNvSpPr>
            <a:spLocks noGrp="1"/>
          </p:cNvSpPr>
          <p:nvPr>
            <p:ph type="dt" sz="half" idx="10"/>
          </p:nvPr>
        </p:nvSpPr>
        <p:spPr/>
        <p:txBody>
          <a:bodyPr/>
          <a:lstStyle/>
          <a:p>
            <a:fld id="{61001EB6-7B7F-2F48-868F-E11BC6C58CE1}" type="datetimeFigureOut">
              <a:rPr lang="es-ES" smtClean="0"/>
              <a:t>12/11/13</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2754ED01-E2A0-4C1E-8E21-014B99041579}" type="slidenum">
              <a:rPr lang="en-US" smtClean="0"/>
              <a:pPr/>
              <a:t>‹Nr.›</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mtClean="0"/>
              <a:t>Clic para editar título</a:t>
            </a:r>
            <a:endParaRPr lang="en-US"/>
          </a:p>
        </p:txBody>
      </p:sp>
      <p:sp>
        <p:nvSpPr>
          <p:cNvPr id="5" name="Date Placeholder 4"/>
          <p:cNvSpPr>
            <a:spLocks noGrp="1"/>
          </p:cNvSpPr>
          <p:nvPr>
            <p:ph type="dt" sz="half" idx="10"/>
          </p:nvPr>
        </p:nvSpPr>
        <p:spPr/>
        <p:txBody>
          <a:bodyPr/>
          <a:lstStyle/>
          <a:p>
            <a:fld id="{61001EB6-7B7F-2F48-868F-E11BC6C58CE1}" type="datetimeFigureOut">
              <a:rPr lang="es-ES" smtClean="0"/>
              <a:t>12/11/13</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5DAFD298-FF7A-4D46-B16A-A94EC3BCBFC6}" type="slidenum">
              <a:rPr lang="es-ES" smtClean="0"/>
              <a:t>‹Nr.›</a:t>
            </a:fld>
            <a:endParaRPr lang="es-ES"/>
          </a:p>
        </p:txBody>
      </p:sp>
      <p:sp>
        <p:nvSpPr>
          <p:cNvPr id="9" name="Content Placeholder 8"/>
          <p:cNvSpPr>
            <a:spLocks noGrp="1"/>
          </p:cNvSpPr>
          <p:nvPr>
            <p:ph sz="quarter" idx="13"/>
          </p:nvPr>
        </p:nvSpPr>
        <p:spPr>
          <a:xfrm>
            <a:off x="1042416" y="2313432"/>
            <a:ext cx="3419856" cy="3493008"/>
          </a:xfrm>
        </p:spPr>
        <p:txBody>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_tradnl" smtClean="0"/>
              <a:t>Clic para editar título</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US" dirty="0"/>
          </a:p>
        </p:txBody>
      </p:sp>
      <p:sp>
        <p:nvSpPr>
          <p:cNvPr id="7" name="Date Placeholder 6"/>
          <p:cNvSpPr>
            <a:spLocks noGrp="1"/>
          </p:cNvSpPr>
          <p:nvPr>
            <p:ph type="dt" sz="half" idx="10"/>
          </p:nvPr>
        </p:nvSpPr>
        <p:spPr/>
        <p:txBody>
          <a:bodyPr/>
          <a:lstStyle/>
          <a:p>
            <a:fld id="{61001EB6-7B7F-2F48-868F-E11BC6C58CE1}" type="datetimeFigureOut">
              <a:rPr lang="es-ES" smtClean="0"/>
              <a:t>12/11/13</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5DAFD298-FF7A-4D46-B16A-A94EC3BCBFC6}" type="slidenum">
              <a:rPr lang="es-ES" smtClean="0"/>
              <a:t>‹Nr.›</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mtClean="0"/>
              <a:t>Clic para editar título</a:t>
            </a:r>
            <a:endParaRPr lang="en-US"/>
          </a:p>
        </p:txBody>
      </p:sp>
      <p:sp>
        <p:nvSpPr>
          <p:cNvPr id="3" name="Date Placeholder 2"/>
          <p:cNvSpPr>
            <a:spLocks noGrp="1"/>
          </p:cNvSpPr>
          <p:nvPr>
            <p:ph type="dt" sz="half" idx="10"/>
          </p:nvPr>
        </p:nvSpPr>
        <p:spPr/>
        <p:txBody>
          <a:bodyPr/>
          <a:lstStyle/>
          <a:p>
            <a:fld id="{61001EB6-7B7F-2F48-868F-E11BC6C58CE1}" type="datetimeFigureOut">
              <a:rPr lang="es-ES" smtClean="0"/>
              <a:t>12/11/13</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5DAFD298-FF7A-4D46-B16A-A94EC3BCBFC6}" type="slidenum">
              <a:rPr lang="es-ES" smtClean="0"/>
              <a:t>‹Nr.›</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1001EB6-7B7F-2F48-868F-E11BC6C58CE1}" type="datetimeFigureOut">
              <a:rPr lang="es-ES" smtClean="0"/>
              <a:t>12/11/13</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5DAFD298-FF7A-4D46-B16A-A94EC3BCBFC6}" type="slidenum">
              <a:rPr lang="es-ES" smtClean="0"/>
              <a:t>‹Nr.›</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61001EB6-7B7F-2F48-868F-E11BC6C58CE1}" type="datetimeFigureOut">
              <a:rPr lang="es-ES" smtClean="0"/>
              <a:t>12/11/13</a:t>
            </a:fld>
            <a:endParaRPr lang="es-ES"/>
          </a:p>
        </p:txBody>
      </p:sp>
      <p:sp>
        <p:nvSpPr>
          <p:cNvPr id="7" name="Slide Number Placeholder 6"/>
          <p:cNvSpPr>
            <a:spLocks noGrp="1"/>
          </p:cNvSpPr>
          <p:nvPr>
            <p:ph type="sldNum" sz="quarter" idx="12"/>
          </p:nvPr>
        </p:nvSpPr>
        <p:spPr/>
        <p:txBody>
          <a:bodyPr/>
          <a:lstStyle/>
          <a:p>
            <a:fld id="{5DAFD298-FF7A-4D46-B16A-A94EC3BCBFC6}" type="slidenum">
              <a:rPr lang="es-ES" smtClean="0"/>
              <a:t>‹Nr.›</a:t>
            </a:fld>
            <a:endParaRPr lang="es-ES"/>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s-ES"/>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s-ES_tradnl" smtClean="0"/>
              <a:t>Clic para editar título</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s-ES_tradnl" smtClean="0"/>
              <a:t>Clic para editar título</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_tradnl" smtClean="0"/>
              <a:t>Arrastre la imagen al marcador de posición o haga clic en el icono para agregar</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Date Placeholder 4"/>
          <p:cNvSpPr>
            <a:spLocks noGrp="1"/>
          </p:cNvSpPr>
          <p:nvPr>
            <p:ph type="dt" sz="half" idx="10"/>
          </p:nvPr>
        </p:nvSpPr>
        <p:spPr/>
        <p:txBody>
          <a:bodyPr/>
          <a:lstStyle/>
          <a:p>
            <a:fld id="{61001EB6-7B7F-2F48-868F-E11BC6C58CE1}" type="datetimeFigureOut">
              <a:rPr lang="es-ES" smtClean="0"/>
              <a:t>12/11/13</a:t>
            </a:fld>
            <a:endParaRPr lang="es-E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s-ES"/>
          </a:p>
        </p:txBody>
      </p:sp>
      <p:sp>
        <p:nvSpPr>
          <p:cNvPr id="7" name="Slide Number Placeholder 6"/>
          <p:cNvSpPr>
            <a:spLocks noGrp="1"/>
          </p:cNvSpPr>
          <p:nvPr>
            <p:ph type="sldNum" sz="quarter" idx="12"/>
          </p:nvPr>
        </p:nvSpPr>
        <p:spPr/>
        <p:txBody>
          <a:bodyPr/>
          <a:lstStyle/>
          <a:p>
            <a:fld id="{5DAFD298-FF7A-4D46-B16A-A94EC3BCBFC6}" type="slidenum">
              <a:rPr lang="es-ES" smtClean="0"/>
              <a:t>‹Nr.›</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mtClean="0"/>
              <a:t>Clic para editar título</a:t>
            </a:r>
            <a:endParaRPr lang="en-US"/>
          </a:p>
        </p:txBody>
      </p:sp>
      <p:sp>
        <p:nvSpPr>
          <p:cNvPr id="3" name="Vertical Text Placeholder 2"/>
          <p:cNvSpPr>
            <a:spLocks noGrp="1"/>
          </p:cNvSpPr>
          <p:nvPr>
            <p:ph type="body" orient="vert" idx="1"/>
          </p:nvPr>
        </p:nvSpPr>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US"/>
          </a:p>
        </p:txBody>
      </p:sp>
      <p:sp>
        <p:nvSpPr>
          <p:cNvPr id="4" name="Date Placeholder 3"/>
          <p:cNvSpPr>
            <a:spLocks noGrp="1"/>
          </p:cNvSpPr>
          <p:nvPr>
            <p:ph type="dt" sz="half" idx="10"/>
          </p:nvPr>
        </p:nvSpPr>
        <p:spPr/>
        <p:txBody>
          <a:bodyPr/>
          <a:lstStyle/>
          <a:p>
            <a:fld id="{61001EB6-7B7F-2F48-868F-E11BC6C58CE1}" type="datetimeFigureOut">
              <a:rPr lang="es-ES" smtClean="0"/>
              <a:t>12/11/13</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5DAFD298-FF7A-4D46-B16A-A94EC3BCBFC6}" type="slidenum">
              <a:rPr lang="es-ES" smtClean="0"/>
              <a:t>‹Nr.›</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s-ES_tradnl" smtClean="0"/>
              <a:t>Clic para editar título</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US"/>
          </a:p>
        </p:txBody>
      </p:sp>
      <p:sp>
        <p:nvSpPr>
          <p:cNvPr id="4" name="Date Placeholder 3"/>
          <p:cNvSpPr>
            <a:spLocks noGrp="1"/>
          </p:cNvSpPr>
          <p:nvPr>
            <p:ph type="dt" sz="half" idx="10"/>
          </p:nvPr>
        </p:nvSpPr>
        <p:spPr/>
        <p:txBody>
          <a:bodyPr/>
          <a:lstStyle/>
          <a:p>
            <a:fld id="{61001EB6-7B7F-2F48-868F-E11BC6C58CE1}" type="datetimeFigureOut">
              <a:rPr lang="es-ES" smtClean="0"/>
              <a:t>12/11/13</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5DAFD298-FF7A-4D46-B16A-A94EC3BCBFC6}" type="slidenum">
              <a:rPr lang="es-ES" smtClean="0"/>
              <a:t>‹Nr.›</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s-ES_tradnl" smtClean="0"/>
              <a:t>Clic para editar título</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61001EB6-7B7F-2F48-868F-E11BC6C58CE1}" type="datetimeFigureOut">
              <a:rPr lang="es-ES" smtClean="0"/>
              <a:t>12/11/13</a:t>
            </a:fld>
            <a:endParaRPr lang="es-ES"/>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es-ES"/>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5DAFD298-FF7A-4D46-B16A-A94EC3BCBFC6}" type="slidenum">
              <a:rPr lang="es-ES" smtClean="0"/>
              <a:t>‹Nr.›</a:t>
            </a:fld>
            <a:endParaRPr lang="es-ES"/>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eg"/><Relationship Id="rId3" Type="http://schemas.microsoft.com/office/2007/relationships/hdphoto" Target="../media/hdphoto1.wdp"/></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 Id="rId3" Type="http://schemas.microsoft.com/office/2007/relationships/hdphoto" Target="../media/hdphoto2.wdp"/></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a:xfrm>
            <a:off x="1043490" y="731704"/>
            <a:ext cx="7024744" cy="4779948"/>
          </a:xfrm>
        </p:spPr>
        <p:txBody>
          <a:bodyPr>
            <a:normAutofit/>
          </a:bodyPr>
          <a:lstStyle/>
          <a:p>
            <a:r>
              <a:rPr lang="es-ES" dirty="0" smtClean="0"/>
              <a:t>Distrito 22</a:t>
            </a:r>
            <a:br>
              <a:rPr lang="es-ES" dirty="0" smtClean="0"/>
            </a:br>
            <a:r>
              <a:rPr lang="es-ES" dirty="0" smtClean="0"/>
              <a:t>Cap</a:t>
            </a:r>
            <a:r>
              <a:rPr lang="es-ES" dirty="0" smtClean="0"/>
              <a:t>ítulos 14-16</a:t>
            </a:r>
            <a:br>
              <a:rPr lang="es-ES" dirty="0" smtClean="0"/>
            </a:br>
            <a:r>
              <a:rPr lang="es-ES" sz="3100" dirty="0" smtClean="0"/>
              <a:t>Amelia Cuevas Niebla 1161232</a:t>
            </a:r>
            <a:br>
              <a:rPr lang="es-ES" sz="3100" dirty="0" smtClean="0"/>
            </a:br>
            <a:r>
              <a:rPr lang="es-ES" sz="3100" dirty="0" err="1" smtClean="0"/>
              <a:t>Nayelli</a:t>
            </a:r>
            <a:r>
              <a:rPr lang="es-ES" sz="3100" dirty="0" smtClean="0"/>
              <a:t> Aguilar Fuentes 1161535</a:t>
            </a:r>
            <a:br>
              <a:rPr lang="es-ES" sz="3100" dirty="0" smtClean="0"/>
            </a:br>
            <a:r>
              <a:rPr lang="es-ES" sz="3100" dirty="0" smtClean="0"/>
              <a:t>Alejandro Díaz González 1161602</a:t>
            </a:r>
            <a:br>
              <a:rPr lang="es-ES" sz="3100" dirty="0" smtClean="0"/>
            </a:br>
            <a:r>
              <a:rPr lang="es-ES" sz="3100" dirty="0" err="1" smtClean="0"/>
              <a:t>Aide</a:t>
            </a:r>
            <a:r>
              <a:rPr lang="es-ES" sz="3100" dirty="0" smtClean="0"/>
              <a:t> Fuentes Barrón 1162287</a:t>
            </a:r>
            <a:br>
              <a:rPr lang="es-ES" sz="3100" dirty="0" smtClean="0"/>
            </a:br>
            <a:r>
              <a:rPr lang="es-ES" sz="3100" dirty="0" smtClean="0"/>
              <a:t>Alejandra Villegas Salvador 1166324</a:t>
            </a:r>
            <a:endParaRPr lang="es-ES" sz="3100" dirty="0"/>
          </a:p>
        </p:txBody>
      </p:sp>
    </p:spTree>
    <p:extLst>
      <p:ext uri="{BB962C8B-B14F-4D97-AF65-F5344CB8AC3E}">
        <p14:creationId xmlns:p14="http://schemas.microsoft.com/office/powerpoint/2010/main" val="1396777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ctrTitle"/>
          </p:nvPr>
        </p:nvSpPr>
        <p:spPr>
          <a:xfrm>
            <a:off x="4733365" y="3164074"/>
            <a:ext cx="3313355" cy="1702160"/>
          </a:xfrm>
        </p:spPr>
        <p:txBody>
          <a:bodyPr>
            <a:normAutofit fontScale="90000"/>
          </a:bodyPr>
          <a:lstStyle/>
          <a:p>
            <a:r>
              <a:rPr lang="es-ES" dirty="0" smtClean="0"/>
              <a:t>La Comunicación estratégica en las organizaciones</a:t>
            </a:r>
            <a:endParaRPr lang="es-ES" dirty="0"/>
          </a:p>
        </p:txBody>
      </p:sp>
    </p:spTree>
    <p:extLst>
      <p:ext uri="{BB962C8B-B14F-4D97-AF65-F5344CB8AC3E}">
        <p14:creationId xmlns:p14="http://schemas.microsoft.com/office/powerpoint/2010/main" val="2942703477"/>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043492" y="1132070"/>
            <a:ext cx="6777317" cy="4700559"/>
          </a:xfrm>
        </p:spPr>
        <p:txBody>
          <a:bodyPr/>
          <a:lstStyle/>
          <a:p>
            <a:r>
              <a:rPr lang="es-ES_tradnl" dirty="0"/>
              <a:t>La comunicación estratégica sirve para encauzar el poder de la comunicación y así incidir en los resultados de la partida que estamos jugando en la orientación que marcan nuestros objetivos</a:t>
            </a:r>
            <a:r>
              <a:rPr lang="es-ES_tradnl" dirty="0" smtClean="0"/>
              <a:t>.</a:t>
            </a:r>
            <a:endParaRPr lang="es-ES_tradnl" dirty="0"/>
          </a:p>
          <a:p>
            <a:r>
              <a:rPr lang="es-ES_tradnl" dirty="0"/>
              <a:t>No todas las comunicaciones tienen el mismo efecto por lo que se debe identificar que clase de comunicación es adecuada para el efecto que se busca. </a:t>
            </a:r>
          </a:p>
          <a:p>
            <a:endParaRPr lang="es-ES" dirty="0"/>
          </a:p>
        </p:txBody>
      </p:sp>
    </p:spTree>
    <p:extLst>
      <p:ext uri="{BB962C8B-B14F-4D97-AF65-F5344CB8AC3E}">
        <p14:creationId xmlns:p14="http://schemas.microsoft.com/office/powerpoint/2010/main" val="1651183259"/>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043492" y="980207"/>
            <a:ext cx="7460307" cy="5398043"/>
          </a:xfrm>
        </p:spPr>
        <p:txBody>
          <a:bodyPr>
            <a:normAutofit fontScale="70000" lnSpcReduction="20000"/>
          </a:bodyPr>
          <a:lstStyle/>
          <a:p>
            <a:r>
              <a:rPr lang="es-ES_tradnl" sz="2600" dirty="0"/>
              <a:t>Se debe controlar y estructurar la comunicación con la intención de que los resultados se acerquen lo más posible a los objetivos, para lograrlo el comunicador debe</a:t>
            </a:r>
            <a:r>
              <a:rPr lang="es-ES_tradnl" sz="2600" dirty="0" smtClean="0"/>
              <a:t>,</a:t>
            </a:r>
          </a:p>
          <a:p>
            <a:pPr marL="68580" indent="0">
              <a:buNone/>
            </a:pPr>
            <a:endParaRPr lang="es-ES_tradnl" sz="2600" dirty="0"/>
          </a:p>
          <a:p>
            <a:pPr lvl="0"/>
            <a:r>
              <a:rPr lang="es-ES_tradnl" sz="2600" dirty="0"/>
              <a:t>Disponer de una teoría o modelo subyacente en base al cual se construye una hipótesis sobre el resultado de sus acciones; sin embargo el elevado número de teorías dificulta esta tarea</a:t>
            </a:r>
            <a:r>
              <a:rPr lang="es-ES_tradnl" sz="2600" dirty="0" smtClean="0"/>
              <a:t>.</a:t>
            </a:r>
          </a:p>
          <a:p>
            <a:pPr marL="68580" lvl="0" indent="0">
              <a:buNone/>
            </a:pPr>
            <a:endParaRPr lang="es-ES_tradnl" sz="2600" dirty="0"/>
          </a:p>
          <a:p>
            <a:pPr lvl="0"/>
            <a:r>
              <a:rPr lang="es-ES_tradnl" sz="2600" dirty="0"/>
              <a:t>Estructurar el discurso o mensaje, de acuerdo con las intenciones. objetivos del emisor y sus consecuencias previsibles. </a:t>
            </a:r>
            <a:endParaRPr lang="es-ES_tradnl" sz="2600" dirty="0" smtClean="0"/>
          </a:p>
          <a:p>
            <a:pPr marL="68580" lvl="0" indent="0">
              <a:buNone/>
            </a:pPr>
            <a:endParaRPr lang="es-ES_tradnl" sz="2600" dirty="0"/>
          </a:p>
          <a:p>
            <a:pPr lvl="0"/>
            <a:r>
              <a:rPr lang="es-ES_tradnl" sz="2600" dirty="0"/>
              <a:t>Tener la capacidad de comunicar el mensaje en concreto, que cuando es recibido e interpretado, ayuda a tomar decisiones en la dirección deseada.</a:t>
            </a:r>
          </a:p>
          <a:p>
            <a:pPr marL="68580" indent="0">
              <a:buNone/>
            </a:pPr>
            <a:endParaRPr lang="es-ES_tradnl" sz="2600" dirty="0"/>
          </a:p>
          <a:p>
            <a:r>
              <a:rPr lang="es-ES_tradnl" sz="2600" dirty="0"/>
              <a:t>Se debe poner en el lugar del receptor y prever qué sentido le va a dar a nuestra comunicación en función de sus intenciones y de la red de relaciones en que está inmerso. </a:t>
            </a:r>
          </a:p>
          <a:p>
            <a:pPr marL="68580" indent="0">
              <a:buNone/>
            </a:pPr>
            <a:endParaRPr lang="es-ES" dirty="0"/>
          </a:p>
        </p:txBody>
      </p:sp>
    </p:spTree>
    <p:extLst>
      <p:ext uri="{BB962C8B-B14F-4D97-AF65-F5344CB8AC3E}">
        <p14:creationId xmlns:p14="http://schemas.microsoft.com/office/powerpoint/2010/main" val="242393245"/>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Gestión del futuro</a:t>
            </a:r>
            <a:endParaRPr lang="es-ES" dirty="0"/>
          </a:p>
        </p:txBody>
      </p:sp>
      <p:sp>
        <p:nvSpPr>
          <p:cNvPr id="3" name="Marcador de contenido 2"/>
          <p:cNvSpPr>
            <a:spLocks noGrp="1"/>
          </p:cNvSpPr>
          <p:nvPr>
            <p:ph idx="1"/>
          </p:nvPr>
        </p:nvSpPr>
        <p:spPr/>
        <p:txBody>
          <a:bodyPr/>
          <a:lstStyle/>
          <a:p>
            <a:r>
              <a:rPr lang="es-ES_tradnl" dirty="0"/>
              <a:t>Cuando se habla del control de la comunicación se corren dos riesgos:</a:t>
            </a:r>
          </a:p>
          <a:p>
            <a:pPr marL="68580" indent="0">
              <a:buNone/>
            </a:pPr>
            <a:endParaRPr lang="es-ES_tradnl" dirty="0"/>
          </a:p>
          <a:p>
            <a:pPr lvl="0"/>
            <a:r>
              <a:rPr lang="es-ES_tradnl" dirty="0"/>
              <a:t>Pensar que se puede controlar a la sociedad; se pueden controlar nuestros actos, pero no los procesos sociales.</a:t>
            </a:r>
          </a:p>
          <a:p>
            <a:endParaRPr lang="es-ES" dirty="0"/>
          </a:p>
        </p:txBody>
      </p:sp>
    </p:spTree>
    <p:extLst>
      <p:ext uri="{BB962C8B-B14F-4D97-AF65-F5344CB8AC3E}">
        <p14:creationId xmlns:p14="http://schemas.microsoft.com/office/powerpoint/2010/main" val="1143624298"/>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63682" y="717896"/>
            <a:ext cx="6777317" cy="4962868"/>
          </a:xfrm>
        </p:spPr>
        <p:txBody>
          <a:bodyPr/>
          <a:lstStyle/>
          <a:p>
            <a:pPr algn="just"/>
            <a:r>
              <a:rPr lang="es-ES_tradnl" dirty="0"/>
              <a:t>Que la comunicación estratégica se interprete como la administración de una herramienta eficaz., ya que es un enfoque limitado y falto de visión. Lo que se debe administrar a través de la comunicación estratégica es el futuro, ya que es lo que está en juego y las comunicaciones pueden </a:t>
            </a:r>
            <a:r>
              <a:rPr lang="es-ES_tradnl" dirty="0" smtClean="0"/>
              <a:t>afectarlo.</a:t>
            </a:r>
            <a:endParaRPr lang="es-ES" dirty="0"/>
          </a:p>
        </p:txBody>
      </p:sp>
      <p:pic>
        <p:nvPicPr>
          <p:cNvPr id="4" name="Imagen 3"/>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5715215" y="3718514"/>
            <a:ext cx="2636707" cy="2731398"/>
          </a:xfrm>
          <a:prstGeom prst="rect">
            <a:avLst/>
          </a:prstGeom>
        </p:spPr>
      </p:pic>
    </p:spTree>
    <p:extLst>
      <p:ext uri="{BB962C8B-B14F-4D97-AF65-F5344CB8AC3E}">
        <p14:creationId xmlns:p14="http://schemas.microsoft.com/office/powerpoint/2010/main" val="2260490486"/>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endParaRPr lang="es-ES" dirty="0"/>
          </a:p>
        </p:txBody>
      </p:sp>
      <p:sp>
        <p:nvSpPr>
          <p:cNvPr id="3" name="Marcador de contenido 2"/>
          <p:cNvSpPr>
            <a:spLocks noGrp="1"/>
          </p:cNvSpPr>
          <p:nvPr>
            <p:ph idx="1"/>
          </p:nvPr>
        </p:nvSpPr>
        <p:spPr/>
        <p:txBody>
          <a:bodyPr>
            <a:normAutofit fontScale="92500"/>
          </a:bodyPr>
          <a:lstStyle/>
          <a:p>
            <a:r>
              <a:rPr lang="es-ES" b="1" dirty="0" smtClean="0"/>
              <a:t>1. Los negocios, la política y el marketing son procesos de intercambio y una parte de ellos son simbólicos, es decir, comunicativos.</a:t>
            </a:r>
          </a:p>
          <a:p>
            <a:pPr lvl="1"/>
            <a:r>
              <a:rPr lang="es-ES" dirty="0" smtClean="0"/>
              <a:t>Sustitución de interacción física por simbólica</a:t>
            </a:r>
            <a:endParaRPr lang="es-ES" dirty="0"/>
          </a:p>
          <a:p>
            <a:r>
              <a:rPr lang="es-ES" b="1" dirty="0" smtClean="0"/>
              <a:t>2. Todo comunica</a:t>
            </a:r>
          </a:p>
          <a:p>
            <a:pPr lvl="1"/>
            <a:r>
              <a:rPr lang="es-ES" dirty="0" smtClean="0"/>
              <a:t>Hacerlo de forma profesional y controlada</a:t>
            </a:r>
          </a:p>
          <a:p>
            <a:pPr lvl="1"/>
            <a:r>
              <a:rPr lang="es-ES" dirty="0" smtClean="0"/>
              <a:t>El que no tiene una estrategia o un plan también comunica, pero comunica peor</a:t>
            </a:r>
          </a:p>
          <a:p>
            <a:pPr lvl="1"/>
            <a:r>
              <a:rPr lang="es-ES" dirty="0" smtClean="0"/>
              <a:t>Es imposible no comunicar</a:t>
            </a:r>
          </a:p>
        </p:txBody>
      </p:sp>
    </p:spTree>
    <p:extLst>
      <p:ext uri="{BB962C8B-B14F-4D97-AF65-F5344CB8AC3E}">
        <p14:creationId xmlns:p14="http://schemas.microsoft.com/office/powerpoint/2010/main" val="3461845169"/>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endParaRPr lang="es-ES" dirty="0"/>
          </a:p>
        </p:txBody>
      </p:sp>
      <p:sp>
        <p:nvSpPr>
          <p:cNvPr id="3" name="Marcador de contenido 2"/>
          <p:cNvSpPr>
            <a:spLocks noGrp="1"/>
          </p:cNvSpPr>
          <p:nvPr>
            <p:ph idx="1"/>
          </p:nvPr>
        </p:nvSpPr>
        <p:spPr/>
        <p:txBody>
          <a:bodyPr>
            <a:normAutofit/>
          </a:bodyPr>
          <a:lstStyle/>
          <a:p>
            <a:r>
              <a:rPr lang="es-ES" b="1" dirty="0" smtClean="0"/>
              <a:t>3. En sistemas abiertos la sociedad exige nuevas demandas a las empresas. Una parte son de comunicación. Nuevas demandas exigen nuevos sistemas.</a:t>
            </a:r>
          </a:p>
          <a:p>
            <a:pPr lvl="1"/>
            <a:r>
              <a:rPr lang="es-ES" dirty="0" smtClean="0"/>
              <a:t>La asignación de tiempo, dinero y profesionalidad a la actividad comunicativa viene de dos factores:</a:t>
            </a:r>
          </a:p>
          <a:p>
            <a:pPr lvl="2"/>
            <a:r>
              <a:rPr lang="es-ES" dirty="0" smtClean="0"/>
              <a:t>Las demandas variables del entorno</a:t>
            </a:r>
          </a:p>
          <a:p>
            <a:pPr lvl="2"/>
            <a:r>
              <a:rPr lang="es-ES" dirty="0" smtClean="0"/>
              <a:t>Sensibilidad de la </a:t>
            </a:r>
            <a:r>
              <a:rPr lang="es-ES" dirty="0" err="1" smtClean="0"/>
              <a:t>org</a:t>
            </a:r>
            <a:r>
              <a:rPr lang="es-ES" dirty="0" smtClean="0"/>
              <a:t>. a las demandas</a:t>
            </a:r>
          </a:p>
        </p:txBody>
      </p:sp>
    </p:spTree>
    <p:extLst>
      <p:ext uri="{BB962C8B-B14F-4D97-AF65-F5344CB8AC3E}">
        <p14:creationId xmlns:p14="http://schemas.microsoft.com/office/powerpoint/2010/main" val="2952507110"/>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57200" y="1600200"/>
            <a:ext cx="8229600" cy="5077655"/>
          </a:xfrm>
        </p:spPr>
        <p:txBody>
          <a:bodyPr>
            <a:normAutofit/>
          </a:bodyPr>
          <a:lstStyle/>
          <a:p>
            <a:pPr lvl="1"/>
            <a:r>
              <a:rPr lang="es-ES" u="sng" dirty="0" smtClean="0"/>
              <a:t>Nuevos públicos</a:t>
            </a:r>
          </a:p>
          <a:p>
            <a:pPr lvl="1"/>
            <a:endParaRPr lang="es-ES" u="sng" dirty="0" smtClean="0"/>
          </a:p>
          <a:p>
            <a:pPr lvl="1"/>
            <a:endParaRPr lang="es-ES" u="sng" dirty="0"/>
          </a:p>
          <a:p>
            <a:pPr lvl="1"/>
            <a:endParaRPr lang="es-ES" u="sng" dirty="0" smtClean="0"/>
          </a:p>
          <a:p>
            <a:pPr lvl="1"/>
            <a:endParaRPr lang="es-ES" u="sng" dirty="0"/>
          </a:p>
          <a:p>
            <a:pPr lvl="1"/>
            <a:endParaRPr lang="es-ES" u="sng" dirty="0" smtClean="0"/>
          </a:p>
          <a:p>
            <a:pPr lvl="1"/>
            <a:r>
              <a:rPr lang="es-ES" u="sng" dirty="0" smtClean="0"/>
              <a:t>Nuevas demandas</a:t>
            </a:r>
          </a:p>
          <a:p>
            <a:pPr lvl="2"/>
            <a:r>
              <a:rPr lang="es-ES" dirty="0" smtClean="0"/>
              <a:t>Responsabilidad social</a:t>
            </a:r>
          </a:p>
          <a:p>
            <a:pPr lvl="2"/>
            <a:r>
              <a:rPr lang="es-ES" dirty="0" smtClean="0"/>
              <a:t>Responsabilidad medioambiental</a:t>
            </a:r>
          </a:p>
          <a:p>
            <a:pPr lvl="2"/>
            <a:r>
              <a:rPr lang="es-ES" dirty="0" smtClean="0"/>
              <a:t>Diálogo simétrico</a:t>
            </a:r>
          </a:p>
          <a:p>
            <a:endParaRPr lang="es-ES" dirty="0"/>
          </a:p>
        </p:txBody>
      </p:sp>
      <p:pic>
        <p:nvPicPr>
          <p:cNvPr id="6" name="Imagen 5" descr="2013-11-12 15.31.04.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53214" y="759316"/>
            <a:ext cx="4454654" cy="3340990"/>
          </a:xfrm>
          <a:prstGeom prst="rect">
            <a:avLst/>
          </a:prstGeom>
        </p:spPr>
      </p:pic>
    </p:spTree>
    <p:extLst>
      <p:ext uri="{BB962C8B-B14F-4D97-AF65-F5344CB8AC3E}">
        <p14:creationId xmlns:p14="http://schemas.microsoft.com/office/powerpoint/2010/main" val="1899261004"/>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sp>
        <p:nvSpPr>
          <p:cNvPr id="3" name="Marcador de contenido 2"/>
          <p:cNvSpPr>
            <a:spLocks noGrp="1"/>
          </p:cNvSpPr>
          <p:nvPr>
            <p:ph idx="1"/>
          </p:nvPr>
        </p:nvSpPr>
        <p:spPr/>
        <p:txBody>
          <a:bodyPr/>
          <a:lstStyle/>
          <a:p>
            <a:pPr lvl="1"/>
            <a:r>
              <a:rPr lang="es-ES" u="sng" dirty="0" smtClean="0"/>
              <a:t>Nuevas demandas exigen nuevos sistemas</a:t>
            </a:r>
          </a:p>
          <a:p>
            <a:pPr lvl="2"/>
            <a:r>
              <a:rPr lang="es-ES" dirty="0" smtClean="0"/>
              <a:t>Relación con otros públicos </a:t>
            </a:r>
            <a:r>
              <a:rPr lang="es-ES" dirty="0" smtClean="0">
                <a:sym typeface="Wingdings"/>
              </a:rPr>
              <a:t> nuevos sistemas de comunicación  encontrar la mezcla comunicativa (</a:t>
            </a:r>
            <a:r>
              <a:rPr lang="es-ES" i="1" dirty="0" err="1" smtClean="0">
                <a:sym typeface="Wingdings"/>
              </a:rPr>
              <a:t>communication</a:t>
            </a:r>
            <a:r>
              <a:rPr lang="es-ES" i="1" dirty="0" smtClean="0">
                <a:sym typeface="Wingdings"/>
              </a:rPr>
              <a:t> mix</a:t>
            </a:r>
            <a:r>
              <a:rPr lang="es-ES" dirty="0" smtClean="0">
                <a:sym typeface="Wingdings"/>
              </a:rPr>
              <a:t>) </a:t>
            </a:r>
            <a:endParaRPr lang="es-ES" i="1" dirty="0" smtClean="0">
              <a:sym typeface="Wingdings"/>
            </a:endParaRPr>
          </a:p>
          <a:p>
            <a:pPr lvl="2"/>
            <a:r>
              <a:rPr lang="es-ES" dirty="0" smtClean="0">
                <a:sym typeface="Wingdings"/>
              </a:rPr>
              <a:t>Importancia del </a:t>
            </a:r>
            <a:r>
              <a:rPr lang="es-ES" i="1" dirty="0" err="1" smtClean="0">
                <a:sym typeface="Wingdings"/>
              </a:rPr>
              <a:t>below</a:t>
            </a:r>
            <a:r>
              <a:rPr lang="es-ES" i="1" dirty="0" smtClean="0">
                <a:sym typeface="Wingdings"/>
              </a:rPr>
              <a:t> </a:t>
            </a:r>
            <a:r>
              <a:rPr lang="es-ES" i="1" dirty="0" err="1" smtClean="0">
                <a:sym typeface="Wingdings"/>
              </a:rPr>
              <a:t>the</a:t>
            </a:r>
            <a:r>
              <a:rPr lang="es-ES" i="1" dirty="0" smtClean="0">
                <a:sym typeface="Wingdings"/>
              </a:rPr>
              <a:t> line </a:t>
            </a:r>
            <a:r>
              <a:rPr lang="es-ES" dirty="0" smtClean="0">
                <a:sym typeface="Wingdings"/>
              </a:rPr>
              <a:t> (50% inversiones)</a:t>
            </a:r>
          </a:p>
          <a:p>
            <a:pPr lvl="2"/>
            <a:endParaRPr lang="es-ES" dirty="0"/>
          </a:p>
        </p:txBody>
      </p:sp>
    </p:spTree>
    <p:extLst>
      <p:ext uri="{BB962C8B-B14F-4D97-AF65-F5344CB8AC3E}">
        <p14:creationId xmlns:p14="http://schemas.microsoft.com/office/powerpoint/2010/main" val="195115184"/>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043492" y="791215"/>
            <a:ext cx="6777317" cy="3508977"/>
          </a:xfrm>
        </p:spPr>
        <p:txBody>
          <a:bodyPr>
            <a:noAutofit/>
          </a:bodyPr>
          <a:lstStyle/>
          <a:p>
            <a:pPr lvl="1"/>
            <a:r>
              <a:rPr lang="es-ES" sz="1800" u="sng" dirty="0" smtClean="0">
                <a:sym typeface="Wingdings"/>
              </a:rPr>
              <a:t>Sistemas ¿pero qué sistemas? *Todo comunica</a:t>
            </a:r>
          </a:p>
          <a:p>
            <a:pPr lvl="2"/>
            <a:r>
              <a:rPr lang="es-ES" sz="1800" dirty="0" smtClean="0">
                <a:sym typeface="Wingdings"/>
              </a:rPr>
              <a:t>Arquitectura de edificios</a:t>
            </a:r>
          </a:p>
          <a:p>
            <a:pPr lvl="2"/>
            <a:r>
              <a:rPr lang="es-ES" sz="1800" dirty="0" smtClean="0">
                <a:sym typeface="Wingdings"/>
              </a:rPr>
              <a:t>Iluminación y decoración de locales</a:t>
            </a:r>
          </a:p>
          <a:p>
            <a:pPr lvl="2"/>
            <a:r>
              <a:rPr lang="es-ES" sz="1800" dirty="0" smtClean="0">
                <a:sym typeface="Wingdings"/>
              </a:rPr>
              <a:t>Rótulos, logotipos, símbolos corporativos</a:t>
            </a:r>
          </a:p>
          <a:p>
            <a:pPr lvl="2"/>
            <a:r>
              <a:rPr lang="es-ES" sz="1800" dirty="0" smtClean="0">
                <a:sym typeface="Wingdings"/>
              </a:rPr>
              <a:t>Escaparates</a:t>
            </a:r>
          </a:p>
          <a:p>
            <a:pPr lvl="2"/>
            <a:r>
              <a:rPr lang="es-ES" sz="1800" dirty="0" smtClean="0">
                <a:sym typeface="Wingdings"/>
              </a:rPr>
              <a:t>Oferta (de productos, electoral, etc.) diseño y cualidad</a:t>
            </a:r>
          </a:p>
          <a:p>
            <a:pPr lvl="2"/>
            <a:r>
              <a:rPr lang="es-ES" sz="1800" dirty="0" smtClean="0">
                <a:sym typeface="Wingdings"/>
              </a:rPr>
              <a:t>Grado de cumplimiento</a:t>
            </a:r>
          </a:p>
          <a:p>
            <a:pPr lvl="2"/>
            <a:r>
              <a:rPr lang="es-ES" sz="1800" dirty="0" smtClean="0">
                <a:sym typeface="Wingdings"/>
              </a:rPr>
              <a:t>Trato del personal</a:t>
            </a:r>
          </a:p>
          <a:p>
            <a:pPr lvl="2"/>
            <a:r>
              <a:rPr lang="es-ES" sz="1800" dirty="0" smtClean="0">
                <a:sym typeface="Wingdings"/>
              </a:rPr>
              <a:t>Servicio posventa</a:t>
            </a:r>
          </a:p>
          <a:p>
            <a:pPr lvl="2"/>
            <a:r>
              <a:rPr lang="es-ES" sz="1800" dirty="0" smtClean="0">
                <a:sym typeface="Wingdings"/>
              </a:rPr>
              <a:t>Tipo de atención a reclamaciones</a:t>
            </a:r>
          </a:p>
          <a:p>
            <a:pPr lvl="2"/>
            <a:r>
              <a:rPr lang="es-ES" sz="1800" dirty="0" smtClean="0">
                <a:sym typeface="Wingdings"/>
              </a:rPr>
              <a:t>Declaraciones y silencios de directivos</a:t>
            </a:r>
          </a:p>
          <a:p>
            <a:pPr lvl="2"/>
            <a:r>
              <a:rPr lang="es-ES" sz="1800" dirty="0" smtClean="0">
                <a:sym typeface="Wingdings"/>
              </a:rPr>
              <a:t>Noticias de prensa</a:t>
            </a:r>
          </a:p>
          <a:p>
            <a:pPr lvl="2"/>
            <a:r>
              <a:rPr lang="es-ES" sz="1800" dirty="0" smtClean="0">
                <a:sym typeface="Wingdings"/>
              </a:rPr>
              <a:t>Rumores</a:t>
            </a:r>
          </a:p>
          <a:p>
            <a:pPr lvl="2"/>
            <a:r>
              <a:rPr lang="es-ES" sz="1800" dirty="0" smtClean="0">
                <a:sym typeface="Wingdings"/>
              </a:rPr>
              <a:t>Personalidad de los compradores, afiliados, votantes, etc.</a:t>
            </a:r>
          </a:p>
          <a:p>
            <a:endParaRPr lang="es-ES" sz="2000" dirty="0"/>
          </a:p>
        </p:txBody>
      </p:sp>
    </p:spTree>
    <p:extLst>
      <p:ext uri="{BB962C8B-B14F-4D97-AF65-F5344CB8AC3E}">
        <p14:creationId xmlns:p14="http://schemas.microsoft.com/office/powerpoint/2010/main" val="4292441639"/>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57200" y="730443"/>
            <a:ext cx="8229600" cy="5077655"/>
          </a:xfrm>
        </p:spPr>
        <p:txBody>
          <a:bodyPr>
            <a:noAutofit/>
          </a:bodyPr>
          <a:lstStyle/>
          <a:p>
            <a:pPr marL="1200150" lvl="3" indent="-342900"/>
            <a:r>
              <a:rPr lang="es-ES" sz="1400" u="sng" dirty="0" smtClean="0">
                <a:sym typeface="Wingdings"/>
              </a:rPr>
              <a:t>Sistemas ¿pero qué sistemas? *Todo comunica (CONT.)</a:t>
            </a:r>
          </a:p>
          <a:p>
            <a:pPr marL="1657350" lvl="4" indent="-342900"/>
            <a:r>
              <a:rPr lang="es-ES" sz="1400" dirty="0" smtClean="0">
                <a:sym typeface="Wingdings"/>
              </a:rPr>
              <a:t>Comunicaciones internas</a:t>
            </a:r>
          </a:p>
          <a:p>
            <a:pPr marL="1657350" lvl="4" indent="-342900"/>
            <a:r>
              <a:rPr lang="es-ES" sz="1400" dirty="0" smtClean="0">
                <a:sym typeface="Wingdings"/>
              </a:rPr>
              <a:t>Intranet</a:t>
            </a:r>
          </a:p>
          <a:p>
            <a:pPr marL="1657350" lvl="4" indent="-342900"/>
            <a:r>
              <a:rPr lang="es-ES" sz="1400" dirty="0" smtClean="0">
                <a:sym typeface="Wingdings"/>
              </a:rPr>
              <a:t>Relaciones personales</a:t>
            </a:r>
          </a:p>
          <a:p>
            <a:pPr marL="1657350" lvl="4" indent="-342900"/>
            <a:r>
              <a:rPr lang="es-ES" sz="1400" dirty="0" smtClean="0">
                <a:sym typeface="Wingdings"/>
              </a:rPr>
              <a:t>Comunicaciones directas</a:t>
            </a:r>
          </a:p>
          <a:p>
            <a:pPr marL="1657350" lvl="4" indent="-342900"/>
            <a:r>
              <a:rPr lang="es-ES" sz="1400" dirty="0" smtClean="0">
                <a:sym typeface="Wingdings"/>
              </a:rPr>
              <a:t>Página web</a:t>
            </a:r>
          </a:p>
          <a:p>
            <a:pPr marL="1657350" lvl="4" indent="-342900"/>
            <a:r>
              <a:rPr lang="es-ES" sz="1400" dirty="0" smtClean="0">
                <a:sym typeface="Wingdings"/>
              </a:rPr>
              <a:t>Sistemas de comunicación en Internet</a:t>
            </a:r>
          </a:p>
          <a:p>
            <a:pPr marL="1657350" lvl="4" indent="-342900"/>
            <a:r>
              <a:rPr lang="es-ES" sz="1400" dirty="0" smtClean="0">
                <a:sym typeface="Wingdings"/>
              </a:rPr>
              <a:t>Publicidad en medios e Internet</a:t>
            </a:r>
          </a:p>
          <a:p>
            <a:pPr marL="1657350" lvl="4" indent="-342900"/>
            <a:r>
              <a:rPr lang="es-ES" sz="1400" dirty="0" smtClean="0">
                <a:sym typeface="Wingdings"/>
              </a:rPr>
              <a:t>Relaciones con los medios</a:t>
            </a:r>
          </a:p>
          <a:p>
            <a:pPr marL="1657350" lvl="4" indent="-342900"/>
            <a:r>
              <a:rPr lang="es-ES" sz="1400" dirty="0" smtClean="0">
                <a:sym typeface="Wingdings"/>
              </a:rPr>
              <a:t>Relaciones públicas</a:t>
            </a:r>
          </a:p>
          <a:p>
            <a:pPr marL="1657350" lvl="4" indent="-342900"/>
            <a:r>
              <a:rPr lang="es-ES" sz="1400" dirty="0" smtClean="0">
                <a:sym typeface="Wingdings"/>
              </a:rPr>
              <a:t>Eventos</a:t>
            </a:r>
          </a:p>
          <a:p>
            <a:pPr marL="1657350" lvl="4" indent="-342900"/>
            <a:r>
              <a:rPr lang="es-ES" sz="1400" dirty="0" smtClean="0">
                <a:sym typeface="Wingdings"/>
              </a:rPr>
              <a:t>Patrocinio</a:t>
            </a:r>
          </a:p>
          <a:p>
            <a:pPr marL="1657350" lvl="4" indent="-342900"/>
            <a:r>
              <a:rPr lang="es-ES" sz="1400" dirty="0" smtClean="0">
                <a:sym typeface="Wingdings"/>
              </a:rPr>
              <a:t>Marketing directo</a:t>
            </a:r>
          </a:p>
          <a:p>
            <a:pPr marL="1657350" lvl="4" indent="-342900"/>
            <a:r>
              <a:rPr lang="es-ES" sz="1400" dirty="0" smtClean="0">
                <a:sym typeface="Wingdings"/>
              </a:rPr>
              <a:t>Animación en el punto de venta</a:t>
            </a:r>
          </a:p>
          <a:p>
            <a:pPr marL="1657350" lvl="4" indent="-342900"/>
            <a:r>
              <a:rPr lang="es-ES" sz="1400" dirty="0" err="1" smtClean="0">
                <a:sym typeface="Wingdings"/>
              </a:rPr>
              <a:t>Mailing</a:t>
            </a:r>
            <a:endParaRPr lang="es-ES" sz="1400" dirty="0" smtClean="0">
              <a:sym typeface="Wingdings"/>
            </a:endParaRPr>
          </a:p>
          <a:p>
            <a:pPr marL="1657350" lvl="4" indent="-342900"/>
            <a:r>
              <a:rPr lang="es-ES" sz="1400" dirty="0" smtClean="0">
                <a:sym typeface="Wingdings"/>
              </a:rPr>
              <a:t>Ferias y exposiciones</a:t>
            </a:r>
          </a:p>
          <a:p>
            <a:pPr marL="1657350" lvl="4" indent="-342900"/>
            <a:r>
              <a:rPr lang="es-ES" sz="1400" dirty="0" smtClean="0">
                <a:sym typeface="Wingdings"/>
              </a:rPr>
              <a:t>Congresos</a:t>
            </a:r>
          </a:p>
          <a:p>
            <a:pPr marL="1657350" lvl="4" indent="-342900"/>
            <a:r>
              <a:rPr lang="es-ES" sz="1400" dirty="0" smtClean="0">
                <a:sym typeface="Wingdings"/>
              </a:rPr>
              <a:t>Publicaciones</a:t>
            </a:r>
          </a:p>
          <a:p>
            <a:pPr marL="1657350" lvl="4" indent="-342900"/>
            <a:r>
              <a:rPr lang="es-ES" sz="1400" dirty="0" smtClean="0">
                <a:sym typeface="Wingdings"/>
              </a:rPr>
              <a:t>Regalos de empresa</a:t>
            </a:r>
          </a:p>
          <a:p>
            <a:pPr marL="1657350" lvl="4" indent="-342900"/>
            <a:r>
              <a:rPr lang="es-ES" sz="1400" dirty="0" smtClean="0">
                <a:sym typeface="Wingdings"/>
              </a:rPr>
              <a:t>Folletos</a:t>
            </a:r>
          </a:p>
          <a:p>
            <a:pPr marL="1657350" lvl="4" indent="-342900"/>
            <a:r>
              <a:rPr lang="es-ES" sz="1400" dirty="0" smtClean="0">
                <a:sym typeface="Wingdings"/>
              </a:rPr>
              <a:t>Catálogos</a:t>
            </a:r>
          </a:p>
          <a:p>
            <a:pPr marL="1657350" lvl="4" indent="-342900"/>
            <a:r>
              <a:rPr lang="es-ES" sz="1400" dirty="0" smtClean="0">
                <a:sym typeface="Wingdings"/>
              </a:rPr>
              <a:t>Presentaciones de empresa y de ventas, etc.</a:t>
            </a:r>
          </a:p>
          <a:p>
            <a:pPr marL="1200150" lvl="3" indent="-342900"/>
            <a:endParaRPr lang="es-ES" sz="1400" dirty="0" smtClean="0">
              <a:sym typeface="Wingdings"/>
            </a:endParaRPr>
          </a:p>
          <a:p>
            <a:pPr marL="1200150" lvl="3" indent="-342900"/>
            <a:endParaRPr lang="es-ES" sz="1400" dirty="0" smtClean="0">
              <a:sym typeface="Wingdings"/>
            </a:endParaRPr>
          </a:p>
          <a:p>
            <a:endParaRPr lang="es-ES" sz="1800" dirty="0"/>
          </a:p>
        </p:txBody>
      </p:sp>
    </p:spTree>
    <p:extLst>
      <p:ext uri="{BB962C8B-B14F-4D97-AF65-F5344CB8AC3E}">
        <p14:creationId xmlns:p14="http://schemas.microsoft.com/office/powerpoint/2010/main" val="903985809"/>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sp>
        <p:nvSpPr>
          <p:cNvPr id="3" name="Marcador de contenido 2"/>
          <p:cNvSpPr>
            <a:spLocks noGrp="1"/>
          </p:cNvSpPr>
          <p:nvPr>
            <p:ph idx="1"/>
          </p:nvPr>
        </p:nvSpPr>
        <p:spPr/>
        <p:txBody>
          <a:bodyPr/>
          <a:lstStyle/>
          <a:p>
            <a:pPr lvl="1"/>
            <a:r>
              <a:rPr lang="es-ES" u="sng" dirty="0" smtClean="0"/>
              <a:t>Los nuevos sistemas exigen nuevas formas de gestionar la comunicación</a:t>
            </a:r>
          </a:p>
          <a:p>
            <a:pPr lvl="2"/>
            <a:r>
              <a:rPr lang="es-ES" dirty="0" smtClean="0"/>
              <a:t>Que el trabajo de todos los involucrados en la organización transmita un mensaje global, unitario y coherente, con una estrategia común que facilite la coordinación de facto entre todos los agentes que intervienen en el proceso</a:t>
            </a:r>
            <a:endParaRPr lang="es-ES" dirty="0"/>
          </a:p>
        </p:txBody>
      </p:sp>
    </p:spTree>
    <p:extLst>
      <p:ext uri="{BB962C8B-B14F-4D97-AF65-F5344CB8AC3E}">
        <p14:creationId xmlns:p14="http://schemas.microsoft.com/office/powerpoint/2010/main" val="1382810722"/>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043492" y="1605754"/>
            <a:ext cx="6777317" cy="3508977"/>
          </a:xfrm>
        </p:spPr>
        <p:txBody>
          <a:bodyPr>
            <a:normAutofit fontScale="85000" lnSpcReduction="10000"/>
          </a:bodyPr>
          <a:lstStyle/>
          <a:p>
            <a:r>
              <a:rPr lang="es-ES" b="1" dirty="0" smtClean="0"/>
              <a:t>4. La comunicación es un poder que puede ser gestionado</a:t>
            </a:r>
          </a:p>
          <a:p>
            <a:r>
              <a:rPr lang="es-ES" b="1" dirty="0" smtClean="0"/>
              <a:t>5. La estrategia al marcar un territorio, crear un camino permite canalizar el poder de la comunicación, liderando ideas y hombres, coordinando equipos y concentrando esfuerzos</a:t>
            </a:r>
          </a:p>
          <a:p>
            <a:pPr lvl="1"/>
            <a:r>
              <a:rPr lang="es-ES" dirty="0" smtClean="0"/>
              <a:t>Vertebra las acciones singulares y acota los territorios de actuación indicando el camino que se desea recorrer y desautorizando otros campos de actividades (</a:t>
            </a:r>
            <a:r>
              <a:rPr lang="es-ES" dirty="0" err="1" smtClean="0"/>
              <a:t>Hax</a:t>
            </a:r>
            <a:r>
              <a:rPr lang="es-ES" dirty="0" smtClean="0"/>
              <a:t>, 1994)</a:t>
            </a:r>
          </a:p>
          <a:p>
            <a:pPr lvl="1"/>
            <a:r>
              <a:rPr lang="es-ES" i="1" dirty="0" smtClean="0"/>
              <a:t>Management y Marketing </a:t>
            </a:r>
            <a:r>
              <a:rPr lang="es-ES" dirty="0" smtClean="0"/>
              <a:t> se autocalifican como estratégicos hoy en día</a:t>
            </a:r>
            <a:endParaRPr lang="es-ES" i="1" dirty="0"/>
          </a:p>
        </p:txBody>
      </p:sp>
    </p:spTree>
    <p:extLst>
      <p:ext uri="{BB962C8B-B14F-4D97-AF65-F5344CB8AC3E}">
        <p14:creationId xmlns:p14="http://schemas.microsoft.com/office/powerpoint/2010/main" val="2763799124"/>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sp>
        <p:nvSpPr>
          <p:cNvPr id="3" name="Marcador de contenido 2"/>
          <p:cNvSpPr>
            <a:spLocks noGrp="1"/>
          </p:cNvSpPr>
          <p:nvPr>
            <p:ph idx="1"/>
          </p:nvPr>
        </p:nvSpPr>
        <p:spPr/>
        <p:txBody>
          <a:bodyPr>
            <a:normAutofit fontScale="92500" lnSpcReduction="10000"/>
          </a:bodyPr>
          <a:lstStyle/>
          <a:p>
            <a:r>
              <a:rPr lang="es-ES" b="1" dirty="0" smtClean="0"/>
              <a:t>6. El que lidera la comunicación, lidera el futuro</a:t>
            </a:r>
          </a:p>
          <a:p>
            <a:pPr lvl="1"/>
            <a:r>
              <a:rPr lang="es-ES" dirty="0" smtClean="0"/>
              <a:t>Modas, tendencias, ideas y valores no crecen en el vacío, necesitan terreno abandonado que fertilizar</a:t>
            </a:r>
          </a:p>
          <a:p>
            <a:pPr lvl="1"/>
            <a:r>
              <a:rPr lang="es-ES" dirty="0" smtClean="0"/>
              <a:t>La estrategia no da el control de una situación sino que permite conducir con una visión por delante</a:t>
            </a:r>
          </a:p>
          <a:p>
            <a:pPr lvl="1"/>
            <a:r>
              <a:rPr lang="es-ES" dirty="0" smtClean="0"/>
              <a:t>La clave del éxito comunicativo es </a:t>
            </a:r>
            <a:r>
              <a:rPr lang="es-ES" i="1" dirty="0" smtClean="0"/>
              <a:t>liderar </a:t>
            </a:r>
            <a:r>
              <a:rPr lang="es-ES" dirty="0" smtClean="0"/>
              <a:t>los cursos de acción trabajándolos desde sus raíces</a:t>
            </a:r>
            <a:endParaRPr lang="es-ES" dirty="0"/>
          </a:p>
        </p:txBody>
      </p:sp>
    </p:spTree>
    <p:extLst>
      <p:ext uri="{BB962C8B-B14F-4D97-AF65-F5344CB8AC3E}">
        <p14:creationId xmlns:p14="http://schemas.microsoft.com/office/powerpoint/2010/main" val="2691458977"/>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smtClean="0"/>
              <a:t>TRIBUNA: La Rev. </a:t>
            </a:r>
            <a:r>
              <a:rPr lang="es-ES" dirty="0" err="1" smtClean="0"/>
              <a:t>Repucrática</a:t>
            </a:r>
            <a:endParaRPr lang="es-ES" dirty="0"/>
          </a:p>
        </p:txBody>
      </p:sp>
      <p:sp>
        <p:nvSpPr>
          <p:cNvPr id="3" name="Marcador de contenido 2"/>
          <p:cNvSpPr>
            <a:spLocks noGrp="1"/>
          </p:cNvSpPr>
          <p:nvPr>
            <p:ph idx="1"/>
          </p:nvPr>
        </p:nvSpPr>
        <p:spPr/>
        <p:txBody>
          <a:bodyPr>
            <a:normAutofit fontScale="85000" lnSpcReduction="20000"/>
          </a:bodyPr>
          <a:lstStyle/>
          <a:p>
            <a:r>
              <a:rPr lang="es-ES" dirty="0" smtClean="0"/>
              <a:t>La reputación corporativa es una combinación entre lo que se proyecta y lo que la audiencia percibe (</a:t>
            </a:r>
            <a:r>
              <a:rPr lang="es-ES" i="1" dirty="0" smtClean="0"/>
              <a:t>percepción pública</a:t>
            </a:r>
            <a:r>
              <a:rPr lang="es-ES" dirty="0" smtClean="0"/>
              <a:t>)</a:t>
            </a:r>
            <a:endParaRPr lang="es-ES" i="1" dirty="0" smtClean="0"/>
          </a:p>
          <a:p>
            <a:r>
              <a:rPr lang="es-ES" dirty="0" smtClean="0"/>
              <a:t>La Rev. </a:t>
            </a:r>
            <a:r>
              <a:rPr lang="es-ES" dirty="0" err="1" smtClean="0"/>
              <a:t>Repucrática</a:t>
            </a:r>
            <a:r>
              <a:rPr lang="es-ES" dirty="0" smtClean="0"/>
              <a:t> es una modificación radical de la reputación corporativa (bien intangible) que desplaza los bienes físicos de la compañía.</a:t>
            </a:r>
          </a:p>
          <a:p>
            <a:r>
              <a:rPr lang="es-ES" dirty="0" smtClean="0"/>
              <a:t>Bienes intangibles:</a:t>
            </a:r>
          </a:p>
          <a:p>
            <a:pPr lvl="1"/>
            <a:r>
              <a:rPr lang="es-ES" dirty="0" smtClean="0"/>
              <a:t>Marca</a:t>
            </a:r>
          </a:p>
          <a:p>
            <a:pPr lvl="1"/>
            <a:r>
              <a:rPr lang="es-ES" dirty="0" smtClean="0"/>
              <a:t>Experiencia</a:t>
            </a:r>
          </a:p>
          <a:p>
            <a:pPr lvl="1"/>
            <a:r>
              <a:rPr lang="es-ES" dirty="0" smtClean="0"/>
              <a:t>Credibilidad de la gestión/empeño de los empleados</a:t>
            </a:r>
          </a:p>
          <a:p>
            <a:pPr lvl="1"/>
            <a:r>
              <a:rPr lang="es-ES" dirty="0" smtClean="0"/>
              <a:t>Confianza del público</a:t>
            </a:r>
            <a:endParaRPr lang="es-ES" dirty="0"/>
          </a:p>
        </p:txBody>
      </p:sp>
    </p:spTree>
    <p:extLst>
      <p:ext uri="{BB962C8B-B14F-4D97-AF65-F5344CB8AC3E}">
        <p14:creationId xmlns:p14="http://schemas.microsoft.com/office/powerpoint/2010/main" val="2903560912"/>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smtClean="0"/>
              <a:t>TRIBUNA: La Rev. </a:t>
            </a:r>
            <a:r>
              <a:rPr lang="es-ES" dirty="0" err="1" smtClean="0"/>
              <a:t>Repucrática</a:t>
            </a:r>
            <a:endParaRPr lang="es-ES" dirty="0"/>
          </a:p>
        </p:txBody>
      </p:sp>
      <p:sp>
        <p:nvSpPr>
          <p:cNvPr id="3" name="Marcador de contenido 2"/>
          <p:cNvSpPr>
            <a:spLocks noGrp="1"/>
          </p:cNvSpPr>
          <p:nvPr>
            <p:ph idx="1"/>
          </p:nvPr>
        </p:nvSpPr>
        <p:spPr/>
        <p:txBody>
          <a:bodyPr>
            <a:normAutofit fontScale="62500" lnSpcReduction="20000"/>
          </a:bodyPr>
          <a:lstStyle/>
          <a:p>
            <a:r>
              <a:rPr lang="es-ES" dirty="0" smtClean="0"/>
              <a:t>Los consumidores pueden seleccionar por sí mismos el medios de comunicación más adecuado y útil para ellos</a:t>
            </a:r>
          </a:p>
          <a:p>
            <a:r>
              <a:rPr lang="es-ES" dirty="0" smtClean="0"/>
              <a:t>Consecuencias de la Rev. </a:t>
            </a:r>
            <a:r>
              <a:rPr lang="es-ES" dirty="0" err="1" smtClean="0"/>
              <a:t>Repucrática</a:t>
            </a:r>
            <a:r>
              <a:rPr lang="es-ES" dirty="0" smtClean="0"/>
              <a:t>:</a:t>
            </a:r>
          </a:p>
          <a:p>
            <a:pPr marL="971550" lvl="1" indent="-514350">
              <a:buFont typeface="+mj-lt"/>
              <a:buAutoNum type="arabicPeriod"/>
            </a:pPr>
            <a:r>
              <a:rPr lang="es-ES" dirty="0" smtClean="0"/>
              <a:t>El círculo crítico del cambio aumenta en velocidad</a:t>
            </a:r>
          </a:p>
          <a:p>
            <a:pPr marL="971550" lvl="1" indent="-514350">
              <a:buFont typeface="+mj-lt"/>
              <a:buAutoNum type="arabicPeriod"/>
            </a:pPr>
            <a:r>
              <a:rPr lang="es-ES" dirty="0" smtClean="0"/>
              <a:t>En el mundo cableado, no hay vacaciones (24/7)</a:t>
            </a:r>
          </a:p>
          <a:p>
            <a:pPr marL="971550" lvl="1" indent="-514350">
              <a:buFont typeface="+mj-lt"/>
              <a:buAutoNum type="arabicPeriod"/>
            </a:pPr>
            <a:r>
              <a:rPr lang="es-ES" dirty="0" smtClean="0"/>
              <a:t>Su vulnerabilidad es absoluta</a:t>
            </a:r>
          </a:p>
          <a:p>
            <a:pPr marL="971550" lvl="1" indent="-514350">
              <a:buFont typeface="+mj-lt"/>
              <a:buAutoNum type="arabicPeriod"/>
            </a:pPr>
            <a:r>
              <a:rPr lang="es-ES" dirty="0" smtClean="0"/>
              <a:t>No hay nada como una ventaja competitiva duradera</a:t>
            </a:r>
          </a:p>
          <a:p>
            <a:pPr marL="971550" lvl="1" indent="-514350">
              <a:buFont typeface="+mj-lt"/>
              <a:buAutoNum type="arabicPeriod"/>
            </a:pPr>
            <a:r>
              <a:rPr lang="es-ES" dirty="0" smtClean="0"/>
              <a:t>El efecto de la Red: Una reputación es una cosa incontrolable</a:t>
            </a:r>
          </a:p>
          <a:p>
            <a:pPr marL="571500" indent="-514350"/>
            <a:r>
              <a:rPr lang="es-ES" dirty="0" smtClean="0"/>
              <a:t>Zen-</a:t>
            </a:r>
            <a:r>
              <a:rPr lang="es-ES" dirty="0" err="1" smtClean="0"/>
              <a:t>ificación</a:t>
            </a:r>
            <a:r>
              <a:rPr lang="es-ES" dirty="0" smtClean="0"/>
              <a:t> de la gestión de la reputación requiere:</a:t>
            </a:r>
          </a:p>
          <a:p>
            <a:pPr marL="971550" lvl="1" indent="-514350"/>
            <a:r>
              <a:rPr lang="es-ES" dirty="0" smtClean="0"/>
              <a:t>Permanecer en contacto</a:t>
            </a:r>
          </a:p>
          <a:p>
            <a:pPr marL="971550" lvl="1" indent="-514350"/>
            <a:r>
              <a:rPr lang="es-ES" dirty="0" smtClean="0"/>
              <a:t>Entender nuestras audiencias y competidores</a:t>
            </a:r>
          </a:p>
          <a:p>
            <a:pPr marL="971550" lvl="1" indent="-514350"/>
            <a:r>
              <a:rPr lang="es-ES" dirty="0" smtClean="0"/>
              <a:t>Pasar del monólogo al diálogo en la Red con público objetivo</a:t>
            </a:r>
          </a:p>
          <a:p>
            <a:pPr marL="971550" lvl="1" indent="-514350"/>
            <a:r>
              <a:rPr lang="es-ES" dirty="0" smtClean="0"/>
              <a:t>Entender? quién es la compañía hoy y quién será mañana?</a:t>
            </a:r>
          </a:p>
          <a:p>
            <a:pPr marL="571500" indent="-514350"/>
            <a:r>
              <a:rPr lang="es-ES" dirty="0" smtClean="0"/>
              <a:t>OPORTUNIDAD DE MEJORAR EL VALOR PROFESIONAL DE LA ORGANIZACIÓN EN BENEFICIO DE LA COMPAÑÍA Y SUS CLIENTES</a:t>
            </a:r>
          </a:p>
          <a:p>
            <a:pPr marL="571500" indent="-514350"/>
            <a:endParaRPr lang="es-ES" dirty="0" smtClean="0"/>
          </a:p>
          <a:p>
            <a:endParaRPr lang="es-ES" dirty="0"/>
          </a:p>
        </p:txBody>
      </p:sp>
    </p:spTree>
    <p:extLst>
      <p:ext uri="{BB962C8B-B14F-4D97-AF65-F5344CB8AC3E}">
        <p14:creationId xmlns:p14="http://schemas.microsoft.com/office/powerpoint/2010/main" val="3160132953"/>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ctrTitle"/>
          </p:nvPr>
        </p:nvSpPr>
        <p:spPr>
          <a:xfrm>
            <a:off x="4733365" y="3702489"/>
            <a:ext cx="3313355" cy="1702160"/>
          </a:xfrm>
        </p:spPr>
        <p:txBody>
          <a:bodyPr>
            <a:normAutofit fontScale="90000"/>
          </a:bodyPr>
          <a:lstStyle/>
          <a:p>
            <a:r>
              <a:rPr lang="es-ES" dirty="0" smtClean="0"/>
              <a:t/>
            </a:r>
            <a:br>
              <a:rPr lang="es-ES" dirty="0" smtClean="0"/>
            </a:br>
            <a:r>
              <a:rPr lang="es-ES" dirty="0" smtClean="0"/>
              <a:t>Las fronteras de la Comunicación Estratégica</a:t>
            </a:r>
            <a:endParaRPr lang="es-ES" dirty="0"/>
          </a:p>
        </p:txBody>
      </p:sp>
    </p:spTree>
    <p:extLst>
      <p:ext uri="{BB962C8B-B14F-4D97-AF65-F5344CB8AC3E}">
        <p14:creationId xmlns:p14="http://schemas.microsoft.com/office/powerpoint/2010/main" val="750858540"/>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Comunicación estratégica</a:t>
            </a:r>
            <a:endParaRPr lang="es-ES" dirty="0"/>
          </a:p>
        </p:txBody>
      </p:sp>
      <p:sp>
        <p:nvSpPr>
          <p:cNvPr id="3" name="Marcador de contenido 2"/>
          <p:cNvSpPr>
            <a:spLocks noGrp="1"/>
          </p:cNvSpPr>
          <p:nvPr>
            <p:ph idx="1"/>
          </p:nvPr>
        </p:nvSpPr>
        <p:spPr/>
        <p:txBody>
          <a:bodyPr>
            <a:normAutofit fontScale="92500"/>
          </a:bodyPr>
          <a:lstStyle/>
          <a:p>
            <a:r>
              <a:rPr lang="es-ES" dirty="0" smtClean="0"/>
              <a:t>Fue usado el término estrategia fuera de un contexto militar por primera vez en 1923 en el texto </a:t>
            </a:r>
            <a:r>
              <a:rPr lang="es-ES" i="1" dirty="0" smtClean="0"/>
              <a:t>La Publicidad Científica </a:t>
            </a:r>
            <a:r>
              <a:rPr lang="es-ES" dirty="0" smtClean="0"/>
              <a:t>de Hopkins.</a:t>
            </a:r>
          </a:p>
          <a:p>
            <a:r>
              <a:rPr lang="es-ES" dirty="0" smtClean="0"/>
              <a:t>Después en </a:t>
            </a:r>
            <a:r>
              <a:rPr lang="es-ES" i="1" dirty="0" smtClean="0"/>
              <a:t>Propaganda </a:t>
            </a:r>
            <a:r>
              <a:rPr lang="es-ES" dirty="0" smtClean="0"/>
              <a:t>de </a:t>
            </a:r>
            <a:r>
              <a:rPr lang="es-ES" dirty="0" err="1" smtClean="0"/>
              <a:t>Lasswell</a:t>
            </a:r>
            <a:r>
              <a:rPr lang="es-ES" dirty="0" smtClean="0"/>
              <a:t> en 1927.</a:t>
            </a:r>
          </a:p>
          <a:p>
            <a:r>
              <a:rPr lang="es-ES" dirty="0" smtClean="0"/>
              <a:t>Comunicación estratégica es la yuxtaposición de 2 saberes: el estratégico y el comunicativo</a:t>
            </a:r>
          </a:p>
          <a:p>
            <a:r>
              <a:rPr lang="es-ES" dirty="0" smtClean="0"/>
              <a:t>Parte de la comunicación pública</a:t>
            </a:r>
            <a:endParaRPr lang="es-ES" dirty="0"/>
          </a:p>
        </p:txBody>
      </p:sp>
    </p:spTree>
    <p:extLst>
      <p:ext uri="{BB962C8B-B14F-4D97-AF65-F5344CB8AC3E}">
        <p14:creationId xmlns:p14="http://schemas.microsoft.com/office/powerpoint/2010/main" val="4233502581"/>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Estudios relacionados</a:t>
            </a:r>
            <a:endParaRPr lang="es-ES" dirty="0"/>
          </a:p>
        </p:txBody>
      </p:sp>
      <p:sp>
        <p:nvSpPr>
          <p:cNvPr id="3" name="Marcador de contenido 2"/>
          <p:cNvSpPr>
            <a:spLocks noGrp="1"/>
          </p:cNvSpPr>
          <p:nvPr>
            <p:ph idx="1"/>
          </p:nvPr>
        </p:nvSpPr>
        <p:spPr/>
        <p:txBody>
          <a:bodyPr/>
          <a:lstStyle/>
          <a:p>
            <a:r>
              <a:rPr lang="es-ES" dirty="0" smtClean="0"/>
              <a:t>Retórica (aporta un método discursivo)</a:t>
            </a:r>
          </a:p>
          <a:p>
            <a:r>
              <a:rPr lang="es-ES" dirty="0" smtClean="0"/>
              <a:t>Propaganda (difusión de ideas)</a:t>
            </a:r>
          </a:p>
          <a:p>
            <a:r>
              <a:rPr lang="es-ES" dirty="0" smtClean="0"/>
              <a:t>Comunicación persuasiva (análisis psicológico de la persuasión)</a:t>
            </a:r>
          </a:p>
          <a:p>
            <a:r>
              <a:rPr lang="es-ES" dirty="0" smtClean="0"/>
              <a:t>Publicidad (primeros usos de la estrategia)</a:t>
            </a:r>
          </a:p>
          <a:p>
            <a:r>
              <a:rPr lang="es-ES" dirty="0" smtClean="0"/>
              <a:t>Relaciones Públicas (generar clima de confianza)</a:t>
            </a:r>
          </a:p>
          <a:p>
            <a:endParaRPr lang="es-ES" dirty="0"/>
          </a:p>
        </p:txBody>
      </p:sp>
    </p:spTree>
    <p:extLst>
      <p:ext uri="{BB962C8B-B14F-4D97-AF65-F5344CB8AC3E}">
        <p14:creationId xmlns:p14="http://schemas.microsoft.com/office/powerpoint/2010/main" val="2497207589"/>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Propaganda</a:t>
            </a:r>
            <a:endParaRPr lang="es-ES" dirty="0"/>
          </a:p>
        </p:txBody>
      </p:sp>
      <p:sp>
        <p:nvSpPr>
          <p:cNvPr id="3" name="Marcador de contenido 2"/>
          <p:cNvSpPr>
            <a:spLocks noGrp="1"/>
          </p:cNvSpPr>
          <p:nvPr>
            <p:ph idx="1"/>
          </p:nvPr>
        </p:nvSpPr>
        <p:spPr/>
        <p:txBody>
          <a:bodyPr>
            <a:normAutofit fontScale="92500" lnSpcReduction="20000"/>
          </a:bodyPr>
          <a:lstStyle/>
          <a:p>
            <a:r>
              <a:rPr lang="es-ES" dirty="0" smtClean="0"/>
              <a:t>2 orígenes:</a:t>
            </a:r>
          </a:p>
          <a:p>
            <a:pPr lvl="1"/>
            <a:r>
              <a:rPr lang="es-ES" dirty="0" smtClean="0"/>
              <a:t>Propaganda tiene un </a:t>
            </a:r>
            <a:r>
              <a:rPr lang="es-ES" dirty="0"/>
              <a:t>origen en el siglo XV quería decir expandir viva la doctrina, sale de la bula </a:t>
            </a:r>
            <a:r>
              <a:rPr lang="es-ES" dirty="0" err="1"/>
              <a:t>Incrustavili</a:t>
            </a:r>
            <a:r>
              <a:rPr lang="es-ES" dirty="0"/>
              <a:t> </a:t>
            </a:r>
            <a:r>
              <a:rPr lang="es-ES" dirty="0" err="1"/>
              <a:t>Divini</a:t>
            </a:r>
            <a:r>
              <a:rPr lang="es-ES" dirty="0"/>
              <a:t> del Papa Gregorio XV. </a:t>
            </a:r>
            <a:endParaRPr lang="es-ES" dirty="0" smtClean="0"/>
          </a:p>
          <a:p>
            <a:pPr lvl="1"/>
            <a:r>
              <a:rPr lang="es-ES" dirty="0" smtClean="0"/>
              <a:t>Surge en la Revolución Francesa como aliado de la Comunicación de Masas</a:t>
            </a:r>
          </a:p>
          <a:p>
            <a:r>
              <a:rPr lang="es-ES" dirty="0" smtClean="0"/>
              <a:t>Después de la Revolución Francesa la propaganda se modifica:</a:t>
            </a:r>
          </a:p>
          <a:p>
            <a:pPr lvl="1"/>
            <a:r>
              <a:rPr lang="es-ES" dirty="0" smtClean="0"/>
              <a:t>Por la tecnificación y expansión de los medios </a:t>
            </a:r>
          </a:p>
          <a:p>
            <a:pPr lvl="1"/>
            <a:r>
              <a:rPr lang="es-ES" dirty="0" smtClean="0"/>
              <a:t>Por las nuevas condiciones sociopolíticas por la creación de la ciudadanía y el nuevo peso de la opinión pública</a:t>
            </a:r>
          </a:p>
          <a:p>
            <a:endParaRPr lang="es-ES" dirty="0"/>
          </a:p>
        </p:txBody>
      </p:sp>
      <p:pic>
        <p:nvPicPr>
          <p:cNvPr id="4" name="Imagen 3"/>
          <p:cNvPicPr>
            <a:picLocks noChangeAspect="1"/>
          </p:cNvPicPr>
          <p:nvPr/>
        </p:nvPicPr>
        <p:blipFill>
          <a:blip r:embed="rId2">
            <a:extLst>
              <a:ext uri="{BEBA8EAE-BF5A-486C-A8C5-ECC9F3942E4B}">
                <a14:imgProps xmlns:a14="http://schemas.microsoft.com/office/drawing/2010/main">
                  <a14:imgLayer r:embed="rId3">
                    <a14:imgEffect>
                      <a14:backgroundRemoval t="6250" b="93438" l="4459" r="95223"/>
                    </a14:imgEffect>
                  </a14:imgLayer>
                </a14:imgProps>
              </a:ext>
            </a:extLst>
          </a:blip>
          <a:stretch>
            <a:fillRect/>
          </a:stretch>
        </p:blipFill>
        <p:spPr>
          <a:xfrm>
            <a:off x="6397053" y="648870"/>
            <a:ext cx="2032504" cy="2071341"/>
          </a:xfrm>
          <a:prstGeom prst="rect">
            <a:avLst/>
          </a:prstGeom>
        </p:spPr>
      </p:pic>
    </p:spTree>
    <p:extLst>
      <p:ext uri="{BB962C8B-B14F-4D97-AF65-F5344CB8AC3E}">
        <p14:creationId xmlns:p14="http://schemas.microsoft.com/office/powerpoint/2010/main" val="2803335389"/>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pPr algn="ctr"/>
            <a:r>
              <a:rPr lang="es-ES" dirty="0" smtClean="0"/>
              <a:t>Propaganda en la 1ª Guerra Mundial (1ª fase)</a:t>
            </a:r>
            <a:endParaRPr lang="es-ES" dirty="0"/>
          </a:p>
        </p:txBody>
      </p:sp>
      <p:sp>
        <p:nvSpPr>
          <p:cNvPr id="3" name="Marcador de contenido 2"/>
          <p:cNvSpPr>
            <a:spLocks noGrp="1"/>
          </p:cNvSpPr>
          <p:nvPr>
            <p:ph idx="1"/>
          </p:nvPr>
        </p:nvSpPr>
        <p:spPr/>
        <p:txBody>
          <a:bodyPr/>
          <a:lstStyle/>
          <a:p>
            <a:pPr marL="525780" indent="-457200">
              <a:buFont typeface="+mj-lt"/>
              <a:buAutoNum type="arabicPeriod"/>
            </a:pPr>
            <a:r>
              <a:rPr lang="es-ES" dirty="0" smtClean="0"/>
              <a:t>Simple (esfuerzo mínimo)</a:t>
            </a:r>
          </a:p>
          <a:p>
            <a:pPr marL="525780" indent="-457200">
              <a:buFont typeface="+mj-lt"/>
              <a:buAutoNum type="arabicPeriod"/>
            </a:pPr>
            <a:r>
              <a:rPr lang="es-ES" dirty="0" smtClean="0"/>
              <a:t>Espoleta (atacando a los más débiles)</a:t>
            </a:r>
          </a:p>
          <a:p>
            <a:pPr marL="525780" indent="-457200">
              <a:buFont typeface="+mj-lt"/>
              <a:buAutoNum type="arabicPeriod"/>
            </a:pPr>
            <a:r>
              <a:rPr lang="es-ES" dirty="0" smtClean="0"/>
              <a:t>Simpatía (provocación hacia los sentimientos)</a:t>
            </a:r>
          </a:p>
          <a:p>
            <a:pPr marL="525780" indent="-457200">
              <a:buFont typeface="+mj-lt"/>
              <a:buAutoNum type="arabicPeriod"/>
            </a:pPr>
            <a:r>
              <a:rPr lang="es-ES" dirty="0" smtClean="0"/>
              <a:t>Síntesis</a:t>
            </a:r>
          </a:p>
          <a:p>
            <a:pPr marL="525780" indent="-457200">
              <a:buFont typeface="+mj-lt"/>
              <a:buAutoNum type="arabicPeriod"/>
            </a:pPr>
            <a:r>
              <a:rPr lang="es-ES" dirty="0" smtClean="0"/>
              <a:t>Sorpresa</a:t>
            </a:r>
          </a:p>
          <a:p>
            <a:pPr marL="525780" indent="-457200">
              <a:buFont typeface="+mj-lt"/>
              <a:buAutoNum type="arabicPeriod"/>
            </a:pPr>
            <a:r>
              <a:rPr lang="es-ES" dirty="0" smtClean="0"/>
              <a:t>Repetición</a:t>
            </a:r>
          </a:p>
        </p:txBody>
      </p:sp>
      <p:pic>
        <p:nvPicPr>
          <p:cNvPr id="4" name="Imagen 3"/>
          <p:cNvPicPr>
            <a:picLocks noChangeAspect="1"/>
          </p:cNvPicPr>
          <p:nvPr/>
        </p:nvPicPr>
        <p:blipFill>
          <a:blip r:embed="rId2"/>
          <a:stretch>
            <a:fillRect/>
          </a:stretch>
        </p:blipFill>
        <p:spPr>
          <a:xfrm>
            <a:off x="6543508" y="3703461"/>
            <a:ext cx="1838492" cy="2684198"/>
          </a:xfrm>
          <a:prstGeom prst="rect">
            <a:avLst/>
          </a:prstGeom>
        </p:spPr>
      </p:pic>
    </p:spTree>
    <p:extLst>
      <p:ext uri="{BB962C8B-B14F-4D97-AF65-F5344CB8AC3E}">
        <p14:creationId xmlns:p14="http://schemas.microsoft.com/office/powerpoint/2010/main" val="2007239624"/>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043490" y="207656"/>
            <a:ext cx="7024744" cy="1143000"/>
          </a:xfrm>
        </p:spPr>
        <p:txBody>
          <a:bodyPr/>
          <a:lstStyle/>
          <a:p>
            <a:r>
              <a:rPr lang="es-ES" dirty="0" smtClean="0"/>
              <a:t>Modelo totalitario (2ª fase)</a:t>
            </a:r>
            <a:endParaRPr lang="es-ES" dirty="0"/>
          </a:p>
        </p:txBody>
      </p:sp>
      <p:sp>
        <p:nvSpPr>
          <p:cNvPr id="3" name="Marcador de contenido 2"/>
          <p:cNvSpPr>
            <a:spLocks noGrp="1"/>
          </p:cNvSpPr>
          <p:nvPr>
            <p:ph idx="1"/>
          </p:nvPr>
        </p:nvSpPr>
        <p:spPr>
          <a:xfrm>
            <a:off x="1043492" y="1368750"/>
            <a:ext cx="6777317" cy="3508977"/>
          </a:xfrm>
        </p:spPr>
        <p:txBody>
          <a:bodyPr/>
          <a:lstStyle/>
          <a:p>
            <a:r>
              <a:rPr lang="es-ES" dirty="0" smtClean="0"/>
              <a:t>Ejemplos:</a:t>
            </a:r>
          </a:p>
          <a:p>
            <a:pPr lvl="1"/>
            <a:r>
              <a:rPr lang="es-ES" dirty="0" smtClean="0"/>
              <a:t>Rusia Soviética </a:t>
            </a:r>
            <a:r>
              <a:rPr lang="es-ES" dirty="0" smtClean="0">
                <a:sym typeface="Wingdings"/>
              </a:rPr>
              <a:t> Lenin: ¿Qué hacer?</a:t>
            </a:r>
            <a:endParaRPr lang="es-ES" dirty="0" smtClean="0"/>
          </a:p>
          <a:p>
            <a:pPr lvl="1"/>
            <a:r>
              <a:rPr lang="es-ES" dirty="0" smtClean="0"/>
              <a:t>Italia fascista</a:t>
            </a:r>
          </a:p>
          <a:p>
            <a:pPr lvl="1"/>
            <a:r>
              <a:rPr lang="es-ES" dirty="0" smtClean="0"/>
              <a:t>Alemania nazi </a:t>
            </a:r>
            <a:r>
              <a:rPr lang="es-ES" dirty="0" smtClean="0">
                <a:sym typeface="Wingdings"/>
              </a:rPr>
              <a:t>Hitler: Mi lucha</a:t>
            </a:r>
          </a:p>
          <a:p>
            <a:pPr lvl="1"/>
            <a:endParaRPr lang="es-ES" dirty="0">
              <a:sym typeface="Wingdings"/>
            </a:endParaRPr>
          </a:p>
          <a:p>
            <a:r>
              <a:rPr lang="es-ES" dirty="0" smtClean="0">
                <a:sym typeface="Wingdings"/>
              </a:rPr>
              <a:t>La propaganda regenteó la organización del Estado.</a:t>
            </a:r>
            <a:endParaRPr lang="es-ES" dirty="0"/>
          </a:p>
        </p:txBody>
      </p:sp>
      <p:pic>
        <p:nvPicPr>
          <p:cNvPr id="4" name="Imagen 3"/>
          <p:cNvPicPr>
            <a:picLocks noChangeAspect="1"/>
          </p:cNvPicPr>
          <p:nvPr/>
        </p:nvPicPr>
        <p:blipFill>
          <a:blip r:embed="rId2"/>
          <a:stretch>
            <a:fillRect/>
          </a:stretch>
        </p:blipFill>
        <p:spPr>
          <a:xfrm>
            <a:off x="6555092" y="4017469"/>
            <a:ext cx="1513142" cy="2343524"/>
          </a:xfrm>
          <a:prstGeom prst="rect">
            <a:avLst/>
          </a:prstGeom>
        </p:spPr>
      </p:pic>
    </p:spTree>
    <p:extLst>
      <p:ext uri="{BB962C8B-B14F-4D97-AF65-F5344CB8AC3E}">
        <p14:creationId xmlns:p14="http://schemas.microsoft.com/office/powerpoint/2010/main" val="216031850"/>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pPr algn="ctr"/>
            <a:r>
              <a:rPr lang="es-ES" dirty="0" smtClean="0"/>
              <a:t>De la propaganda a la información (3ª fase)</a:t>
            </a:r>
            <a:endParaRPr lang="es-ES" dirty="0"/>
          </a:p>
        </p:txBody>
      </p:sp>
      <p:sp>
        <p:nvSpPr>
          <p:cNvPr id="3" name="Marcador de contenido 2"/>
          <p:cNvSpPr>
            <a:spLocks noGrp="1"/>
          </p:cNvSpPr>
          <p:nvPr>
            <p:ph idx="1"/>
          </p:nvPr>
        </p:nvSpPr>
        <p:spPr>
          <a:xfrm>
            <a:off x="546517" y="2314134"/>
            <a:ext cx="6777317" cy="3508977"/>
          </a:xfrm>
        </p:spPr>
        <p:txBody>
          <a:bodyPr/>
          <a:lstStyle/>
          <a:p>
            <a:r>
              <a:rPr lang="es-ES" dirty="0" smtClean="0"/>
              <a:t>Modelo americano</a:t>
            </a:r>
          </a:p>
          <a:p>
            <a:pPr lvl="1"/>
            <a:r>
              <a:rPr lang="es-ES" dirty="0" smtClean="0"/>
              <a:t>Presentación de opiniones públicas con proyectando liberalidad</a:t>
            </a:r>
          </a:p>
          <a:p>
            <a:pPr lvl="1"/>
            <a:r>
              <a:rPr lang="es-ES" dirty="0" smtClean="0"/>
              <a:t>Sistemas sutiles de persuasión</a:t>
            </a:r>
          </a:p>
          <a:p>
            <a:pPr lvl="2"/>
            <a:r>
              <a:rPr lang="es-ES" dirty="0" smtClean="0"/>
              <a:t>Surgen sondeos científicos de opinión (</a:t>
            </a:r>
            <a:r>
              <a:rPr lang="es-ES" dirty="0" err="1" smtClean="0"/>
              <a:t>Goebbels</a:t>
            </a:r>
            <a:r>
              <a:rPr lang="es-ES" dirty="0" smtClean="0"/>
              <a:t>-Ministerio de Propaganda, en EEUU-Office of </a:t>
            </a:r>
            <a:r>
              <a:rPr lang="es-ES" dirty="0" err="1" smtClean="0"/>
              <a:t>War</a:t>
            </a:r>
            <a:r>
              <a:rPr lang="es-ES" dirty="0" smtClean="0"/>
              <a:t> </a:t>
            </a:r>
            <a:r>
              <a:rPr lang="es-ES" dirty="0" err="1" smtClean="0"/>
              <a:t>Information</a:t>
            </a:r>
            <a:r>
              <a:rPr lang="es-ES" dirty="0" smtClean="0"/>
              <a:t>)</a:t>
            </a:r>
            <a:endParaRPr lang="es-ES" dirty="0"/>
          </a:p>
        </p:txBody>
      </p:sp>
      <p:pic>
        <p:nvPicPr>
          <p:cNvPr id="4" name="Imagen 3"/>
          <p:cNvPicPr>
            <a:picLocks noChangeAspect="1"/>
          </p:cNvPicPr>
          <p:nvPr/>
        </p:nvPicPr>
        <p:blipFill>
          <a:blip r:embed="rId2"/>
          <a:stretch>
            <a:fillRect/>
          </a:stretch>
        </p:blipFill>
        <p:spPr>
          <a:xfrm>
            <a:off x="7024945" y="4241509"/>
            <a:ext cx="1591728" cy="2224465"/>
          </a:xfrm>
          <a:prstGeom prst="rect">
            <a:avLst/>
          </a:prstGeom>
        </p:spPr>
      </p:pic>
    </p:spTree>
    <p:extLst>
      <p:ext uri="{BB962C8B-B14F-4D97-AF65-F5344CB8AC3E}">
        <p14:creationId xmlns:p14="http://schemas.microsoft.com/office/powerpoint/2010/main" val="780404309"/>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smtClean="0"/>
              <a:t>Neocapitalismo a la Sociedad de la Información</a:t>
            </a:r>
            <a:endParaRPr lang="es-ES" dirty="0"/>
          </a:p>
        </p:txBody>
      </p:sp>
      <p:sp>
        <p:nvSpPr>
          <p:cNvPr id="3" name="Marcador de contenido 2"/>
          <p:cNvSpPr>
            <a:spLocks noGrp="1"/>
          </p:cNvSpPr>
          <p:nvPr>
            <p:ph idx="1"/>
          </p:nvPr>
        </p:nvSpPr>
        <p:spPr/>
        <p:txBody>
          <a:bodyPr/>
          <a:lstStyle/>
          <a:p>
            <a:r>
              <a:rPr lang="es-ES" dirty="0" smtClean="0"/>
              <a:t>1970- UNESCO reclama la necesidad de un nuevo orden informativo internacional</a:t>
            </a:r>
          </a:p>
          <a:p>
            <a:pPr lvl="1"/>
            <a:r>
              <a:rPr lang="es-ES" dirty="0" smtClean="0"/>
              <a:t>Chomsky denuncia que el éxito del sistema de propaganda actual se debe de imponer por sí mismo, sin coacción ni métodos mecanicistas. (La propaganda es a la democracia lo que la cachiporra a las dictaduras)</a:t>
            </a:r>
            <a:endParaRPr lang="es-ES" dirty="0"/>
          </a:p>
        </p:txBody>
      </p:sp>
    </p:spTree>
    <p:extLst>
      <p:ext uri="{BB962C8B-B14F-4D97-AF65-F5344CB8AC3E}">
        <p14:creationId xmlns:p14="http://schemas.microsoft.com/office/powerpoint/2010/main" val="386106480"/>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Autofit/>
          </a:bodyPr>
          <a:lstStyle/>
          <a:p>
            <a:pPr algn="ctr"/>
            <a:r>
              <a:rPr lang="es-ES" sz="3200" dirty="0" smtClean="0"/>
              <a:t>La muerte de la propaganda diluida en el marketing y la comunicación política</a:t>
            </a:r>
            <a:endParaRPr lang="es-ES" sz="3200" dirty="0"/>
          </a:p>
        </p:txBody>
      </p:sp>
      <p:sp>
        <p:nvSpPr>
          <p:cNvPr id="3" name="Marcador de contenido 2"/>
          <p:cNvSpPr>
            <a:spLocks noGrp="1"/>
          </p:cNvSpPr>
          <p:nvPr>
            <p:ph idx="1"/>
          </p:nvPr>
        </p:nvSpPr>
        <p:spPr/>
        <p:txBody>
          <a:bodyPr>
            <a:normAutofit/>
          </a:bodyPr>
          <a:lstStyle/>
          <a:p>
            <a:r>
              <a:rPr lang="es-ES" sz="1800" dirty="0" smtClean="0"/>
              <a:t>1980- Creación del MKT político con la aplicación de éste la campaña presidencial de Ronald Reagan</a:t>
            </a:r>
          </a:p>
          <a:p>
            <a:r>
              <a:rPr lang="es-ES" sz="1800" dirty="0" smtClean="0"/>
              <a:t>El fortalecimiento del MKT político se fortaleció por:</a:t>
            </a:r>
          </a:p>
          <a:p>
            <a:pPr marL="525780" indent="-457200">
              <a:buFont typeface="+mj-lt"/>
              <a:buAutoNum type="arabicPeriod"/>
            </a:pPr>
            <a:r>
              <a:rPr lang="es-ES" sz="1800" dirty="0" smtClean="0"/>
              <a:t>La muerte del comunismo</a:t>
            </a:r>
          </a:p>
          <a:p>
            <a:pPr marL="525780" indent="-457200">
              <a:buFont typeface="+mj-lt"/>
              <a:buAutoNum type="arabicPeriod"/>
            </a:pPr>
            <a:r>
              <a:rPr lang="es-ES" sz="1800" dirty="0" smtClean="0"/>
              <a:t>Televisión y otros medios de comunicación</a:t>
            </a:r>
          </a:p>
          <a:p>
            <a:pPr marL="525780" indent="-457200">
              <a:buFont typeface="+mj-lt"/>
              <a:buAutoNum type="arabicPeriod"/>
            </a:pPr>
            <a:r>
              <a:rPr lang="es-ES" sz="1800" dirty="0" smtClean="0"/>
              <a:t>Necesidad de ganarse la confianza en el electorado</a:t>
            </a:r>
            <a:endParaRPr lang="es-ES" sz="1800" dirty="0"/>
          </a:p>
        </p:txBody>
      </p:sp>
      <p:pic>
        <p:nvPicPr>
          <p:cNvPr id="4" name="Imagen 3"/>
          <p:cNvPicPr>
            <a:picLocks noChangeAspect="1"/>
          </p:cNvPicPr>
          <p:nvPr/>
        </p:nvPicPr>
        <p:blipFill>
          <a:blip r:embed="rId2"/>
          <a:stretch>
            <a:fillRect/>
          </a:stretch>
        </p:blipFill>
        <p:spPr>
          <a:xfrm>
            <a:off x="4919949" y="4258012"/>
            <a:ext cx="3556000" cy="2235200"/>
          </a:xfrm>
          <a:prstGeom prst="rect">
            <a:avLst/>
          </a:prstGeom>
        </p:spPr>
      </p:pic>
    </p:spTree>
    <p:extLst>
      <p:ext uri="{BB962C8B-B14F-4D97-AF65-F5344CB8AC3E}">
        <p14:creationId xmlns:p14="http://schemas.microsoft.com/office/powerpoint/2010/main" val="1677005331"/>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pPr algn="ctr"/>
            <a:r>
              <a:rPr lang="es-ES" dirty="0" smtClean="0"/>
              <a:t>Propaganda vs. Comunicación Estratégica</a:t>
            </a:r>
            <a:endParaRPr lang="es-ES" dirty="0"/>
          </a:p>
        </p:txBody>
      </p:sp>
      <p:sp>
        <p:nvSpPr>
          <p:cNvPr id="3" name="Marcador de contenido 2"/>
          <p:cNvSpPr>
            <a:spLocks noGrp="1"/>
          </p:cNvSpPr>
          <p:nvPr>
            <p:ph idx="1"/>
          </p:nvPr>
        </p:nvSpPr>
        <p:spPr/>
        <p:txBody>
          <a:bodyPr/>
          <a:lstStyle/>
          <a:p>
            <a:r>
              <a:rPr lang="es-ES" dirty="0" smtClean="0"/>
              <a:t>La comunicación teleológica persuasiva: permite distinguir 2 grandes fines</a:t>
            </a:r>
          </a:p>
          <a:p>
            <a:pPr lvl="1"/>
            <a:r>
              <a:rPr lang="es-ES" dirty="0" smtClean="0"/>
              <a:t>Sin y con intencionalidad consistente </a:t>
            </a:r>
          </a:p>
          <a:p>
            <a:pPr lvl="1"/>
            <a:r>
              <a:rPr lang="es-ES" dirty="0" smtClean="0"/>
              <a:t>Persuadir, informar y entretener</a:t>
            </a:r>
          </a:p>
          <a:p>
            <a:r>
              <a:rPr lang="es-ES" dirty="0" smtClean="0"/>
              <a:t>Impersonal: es indirecta</a:t>
            </a:r>
          </a:p>
          <a:p>
            <a:r>
              <a:rPr lang="es-ES" dirty="0" smtClean="0"/>
              <a:t>Carácter ideológico </a:t>
            </a:r>
            <a:endParaRPr lang="es-ES" dirty="0"/>
          </a:p>
        </p:txBody>
      </p:sp>
    </p:spTree>
    <p:extLst>
      <p:ext uri="{BB962C8B-B14F-4D97-AF65-F5344CB8AC3E}">
        <p14:creationId xmlns:p14="http://schemas.microsoft.com/office/powerpoint/2010/main" val="167959541"/>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ctrTitle"/>
          </p:nvPr>
        </p:nvSpPr>
        <p:spPr/>
        <p:txBody>
          <a:bodyPr>
            <a:normAutofit/>
          </a:bodyPr>
          <a:lstStyle/>
          <a:p>
            <a:r>
              <a:rPr lang="es-ES" sz="3200" dirty="0" smtClean="0"/>
              <a:t>Comunicación persuasiva</a:t>
            </a:r>
            <a:endParaRPr lang="es-ES" sz="3200" dirty="0"/>
          </a:p>
        </p:txBody>
      </p:sp>
      <p:sp>
        <p:nvSpPr>
          <p:cNvPr id="5" name="Subtítulo 4"/>
          <p:cNvSpPr>
            <a:spLocks noGrp="1"/>
          </p:cNvSpPr>
          <p:nvPr>
            <p:ph type="subTitle" idx="1"/>
          </p:nvPr>
        </p:nvSpPr>
        <p:spPr/>
        <p:txBody>
          <a:bodyPr/>
          <a:lstStyle/>
          <a:p>
            <a:endParaRPr lang="es-ES"/>
          </a:p>
        </p:txBody>
      </p:sp>
    </p:spTree>
    <p:extLst>
      <p:ext uri="{BB962C8B-B14F-4D97-AF65-F5344CB8AC3E}">
        <p14:creationId xmlns:p14="http://schemas.microsoft.com/office/powerpoint/2010/main" val="4126551001"/>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043492" y="966402"/>
            <a:ext cx="6777317" cy="4866227"/>
          </a:xfrm>
        </p:spPr>
        <p:txBody>
          <a:bodyPr>
            <a:normAutofit fontScale="70000" lnSpcReduction="20000"/>
          </a:bodyPr>
          <a:lstStyle/>
          <a:p>
            <a:pPr lvl="0"/>
            <a:r>
              <a:rPr lang="es-ES_tradnl" dirty="0"/>
              <a:t>Proceso fundamental para el estudio de la comunicación</a:t>
            </a:r>
          </a:p>
          <a:p>
            <a:pPr lvl="0"/>
            <a:r>
              <a:rPr lang="es-ES_tradnl" smtClean="0"/>
              <a:t>1930-</a:t>
            </a:r>
            <a:r>
              <a:rPr lang="es-ES_tradnl" dirty="0"/>
              <a:t>1970 los estudios sobre persuasión fueron privilegiados en la investigación de la comunicación.</a:t>
            </a:r>
          </a:p>
          <a:p>
            <a:pPr lvl="0"/>
            <a:r>
              <a:rPr lang="es-ES_tradnl" dirty="0"/>
              <a:t>A finales de los 70 cayó la investigación por diversas causas:</a:t>
            </a:r>
          </a:p>
          <a:p>
            <a:pPr lvl="1"/>
            <a:r>
              <a:rPr lang="es-ES_tradnl" sz="2400" dirty="0"/>
              <a:t>Pensar en la persuasión como una actividad comunicativa lineal</a:t>
            </a:r>
          </a:p>
          <a:p>
            <a:pPr lvl="1"/>
            <a:r>
              <a:rPr lang="es-ES_tradnl" sz="2400" dirty="0"/>
              <a:t>Basados en los resultados más que en el proceso</a:t>
            </a:r>
          </a:p>
          <a:p>
            <a:pPr lvl="0"/>
            <a:r>
              <a:rPr lang="es-ES_tradnl" dirty="0"/>
              <a:t>Había 3 tendencias que se relacionaban con la persuasión antes de 1980:</a:t>
            </a:r>
          </a:p>
          <a:p>
            <a:pPr lvl="1"/>
            <a:r>
              <a:rPr lang="es-ES_tradnl" sz="2400" b="1" dirty="0"/>
              <a:t>Persuasión y conducta</a:t>
            </a:r>
            <a:r>
              <a:rPr lang="es-ES_tradnl" sz="2400" dirty="0">
                <a:sym typeface="Wingdings"/>
              </a:rPr>
              <a:t></a:t>
            </a:r>
            <a:r>
              <a:rPr lang="es-ES_tradnl" sz="2400" dirty="0"/>
              <a:t> inducción a cambios en terceras personas</a:t>
            </a:r>
          </a:p>
          <a:p>
            <a:pPr lvl="1"/>
            <a:r>
              <a:rPr lang="es-ES_tradnl" sz="2400" b="1" dirty="0"/>
              <a:t>Persuasión y argumentación</a:t>
            </a:r>
            <a:r>
              <a:rPr lang="es-ES_tradnl" sz="2400" dirty="0">
                <a:sym typeface="Wingdings"/>
              </a:rPr>
              <a:t></a:t>
            </a:r>
            <a:r>
              <a:rPr lang="es-ES_tradnl" sz="2400" dirty="0"/>
              <a:t> relacionándola no sólo con los efectos, sino con los medios a través de los cuales se consigue el efecto persuasivo perseguido. </a:t>
            </a:r>
          </a:p>
          <a:p>
            <a:r>
              <a:rPr lang="es-ES_tradnl" b="1" dirty="0"/>
              <a:t>Persuasión y manipulación</a:t>
            </a:r>
            <a:r>
              <a:rPr lang="es-ES_tradnl" dirty="0">
                <a:sym typeface="Wingdings"/>
              </a:rPr>
              <a:t></a:t>
            </a:r>
            <a:r>
              <a:rPr lang="es-ES_tradnl" dirty="0"/>
              <a:t> tópico negativo de la persuasión que todavía pervive en la opinión pública. </a:t>
            </a:r>
            <a:endParaRPr lang="es-ES" dirty="0"/>
          </a:p>
        </p:txBody>
      </p:sp>
    </p:spTree>
    <p:extLst>
      <p:ext uri="{BB962C8B-B14F-4D97-AF65-F5344CB8AC3E}">
        <p14:creationId xmlns:p14="http://schemas.microsoft.com/office/powerpoint/2010/main" val="3388908773"/>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sp>
        <p:nvSpPr>
          <p:cNvPr id="3" name="Marcador de contenido 2"/>
          <p:cNvSpPr>
            <a:spLocks noGrp="1"/>
          </p:cNvSpPr>
          <p:nvPr>
            <p:ph idx="1"/>
          </p:nvPr>
        </p:nvSpPr>
        <p:spPr/>
        <p:txBody>
          <a:bodyPr>
            <a:normAutofit fontScale="70000" lnSpcReduction="20000"/>
          </a:bodyPr>
          <a:lstStyle/>
          <a:p>
            <a:pPr lvl="0"/>
            <a:r>
              <a:rPr lang="es-ES_tradnl" dirty="0"/>
              <a:t>Posterior a los 80 se reformuló el concepto y de acuerdo a </a:t>
            </a:r>
            <a:r>
              <a:rPr lang="es-ES_tradnl" dirty="0" err="1"/>
              <a:t>Reardon</a:t>
            </a:r>
            <a:r>
              <a:rPr lang="es-ES_tradnl" dirty="0"/>
              <a:t> es:</a:t>
            </a:r>
          </a:p>
          <a:p>
            <a:r>
              <a:rPr lang="es-ES_tradnl" i="1" dirty="0">
                <a:solidFill>
                  <a:schemeClr val="accent1"/>
                </a:solidFill>
              </a:rPr>
              <a:t>“La actividad de demostrar e intentar modificar la conducta de por lo menos una persona mediante la interacción simbólica. Es una actividad consciente y se produce cuando se registra una amenaza contra los objetos de una persona, cuando la fuente y el grado de esta amenaza son suficientemente importantes como para justificar el coste del esfuerzo que entraña la persuasión”</a:t>
            </a:r>
            <a:r>
              <a:rPr lang="es-ES_tradnl" i="1" dirty="0" smtClean="0">
                <a:solidFill>
                  <a:schemeClr val="accent1"/>
                </a:solidFill>
              </a:rPr>
              <a:t>.</a:t>
            </a:r>
          </a:p>
          <a:p>
            <a:pPr marL="68580" indent="0">
              <a:buNone/>
            </a:pPr>
            <a:r>
              <a:rPr lang="es-ES_tradnl" dirty="0"/>
              <a:t> </a:t>
            </a:r>
          </a:p>
          <a:p>
            <a:r>
              <a:rPr lang="es-ES_tradnl" dirty="0" smtClean="0"/>
              <a:t>Dar </a:t>
            </a:r>
            <a:r>
              <a:rPr lang="es-ES_tradnl" dirty="0"/>
              <a:t>más importancia a las variables de la situación o contexto en la selección de las estrategias persuasivas.</a:t>
            </a:r>
          </a:p>
          <a:p>
            <a:r>
              <a:rPr lang="es-ES_tradnl" dirty="0" smtClean="0"/>
              <a:t>Tener </a:t>
            </a:r>
            <a:r>
              <a:rPr lang="es-ES_tradnl" dirty="0"/>
              <a:t>en cuenta la autonomía del yo y la reciprocidad.</a:t>
            </a:r>
          </a:p>
          <a:p>
            <a:pPr marL="68580" indent="0">
              <a:buNone/>
            </a:pPr>
            <a:endParaRPr lang="es-ES" dirty="0"/>
          </a:p>
        </p:txBody>
      </p:sp>
    </p:spTree>
    <p:extLst>
      <p:ext uri="{BB962C8B-B14F-4D97-AF65-F5344CB8AC3E}">
        <p14:creationId xmlns:p14="http://schemas.microsoft.com/office/powerpoint/2010/main" val="381582674"/>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043492" y="952596"/>
            <a:ext cx="7446502" cy="4880033"/>
          </a:xfrm>
        </p:spPr>
        <p:txBody>
          <a:bodyPr>
            <a:normAutofit/>
          </a:bodyPr>
          <a:lstStyle/>
          <a:p>
            <a:r>
              <a:rPr lang="es-ES_tradnl" dirty="0"/>
              <a:t>Aceptar que los constructos y las normas son los fundamentos de la lógica de la conducta. </a:t>
            </a:r>
          </a:p>
          <a:p>
            <a:pPr lvl="1"/>
            <a:r>
              <a:rPr lang="es-ES_tradnl" dirty="0"/>
              <a:t>Se refiere meramente a la acción que el persuasor ejerce sobre otra persona. No como el medio ni como el efecto que produce.</a:t>
            </a:r>
          </a:p>
          <a:p>
            <a:pPr lvl="1"/>
            <a:r>
              <a:rPr lang="es-ES_tradnl" dirty="0"/>
              <a:t>Comunicativa: interacción simbólica</a:t>
            </a:r>
          </a:p>
          <a:p>
            <a:pPr lvl="1"/>
            <a:r>
              <a:rPr lang="es-ES_tradnl" dirty="0"/>
              <a:t>Estratégica</a:t>
            </a:r>
          </a:p>
          <a:p>
            <a:pPr marL="68580" indent="0">
              <a:buNone/>
            </a:pPr>
            <a:endParaRPr lang="es-ES_tradnl" dirty="0"/>
          </a:p>
          <a:p>
            <a:r>
              <a:rPr lang="es-ES_tradnl" dirty="0"/>
              <a:t>Comunicación Persuasiva</a:t>
            </a:r>
            <a:r>
              <a:rPr lang="es-ES_tradnl" dirty="0">
                <a:sym typeface="Wingdings"/>
              </a:rPr>
              <a:t></a:t>
            </a:r>
            <a:r>
              <a:rPr lang="es-ES_tradnl" dirty="0"/>
              <a:t> </a:t>
            </a:r>
          </a:p>
          <a:p>
            <a:r>
              <a:rPr lang="es-ES_tradnl" dirty="0"/>
              <a:t>Hay 2 tipo de comunicaciones: Informativa  y persuasiva. Ahora se ha añadido la comunicación de entretenimiento.</a:t>
            </a:r>
          </a:p>
          <a:p>
            <a:endParaRPr lang="es-ES" dirty="0"/>
          </a:p>
        </p:txBody>
      </p:sp>
    </p:spTree>
    <p:extLst>
      <p:ext uri="{BB962C8B-B14F-4D97-AF65-F5344CB8AC3E}">
        <p14:creationId xmlns:p14="http://schemas.microsoft.com/office/powerpoint/2010/main" val="1900290110"/>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043490" y="1165724"/>
            <a:ext cx="7024744" cy="1143000"/>
          </a:xfrm>
        </p:spPr>
        <p:txBody>
          <a:bodyPr>
            <a:normAutofit fontScale="90000"/>
          </a:bodyPr>
          <a:lstStyle/>
          <a:p>
            <a:pPr algn="ctr"/>
            <a:r>
              <a:rPr lang="es-ES_tradnl" b="1" dirty="0"/>
              <a:t>Comunicación Persuasiva VS Comunicación Estratégica</a:t>
            </a:r>
            <a:r>
              <a:rPr lang="es-ES_tradnl" dirty="0"/>
              <a:t/>
            </a:r>
            <a:br>
              <a:rPr lang="es-ES_tradnl" dirty="0"/>
            </a:br>
            <a:endParaRPr lang="es-ES" dirty="0"/>
          </a:p>
        </p:txBody>
      </p:sp>
      <p:sp>
        <p:nvSpPr>
          <p:cNvPr id="3" name="Marcador de contenido 2"/>
          <p:cNvSpPr>
            <a:spLocks noGrp="1"/>
          </p:cNvSpPr>
          <p:nvPr>
            <p:ph idx="1"/>
          </p:nvPr>
        </p:nvSpPr>
        <p:spPr/>
        <p:txBody>
          <a:bodyPr>
            <a:normAutofit fontScale="92500"/>
          </a:bodyPr>
          <a:lstStyle/>
          <a:p>
            <a:r>
              <a:rPr lang="es-ES_tradnl" dirty="0" smtClean="0"/>
              <a:t>Estrategia</a:t>
            </a:r>
            <a:r>
              <a:rPr lang="es-ES_tradnl" dirty="0" smtClean="0">
                <a:sym typeface="Wingdings"/>
              </a:rPr>
              <a:t>:</a:t>
            </a:r>
            <a:r>
              <a:rPr lang="es-ES_tradnl" dirty="0">
                <a:sym typeface="Wingdings"/>
              </a:rPr>
              <a:t> </a:t>
            </a:r>
            <a:r>
              <a:rPr lang="es-ES_tradnl" dirty="0" smtClean="0"/>
              <a:t>diseño </a:t>
            </a:r>
            <a:r>
              <a:rPr lang="es-ES_tradnl" dirty="0"/>
              <a:t>de las líneas de acción a lo largo de las que se trabaja para llevar a cabo esa comunicación persuasiva.</a:t>
            </a:r>
          </a:p>
          <a:p>
            <a:endParaRPr lang="es-ES_tradnl" dirty="0"/>
          </a:p>
          <a:p>
            <a:pPr>
              <a:buFont typeface="Wingdings" charset="2"/>
              <a:buChar char="§"/>
            </a:pPr>
            <a:r>
              <a:rPr lang="es-ES_tradnl" dirty="0" smtClean="0"/>
              <a:t>Algunos </a:t>
            </a:r>
            <a:r>
              <a:rPr lang="es-ES_tradnl" dirty="0"/>
              <a:t>autores establecen que la estrategia es una herramienta de la comunicación persuasiva. Y otros que de acuerdo a la nueva persuasión, la estrategia dejo de ser una parte o un enfoque de la persuasiva. </a:t>
            </a:r>
          </a:p>
          <a:p>
            <a:endParaRPr lang="es-ES" dirty="0"/>
          </a:p>
        </p:txBody>
      </p:sp>
    </p:spTree>
    <p:extLst>
      <p:ext uri="{BB962C8B-B14F-4D97-AF65-F5344CB8AC3E}">
        <p14:creationId xmlns:p14="http://schemas.microsoft.com/office/powerpoint/2010/main" val="1069135994"/>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712177" y="1283934"/>
            <a:ext cx="7529332" cy="4548695"/>
          </a:xfrm>
        </p:spPr>
        <p:txBody>
          <a:bodyPr>
            <a:normAutofit fontScale="92500" lnSpcReduction="10000"/>
          </a:bodyPr>
          <a:lstStyle/>
          <a:p>
            <a:r>
              <a:rPr lang="es-ES_tradnl" dirty="0"/>
              <a:t>Incertidumbre y </a:t>
            </a:r>
            <a:r>
              <a:rPr lang="es-ES_tradnl" dirty="0" smtClean="0"/>
              <a:t>anticipación</a:t>
            </a:r>
          </a:p>
          <a:p>
            <a:endParaRPr lang="es-ES_tradnl" dirty="0"/>
          </a:p>
          <a:p>
            <a:pPr lvl="1"/>
            <a:r>
              <a:rPr lang="es-ES_tradnl" dirty="0"/>
              <a:t>Una parte fundamental de la comunicación persuasiva es la capacidad de predecir las conductas ajenas futuras. </a:t>
            </a:r>
          </a:p>
          <a:p>
            <a:pPr lvl="1"/>
            <a:r>
              <a:rPr lang="es-ES_tradnl" dirty="0"/>
              <a:t>Por lo cual se considera el análisis de certidumbre en las acciones del otro. </a:t>
            </a:r>
          </a:p>
          <a:p>
            <a:pPr marL="68580" indent="0">
              <a:buNone/>
            </a:pPr>
            <a:endParaRPr lang="es-ES_tradnl" dirty="0"/>
          </a:p>
          <a:p>
            <a:r>
              <a:rPr lang="es-ES_tradnl" dirty="0"/>
              <a:t>Cooperación</a:t>
            </a:r>
          </a:p>
          <a:p>
            <a:pPr lvl="1"/>
            <a:r>
              <a:rPr lang="es-ES_tradnl" dirty="0"/>
              <a:t>Generalmente a nivel interno. Persuasión interpersonal</a:t>
            </a:r>
          </a:p>
          <a:p>
            <a:pPr lvl="1"/>
            <a:r>
              <a:rPr lang="es-ES_tradnl" dirty="0"/>
              <a:t>Ejemplo: cuando una persona ejerce influencia sobre otra para que acepte su propia versión de una norma.</a:t>
            </a:r>
          </a:p>
          <a:p>
            <a:endParaRPr lang="es-ES" dirty="0"/>
          </a:p>
        </p:txBody>
      </p:sp>
    </p:spTree>
    <p:extLst>
      <p:ext uri="{BB962C8B-B14F-4D97-AF65-F5344CB8AC3E}">
        <p14:creationId xmlns:p14="http://schemas.microsoft.com/office/powerpoint/2010/main" val="1777481110"/>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Publicidad</a:t>
            </a:r>
            <a:endParaRPr lang="es-ES" dirty="0"/>
          </a:p>
        </p:txBody>
      </p:sp>
      <p:sp>
        <p:nvSpPr>
          <p:cNvPr id="3" name="Marcador de contenido 2"/>
          <p:cNvSpPr>
            <a:spLocks noGrp="1"/>
          </p:cNvSpPr>
          <p:nvPr>
            <p:ph idx="1"/>
          </p:nvPr>
        </p:nvSpPr>
        <p:spPr/>
        <p:txBody>
          <a:bodyPr>
            <a:normAutofit fontScale="85000" lnSpcReduction="10000"/>
          </a:bodyPr>
          <a:lstStyle/>
          <a:p>
            <a:r>
              <a:rPr lang="es-ES_tradnl" dirty="0" smtClean="0"/>
              <a:t>Fenómeno </a:t>
            </a:r>
            <a:r>
              <a:rPr lang="es-ES_tradnl" dirty="0"/>
              <a:t>urbano y la aparición de oficinas de información y </a:t>
            </a:r>
            <a:r>
              <a:rPr lang="es-ES_tradnl" dirty="0" smtClean="0"/>
              <a:t>gacetas.</a:t>
            </a:r>
          </a:p>
          <a:p>
            <a:endParaRPr lang="es-ES_tradnl" dirty="0"/>
          </a:p>
          <a:p>
            <a:r>
              <a:rPr lang="es-ES_tradnl" dirty="0"/>
              <a:t>Revolución industrial, sociedad de masas y la institucionalización del sistema de comunicación </a:t>
            </a:r>
            <a:r>
              <a:rPr lang="es-ES_tradnl" dirty="0" smtClean="0"/>
              <a:t>publicitaria.</a:t>
            </a:r>
          </a:p>
          <a:p>
            <a:endParaRPr lang="es-ES_tradnl" dirty="0"/>
          </a:p>
          <a:p>
            <a:r>
              <a:rPr lang="es-ES_tradnl" dirty="0"/>
              <a:t>Fenómeno expansivo actual: publicidad actual</a:t>
            </a:r>
          </a:p>
          <a:p>
            <a:pPr lvl="1"/>
            <a:r>
              <a:rPr lang="es-ES_tradnl" dirty="0" smtClean="0"/>
              <a:t>Marketing</a:t>
            </a:r>
            <a:endParaRPr lang="es-ES_tradnl" dirty="0"/>
          </a:p>
          <a:p>
            <a:pPr lvl="1"/>
            <a:r>
              <a:rPr lang="es-ES_tradnl" dirty="0" smtClean="0"/>
              <a:t>Aparición </a:t>
            </a:r>
            <a:r>
              <a:rPr lang="es-ES_tradnl" dirty="0"/>
              <a:t>de medios masivos</a:t>
            </a:r>
          </a:p>
          <a:p>
            <a:pPr lvl="1"/>
            <a:r>
              <a:rPr lang="es-ES_tradnl" dirty="0" smtClean="0"/>
              <a:t>Regulación </a:t>
            </a:r>
            <a:r>
              <a:rPr lang="es-ES_tradnl" dirty="0"/>
              <a:t>de los medios masivos</a:t>
            </a:r>
          </a:p>
          <a:p>
            <a:endParaRPr lang="es-ES" dirty="0"/>
          </a:p>
        </p:txBody>
      </p:sp>
    </p:spTree>
    <p:extLst>
      <p:ext uri="{BB962C8B-B14F-4D97-AF65-F5344CB8AC3E}">
        <p14:creationId xmlns:p14="http://schemas.microsoft.com/office/powerpoint/2010/main" val="3870303556"/>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043490" y="1759382"/>
            <a:ext cx="7024744" cy="1143000"/>
          </a:xfrm>
        </p:spPr>
        <p:txBody>
          <a:bodyPr>
            <a:normAutofit fontScale="90000"/>
          </a:bodyPr>
          <a:lstStyle/>
          <a:p>
            <a:pPr algn="ctr"/>
            <a:r>
              <a:rPr lang="es-ES_tradnl" dirty="0"/>
              <a:t>¿Qué diferencias hay entre comunicación publicitaria y comunicación estratégica?</a:t>
            </a:r>
            <a:br>
              <a:rPr lang="es-ES_tradnl" dirty="0"/>
            </a:br>
            <a:endParaRPr lang="es-ES" dirty="0"/>
          </a:p>
        </p:txBody>
      </p:sp>
      <p:sp>
        <p:nvSpPr>
          <p:cNvPr id="3" name="Marcador de contenido 2"/>
          <p:cNvSpPr>
            <a:spLocks noGrp="1"/>
          </p:cNvSpPr>
          <p:nvPr>
            <p:ph idx="1"/>
          </p:nvPr>
        </p:nvSpPr>
        <p:spPr>
          <a:xfrm>
            <a:off x="1043492" y="3221025"/>
            <a:ext cx="6777317" cy="2466939"/>
          </a:xfrm>
        </p:spPr>
        <p:txBody>
          <a:bodyPr/>
          <a:lstStyle/>
          <a:p>
            <a:r>
              <a:rPr lang="es-ES_tradnl" dirty="0"/>
              <a:t>En toda actividad publicitaria se dan los rasgos que permiten caracterizarla de estratégica, pero no toda comunicación estratégica es publicitaria. Pues no toda la comunicación estratégica tiene los rasgos que caracterizan la publicidad. </a:t>
            </a:r>
          </a:p>
          <a:p>
            <a:endParaRPr lang="es-ES" dirty="0"/>
          </a:p>
        </p:txBody>
      </p:sp>
    </p:spTree>
    <p:extLst>
      <p:ext uri="{BB962C8B-B14F-4D97-AF65-F5344CB8AC3E}">
        <p14:creationId xmlns:p14="http://schemas.microsoft.com/office/powerpoint/2010/main" val="1130036458"/>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r>
              <a:rPr lang="es-ES" dirty="0" smtClean="0"/>
              <a:t>Relaciones Públicas</a:t>
            </a:r>
            <a:endParaRPr lang="es-ES" dirty="0"/>
          </a:p>
        </p:txBody>
      </p:sp>
      <p:sp>
        <p:nvSpPr>
          <p:cNvPr id="3" name="Subtítulo 2"/>
          <p:cNvSpPr>
            <a:spLocks noGrp="1"/>
          </p:cNvSpPr>
          <p:nvPr>
            <p:ph type="subTitle" idx="1"/>
          </p:nvPr>
        </p:nvSpPr>
        <p:spPr/>
        <p:txBody>
          <a:bodyPr/>
          <a:lstStyle/>
          <a:p>
            <a:endParaRPr lang="es-ES"/>
          </a:p>
        </p:txBody>
      </p:sp>
    </p:spTree>
    <p:extLst>
      <p:ext uri="{BB962C8B-B14F-4D97-AF65-F5344CB8AC3E}">
        <p14:creationId xmlns:p14="http://schemas.microsoft.com/office/powerpoint/2010/main" val="3578117505"/>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sp>
        <p:nvSpPr>
          <p:cNvPr id="3" name="Marcador de contenido 2"/>
          <p:cNvSpPr>
            <a:spLocks noGrp="1"/>
          </p:cNvSpPr>
          <p:nvPr>
            <p:ph idx="1"/>
          </p:nvPr>
        </p:nvSpPr>
        <p:spPr/>
        <p:txBody>
          <a:bodyPr/>
          <a:lstStyle/>
          <a:p>
            <a:pPr algn="ctr"/>
            <a:endParaRPr lang="es-ES" dirty="0" smtClean="0"/>
          </a:p>
          <a:p>
            <a:pPr algn="ctr"/>
            <a:endParaRPr lang="es-ES" dirty="0"/>
          </a:p>
          <a:p>
            <a:pPr algn="ctr"/>
            <a:r>
              <a:rPr lang="es-ES" dirty="0" smtClean="0"/>
              <a:t>Relación con los Públicos</a:t>
            </a:r>
          </a:p>
          <a:p>
            <a:pPr algn="ctr"/>
            <a:r>
              <a:rPr lang="es-ES" dirty="0" smtClean="0"/>
              <a:t>A principio del Siglo XIX</a:t>
            </a:r>
          </a:p>
        </p:txBody>
      </p:sp>
    </p:spTree>
    <p:extLst>
      <p:ext uri="{BB962C8B-B14F-4D97-AF65-F5344CB8AC3E}">
        <p14:creationId xmlns:p14="http://schemas.microsoft.com/office/powerpoint/2010/main" val="459184234"/>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r"/>
            <a:r>
              <a:rPr lang="es-ES" dirty="0" smtClean="0"/>
              <a:t>Definición</a:t>
            </a:r>
            <a:endParaRPr lang="es-ES" dirty="0"/>
          </a:p>
        </p:txBody>
      </p:sp>
      <p:sp>
        <p:nvSpPr>
          <p:cNvPr id="3" name="Marcador de contenido 2"/>
          <p:cNvSpPr>
            <a:spLocks noGrp="1"/>
          </p:cNvSpPr>
          <p:nvPr>
            <p:ph idx="1"/>
          </p:nvPr>
        </p:nvSpPr>
        <p:spPr/>
        <p:txBody>
          <a:bodyPr/>
          <a:lstStyle/>
          <a:p>
            <a:pPr marL="0" indent="0">
              <a:buNone/>
            </a:pPr>
            <a:r>
              <a:rPr lang="es-ES" dirty="0" smtClean="0"/>
              <a:t>“Relaciones públicas es una función directiva que ayuda a establecer y mantener líneas mutuas de comunicación, compresión, aceptación y cooperación entre una organización y sus públicos.</a:t>
            </a:r>
            <a:br>
              <a:rPr lang="es-ES" dirty="0" smtClean="0"/>
            </a:br>
            <a:endParaRPr lang="es-ES" dirty="0"/>
          </a:p>
          <a:p>
            <a:pPr marL="0" indent="0">
              <a:buNone/>
            </a:pPr>
            <a:r>
              <a:rPr lang="es-ES" dirty="0" smtClean="0"/>
              <a:t>Ayuda a mantener a la dirección informada de la opinión pública…..</a:t>
            </a:r>
            <a:endParaRPr lang="es-ES" dirty="0"/>
          </a:p>
        </p:txBody>
      </p:sp>
    </p:spTree>
    <p:extLst>
      <p:ext uri="{BB962C8B-B14F-4D97-AF65-F5344CB8AC3E}">
        <p14:creationId xmlns:p14="http://schemas.microsoft.com/office/powerpoint/2010/main" val="449055210"/>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sp>
        <p:nvSpPr>
          <p:cNvPr id="3" name="Marcador de contenido 2"/>
          <p:cNvSpPr>
            <a:spLocks noGrp="1"/>
          </p:cNvSpPr>
          <p:nvPr>
            <p:ph idx="1"/>
          </p:nvPr>
        </p:nvSpPr>
        <p:spPr/>
        <p:txBody>
          <a:bodyPr/>
          <a:lstStyle/>
          <a:p>
            <a:pPr marL="0" indent="0">
              <a:buNone/>
            </a:pPr>
            <a:r>
              <a:rPr lang="es-ES" dirty="0" smtClean="0"/>
              <a:t>Sistemas comunicativos que permiten a una organización convertirse en noticia y transmitir mensajes positivos para configurar su imagen, ganarse la confianza de sus públicos y mejorar sus comportamientos. “</a:t>
            </a:r>
            <a:endParaRPr lang="es-ES" dirty="0"/>
          </a:p>
        </p:txBody>
      </p:sp>
    </p:spTree>
    <p:extLst>
      <p:ext uri="{BB962C8B-B14F-4D97-AF65-F5344CB8AC3E}">
        <p14:creationId xmlns:p14="http://schemas.microsoft.com/office/powerpoint/2010/main" val="3853729224"/>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043490" y="688997"/>
            <a:ext cx="7024744" cy="1143000"/>
          </a:xfrm>
        </p:spPr>
        <p:txBody>
          <a:bodyPr>
            <a:normAutofit fontScale="90000"/>
          </a:bodyPr>
          <a:lstStyle/>
          <a:p>
            <a:pPr algn="ctr"/>
            <a:r>
              <a:rPr lang="es-ES" dirty="0" smtClean="0"/>
              <a:t>RP vs Comunicación Estratégica</a:t>
            </a:r>
            <a:endParaRPr lang="es-ES" dirty="0"/>
          </a:p>
        </p:txBody>
      </p:sp>
      <p:sp>
        <p:nvSpPr>
          <p:cNvPr id="3" name="Marcador de contenido 2"/>
          <p:cNvSpPr>
            <a:spLocks noGrp="1"/>
          </p:cNvSpPr>
          <p:nvPr>
            <p:ph idx="1"/>
          </p:nvPr>
        </p:nvSpPr>
        <p:spPr>
          <a:xfrm>
            <a:off x="4172856" y="1999343"/>
            <a:ext cx="4513943" cy="4858657"/>
          </a:xfrm>
        </p:spPr>
        <p:txBody>
          <a:bodyPr>
            <a:normAutofit/>
          </a:bodyPr>
          <a:lstStyle/>
          <a:p>
            <a:r>
              <a:rPr lang="es-ES" dirty="0" smtClean="0"/>
              <a:t>Comunicación Pública - RRPP:  Armonizar las metas y estrategias de otros (públicos) con las propias</a:t>
            </a:r>
          </a:p>
          <a:p>
            <a:r>
              <a:rPr lang="es-ES" dirty="0" smtClean="0"/>
              <a:t>RRPP entienden a la sociedad como un juego estratégico que conduce a mayor responsabilidad social. </a:t>
            </a:r>
            <a:endParaRPr lang="es-ES" dirty="0"/>
          </a:p>
        </p:txBody>
      </p:sp>
      <p:pic>
        <p:nvPicPr>
          <p:cNvPr id="5" name="Imagen 4"/>
          <p:cNvPicPr>
            <a:picLocks noChangeAspect="1"/>
          </p:cNvPicPr>
          <p:nvPr/>
        </p:nvPicPr>
        <p:blipFill>
          <a:blip r:embed="rId2"/>
          <a:stretch>
            <a:fillRect/>
          </a:stretch>
        </p:blipFill>
        <p:spPr>
          <a:xfrm>
            <a:off x="674916" y="2389414"/>
            <a:ext cx="3049010" cy="2345871"/>
          </a:xfrm>
          <a:prstGeom prst="rect">
            <a:avLst/>
          </a:prstGeom>
        </p:spPr>
      </p:pic>
    </p:spTree>
    <p:extLst>
      <p:ext uri="{BB962C8B-B14F-4D97-AF65-F5344CB8AC3E}">
        <p14:creationId xmlns:p14="http://schemas.microsoft.com/office/powerpoint/2010/main" val="306999502"/>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pPr algn="r"/>
            <a:r>
              <a:rPr lang="es-ES" dirty="0" smtClean="0"/>
              <a:t>Comunicación Persuasiva, Publicidad y RRPP.</a:t>
            </a:r>
            <a:endParaRPr lang="es-ES" dirty="0"/>
          </a:p>
        </p:txBody>
      </p:sp>
      <p:sp>
        <p:nvSpPr>
          <p:cNvPr id="3" name="Marcador de contenido 2"/>
          <p:cNvSpPr>
            <a:spLocks noGrp="1"/>
          </p:cNvSpPr>
          <p:nvPr>
            <p:ph idx="1"/>
          </p:nvPr>
        </p:nvSpPr>
        <p:spPr/>
        <p:txBody>
          <a:bodyPr>
            <a:normAutofit fontScale="85000" lnSpcReduction="10000"/>
          </a:bodyPr>
          <a:lstStyle/>
          <a:p>
            <a:pPr marL="0" lvl="1" indent="0">
              <a:buNone/>
            </a:pPr>
            <a:r>
              <a:rPr lang="es-ES" sz="3200" dirty="0" smtClean="0"/>
              <a:t>Origen Común</a:t>
            </a:r>
          </a:p>
          <a:p>
            <a:pPr marL="857250" lvl="2" indent="-457200"/>
            <a:r>
              <a:rPr lang="es-ES" dirty="0" smtClean="0"/>
              <a:t>Surgen de la capacidad estratégica del hombre para aprovechar oportunidades y resolver conflictos.</a:t>
            </a:r>
          </a:p>
          <a:p>
            <a:pPr marL="0" indent="0">
              <a:buNone/>
            </a:pPr>
            <a:r>
              <a:rPr lang="es-ES" dirty="0" smtClean="0"/>
              <a:t>Necesidad de crear sistema</a:t>
            </a:r>
            <a:endParaRPr lang="es-ES" dirty="0"/>
          </a:p>
          <a:p>
            <a:pPr lvl="1">
              <a:buFont typeface="Arial"/>
              <a:buChar char="•"/>
            </a:pPr>
            <a:r>
              <a:rPr lang="es-ES" sz="2400" dirty="0" smtClean="0"/>
              <a:t>Propaganda religiosa por descubrimiento América</a:t>
            </a:r>
          </a:p>
          <a:p>
            <a:pPr lvl="1">
              <a:buFont typeface="Arial"/>
              <a:buChar char="•"/>
            </a:pPr>
            <a:r>
              <a:rPr lang="es-ES" sz="2400" dirty="0" smtClean="0"/>
              <a:t>Propaganda Política por Revolución Francesa</a:t>
            </a:r>
          </a:p>
          <a:p>
            <a:pPr marL="457200" lvl="1" indent="0" algn="ctr">
              <a:buNone/>
            </a:pPr>
            <a:endParaRPr lang="es-ES" dirty="0" smtClean="0"/>
          </a:p>
          <a:p>
            <a:pPr marL="457200" lvl="1" indent="0" algn="ctr">
              <a:buNone/>
            </a:pPr>
            <a:r>
              <a:rPr lang="es-ES" dirty="0" smtClean="0"/>
              <a:t>NECESIDAD DE SER NOTICIA POSITIVA, GANARSE CONFIANZA</a:t>
            </a:r>
          </a:p>
        </p:txBody>
      </p:sp>
    </p:spTree>
    <p:extLst>
      <p:ext uri="{BB962C8B-B14F-4D97-AF65-F5344CB8AC3E}">
        <p14:creationId xmlns:p14="http://schemas.microsoft.com/office/powerpoint/2010/main" val="320932531"/>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r"/>
            <a:r>
              <a:rPr lang="es-ES" dirty="0" smtClean="0"/>
              <a:t>Giro Estratégico</a:t>
            </a:r>
            <a:endParaRPr lang="es-ES" dirty="0"/>
          </a:p>
        </p:txBody>
      </p:sp>
      <p:sp>
        <p:nvSpPr>
          <p:cNvPr id="3" name="Marcador de contenido 2"/>
          <p:cNvSpPr>
            <a:spLocks noGrp="1"/>
          </p:cNvSpPr>
          <p:nvPr>
            <p:ph idx="1"/>
          </p:nvPr>
        </p:nvSpPr>
        <p:spPr/>
        <p:txBody>
          <a:bodyPr>
            <a:normAutofit fontScale="92500" lnSpcReduction="10000"/>
          </a:bodyPr>
          <a:lstStyle/>
          <a:p>
            <a:r>
              <a:rPr lang="es-ES" dirty="0" smtClean="0"/>
              <a:t>Convergen en </a:t>
            </a:r>
            <a:r>
              <a:rPr lang="es-ES" b="1" dirty="0" smtClean="0"/>
              <a:t>estrategia, comunicación y consenso. </a:t>
            </a:r>
          </a:p>
          <a:p>
            <a:pPr marL="0" indent="0">
              <a:buNone/>
            </a:pPr>
            <a:endParaRPr lang="es-ES" b="1" dirty="0" smtClean="0"/>
          </a:p>
          <a:p>
            <a:pPr marL="0" indent="0" algn="r">
              <a:buNone/>
            </a:pPr>
            <a:r>
              <a:rPr lang="es-ES" sz="4400" dirty="0" smtClean="0"/>
              <a:t>Comunicación Persuasiva</a:t>
            </a:r>
          </a:p>
          <a:p>
            <a:pPr marL="0" indent="0">
              <a:buNone/>
            </a:pPr>
            <a:r>
              <a:rPr lang="es-ES" dirty="0" smtClean="0"/>
              <a:t>Meta: </a:t>
            </a:r>
            <a:br>
              <a:rPr lang="es-ES" dirty="0" smtClean="0"/>
            </a:br>
            <a:r>
              <a:rPr lang="es-ES" dirty="0" smtClean="0"/>
              <a:t>(Aristóteles) Llevar a los demás a tener su propio punto de vista</a:t>
            </a:r>
            <a:br>
              <a:rPr lang="es-ES" dirty="0" smtClean="0"/>
            </a:br>
            <a:r>
              <a:rPr lang="es-ES" dirty="0" smtClean="0"/>
              <a:t>(Psicología) El cambio de una actitud o conducta</a:t>
            </a:r>
          </a:p>
          <a:p>
            <a:pPr marL="0" indent="0" algn="r">
              <a:buNone/>
            </a:pPr>
            <a:endParaRPr lang="es-ES" sz="4400" dirty="0"/>
          </a:p>
          <a:p>
            <a:pPr marL="0" indent="0">
              <a:buNone/>
            </a:pPr>
            <a:endParaRPr lang="es-ES" sz="4400" dirty="0" smtClean="0"/>
          </a:p>
          <a:p>
            <a:pPr marL="0" indent="0">
              <a:buNone/>
            </a:pPr>
            <a:endParaRPr lang="es-ES" b="1" dirty="0"/>
          </a:p>
          <a:p>
            <a:pPr marL="0" indent="0" algn="r">
              <a:buNone/>
            </a:pPr>
            <a:endParaRPr lang="es-ES" sz="4400" b="1" dirty="0" smtClean="0"/>
          </a:p>
        </p:txBody>
      </p:sp>
    </p:spTree>
    <p:extLst>
      <p:ext uri="{BB962C8B-B14F-4D97-AF65-F5344CB8AC3E}">
        <p14:creationId xmlns:p14="http://schemas.microsoft.com/office/powerpoint/2010/main" val="3100018848"/>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pPr algn="r"/>
            <a:r>
              <a:rPr lang="es-ES" dirty="0" smtClean="0"/>
              <a:t>Información-Persuasión-Entretenimiento</a:t>
            </a:r>
            <a:endParaRPr lang="es-ES" dirty="0"/>
          </a:p>
        </p:txBody>
      </p:sp>
      <p:sp>
        <p:nvSpPr>
          <p:cNvPr id="3" name="Marcador de contenido 2"/>
          <p:cNvSpPr>
            <a:spLocks noGrp="1"/>
          </p:cNvSpPr>
          <p:nvPr>
            <p:ph idx="1"/>
          </p:nvPr>
        </p:nvSpPr>
        <p:spPr/>
        <p:txBody>
          <a:bodyPr/>
          <a:lstStyle/>
          <a:p>
            <a:r>
              <a:rPr lang="es-ES" dirty="0" smtClean="0"/>
              <a:t>Educación que informa</a:t>
            </a:r>
          </a:p>
          <a:p>
            <a:r>
              <a:rPr lang="es-ES" dirty="0" smtClean="0"/>
              <a:t>Entretenimiento que distrae</a:t>
            </a:r>
          </a:p>
          <a:p>
            <a:r>
              <a:rPr lang="es-ES" dirty="0" smtClean="0"/>
              <a:t>Propaganda que persuade.</a:t>
            </a:r>
          </a:p>
          <a:p>
            <a:endParaRPr lang="es-ES" dirty="0"/>
          </a:p>
          <a:p>
            <a:pPr marL="0" indent="0" algn="just">
              <a:buNone/>
            </a:pPr>
            <a:r>
              <a:rPr lang="es-ES" dirty="0" smtClean="0"/>
              <a:t>Crítica de </a:t>
            </a:r>
            <a:r>
              <a:rPr lang="es-ES" dirty="0" err="1" smtClean="0"/>
              <a:t>Schramm</a:t>
            </a:r>
            <a:r>
              <a:rPr lang="es-ES" dirty="0" smtClean="0"/>
              <a:t> “los objetivos de los emisores y receptores no suelen ser tan nítidos como aparentan”</a:t>
            </a:r>
            <a:endParaRPr lang="es-ES" dirty="0"/>
          </a:p>
        </p:txBody>
      </p:sp>
    </p:spTree>
    <p:extLst>
      <p:ext uri="{BB962C8B-B14F-4D97-AF65-F5344CB8AC3E}">
        <p14:creationId xmlns:p14="http://schemas.microsoft.com/office/powerpoint/2010/main" val="3987451094"/>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微软雅黑"/>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微软雅黑"/>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Austin.thmx</Template>
  <TotalTime>232</TotalTime>
  <Words>2160</Words>
  <Application>Microsoft Macintosh PowerPoint</Application>
  <PresentationFormat>Presentación en pantalla (4:3)</PresentationFormat>
  <Paragraphs>243</Paragraphs>
  <Slides>43</Slides>
  <Notes>1</Notes>
  <HiddenSlides>0</HiddenSlides>
  <MMClips>0</MMClips>
  <ScaleCrop>false</ScaleCrop>
  <HeadingPairs>
    <vt:vector size="4" baseType="variant">
      <vt:variant>
        <vt:lpstr>Tema</vt:lpstr>
      </vt:variant>
      <vt:variant>
        <vt:i4>1</vt:i4>
      </vt:variant>
      <vt:variant>
        <vt:lpstr>Títulos de diapositiva</vt:lpstr>
      </vt:variant>
      <vt:variant>
        <vt:i4>43</vt:i4>
      </vt:variant>
    </vt:vector>
  </HeadingPairs>
  <TitlesOfParts>
    <vt:vector size="44" baseType="lpstr">
      <vt:lpstr>Austin</vt:lpstr>
      <vt:lpstr>Distrito 22 Capítulos 14-16 Amelia Cuevas Niebla 1161232 Nayelli Aguilar Fuentes 1161535 Alejandro Díaz González 1161602 Aide Fuentes Barrón 1162287 Alejandra Villegas Salvador 1166324</vt:lpstr>
      <vt:lpstr>La Comunicación estratégica en las organizaciones</vt:lpstr>
      <vt:lpstr>Presentación de PowerPoint</vt:lpstr>
      <vt:lpstr>Presentación de PowerPoint</vt:lpstr>
      <vt:lpstr>Gestión del futuro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TRIBUNA: La Rev. Repucrática</vt:lpstr>
      <vt:lpstr>TRIBUNA: La Rev. Repucrática</vt:lpstr>
      <vt:lpstr> Las fronteras de la Comunicación Estratégica</vt:lpstr>
      <vt:lpstr>Comunicación estratégica</vt:lpstr>
      <vt:lpstr>Estudios relacionados</vt:lpstr>
      <vt:lpstr>Propaganda</vt:lpstr>
      <vt:lpstr>Propaganda en la 1ª Guerra Mundial (1ª fase)</vt:lpstr>
      <vt:lpstr>Modelo totalitario (2ª fase)</vt:lpstr>
      <vt:lpstr>De la propaganda a la información (3ª fase)</vt:lpstr>
      <vt:lpstr>Neocapitalismo a la Sociedad de la Información</vt:lpstr>
      <vt:lpstr>La muerte de la propaganda diluida en el marketing y la comunicación política</vt:lpstr>
      <vt:lpstr>Propaganda vs. Comunicación Estratégica</vt:lpstr>
      <vt:lpstr>Comunicación persuasiva</vt:lpstr>
      <vt:lpstr>Presentación de PowerPoint</vt:lpstr>
      <vt:lpstr>Presentación de PowerPoint</vt:lpstr>
      <vt:lpstr>Presentación de PowerPoint</vt:lpstr>
      <vt:lpstr>Comunicación Persuasiva VS Comunicación Estratégica </vt:lpstr>
      <vt:lpstr>Presentación de PowerPoint</vt:lpstr>
      <vt:lpstr>Publicidad</vt:lpstr>
      <vt:lpstr>¿Qué diferencias hay entre comunicación publicitaria y comunicación estratégica? </vt:lpstr>
      <vt:lpstr>Relaciones Públicas</vt:lpstr>
      <vt:lpstr>Presentación de PowerPoint</vt:lpstr>
      <vt:lpstr>Definición</vt:lpstr>
      <vt:lpstr>Presentación de PowerPoint</vt:lpstr>
      <vt:lpstr>RP vs Comunicación Estratégica</vt:lpstr>
      <vt:lpstr>Comunicación Persuasiva, Publicidad y RRPP.</vt:lpstr>
      <vt:lpstr>Giro Estratégico</vt:lpstr>
      <vt:lpstr>Información-Persuasión-Entretenimiento</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2DA PARTE DEL 14</dc:title>
  <dc:creator>Aide Violeta Fuentes Barrón</dc:creator>
  <cp:lastModifiedBy>Alejandro Díaz</cp:lastModifiedBy>
  <cp:revision>30</cp:revision>
  <dcterms:created xsi:type="dcterms:W3CDTF">2013-11-12T21:45:22Z</dcterms:created>
  <dcterms:modified xsi:type="dcterms:W3CDTF">2013-11-13T03:08:30Z</dcterms:modified>
</cp:coreProperties>
</file>