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176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2000" noProof="0" dirty="0" smtClean="0"/>
            <a:t>Identidad de la Empresa </a:t>
          </a:r>
          <a:endParaRPr lang="es-ES_tradnl" sz="2000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4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8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2000" noProof="0" smtClean="0"/>
            <a:t>Trabajo corporativo</a:t>
          </a:r>
          <a:endParaRPr lang="es-ES_tradnl" sz="2000" noProof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4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8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2000" noProof="0" dirty="0" smtClean="0"/>
            <a:t>Imagen del Público </a:t>
          </a:r>
          <a:endParaRPr lang="es-ES_tradnl" sz="2000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4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400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3" custLinFactNeighborX="-10168" custLinFactNeighborY="-78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E8124-179B-6B4F-BC43-B5379A5AD876}" type="pres">
      <dgm:prSet presAssocID="{CF9F205E-54BD-D647-874A-B7024711B17A}" presName="sibTrans" presStyleLbl="sibTrans2D1" presStyleIdx="0" presStyleCnt="2" custAng="0"/>
      <dgm:spPr/>
      <dgm:t>
        <a:bodyPr/>
        <a:lstStyle/>
        <a:p>
          <a:endParaRPr lang="en-US"/>
        </a:p>
      </dgm:t>
    </dgm:pt>
    <dgm:pt modelId="{8A081287-0DDF-FD4B-BDD6-8116D585D4AC}" type="pres">
      <dgm:prSet presAssocID="{CF9F205E-54BD-D647-874A-B7024711B17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500ADEB-F6FC-7C4A-994E-449742782172}" type="pres">
      <dgm:prSet presAssocID="{95641150-0ED7-3A44-A7E9-10F981D350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F39994-0CFE-154F-86BC-4612B759386A}" type="pres">
      <dgm:prSet presAssocID="{98E18AF8-AE9C-0342-B240-46B11B492AE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BF2821C-8BEA-0C4B-8C8E-A0995D489643}" type="pres">
      <dgm:prSet presAssocID="{98E18AF8-AE9C-0342-B240-46B11B492AEE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F5D106-59FD-4743-9CF9-FF84057C335B}" type="pres">
      <dgm:prSet presAssocID="{EDBAF530-87A2-824A-870C-9DB4240DBD37}" presName="node" presStyleLbl="node1" presStyleIdx="2" presStyleCnt="3" custLinFactY="-100000" custLinFactNeighborX="83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2833BD22-4309-6C4B-A03B-72685E2F85EB}" type="presOf" srcId="{98E18AF8-AE9C-0342-B240-46B11B492AEE}" destId="{ABF2821C-8BEA-0C4B-8C8E-A0995D489643}" srcOrd="1" destOrd="0" presId="urn:microsoft.com/office/officeart/2005/8/layout/process1"/>
    <dgm:cxn modelId="{52D35479-5886-AA47-A043-8AF3869077AB}" type="presOf" srcId="{3AFC7D6B-53E3-1340-B267-0481F996B6A6}" destId="{26FAEBCA-040B-B443-97F0-7DAC93612228}" srcOrd="0" destOrd="0" presId="urn:microsoft.com/office/officeart/2005/8/layout/process1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1E4458D1-1F0D-124A-A33E-D4F936AEC0AD}" type="presOf" srcId="{95641150-0ED7-3A44-A7E9-10F981D35001}" destId="{0500ADEB-F6FC-7C4A-994E-449742782172}" srcOrd="0" destOrd="0" presId="urn:microsoft.com/office/officeart/2005/8/layout/process1"/>
    <dgm:cxn modelId="{B4601ACA-2A9A-5F49-ABB7-D8DDD9C1EC9F}" type="presOf" srcId="{98E18AF8-AE9C-0342-B240-46B11B492AEE}" destId="{0CF39994-0CFE-154F-86BC-4612B759386A}" srcOrd="0" destOrd="0" presId="urn:microsoft.com/office/officeart/2005/8/layout/process1"/>
    <dgm:cxn modelId="{1A1BB3F0-EE5C-3149-9FE5-661B49973571}" type="presOf" srcId="{B04EFEBF-447B-FF48-BFE7-A15AF89FE4F6}" destId="{B92C9886-57B5-7942-8186-2D54176DD153}" srcOrd="0" destOrd="0" presId="urn:microsoft.com/office/officeart/2005/8/layout/process1"/>
    <dgm:cxn modelId="{5AFCFB2F-2786-8344-8D5F-64ADD0830E51}" type="presOf" srcId="{EDBAF530-87A2-824A-870C-9DB4240DBD37}" destId="{FCF5D106-59FD-4743-9CF9-FF84057C335B}" srcOrd="0" destOrd="0" presId="urn:microsoft.com/office/officeart/2005/8/layout/process1"/>
    <dgm:cxn modelId="{9235F52C-FEC3-FC45-96E3-75F15126FDB5}" type="presOf" srcId="{CF9F205E-54BD-D647-874A-B7024711B17A}" destId="{8A081287-0DDF-FD4B-BDD6-8116D585D4AC}" srcOrd="1" destOrd="0" presId="urn:microsoft.com/office/officeart/2005/8/layout/process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35B5EB71-4FA8-574A-B49F-51FD86C00973}" type="presOf" srcId="{CF9F205E-54BD-D647-874A-B7024711B17A}" destId="{643E8124-179B-6B4F-BC43-B5379A5AD876}" srcOrd="0" destOrd="0" presId="urn:microsoft.com/office/officeart/2005/8/layout/process1"/>
    <dgm:cxn modelId="{5B6674B2-BBFC-2D48-A8B4-EE97C9777FBF}" type="presParOf" srcId="{26FAEBCA-040B-B443-97F0-7DAC93612228}" destId="{B92C9886-57B5-7942-8186-2D54176DD153}" srcOrd="0" destOrd="0" presId="urn:microsoft.com/office/officeart/2005/8/layout/process1"/>
    <dgm:cxn modelId="{2ACBFD96-2FBE-C742-B6AC-4A1A04E56C8C}" type="presParOf" srcId="{26FAEBCA-040B-B443-97F0-7DAC93612228}" destId="{643E8124-179B-6B4F-BC43-B5379A5AD876}" srcOrd="1" destOrd="0" presId="urn:microsoft.com/office/officeart/2005/8/layout/process1"/>
    <dgm:cxn modelId="{1E89C346-BEDC-F746-981E-B1EE4D0E15D1}" type="presParOf" srcId="{643E8124-179B-6B4F-BC43-B5379A5AD876}" destId="{8A081287-0DDF-FD4B-BDD6-8116D585D4AC}" srcOrd="0" destOrd="0" presId="urn:microsoft.com/office/officeart/2005/8/layout/process1"/>
    <dgm:cxn modelId="{866BECE0-BE3B-8E4E-8E61-2C9FD322C6D5}" type="presParOf" srcId="{26FAEBCA-040B-B443-97F0-7DAC93612228}" destId="{0500ADEB-F6FC-7C4A-994E-449742782172}" srcOrd="2" destOrd="0" presId="urn:microsoft.com/office/officeart/2005/8/layout/process1"/>
    <dgm:cxn modelId="{E0E6393B-313A-3F41-A59A-BD0848631221}" type="presParOf" srcId="{26FAEBCA-040B-B443-97F0-7DAC93612228}" destId="{0CF39994-0CFE-154F-86BC-4612B759386A}" srcOrd="3" destOrd="0" presId="urn:microsoft.com/office/officeart/2005/8/layout/process1"/>
    <dgm:cxn modelId="{335208BA-3B2D-4B47-930A-5CE9484294E2}" type="presParOf" srcId="{0CF39994-0CFE-154F-86BC-4612B759386A}" destId="{ABF2821C-8BEA-0C4B-8C8E-A0995D489643}" srcOrd="0" destOrd="0" presId="urn:microsoft.com/office/officeart/2005/8/layout/process1"/>
    <dgm:cxn modelId="{07783DC3-093F-8B4A-A2B9-DAADE1CAB957}" type="presParOf" srcId="{26FAEBCA-040B-B443-97F0-7DAC93612228}" destId="{FCF5D106-59FD-4743-9CF9-FF84057C335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chevron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1800" b="1" noProof="0" dirty="0" smtClean="0"/>
            <a:t>Imagen Financiera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1800" b="1" noProof="0" dirty="0" smtClean="0"/>
            <a:t>Imagen Institucional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Imagen Interna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CC0D014-DDB6-7147-888D-854486856F3B}">
      <dgm:prSet phldrT="[Text]" custT="1"/>
      <dgm:spPr/>
      <dgm:t>
        <a:bodyPr/>
        <a:lstStyle/>
        <a:p>
          <a:r>
            <a:rPr lang="es-ES_tradnl" sz="1800" b="1" noProof="0" dirty="0" smtClean="0">
              <a:solidFill>
                <a:srgbClr val="000000"/>
              </a:solidFill>
            </a:rPr>
            <a:t>Imagen del Producto </a:t>
          </a:r>
          <a:endParaRPr lang="es-ES_tradnl" sz="1800" b="1" noProof="0" dirty="0">
            <a:solidFill>
              <a:srgbClr val="000000"/>
            </a:solidFill>
          </a:endParaRPr>
        </a:p>
      </dgm:t>
    </dgm:pt>
    <dgm:pt modelId="{B933ACDE-7D16-9343-995A-0791B9877156}" type="parTrans" cxnId="{2D4F9500-2AFE-8D44-875B-2A0F8B70F551}">
      <dgm:prSet/>
      <dgm:spPr/>
      <dgm:t>
        <a:bodyPr/>
        <a:lstStyle/>
        <a:p>
          <a:endParaRPr lang="en-US" sz="1600"/>
        </a:p>
      </dgm:t>
    </dgm:pt>
    <dgm:pt modelId="{CDD2B10D-62B1-594D-A861-8886459BC745}" type="sibTrans" cxnId="{2D4F9500-2AFE-8D44-875B-2A0F8B70F551}">
      <dgm:prSet/>
      <dgm:spPr/>
      <dgm:t>
        <a:bodyPr/>
        <a:lstStyle/>
        <a:p>
          <a:endParaRPr lang="en-US" sz="1600"/>
        </a:p>
      </dgm:t>
    </dgm:pt>
    <dgm:pt modelId="{70B38740-C152-C34B-8F3C-5F88C12755E9}" type="pres">
      <dgm:prSet presAssocID="{3AFC7D6B-53E3-1340-B267-0481F996B6A6}" presName="Name0" presStyleCnt="0">
        <dgm:presLayoutVars>
          <dgm:dir/>
          <dgm:animLvl val="lvl"/>
          <dgm:resizeHandles val="exact"/>
        </dgm:presLayoutVars>
      </dgm:prSet>
      <dgm:spPr/>
    </dgm:pt>
    <dgm:pt modelId="{7C611321-9804-404E-83DA-2562675398B4}" type="pres">
      <dgm:prSet presAssocID="{B04EFEBF-447B-FF48-BFE7-A15AF89FE4F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4FB967-02FC-5A40-8CE5-EF1CF401B4C8}" type="pres">
      <dgm:prSet presAssocID="{CF9F205E-54BD-D647-874A-B7024711B17A}" presName="parTxOnlySpace" presStyleCnt="0"/>
      <dgm:spPr/>
    </dgm:pt>
    <dgm:pt modelId="{197F5FD2-BF8E-194A-AC9A-8BA0BAEE24C4}" type="pres">
      <dgm:prSet presAssocID="{95641150-0ED7-3A44-A7E9-10F981D3500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EDDDD-0EED-C548-9242-EFFDEC50F9F2}" type="pres">
      <dgm:prSet presAssocID="{98E18AF8-AE9C-0342-B240-46B11B492AEE}" presName="parTxOnlySpace" presStyleCnt="0"/>
      <dgm:spPr/>
    </dgm:pt>
    <dgm:pt modelId="{7A604384-3B27-FE46-8761-91D8349B5256}" type="pres">
      <dgm:prSet presAssocID="{EDBAF530-87A2-824A-870C-9DB4240DBD3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39FE7-C274-7149-9CFA-C1CD03FB1799}" type="pres">
      <dgm:prSet presAssocID="{635B8777-56A4-1B4D-9D94-765B8B026E4D}" presName="parTxOnlySpace" presStyleCnt="0"/>
      <dgm:spPr/>
    </dgm:pt>
    <dgm:pt modelId="{3E9E6F5B-B664-D045-BDC5-D9AB72B70046}" type="pres">
      <dgm:prSet presAssocID="{6CC0D014-DDB6-7147-888D-854486856F3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366DF43A-058E-4745-BE4A-C1945E453CED}" type="presOf" srcId="{B04EFEBF-447B-FF48-BFE7-A15AF89FE4F6}" destId="{7C611321-9804-404E-83DA-2562675398B4}" srcOrd="0" destOrd="0" presId="urn:microsoft.com/office/officeart/2005/8/layout/chevron1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C57F9291-218C-F24E-835F-0E9A43867C9B}" type="presOf" srcId="{3AFC7D6B-53E3-1340-B267-0481F996B6A6}" destId="{70B38740-C152-C34B-8F3C-5F88C12755E9}" srcOrd="0" destOrd="0" presId="urn:microsoft.com/office/officeart/2005/8/layout/chevron1"/>
    <dgm:cxn modelId="{4D35A80B-3941-584B-9448-4EB2853A665A}" type="presOf" srcId="{EDBAF530-87A2-824A-870C-9DB4240DBD37}" destId="{7A604384-3B27-FE46-8761-91D8349B5256}" srcOrd="0" destOrd="0" presId="urn:microsoft.com/office/officeart/2005/8/layout/chevron1"/>
    <dgm:cxn modelId="{FE28B655-530E-FB41-A354-C0D96854074C}" type="presOf" srcId="{95641150-0ED7-3A44-A7E9-10F981D35001}" destId="{197F5FD2-BF8E-194A-AC9A-8BA0BAEE24C4}" srcOrd="0" destOrd="0" presId="urn:microsoft.com/office/officeart/2005/8/layout/chevron1"/>
    <dgm:cxn modelId="{2D4F9500-2AFE-8D44-875B-2A0F8B70F551}" srcId="{3AFC7D6B-53E3-1340-B267-0481F996B6A6}" destId="{6CC0D014-DDB6-7147-888D-854486856F3B}" srcOrd="3" destOrd="0" parTransId="{B933ACDE-7D16-9343-995A-0791B9877156}" sibTransId="{CDD2B10D-62B1-594D-A861-8886459BC745}"/>
    <dgm:cxn modelId="{77C48A9C-D8DB-C442-9A1C-BAE41EA5F611}" type="presOf" srcId="{6CC0D014-DDB6-7147-888D-854486856F3B}" destId="{3E9E6F5B-B664-D045-BDC5-D9AB72B70046}" srcOrd="0" destOrd="0" presId="urn:microsoft.com/office/officeart/2005/8/layout/chevron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F66CCF85-F47A-8546-A373-52F3DFFF96CF}" type="presParOf" srcId="{70B38740-C152-C34B-8F3C-5F88C12755E9}" destId="{7C611321-9804-404E-83DA-2562675398B4}" srcOrd="0" destOrd="0" presId="urn:microsoft.com/office/officeart/2005/8/layout/chevron1"/>
    <dgm:cxn modelId="{456D51E6-B23C-B04E-9BA7-55A5183E4EC0}" type="presParOf" srcId="{70B38740-C152-C34B-8F3C-5F88C12755E9}" destId="{684FB967-02FC-5A40-8CE5-EF1CF401B4C8}" srcOrd="1" destOrd="0" presId="urn:microsoft.com/office/officeart/2005/8/layout/chevron1"/>
    <dgm:cxn modelId="{A93EB815-74A4-5C44-9324-1A6F161C9E08}" type="presParOf" srcId="{70B38740-C152-C34B-8F3C-5F88C12755E9}" destId="{197F5FD2-BF8E-194A-AC9A-8BA0BAEE24C4}" srcOrd="2" destOrd="0" presId="urn:microsoft.com/office/officeart/2005/8/layout/chevron1"/>
    <dgm:cxn modelId="{06ECF389-4A64-0F42-BFA8-30EE9CF1D5CC}" type="presParOf" srcId="{70B38740-C152-C34B-8F3C-5F88C12755E9}" destId="{DC1EDDDD-0EED-C548-9242-EFFDEC50F9F2}" srcOrd="3" destOrd="0" presId="urn:microsoft.com/office/officeart/2005/8/layout/chevron1"/>
    <dgm:cxn modelId="{4B433E85-1507-3D47-909B-F91E31C19AFF}" type="presParOf" srcId="{70B38740-C152-C34B-8F3C-5F88C12755E9}" destId="{7A604384-3B27-FE46-8761-91D8349B5256}" srcOrd="4" destOrd="0" presId="urn:microsoft.com/office/officeart/2005/8/layout/chevron1"/>
    <dgm:cxn modelId="{C52F5231-5CD8-0343-A12B-413ED7A9C43A}" type="presParOf" srcId="{70B38740-C152-C34B-8F3C-5F88C12755E9}" destId="{2C539FE7-C274-7149-9CFA-C1CD03FB1799}" srcOrd="5" destOrd="0" presId="urn:microsoft.com/office/officeart/2005/8/layout/chevron1"/>
    <dgm:cxn modelId="{4499BE1C-415F-0E4B-BB8E-5C3EA341AD75}" type="presParOf" srcId="{70B38740-C152-C34B-8F3C-5F88C12755E9}" destId="{3E9E6F5B-B664-D045-BDC5-D9AB72B7004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accent0_3" csCatId="mainScheme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2000" b="1" noProof="0" dirty="0" smtClean="0"/>
            <a:t>IMAGEN GLOBAL</a:t>
          </a:r>
          <a:endParaRPr lang="es-ES_tradnl" sz="20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400" b="1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800" b="1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1" custLinFactY="3901" custLinFactNeighborX="-23135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68E7EC9C-F08B-A049-91CD-18A508A2DFE1}" type="presOf" srcId="{B04EFEBF-447B-FF48-BFE7-A15AF89FE4F6}" destId="{B92C9886-57B5-7942-8186-2D54176DD153}" srcOrd="0" destOrd="0" presId="urn:microsoft.com/office/officeart/2005/8/layout/process1"/>
    <dgm:cxn modelId="{9F395D2F-4561-E14D-A6AD-8C56243613D0}" type="presOf" srcId="{3AFC7D6B-53E3-1340-B267-0481F996B6A6}" destId="{26FAEBCA-040B-B443-97F0-7DAC93612228}" srcOrd="0" destOrd="0" presId="urn:microsoft.com/office/officeart/2005/8/layout/process1"/>
    <dgm:cxn modelId="{4BC11462-E55E-E34B-98CE-A0600C5B4E65}" type="presParOf" srcId="{26FAEBCA-040B-B443-97F0-7DAC93612228}" destId="{B92C9886-57B5-7942-8186-2D54176DD153}" srcOrd="0" destOrd="0" presId="urn:microsoft.com/office/officeart/2005/8/layout/process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1800" b="1" noProof="0" dirty="0" smtClean="0"/>
            <a:t>Definición de la estrategia de Imagen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1800" b="1" noProof="0" dirty="0" smtClean="0"/>
            <a:t>Configuración de la personalidad corporativa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Gestión de la comunicación corporativa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E8124-179B-6B4F-BC43-B5379A5AD876}" type="pres">
      <dgm:prSet presAssocID="{CF9F205E-54BD-D647-874A-B7024711B17A}" presName="sibTrans" presStyleLbl="sibTrans2D1" presStyleIdx="0" presStyleCnt="2" custAng="0"/>
      <dgm:spPr/>
      <dgm:t>
        <a:bodyPr/>
        <a:lstStyle/>
        <a:p>
          <a:endParaRPr lang="en-US"/>
        </a:p>
      </dgm:t>
    </dgm:pt>
    <dgm:pt modelId="{8A081287-0DDF-FD4B-BDD6-8116D585D4AC}" type="pres">
      <dgm:prSet presAssocID="{CF9F205E-54BD-D647-874A-B7024711B17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500ADEB-F6FC-7C4A-994E-449742782172}" type="pres">
      <dgm:prSet presAssocID="{95641150-0ED7-3A44-A7E9-10F981D350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F39994-0CFE-154F-86BC-4612B759386A}" type="pres">
      <dgm:prSet presAssocID="{98E18AF8-AE9C-0342-B240-46B11B492AE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BF2821C-8BEA-0C4B-8C8E-A0995D489643}" type="pres">
      <dgm:prSet presAssocID="{98E18AF8-AE9C-0342-B240-46B11B492AEE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F5D106-59FD-4743-9CF9-FF84057C335B}" type="pres">
      <dgm:prSet presAssocID="{EDBAF530-87A2-824A-870C-9DB4240DBD37}" presName="node" presStyleLbl="node1" presStyleIdx="2" presStyleCnt="3" custLinFactNeighborX="2717" custLinFactNeighborY="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CF4975-E0A5-5D4C-8D6B-F0333E082913}" type="presOf" srcId="{98E18AF8-AE9C-0342-B240-46B11B492AEE}" destId="{0CF39994-0CFE-154F-86BC-4612B759386A}" srcOrd="0" destOrd="0" presId="urn:microsoft.com/office/officeart/2005/8/layout/process1"/>
    <dgm:cxn modelId="{24E9EB5B-0766-524F-8218-8D24B7394217}" type="presOf" srcId="{95641150-0ED7-3A44-A7E9-10F981D35001}" destId="{0500ADEB-F6FC-7C4A-994E-449742782172}" srcOrd="0" destOrd="0" presId="urn:microsoft.com/office/officeart/2005/8/layout/process1"/>
    <dgm:cxn modelId="{861FCDCF-738E-3548-AA4B-AACC196A9D61}" type="presOf" srcId="{CF9F205E-54BD-D647-874A-B7024711B17A}" destId="{8A081287-0DDF-FD4B-BDD6-8116D585D4AC}" srcOrd="1" destOrd="0" presId="urn:microsoft.com/office/officeart/2005/8/layout/process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99033E3C-EF50-4E48-A868-0A1765976C0B}" type="presOf" srcId="{B04EFEBF-447B-FF48-BFE7-A15AF89FE4F6}" destId="{B92C9886-57B5-7942-8186-2D54176DD153}" srcOrd="0" destOrd="0" presId="urn:microsoft.com/office/officeart/2005/8/layout/process1"/>
    <dgm:cxn modelId="{5CC80205-CD54-A549-BE1F-F3B25BEF6FF7}" type="presOf" srcId="{EDBAF530-87A2-824A-870C-9DB4240DBD37}" destId="{FCF5D106-59FD-4743-9CF9-FF84057C335B}" srcOrd="0" destOrd="0" presId="urn:microsoft.com/office/officeart/2005/8/layout/process1"/>
    <dgm:cxn modelId="{2854BEB0-AFAA-B542-BBF2-98709D6C0393}" type="presOf" srcId="{CF9F205E-54BD-D647-874A-B7024711B17A}" destId="{643E8124-179B-6B4F-BC43-B5379A5AD876}" srcOrd="0" destOrd="0" presId="urn:microsoft.com/office/officeart/2005/8/layout/process1"/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17C083BA-5278-D044-ADAB-632BE3C4878D}" type="presOf" srcId="{3AFC7D6B-53E3-1340-B267-0481F996B6A6}" destId="{26FAEBCA-040B-B443-97F0-7DAC93612228}" srcOrd="0" destOrd="0" presId="urn:microsoft.com/office/officeart/2005/8/layout/process1"/>
    <dgm:cxn modelId="{9F584F02-CF00-034A-841D-3A76A868A53F}" type="presOf" srcId="{98E18AF8-AE9C-0342-B240-46B11B492AEE}" destId="{ABF2821C-8BEA-0C4B-8C8E-A0995D489643}" srcOrd="1" destOrd="0" presId="urn:microsoft.com/office/officeart/2005/8/layout/process1"/>
    <dgm:cxn modelId="{5197BE5C-C86E-9447-9F7F-F96C48950E39}" type="presParOf" srcId="{26FAEBCA-040B-B443-97F0-7DAC93612228}" destId="{B92C9886-57B5-7942-8186-2D54176DD153}" srcOrd="0" destOrd="0" presId="urn:microsoft.com/office/officeart/2005/8/layout/process1"/>
    <dgm:cxn modelId="{AE0D5F23-45D3-EE4A-9849-AC007ABA539F}" type="presParOf" srcId="{26FAEBCA-040B-B443-97F0-7DAC93612228}" destId="{643E8124-179B-6B4F-BC43-B5379A5AD876}" srcOrd="1" destOrd="0" presId="urn:microsoft.com/office/officeart/2005/8/layout/process1"/>
    <dgm:cxn modelId="{152C77D0-36F1-9041-815F-6391A34FF296}" type="presParOf" srcId="{643E8124-179B-6B4F-BC43-B5379A5AD876}" destId="{8A081287-0DDF-FD4B-BDD6-8116D585D4AC}" srcOrd="0" destOrd="0" presId="urn:microsoft.com/office/officeart/2005/8/layout/process1"/>
    <dgm:cxn modelId="{BD6E6565-0A2B-3348-8094-EAFAEEF0042C}" type="presParOf" srcId="{26FAEBCA-040B-B443-97F0-7DAC93612228}" destId="{0500ADEB-F6FC-7C4A-994E-449742782172}" srcOrd="2" destOrd="0" presId="urn:microsoft.com/office/officeart/2005/8/layout/process1"/>
    <dgm:cxn modelId="{9B8028FC-6A86-BA41-8907-C0CBC6739A46}" type="presParOf" srcId="{26FAEBCA-040B-B443-97F0-7DAC93612228}" destId="{0CF39994-0CFE-154F-86BC-4612B759386A}" srcOrd="3" destOrd="0" presId="urn:microsoft.com/office/officeart/2005/8/layout/process1"/>
    <dgm:cxn modelId="{CAF1DF1B-02ED-8944-9E27-219143DF0967}" type="presParOf" srcId="{0CF39994-0CFE-154F-86BC-4612B759386A}" destId="{ABF2821C-8BEA-0C4B-8C8E-A0995D489643}" srcOrd="0" destOrd="0" presId="urn:microsoft.com/office/officeart/2005/8/layout/process1"/>
    <dgm:cxn modelId="{9553BABE-CC1D-4F40-9F2D-BAF019C2309D}" type="presParOf" srcId="{26FAEBCA-040B-B443-97F0-7DAC93612228}" destId="{FCF5D106-59FD-4743-9CF9-FF84057C335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hChevron3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pPr algn="ctr"/>
          <a:r>
            <a:rPr lang="es-ES_tradnl" sz="1800" b="1" noProof="0" dirty="0" smtClean="0"/>
            <a:t>Autoimagen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b="1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b="1" noProof="0"/>
        </a:p>
      </dgm:t>
    </dgm:pt>
    <dgm:pt modelId="{95641150-0ED7-3A44-A7E9-10F981D35001}">
      <dgm:prSet phldrT="[Text]" custT="1"/>
      <dgm:spPr/>
      <dgm:t>
        <a:bodyPr/>
        <a:lstStyle/>
        <a:p>
          <a:pPr algn="l"/>
          <a:r>
            <a:rPr lang="es-ES_tradnl" sz="1800" b="1" noProof="0" dirty="0" smtClean="0"/>
            <a:t>  Imagen intencional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b="1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b="1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Imagen pública 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b="1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b="1" noProof="0"/>
        </a:p>
      </dgm:t>
    </dgm:pt>
    <dgm:pt modelId="{DE1872D9-5659-B042-A9A7-B8713AFBF8D2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FB713C0A-5945-A741-AC8B-8A6DE9E0AB18}" type="pres">
      <dgm:prSet presAssocID="{B04EFEBF-447B-FF48-BFE7-A15AF89FE4F6}" presName="parTxOnly" presStyleLbl="node1" presStyleIdx="0" presStyleCnt="3" custLinFactNeighborY="-25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84E10-2DC0-7C48-A457-84E01BCE17B3}" type="pres">
      <dgm:prSet presAssocID="{CF9F205E-54BD-D647-874A-B7024711B17A}" presName="parSpace" presStyleCnt="0"/>
      <dgm:spPr/>
    </dgm:pt>
    <dgm:pt modelId="{903AD2E5-323D-E649-8074-49F8CFD33EB9}" type="pres">
      <dgm:prSet presAssocID="{95641150-0ED7-3A44-A7E9-10F981D35001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BCF51-51E6-3643-B3B7-74CDF4650BDD}" type="pres">
      <dgm:prSet presAssocID="{98E18AF8-AE9C-0342-B240-46B11B492AEE}" presName="parSpace" presStyleCnt="0"/>
      <dgm:spPr/>
    </dgm:pt>
    <dgm:pt modelId="{9A0B2114-D555-724E-BECA-576C670A61D9}" type="pres">
      <dgm:prSet presAssocID="{EDBAF530-87A2-824A-870C-9DB4240DBD37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B4262295-B1B0-184B-A4D9-BF239A8B926C}" type="presOf" srcId="{B04EFEBF-447B-FF48-BFE7-A15AF89FE4F6}" destId="{FB713C0A-5945-A741-AC8B-8A6DE9E0AB18}" srcOrd="0" destOrd="0" presId="urn:microsoft.com/office/officeart/2005/8/layout/hChevron3"/>
    <dgm:cxn modelId="{B95A1A2C-5B23-4540-A553-780C05E463B5}" type="presOf" srcId="{95641150-0ED7-3A44-A7E9-10F981D35001}" destId="{903AD2E5-323D-E649-8074-49F8CFD33EB9}" srcOrd="0" destOrd="0" presId="urn:microsoft.com/office/officeart/2005/8/layout/hChevron3"/>
    <dgm:cxn modelId="{F5DCEEA6-0414-604E-93D7-0D76C0FB487A}" type="presOf" srcId="{3AFC7D6B-53E3-1340-B267-0481F996B6A6}" destId="{DE1872D9-5659-B042-A9A7-B8713AFBF8D2}" srcOrd="0" destOrd="0" presId="urn:microsoft.com/office/officeart/2005/8/layout/hChevron3"/>
    <dgm:cxn modelId="{9F7CABD8-2285-F141-88D1-AE2C4689AAD5}" type="presOf" srcId="{EDBAF530-87A2-824A-870C-9DB4240DBD37}" destId="{9A0B2114-D555-724E-BECA-576C670A61D9}" srcOrd="0" destOrd="0" presId="urn:microsoft.com/office/officeart/2005/8/layout/hChevron3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ABFBDB86-1A56-9F46-8776-CA9DF07BC731}" type="presParOf" srcId="{DE1872D9-5659-B042-A9A7-B8713AFBF8D2}" destId="{FB713C0A-5945-A741-AC8B-8A6DE9E0AB18}" srcOrd="0" destOrd="0" presId="urn:microsoft.com/office/officeart/2005/8/layout/hChevron3"/>
    <dgm:cxn modelId="{2CFB5640-0C0A-A441-886A-CD15200126A7}" type="presParOf" srcId="{DE1872D9-5659-B042-A9A7-B8713AFBF8D2}" destId="{4D084E10-2DC0-7C48-A457-84E01BCE17B3}" srcOrd="1" destOrd="0" presId="urn:microsoft.com/office/officeart/2005/8/layout/hChevron3"/>
    <dgm:cxn modelId="{5775476C-BFC6-0749-97AD-0828A0EB2517}" type="presParOf" srcId="{DE1872D9-5659-B042-A9A7-B8713AFBF8D2}" destId="{903AD2E5-323D-E649-8074-49F8CFD33EB9}" srcOrd="2" destOrd="0" presId="urn:microsoft.com/office/officeart/2005/8/layout/hChevron3"/>
    <dgm:cxn modelId="{C55CE513-C1E6-5041-B353-C9CF2EE10D25}" type="presParOf" srcId="{DE1872D9-5659-B042-A9A7-B8713AFBF8D2}" destId="{1BDBCF51-51E6-3643-B3B7-74CDF4650BDD}" srcOrd="3" destOrd="0" presId="urn:microsoft.com/office/officeart/2005/8/layout/hChevron3"/>
    <dgm:cxn modelId="{69D59135-2E6E-EA43-810A-9B12B38EB21F}" type="presParOf" srcId="{DE1872D9-5659-B042-A9A7-B8713AFBF8D2}" destId="{9A0B2114-D555-724E-BECA-576C670A61D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305515-A1F4-F74F-BDE0-6CC30DCCD016}" type="doc">
      <dgm:prSet loTypeId="urn:microsoft.com/office/officeart/2005/8/layout/cycle3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9D95E86-1233-0A4E-98C7-EF5239EDD378}">
      <dgm:prSet/>
      <dgm:spPr/>
      <dgm:t>
        <a:bodyPr/>
        <a:lstStyle/>
        <a:p>
          <a:pPr rtl="0"/>
          <a:r>
            <a:rPr lang="es-ES_tradnl" b="1" dirty="0" smtClean="0"/>
            <a:t>Adaptación de la Auditoría a la dimensión de la empresa</a:t>
          </a:r>
          <a:endParaRPr lang="es-ES_tradnl" b="1" dirty="0"/>
        </a:p>
      </dgm:t>
    </dgm:pt>
    <dgm:pt modelId="{F7E9C49B-2AC7-BF4E-AFF6-6554A319CE59}" type="parTrans" cxnId="{39977505-8BFE-854A-8887-2F80F5368D6D}">
      <dgm:prSet/>
      <dgm:spPr/>
      <dgm:t>
        <a:bodyPr/>
        <a:lstStyle/>
        <a:p>
          <a:endParaRPr lang="en-US" b="1"/>
        </a:p>
      </dgm:t>
    </dgm:pt>
    <dgm:pt modelId="{41A2597F-CEDD-7A4E-86F2-66D7A3EB83D1}" type="sibTrans" cxnId="{39977505-8BFE-854A-8887-2F80F5368D6D}">
      <dgm:prSet/>
      <dgm:spPr/>
      <dgm:t>
        <a:bodyPr/>
        <a:lstStyle/>
        <a:p>
          <a:endParaRPr lang="en-US" b="1"/>
        </a:p>
      </dgm:t>
    </dgm:pt>
    <dgm:pt modelId="{66C0D3A3-B63F-1D48-8B7D-BCCF687E4D57}">
      <dgm:prSet/>
      <dgm:spPr/>
      <dgm:t>
        <a:bodyPr/>
        <a:lstStyle/>
        <a:p>
          <a:pPr rtl="0"/>
          <a:r>
            <a:rPr lang="es-ES_tradnl" b="1" dirty="0" smtClean="0"/>
            <a:t>Integrar el equipo consultor</a:t>
          </a:r>
          <a:endParaRPr lang="es-ES_tradnl" b="1" dirty="0"/>
        </a:p>
      </dgm:t>
    </dgm:pt>
    <dgm:pt modelId="{EC1506E2-F41B-F34D-B932-113DE6377D0C}" type="parTrans" cxnId="{30E6B5CE-13B3-244D-B7C9-87734403D1B7}">
      <dgm:prSet/>
      <dgm:spPr/>
      <dgm:t>
        <a:bodyPr/>
        <a:lstStyle/>
        <a:p>
          <a:endParaRPr lang="en-US" b="1"/>
        </a:p>
      </dgm:t>
    </dgm:pt>
    <dgm:pt modelId="{0BCA701C-418D-5C49-B310-EA8405C6603F}" type="sibTrans" cxnId="{30E6B5CE-13B3-244D-B7C9-87734403D1B7}">
      <dgm:prSet/>
      <dgm:spPr/>
      <dgm:t>
        <a:bodyPr/>
        <a:lstStyle/>
        <a:p>
          <a:endParaRPr lang="en-US" b="1"/>
        </a:p>
      </dgm:t>
    </dgm:pt>
    <dgm:pt modelId="{ECE96D63-3BA8-604D-8C72-AE8DA53BD79D}">
      <dgm:prSet/>
      <dgm:spPr/>
      <dgm:t>
        <a:bodyPr/>
        <a:lstStyle/>
        <a:p>
          <a:pPr rtl="0"/>
          <a:r>
            <a:rPr lang="es-ES_tradnl" b="1" smtClean="0"/>
            <a:t>Definir las “unidades de observación”</a:t>
          </a:r>
          <a:endParaRPr lang="es-ES_tradnl" b="1" dirty="0"/>
        </a:p>
      </dgm:t>
    </dgm:pt>
    <dgm:pt modelId="{251ADB7D-B03F-704A-9F60-1ABAD56D193C}" type="parTrans" cxnId="{CADDC38C-1866-6B44-B03A-D6A6C7FD315D}">
      <dgm:prSet/>
      <dgm:spPr/>
      <dgm:t>
        <a:bodyPr/>
        <a:lstStyle/>
        <a:p>
          <a:endParaRPr lang="en-US" b="1"/>
        </a:p>
      </dgm:t>
    </dgm:pt>
    <dgm:pt modelId="{A93405E3-7E27-C546-960A-454607C2B44C}" type="sibTrans" cxnId="{CADDC38C-1866-6B44-B03A-D6A6C7FD315D}">
      <dgm:prSet/>
      <dgm:spPr/>
      <dgm:t>
        <a:bodyPr/>
        <a:lstStyle/>
        <a:p>
          <a:endParaRPr lang="en-US" b="1"/>
        </a:p>
      </dgm:t>
    </dgm:pt>
    <dgm:pt modelId="{F2E98E7C-FF82-2041-ADC8-874581CB5021}">
      <dgm:prSet/>
      <dgm:spPr/>
      <dgm:t>
        <a:bodyPr/>
        <a:lstStyle/>
        <a:p>
          <a:pPr rtl="0"/>
          <a:r>
            <a:rPr lang="es-ES_tradnl" b="1" smtClean="0">
              <a:solidFill>
                <a:srgbClr val="000000"/>
              </a:solidFill>
            </a:rPr>
            <a:t>Definición de la muestra</a:t>
          </a:r>
          <a:endParaRPr lang="es-ES_tradnl" b="1" dirty="0">
            <a:solidFill>
              <a:srgbClr val="000000"/>
            </a:solidFill>
          </a:endParaRPr>
        </a:p>
      </dgm:t>
    </dgm:pt>
    <dgm:pt modelId="{ED10CDA7-E0AB-7045-AE15-DE84B71CB302}" type="parTrans" cxnId="{D69BCC97-3AE8-1A49-88AE-FF34F0DB733E}">
      <dgm:prSet/>
      <dgm:spPr/>
      <dgm:t>
        <a:bodyPr/>
        <a:lstStyle/>
        <a:p>
          <a:endParaRPr lang="en-US" b="1"/>
        </a:p>
      </dgm:t>
    </dgm:pt>
    <dgm:pt modelId="{E99E994D-8772-7B4E-8967-C1653106477E}" type="sibTrans" cxnId="{D69BCC97-3AE8-1A49-88AE-FF34F0DB733E}">
      <dgm:prSet/>
      <dgm:spPr/>
      <dgm:t>
        <a:bodyPr/>
        <a:lstStyle/>
        <a:p>
          <a:endParaRPr lang="en-US" b="1"/>
        </a:p>
      </dgm:t>
    </dgm:pt>
    <dgm:pt modelId="{8B0D2F64-2556-AD4B-8B06-E9D8318CE9D3}">
      <dgm:prSet/>
      <dgm:spPr/>
      <dgm:t>
        <a:bodyPr/>
        <a:lstStyle/>
        <a:p>
          <a:pPr rtl="0"/>
          <a:r>
            <a:rPr lang="es-ES_tradnl" b="1" dirty="0" smtClean="0">
              <a:solidFill>
                <a:srgbClr val="000000"/>
              </a:solidFill>
            </a:rPr>
            <a:t>Seleccionar las técnicas de evaluación</a:t>
          </a:r>
          <a:endParaRPr lang="es-ES_tradnl" b="1" dirty="0">
            <a:solidFill>
              <a:srgbClr val="000000"/>
            </a:solidFill>
          </a:endParaRPr>
        </a:p>
      </dgm:t>
    </dgm:pt>
    <dgm:pt modelId="{7F64080C-8CCD-F743-A86B-17F62342C628}" type="parTrans" cxnId="{6DD3208B-6E27-1D4F-AB7D-35CFC45E008E}">
      <dgm:prSet/>
      <dgm:spPr/>
      <dgm:t>
        <a:bodyPr/>
        <a:lstStyle/>
        <a:p>
          <a:endParaRPr lang="en-US" b="1"/>
        </a:p>
      </dgm:t>
    </dgm:pt>
    <dgm:pt modelId="{F91BFBD4-91B4-7540-8DA7-72D3617EB58C}" type="sibTrans" cxnId="{6DD3208B-6E27-1D4F-AB7D-35CFC45E008E}">
      <dgm:prSet/>
      <dgm:spPr/>
      <dgm:t>
        <a:bodyPr/>
        <a:lstStyle/>
        <a:p>
          <a:endParaRPr lang="en-US" b="1"/>
        </a:p>
      </dgm:t>
    </dgm:pt>
    <dgm:pt modelId="{47388FD7-C163-5642-9473-B0BDD5856A7A}">
      <dgm:prSet/>
      <dgm:spPr/>
      <dgm:t>
        <a:bodyPr/>
        <a:lstStyle/>
        <a:p>
          <a:pPr rtl="0"/>
          <a:r>
            <a:rPr lang="es-ES_tradnl" b="1" dirty="0" smtClean="0">
              <a:solidFill>
                <a:srgbClr val="000000"/>
              </a:solidFill>
            </a:rPr>
            <a:t>Elegir los criterios de cuantificación de los resultados</a:t>
          </a:r>
          <a:endParaRPr lang="es-ES_tradnl" b="1" dirty="0">
            <a:solidFill>
              <a:srgbClr val="000000"/>
            </a:solidFill>
          </a:endParaRPr>
        </a:p>
      </dgm:t>
    </dgm:pt>
    <dgm:pt modelId="{E48035CC-DCBF-2B45-8C01-800246FF8B76}" type="parTrans" cxnId="{9B4F5A0F-968C-EE46-B075-EFCB37320551}">
      <dgm:prSet/>
      <dgm:spPr/>
      <dgm:t>
        <a:bodyPr/>
        <a:lstStyle/>
        <a:p>
          <a:endParaRPr lang="en-US" b="1"/>
        </a:p>
      </dgm:t>
    </dgm:pt>
    <dgm:pt modelId="{8F55CFE6-D2AE-D541-B7C9-CB0F78127EAE}" type="sibTrans" cxnId="{9B4F5A0F-968C-EE46-B075-EFCB37320551}">
      <dgm:prSet/>
      <dgm:spPr/>
      <dgm:t>
        <a:bodyPr/>
        <a:lstStyle/>
        <a:p>
          <a:endParaRPr lang="en-US" b="1"/>
        </a:p>
      </dgm:t>
    </dgm:pt>
    <dgm:pt modelId="{829ED1B8-5A20-9E4F-98BA-4124C93E8778}" type="pres">
      <dgm:prSet presAssocID="{62305515-A1F4-F74F-BDE0-6CC30DCCD01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44D6F1-E613-2A42-8128-F3C15F7381A4}" type="pres">
      <dgm:prSet presAssocID="{62305515-A1F4-F74F-BDE0-6CC30DCCD016}" presName="cycle" presStyleCnt="0"/>
      <dgm:spPr/>
    </dgm:pt>
    <dgm:pt modelId="{972C62A0-98E8-6B43-A919-18218DF4356E}" type="pres">
      <dgm:prSet presAssocID="{C9D95E86-1233-0A4E-98C7-EF5239EDD378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484D4-48C1-F744-9E3D-05A9116C4129}" type="pres">
      <dgm:prSet presAssocID="{41A2597F-CEDD-7A4E-86F2-66D7A3EB83D1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51D03D60-37C9-564B-A02E-72ADCFAD23AC}" type="pres">
      <dgm:prSet presAssocID="{66C0D3A3-B63F-1D48-8B7D-BCCF687E4D57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C5941-CD31-EF4F-8E8B-C74907D5BE46}" type="pres">
      <dgm:prSet presAssocID="{ECE96D63-3BA8-604D-8C72-AE8DA53BD79D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56BE7-15FC-6D45-BFAD-B4AD8C06393D}" type="pres">
      <dgm:prSet presAssocID="{F2E98E7C-FF82-2041-ADC8-874581CB5021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9826BF-D275-BF4B-B8A0-1DD7529D0A15}" type="pres">
      <dgm:prSet presAssocID="{8B0D2F64-2556-AD4B-8B06-E9D8318CE9D3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8EF63-5021-2A4A-B212-34B1DAAA1E60}" type="pres">
      <dgm:prSet presAssocID="{47388FD7-C163-5642-9473-B0BDD5856A7A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FD4CB8-AF39-2D43-B97D-E16F8EED5703}" type="presOf" srcId="{41A2597F-CEDD-7A4E-86F2-66D7A3EB83D1}" destId="{E84484D4-48C1-F744-9E3D-05A9116C4129}" srcOrd="0" destOrd="0" presId="urn:microsoft.com/office/officeart/2005/8/layout/cycle3"/>
    <dgm:cxn modelId="{6DD3208B-6E27-1D4F-AB7D-35CFC45E008E}" srcId="{62305515-A1F4-F74F-BDE0-6CC30DCCD016}" destId="{8B0D2F64-2556-AD4B-8B06-E9D8318CE9D3}" srcOrd="4" destOrd="0" parTransId="{7F64080C-8CCD-F743-A86B-17F62342C628}" sibTransId="{F91BFBD4-91B4-7540-8DA7-72D3617EB58C}"/>
    <dgm:cxn modelId="{35BFB9A3-BB87-C84F-B9AE-3A33BB20B6EA}" type="presOf" srcId="{8B0D2F64-2556-AD4B-8B06-E9D8318CE9D3}" destId="{399826BF-D275-BF4B-B8A0-1DD7529D0A15}" srcOrd="0" destOrd="0" presId="urn:microsoft.com/office/officeart/2005/8/layout/cycle3"/>
    <dgm:cxn modelId="{39977505-8BFE-854A-8887-2F80F5368D6D}" srcId="{62305515-A1F4-F74F-BDE0-6CC30DCCD016}" destId="{C9D95E86-1233-0A4E-98C7-EF5239EDD378}" srcOrd="0" destOrd="0" parTransId="{F7E9C49B-2AC7-BF4E-AFF6-6554A319CE59}" sibTransId="{41A2597F-CEDD-7A4E-86F2-66D7A3EB83D1}"/>
    <dgm:cxn modelId="{747A5915-0BD7-614F-8268-646FB26B45B7}" type="presOf" srcId="{62305515-A1F4-F74F-BDE0-6CC30DCCD016}" destId="{829ED1B8-5A20-9E4F-98BA-4124C93E8778}" srcOrd="0" destOrd="0" presId="urn:microsoft.com/office/officeart/2005/8/layout/cycle3"/>
    <dgm:cxn modelId="{CADDC38C-1866-6B44-B03A-D6A6C7FD315D}" srcId="{62305515-A1F4-F74F-BDE0-6CC30DCCD016}" destId="{ECE96D63-3BA8-604D-8C72-AE8DA53BD79D}" srcOrd="2" destOrd="0" parTransId="{251ADB7D-B03F-704A-9F60-1ABAD56D193C}" sibTransId="{A93405E3-7E27-C546-960A-454607C2B44C}"/>
    <dgm:cxn modelId="{8D0AED9F-CB68-6347-8788-6FF86E7068E7}" type="presOf" srcId="{C9D95E86-1233-0A4E-98C7-EF5239EDD378}" destId="{972C62A0-98E8-6B43-A919-18218DF4356E}" srcOrd="0" destOrd="0" presId="urn:microsoft.com/office/officeart/2005/8/layout/cycle3"/>
    <dgm:cxn modelId="{54CA4495-C90A-0A49-A602-BCFD87BD4C58}" type="presOf" srcId="{47388FD7-C163-5642-9473-B0BDD5856A7A}" destId="{CD18EF63-5021-2A4A-B212-34B1DAAA1E60}" srcOrd="0" destOrd="0" presId="urn:microsoft.com/office/officeart/2005/8/layout/cycle3"/>
    <dgm:cxn modelId="{FE9573B7-7DA8-6D49-95C8-3C102AF946E4}" type="presOf" srcId="{ECE96D63-3BA8-604D-8C72-AE8DA53BD79D}" destId="{C18C5941-CD31-EF4F-8E8B-C74907D5BE46}" srcOrd="0" destOrd="0" presId="urn:microsoft.com/office/officeart/2005/8/layout/cycle3"/>
    <dgm:cxn modelId="{D69BCC97-3AE8-1A49-88AE-FF34F0DB733E}" srcId="{62305515-A1F4-F74F-BDE0-6CC30DCCD016}" destId="{F2E98E7C-FF82-2041-ADC8-874581CB5021}" srcOrd="3" destOrd="0" parTransId="{ED10CDA7-E0AB-7045-AE15-DE84B71CB302}" sibTransId="{E99E994D-8772-7B4E-8967-C1653106477E}"/>
    <dgm:cxn modelId="{9B4F5A0F-968C-EE46-B075-EFCB37320551}" srcId="{62305515-A1F4-F74F-BDE0-6CC30DCCD016}" destId="{47388FD7-C163-5642-9473-B0BDD5856A7A}" srcOrd="5" destOrd="0" parTransId="{E48035CC-DCBF-2B45-8C01-800246FF8B76}" sibTransId="{8F55CFE6-D2AE-D541-B7C9-CB0F78127EAE}"/>
    <dgm:cxn modelId="{B2CB929F-AAE0-034C-875E-6E253A186C03}" type="presOf" srcId="{F2E98E7C-FF82-2041-ADC8-874581CB5021}" destId="{4F556BE7-15FC-6D45-BFAD-B4AD8C06393D}" srcOrd="0" destOrd="0" presId="urn:microsoft.com/office/officeart/2005/8/layout/cycle3"/>
    <dgm:cxn modelId="{30E6B5CE-13B3-244D-B7C9-87734403D1B7}" srcId="{62305515-A1F4-F74F-BDE0-6CC30DCCD016}" destId="{66C0D3A3-B63F-1D48-8B7D-BCCF687E4D57}" srcOrd="1" destOrd="0" parTransId="{EC1506E2-F41B-F34D-B932-113DE6377D0C}" sibTransId="{0BCA701C-418D-5C49-B310-EA8405C6603F}"/>
    <dgm:cxn modelId="{D2C4B3D7-B54F-E146-8491-811A9E44A899}" type="presOf" srcId="{66C0D3A3-B63F-1D48-8B7D-BCCF687E4D57}" destId="{51D03D60-37C9-564B-A02E-72ADCFAD23AC}" srcOrd="0" destOrd="0" presId="urn:microsoft.com/office/officeart/2005/8/layout/cycle3"/>
    <dgm:cxn modelId="{2B35F3F6-4FC7-544D-B995-9C7A90A8DFC3}" type="presParOf" srcId="{829ED1B8-5A20-9E4F-98BA-4124C93E8778}" destId="{7F44D6F1-E613-2A42-8128-F3C15F7381A4}" srcOrd="0" destOrd="0" presId="urn:microsoft.com/office/officeart/2005/8/layout/cycle3"/>
    <dgm:cxn modelId="{4AD7AA9D-2D86-D140-B8D9-2CB649CE1680}" type="presParOf" srcId="{7F44D6F1-E613-2A42-8128-F3C15F7381A4}" destId="{972C62A0-98E8-6B43-A919-18218DF4356E}" srcOrd="0" destOrd="0" presId="urn:microsoft.com/office/officeart/2005/8/layout/cycle3"/>
    <dgm:cxn modelId="{38A44D5E-4DAF-7148-8550-E8BFD5173B57}" type="presParOf" srcId="{7F44D6F1-E613-2A42-8128-F3C15F7381A4}" destId="{E84484D4-48C1-F744-9E3D-05A9116C4129}" srcOrd="1" destOrd="0" presId="urn:microsoft.com/office/officeart/2005/8/layout/cycle3"/>
    <dgm:cxn modelId="{1A698DE3-82EC-4F4B-A660-3F6A3BA60B76}" type="presParOf" srcId="{7F44D6F1-E613-2A42-8128-F3C15F7381A4}" destId="{51D03D60-37C9-564B-A02E-72ADCFAD23AC}" srcOrd="2" destOrd="0" presId="urn:microsoft.com/office/officeart/2005/8/layout/cycle3"/>
    <dgm:cxn modelId="{880211F1-7427-DF4B-8AB2-A5C95F0103C2}" type="presParOf" srcId="{7F44D6F1-E613-2A42-8128-F3C15F7381A4}" destId="{C18C5941-CD31-EF4F-8E8B-C74907D5BE46}" srcOrd="3" destOrd="0" presId="urn:microsoft.com/office/officeart/2005/8/layout/cycle3"/>
    <dgm:cxn modelId="{DE057559-6A66-5849-BFB6-E616A012E914}" type="presParOf" srcId="{7F44D6F1-E613-2A42-8128-F3C15F7381A4}" destId="{4F556BE7-15FC-6D45-BFAD-B4AD8C06393D}" srcOrd="4" destOrd="0" presId="urn:microsoft.com/office/officeart/2005/8/layout/cycle3"/>
    <dgm:cxn modelId="{5C784F6A-A3B2-EE45-82FC-B9D7398A8A2F}" type="presParOf" srcId="{7F44D6F1-E613-2A42-8128-F3C15F7381A4}" destId="{399826BF-D275-BF4B-B8A0-1DD7529D0A15}" srcOrd="5" destOrd="0" presId="urn:microsoft.com/office/officeart/2005/8/layout/cycle3"/>
    <dgm:cxn modelId="{2C01A607-3E65-3C47-9B31-38B0C5A7371B}" type="presParOf" srcId="{7F44D6F1-E613-2A42-8128-F3C15F7381A4}" destId="{CD18EF63-5021-2A4A-B212-34B1DAAA1E6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0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noProof="0" dirty="0" smtClean="0"/>
            <a:t>Identidad de la Empresa </a:t>
          </a:r>
          <a:endParaRPr lang="es-ES_tradnl" sz="2000" kern="1200" noProof="0" dirty="0"/>
        </a:p>
      </dsp:txBody>
      <dsp:txXfrm>
        <a:off x="29758" y="29758"/>
        <a:ext cx="2249155" cy="956484"/>
      </dsp:txXfrm>
    </dsp:sp>
    <dsp:sp modelId="{643E8124-179B-6B4F-BC43-B5379A5AD876}">
      <dsp:nvSpPr>
        <dsp:cNvPr id="0" name=""/>
        <dsp:cNvSpPr/>
      </dsp:nvSpPr>
      <dsp:spPr>
        <a:xfrm>
          <a:off x="2541469" y="221724"/>
          <a:ext cx="493532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800" kern="1200" noProof="0"/>
        </a:p>
      </dsp:txBody>
      <dsp:txXfrm>
        <a:off x="2541469" y="336234"/>
        <a:ext cx="345472" cy="343530"/>
      </dsp:txXfrm>
    </dsp:sp>
    <dsp:sp modelId="{0500ADEB-F6FC-7C4A-994E-449742782172}">
      <dsp:nvSpPr>
        <dsp:cNvPr id="0" name=""/>
        <dsp:cNvSpPr/>
      </dsp:nvSpPr>
      <dsp:spPr>
        <a:xfrm>
          <a:off x="3239863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noProof="0" smtClean="0"/>
            <a:t>Trabajo corporativo</a:t>
          </a:r>
          <a:endParaRPr lang="es-ES_tradnl" sz="2000" kern="1200" noProof="0"/>
        </a:p>
      </dsp:txBody>
      <dsp:txXfrm>
        <a:off x="3269621" y="29758"/>
        <a:ext cx="2249155" cy="956484"/>
      </dsp:txXfrm>
    </dsp:sp>
    <dsp:sp modelId="{0CF39994-0CFE-154F-86BC-4612B759386A}">
      <dsp:nvSpPr>
        <dsp:cNvPr id="0" name=""/>
        <dsp:cNvSpPr/>
      </dsp:nvSpPr>
      <dsp:spPr>
        <a:xfrm>
          <a:off x="5781333" y="221724"/>
          <a:ext cx="493532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800" kern="1200" noProof="0"/>
        </a:p>
      </dsp:txBody>
      <dsp:txXfrm>
        <a:off x="5781333" y="336234"/>
        <a:ext cx="345472" cy="343530"/>
      </dsp:txXfrm>
    </dsp:sp>
    <dsp:sp modelId="{FCF5D106-59FD-4743-9CF9-FF84057C335B}">
      <dsp:nvSpPr>
        <dsp:cNvPr id="0" name=""/>
        <dsp:cNvSpPr/>
      </dsp:nvSpPr>
      <dsp:spPr>
        <a:xfrm>
          <a:off x="6479727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noProof="0" dirty="0" smtClean="0"/>
            <a:t>Imagen del Público </a:t>
          </a:r>
          <a:endParaRPr lang="es-ES_tradnl" sz="2000" kern="1200" noProof="0" dirty="0"/>
        </a:p>
      </dsp:txBody>
      <dsp:txXfrm>
        <a:off x="6509485" y="29758"/>
        <a:ext cx="2249155" cy="9564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11321-9804-404E-83DA-2562675398B4}">
      <dsp:nvSpPr>
        <dsp:cNvPr id="0" name=""/>
        <dsp:cNvSpPr/>
      </dsp:nvSpPr>
      <dsp:spPr>
        <a:xfrm>
          <a:off x="4076" y="33392"/>
          <a:ext cx="2373039" cy="94921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Financiera</a:t>
          </a:r>
          <a:endParaRPr lang="es-ES_tradnl" sz="1800" b="1" kern="1200" noProof="0" dirty="0"/>
        </a:p>
      </dsp:txBody>
      <dsp:txXfrm>
        <a:off x="478684" y="33392"/>
        <a:ext cx="1423824" cy="949215"/>
      </dsp:txXfrm>
    </dsp:sp>
    <dsp:sp modelId="{197F5FD2-BF8E-194A-AC9A-8BA0BAEE24C4}">
      <dsp:nvSpPr>
        <dsp:cNvPr id="0" name=""/>
        <dsp:cNvSpPr/>
      </dsp:nvSpPr>
      <dsp:spPr>
        <a:xfrm>
          <a:off x="2139812" y="33392"/>
          <a:ext cx="2373039" cy="94921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Institucional</a:t>
          </a:r>
          <a:endParaRPr lang="es-ES_tradnl" sz="1800" b="1" kern="1200" noProof="0" dirty="0"/>
        </a:p>
      </dsp:txBody>
      <dsp:txXfrm>
        <a:off x="2614420" y="33392"/>
        <a:ext cx="1423824" cy="949215"/>
      </dsp:txXfrm>
    </dsp:sp>
    <dsp:sp modelId="{7A604384-3B27-FE46-8761-91D8349B5256}">
      <dsp:nvSpPr>
        <dsp:cNvPr id="0" name=""/>
        <dsp:cNvSpPr/>
      </dsp:nvSpPr>
      <dsp:spPr>
        <a:xfrm>
          <a:off x="4275547" y="33392"/>
          <a:ext cx="2373039" cy="94921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Interna</a:t>
          </a:r>
          <a:endParaRPr lang="es-ES_tradnl" sz="1800" b="1" kern="1200" noProof="0" dirty="0"/>
        </a:p>
      </dsp:txBody>
      <dsp:txXfrm>
        <a:off x="4750155" y="33392"/>
        <a:ext cx="1423824" cy="949215"/>
      </dsp:txXfrm>
    </dsp:sp>
    <dsp:sp modelId="{3E9E6F5B-B664-D045-BDC5-D9AB72B70046}">
      <dsp:nvSpPr>
        <dsp:cNvPr id="0" name=""/>
        <dsp:cNvSpPr/>
      </dsp:nvSpPr>
      <dsp:spPr>
        <a:xfrm>
          <a:off x="6411282" y="33392"/>
          <a:ext cx="2373039" cy="94921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>
              <a:solidFill>
                <a:srgbClr val="000000"/>
              </a:solidFill>
            </a:rPr>
            <a:t>Imagen del Producto </a:t>
          </a:r>
          <a:endParaRPr lang="es-ES_tradnl" sz="1800" b="1" kern="1200" noProof="0" dirty="0">
            <a:solidFill>
              <a:srgbClr val="000000"/>
            </a:solidFill>
          </a:endParaRPr>
        </a:p>
      </dsp:txBody>
      <dsp:txXfrm>
        <a:off x="6885890" y="33392"/>
        <a:ext cx="1423824" cy="9492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0" y="0"/>
          <a:ext cx="8779816" cy="520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noProof="0" dirty="0" smtClean="0"/>
            <a:t>IMAGEN GLOBAL</a:t>
          </a:r>
          <a:endParaRPr lang="es-ES_tradnl" sz="2000" b="1" kern="1200" noProof="0" dirty="0"/>
        </a:p>
      </dsp:txBody>
      <dsp:txXfrm>
        <a:off x="15251" y="15251"/>
        <a:ext cx="8749314" cy="4901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7724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Definición de la estrategia de Imagen</a:t>
          </a:r>
          <a:endParaRPr lang="es-ES_tradnl" sz="1800" b="1" kern="1200" noProof="0" dirty="0"/>
        </a:p>
      </dsp:txBody>
      <dsp:txXfrm>
        <a:off x="37482" y="29758"/>
        <a:ext cx="2249155" cy="956484"/>
      </dsp:txXfrm>
    </dsp:sp>
    <dsp:sp modelId="{643E8124-179B-6B4F-BC43-B5379A5AD876}">
      <dsp:nvSpPr>
        <dsp:cNvPr id="0" name=""/>
        <dsp:cNvSpPr/>
      </dsp:nvSpPr>
      <dsp:spPr>
        <a:xfrm>
          <a:off x="2547262" y="221724"/>
          <a:ext cx="489438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600" kern="1200" noProof="0"/>
        </a:p>
      </dsp:txBody>
      <dsp:txXfrm>
        <a:off x="2547262" y="336234"/>
        <a:ext cx="342607" cy="343530"/>
      </dsp:txXfrm>
    </dsp:sp>
    <dsp:sp modelId="{0500ADEB-F6FC-7C4A-994E-449742782172}">
      <dsp:nvSpPr>
        <dsp:cNvPr id="0" name=""/>
        <dsp:cNvSpPr/>
      </dsp:nvSpPr>
      <dsp:spPr>
        <a:xfrm>
          <a:off x="3239863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Configuración de la personalidad corporativa</a:t>
          </a:r>
          <a:endParaRPr lang="es-ES_tradnl" sz="1800" b="1" kern="1200" noProof="0" dirty="0"/>
        </a:p>
      </dsp:txBody>
      <dsp:txXfrm>
        <a:off x="3269621" y="29758"/>
        <a:ext cx="2249155" cy="956484"/>
      </dsp:txXfrm>
    </dsp:sp>
    <dsp:sp modelId="{0CF39994-0CFE-154F-86BC-4612B759386A}">
      <dsp:nvSpPr>
        <dsp:cNvPr id="0" name=""/>
        <dsp:cNvSpPr/>
      </dsp:nvSpPr>
      <dsp:spPr>
        <a:xfrm>
          <a:off x="5781333" y="221724"/>
          <a:ext cx="493532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600" kern="1200" noProof="0"/>
        </a:p>
      </dsp:txBody>
      <dsp:txXfrm>
        <a:off x="5781333" y="336234"/>
        <a:ext cx="345472" cy="343530"/>
      </dsp:txXfrm>
    </dsp:sp>
    <dsp:sp modelId="{FCF5D106-59FD-4743-9CF9-FF84057C335B}">
      <dsp:nvSpPr>
        <dsp:cNvPr id="0" name=""/>
        <dsp:cNvSpPr/>
      </dsp:nvSpPr>
      <dsp:spPr>
        <a:xfrm>
          <a:off x="6479727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Gestión de la comunicación corporativa</a:t>
          </a:r>
          <a:endParaRPr lang="es-ES_tradnl" sz="1800" b="1" kern="1200" noProof="0" dirty="0"/>
        </a:p>
      </dsp:txBody>
      <dsp:txXfrm>
        <a:off x="6509485" y="29758"/>
        <a:ext cx="2249155" cy="9564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13C0A-5945-A741-AC8B-8A6DE9E0AB18}">
      <dsp:nvSpPr>
        <dsp:cNvPr id="0" name=""/>
        <dsp:cNvSpPr/>
      </dsp:nvSpPr>
      <dsp:spPr>
        <a:xfrm>
          <a:off x="3862" y="0"/>
          <a:ext cx="3377182" cy="49953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Autoimagen</a:t>
          </a:r>
          <a:endParaRPr lang="es-ES_tradnl" sz="1800" b="1" kern="1200" noProof="0" dirty="0"/>
        </a:p>
      </dsp:txBody>
      <dsp:txXfrm>
        <a:off x="3862" y="0"/>
        <a:ext cx="3252299" cy="499534"/>
      </dsp:txXfrm>
    </dsp:sp>
    <dsp:sp modelId="{903AD2E5-323D-E649-8074-49F8CFD33EB9}">
      <dsp:nvSpPr>
        <dsp:cNvPr id="0" name=""/>
        <dsp:cNvSpPr/>
      </dsp:nvSpPr>
      <dsp:spPr>
        <a:xfrm>
          <a:off x="2705608" y="0"/>
          <a:ext cx="3377182" cy="49953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  Imagen intencional</a:t>
          </a:r>
          <a:endParaRPr lang="es-ES_tradnl" sz="1800" b="1" kern="1200" noProof="0" dirty="0"/>
        </a:p>
      </dsp:txBody>
      <dsp:txXfrm>
        <a:off x="2955375" y="0"/>
        <a:ext cx="2877648" cy="499534"/>
      </dsp:txXfrm>
    </dsp:sp>
    <dsp:sp modelId="{9A0B2114-D555-724E-BECA-576C670A61D9}">
      <dsp:nvSpPr>
        <dsp:cNvPr id="0" name=""/>
        <dsp:cNvSpPr/>
      </dsp:nvSpPr>
      <dsp:spPr>
        <a:xfrm>
          <a:off x="5407354" y="0"/>
          <a:ext cx="3377182" cy="49953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pública </a:t>
          </a:r>
          <a:endParaRPr lang="es-ES_tradnl" sz="1800" b="1" kern="1200" noProof="0" dirty="0"/>
        </a:p>
      </dsp:txBody>
      <dsp:txXfrm>
        <a:off x="5657121" y="0"/>
        <a:ext cx="2877648" cy="4995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484D4-48C1-F744-9E3D-05A9116C4129}">
      <dsp:nvSpPr>
        <dsp:cNvPr id="0" name=""/>
        <dsp:cNvSpPr/>
      </dsp:nvSpPr>
      <dsp:spPr>
        <a:xfrm>
          <a:off x="2909805" y="-4869"/>
          <a:ext cx="5419889" cy="5419889"/>
        </a:xfrm>
        <a:prstGeom prst="circularArrow">
          <a:avLst>
            <a:gd name="adj1" fmla="val 5274"/>
            <a:gd name="adj2" fmla="val 312630"/>
            <a:gd name="adj3" fmla="val 14197386"/>
            <a:gd name="adj4" fmla="val 17145032"/>
            <a:gd name="adj5" fmla="val 547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2C62A0-98E8-6B43-A919-18218DF4356E}">
      <dsp:nvSpPr>
        <dsp:cNvPr id="0" name=""/>
        <dsp:cNvSpPr/>
      </dsp:nvSpPr>
      <dsp:spPr>
        <a:xfrm>
          <a:off x="4571534" y="1304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/>
            <a:t>Adaptación de la Auditoría a la dimensión de la empresa</a:t>
          </a:r>
          <a:endParaRPr lang="es-ES_tradnl" sz="1500" b="1" kern="1200" dirty="0"/>
        </a:p>
      </dsp:txBody>
      <dsp:txXfrm>
        <a:off x="4622704" y="52474"/>
        <a:ext cx="1994090" cy="945875"/>
      </dsp:txXfrm>
    </dsp:sp>
    <dsp:sp modelId="{51D03D60-37C9-564B-A02E-72ADCFAD23AC}">
      <dsp:nvSpPr>
        <dsp:cNvPr id="0" name=""/>
        <dsp:cNvSpPr/>
      </dsp:nvSpPr>
      <dsp:spPr>
        <a:xfrm>
          <a:off x="6475697" y="1100673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209457"/>
                <a:satOff val="0"/>
                <a:lumOff val="78"/>
                <a:alphaOff val="0"/>
                <a:shade val="70000"/>
                <a:satMod val="120000"/>
              </a:schemeClr>
            </a:gs>
            <a:gs pos="35000">
              <a:schemeClr val="accent3">
                <a:hueOff val="209457"/>
                <a:satOff val="0"/>
                <a:lumOff val="78"/>
                <a:alphaOff val="0"/>
                <a:shade val="100000"/>
                <a:satMod val="150000"/>
              </a:schemeClr>
            </a:gs>
            <a:gs pos="70000">
              <a:schemeClr val="accent3">
                <a:hueOff val="209457"/>
                <a:satOff val="0"/>
                <a:lumOff val="78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209457"/>
                <a:satOff val="0"/>
                <a:lumOff val="78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/>
            <a:t>Integrar el equipo consultor</a:t>
          </a:r>
          <a:endParaRPr lang="es-ES_tradnl" sz="1500" b="1" kern="1200" dirty="0"/>
        </a:p>
      </dsp:txBody>
      <dsp:txXfrm>
        <a:off x="6526867" y="1151843"/>
        <a:ext cx="1994090" cy="945875"/>
      </dsp:txXfrm>
    </dsp:sp>
    <dsp:sp modelId="{C18C5941-CD31-EF4F-8E8B-C74907D5BE46}">
      <dsp:nvSpPr>
        <dsp:cNvPr id="0" name=""/>
        <dsp:cNvSpPr/>
      </dsp:nvSpPr>
      <dsp:spPr>
        <a:xfrm>
          <a:off x="6475697" y="3299411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418915"/>
                <a:satOff val="0"/>
                <a:lumOff val="157"/>
                <a:alphaOff val="0"/>
                <a:shade val="70000"/>
                <a:satMod val="120000"/>
              </a:schemeClr>
            </a:gs>
            <a:gs pos="35000">
              <a:schemeClr val="accent3">
                <a:hueOff val="418915"/>
                <a:satOff val="0"/>
                <a:lumOff val="157"/>
                <a:alphaOff val="0"/>
                <a:shade val="100000"/>
                <a:satMod val="150000"/>
              </a:schemeClr>
            </a:gs>
            <a:gs pos="70000">
              <a:schemeClr val="accent3">
                <a:hueOff val="418915"/>
                <a:satOff val="0"/>
                <a:lumOff val="157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418915"/>
                <a:satOff val="0"/>
                <a:lumOff val="157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smtClean="0"/>
            <a:t>Definir las “unidades de observación”</a:t>
          </a:r>
          <a:endParaRPr lang="es-ES_tradnl" sz="1500" b="1" kern="1200" dirty="0"/>
        </a:p>
      </dsp:txBody>
      <dsp:txXfrm>
        <a:off x="6526867" y="3350581"/>
        <a:ext cx="1994090" cy="945875"/>
      </dsp:txXfrm>
    </dsp:sp>
    <dsp:sp modelId="{4F556BE7-15FC-6D45-BFAD-B4AD8C06393D}">
      <dsp:nvSpPr>
        <dsp:cNvPr id="0" name=""/>
        <dsp:cNvSpPr/>
      </dsp:nvSpPr>
      <dsp:spPr>
        <a:xfrm>
          <a:off x="4571534" y="4398780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628372"/>
                <a:satOff val="0"/>
                <a:lumOff val="235"/>
                <a:alphaOff val="0"/>
                <a:shade val="70000"/>
                <a:satMod val="120000"/>
              </a:schemeClr>
            </a:gs>
            <a:gs pos="35000">
              <a:schemeClr val="accent3">
                <a:hueOff val="628372"/>
                <a:satOff val="0"/>
                <a:lumOff val="235"/>
                <a:alphaOff val="0"/>
                <a:shade val="100000"/>
                <a:satMod val="150000"/>
              </a:schemeClr>
            </a:gs>
            <a:gs pos="70000">
              <a:schemeClr val="accent3">
                <a:hueOff val="628372"/>
                <a:satOff val="0"/>
                <a:lumOff val="235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628372"/>
                <a:satOff val="0"/>
                <a:lumOff val="235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smtClean="0">
              <a:solidFill>
                <a:srgbClr val="000000"/>
              </a:solidFill>
            </a:rPr>
            <a:t>Definición de la muestra</a:t>
          </a:r>
          <a:endParaRPr lang="es-ES_tradnl" sz="1500" b="1" kern="1200" dirty="0">
            <a:solidFill>
              <a:srgbClr val="000000"/>
            </a:solidFill>
          </a:endParaRPr>
        </a:p>
      </dsp:txBody>
      <dsp:txXfrm>
        <a:off x="4622704" y="4449950"/>
        <a:ext cx="1994090" cy="945875"/>
      </dsp:txXfrm>
    </dsp:sp>
    <dsp:sp modelId="{399826BF-D275-BF4B-B8A0-1DD7529D0A15}">
      <dsp:nvSpPr>
        <dsp:cNvPr id="0" name=""/>
        <dsp:cNvSpPr/>
      </dsp:nvSpPr>
      <dsp:spPr>
        <a:xfrm>
          <a:off x="2667371" y="3299411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837830"/>
                <a:satOff val="0"/>
                <a:lumOff val="314"/>
                <a:alphaOff val="0"/>
                <a:shade val="70000"/>
                <a:satMod val="120000"/>
              </a:schemeClr>
            </a:gs>
            <a:gs pos="35000">
              <a:schemeClr val="accent3">
                <a:hueOff val="837830"/>
                <a:satOff val="0"/>
                <a:lumOff val="314"/>
                <a:alphaOff val="0"/>
                <a:shade val="100000"/>
                <a:satMod val="150000"/>
              </a:schemeClr>
            </a:gs>
            <a:gs pos="70000">
              <a:schemeClr val="accent3">
                <a:hueOff val="837830"/>
                <a:satOff val="0"/>
                <a:lumOff val="314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837830"/>
                <a:satOff val="0"/>
                <a:lumOff val="314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>
              <a:solidFill>
                <a:srgbClr val="000000"/>
              </a:solidFill>
            </a:rPr>
            <a:t>Seleccionar las técnicas de evaluación</a:t>
          </a:r>
          <a:endParaRPr lang="es-ES_tradnl" sz="1500" b="1" kern="1200" dirty="0">
            <a:solidFill>
              <a:srgbClr val="000000"/>
            </a:solidFill>
          </a:endParaRPr>
        </a:p>
      </dsp:txBody>
      <dsp:txXfrm>
        <a:off x="2718541" y="3350581"/>
        <a:ext cx="1994090" cy="945875"/>
      </dsp:txXfrm>
    </dsp:sp>
    <dsp:sp modelId="{CD18EF63-5021-2A4A-B212-34B1DAAA1E60}">
      <dsp:nvSpPr>
        <dsp:cNvPr id="0" name=""/>
        <dsp:cNvSpPr/>
      </dsp:nvSpPr>
      <dsp:spPr>
        <a:xfrm>
          <a:off x="2667371" y="1100673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1047287"/>
                <a:satOff val="0"/>
                <a:lumOff val="392"/>
                <a:alphaOff val="0"/>
                <a:shade val="70000"/>
                <a:satMod val="120000"/>
              </a:schemeClr>
            </a:gs>
            <a:gs pos="35000">
              <a:schemeClr val="accent3">
                <a:hueOff val="1047287"/>
                <a:satOff val="0"/>
                <a:lumOff val="392"/>
                <a:alphaOff val="0"/>
                <a:shade val="100000"/>
                <a:satMod val="150000"/>
              </a:schemeClr>
            </a:gs>
            <a:gs pos="70000">
              <a:schemeClr val="accent3">
                <a:hueOff val="1047287"/>
                <a:satOff val="0"/>
                <a:lumOff val="392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1047287"/>
                <a:satOff val="0"/>
                <a:lumOff val="392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>
              <a:solidFill>
                <a:srgbClr val="000000"/>
              </a:solidFill>
            </a:rPr>
            <a:t>Elegir los criterios de cuantificación de los resultados</a:t>
          </a:r>
          <a:endParaRPr lang="es-ES_tradnl" sz="1500" b="1" kern="1200" dirty="0">
            <a:solidFill>
              <a:srgbClr val="000000"/>
            </a:solidFill>
          </a:endParaRPr>
        </a:p>
      </dsp:txBody>
      <dsp:txXfrm>
        <a:off x="2718541" y="1151843"/>
        <a:ext cx="1994090" cy="945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1.pn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659404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Justo </a:t>
            </a:r>
            <a:r>
              <a:rPr lang="en-US" b="1" dirty="0" err="1" smtClean="0"/>
              <a:t>Villafañe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6132688"/>
            <a:ext cx="5458968" cy="372533"/>
          </a:xfrm>
        </p:spPr>
        <p:txBody>
          <a:bodyPr/>
          <a:lstStyle/>
          <a:p>
            <a:pPr algn="r"/>
            <a:r>
              <a:rPr lang="en-US" b="1" dirty="0" smtClean="0"/>
              <a:t>A01336272 Adolfo </a:t>
            </a:r>
            <a:r>
              <a:rPr lang="en-US" b="1" dirty="0" err="1" smtClean="0"/>
              <a:t>Grovas</a:t>
            </a:r>
            <a:r>
              <a:rPr lang="en-US" b="1" dirty="0" smtClean="0"/>
              <a:t> </a:t>
            </a:r>
            <a:r>
              <a:rPr lang="en-US" b="1" dirty="0" err="1" smtClean="0"/>
              <a:t>Jaurena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00615" y="1665855"/>
            <a:ext cx="4615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IMAGEN POSITIVA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2392" y="2373741"/>
            <a:ext cx="4643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>
                <a:solidFill>
                  <a:srgbClr val="FFFFFF"/>
                </a:solidFill>
              </a:rPr>
              <a:t>GESTIÓN ESTRATÉGICA DE LA IMAGEN DE LAS EMPRESAS</a:t>
            </a:r>
            <a:endParaRPr lang="en-US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1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99" y="413456"/>
            <a:ext cx="6508377" cy="1143000"/>
          </a:xfrm>
        </p:spPr>
        <p:txBody>
          <a:bodyPr/>
          <a:lstStyle/>
          <a:p>
            <a:r>
              <a:rPr lang="es-ES_tradnl" sz="3200" b="1" dirty="0" smtClean="0"/>
              <a:t>Una concepción gestáltica de la Imagen corporativa… 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" y="2669822"/>
            <a:ext cx="1998134" cy="78175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FFFF"/>
                </a:solidFill>
              </a:rPr>
              <a:t>IMAGEN CORPORATIVA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18266" y="2545645"/>
            <a:ext cx="6724648" cy="10301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Proceso de “CONCEPTUALIZACIÓN” del Cliente a partir de “</a:t>
            </a:r>
            <a:r>
              <a:rPr lang="es-ES_tradnl" b="1" dirty="0" smtClean="0">
                <a:solidFill>
                  <a:schemeClr val="accent1"/>
                </a:solidFill>
              </a:rPr>
              <a:t>INPUTS</a:t>
            </a:r>
            <a:r>
              <a:rPr lang="es-ES_tradnl" b="1" dirty="0" smtClean="0">
                <a:solidFill>
                  <a:schemeClr val="accent1"/>
                </a:solidFill>
              </a:rPr>
              <a:t>” transmitidos por la Empresa</a:t>
            </a:r>
            <a:endParaRPr lang="es-ES_tradnl" b="1" dirty="0">
              <a:solidFill>
                <a:schemeClr val="accent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566" y="4511850"/>
            <a:ext cx="3005667" cy="2328023"/>
            <a:chOff x="2105379" y="3616282"/>
            <a:chExt cx="3849510" cy="29623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5379" y="3616282"/>
              <a:ext cx="3849510" cy="296231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413000" y="4049890"/>
              <a:ext cx="1298221" cy="391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dirty="0" smtClean="0">
                  <a:solidFill>
                    <a:srgbClr val="990000"/>
                  </a:solidFill>
                </a:rPr>
                <a:t>Producto</a:t>
              </a:r>
              <a:endParaRPr lang="es-ES_tradnl" sz="1400" b="1" dirty="0">
                <a:solidFill>
                  <a:srgbClr val="99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26844" y="3795946"/>
              <a:ext cx="1298221" cy="391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dirty="0" smtClean="0">
                  <a:solidFill>
                    <a:srgbClr val="000090"/>
                  </a:solidFill>
                </a:rPr>
                <a:t>Servicio</a:t>
              </a:r>
              <a:endParaRPr lang="es-ES_tradnl" sz="1400" b="1" dirty="0">
                <a:solidFill>
                  <a:srgbClr val="00009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64177" y="4992511"/>
              <a:ext cx="1298221" cy="391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dirty="0" smtClean="0">
                  <a:solidFill>
                    <a:srgbClr val="008000"/>
                  </a:solidFill>
                </a:rPr>
                <a:t>Valor</a:t>
              </a:r>
              <a:endParaRPr lang="es-ES_tradnl" sz="14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3566580" y="4482149"/>
            <a:ext cx="5376334" cy="24257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tx1"/>
                </a:solidFill>
              </a:rPr>
              <a:t>La imagen es un concepto construido en la mente del público</a:t>
            </a:r>
          </a:p>
          <a:p>
            <a:pPr marL="0" indent="0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tx1"/>
                </a:solidFill>
              </a:rPr>
              <a:t>El receptor contribuye activa y decisivamente  al resultado final, a partir de las actuaciones voluntarias o involuntarias de las empresas, ya sea con intención comunicativa o sin ellas.</a:t>
            </a:r>
          </a:p>
          <a:p>
            <a:pPr marL="0" indent="0">
              <a:buFont typeface="Wingdings 2" pitchFamily="18" charset="2"/>
              <a:buNone/>
            </a:pPr>
            <a:endParaRPr lang="es-ES_tradn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53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46567"/>
            <a:ext cx="8461333" cy="719667"/>
          </a:xfrm>
        </p:spPr>
        <p:txBody>
          <a:bodyPr/>
          <a:lstStyle/>
          <a:p>
            <a:r>
              <a:rPr lang="es-ES_tradnl" sz="2300" b="1" dirty="0" smtClean="0"/>
              <a:t>Una concepción gestáltica de la Imagen corporativa… </a:t>
            </a:r>
            <a:endParaRPr lang="es-ES_tradnl" sz="23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22600" y="1639712"/>
            <a:ext cx="3050117" cy="7817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>
                <a:solidFill>
                  <a:schemeClr val="accent1"/>
                </a:solidFill>
              </a:rPr>
              <a:t> </a:t>
            </a:r>
            <a:r>
              <a:rPr lang="es-ES_tradnl" b="1" dirty="0" smtClean="0">
                <a:solidFill>
                  <a:schemeClr val="accent1"/>
                </a:solidFill>
              </a:rPr>
              <a:t>Todo “Hecho corporativo” entre una organización y un público implica 3 ámbitos:</a:t>
            </a:r>
            <a:endParaRPr lang="es-ES_tradnl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58777310"/>
              </p:ext>
            </p:extLst>
          </p:nvPr>
        </p:nvGraphicFramePr>
        <p:xfrm>
          <a:off x="241301" y="57277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74084" y="3043766"/>
            <a:ext cx="2275416" cy="4995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Comportamiento corporativo </a:t>
            </a:r>
            <a:r>
              <a:rPr lang="es-ES_tradnl" sz="1600" dirty="0" smtClean="0">
                <a:solidFill>
                  <a:srgbClr val="000000"/>
                </a:solidFill>
              </a:rPr>
              <a:t>(Hacer)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4084" y="3869267"/>
            <a:ext cx="2275416" cy="5164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Cultura corporativa </a:t>
            </a:r>
            <a:r>
              <a:rPr lang="es-ES_tradnl" sz="1600" b="0" dirty="0" smtClean="0"/>
              <a:t>(ideologías)</a:t>
            </a:r>
            <a:endParaRPr lang="es-ES_tradnl" sz="1600" b="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4084" y="4525432"/>
            <a:ext cx="2275416" cy="406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Personalidad corporativa </a:t>
            </a:r>
            <a:r>
              <a:rPr lang="es-ES_tradnl" sz="1600" b="0" dirty="0" smtClean="0"/>
              <a:t>(Imagen proyectada intencionalmente)</a:t>
            </a:r>
            <a:endParaRPr lang="es-ES_tradnl" sz="1600" b="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337984" y="3196166"/>
            <a:ext cx="2275416" cy="4995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Imagen Funcional</a:t>
            </a: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337984" y="4013199"/>
            <a:ext cx="2275416" cy="5164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Imagen de la Organización</a:t>
            </a:r>
            <a:endParaRPr lang="es-ES_tradnl" sz="1600" b="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337984" y="5135032"/>
            <a:ext cx="2275416" cy="406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Imagen intencional</a:t>
            </a:r>
            <a:r>
              <a:rPr lang="es-ES_tradnl" sz="1600" b="0" dirty="0" smtClean="0"/>
              <a:t>(</a:t>
            </a:r>
            <a:endParaRPr lang="es-ES_tradnl" sz="1600" b="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63800" y="3365500"/>
            <a:ext cx="901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438400" y="4267200"/>
            <a:ext cx="901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436284" y="5283200"/>
            <a:ext cx="901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6477000" y="3201015"/>
            <a:ext cx="2552700" cy="2526685"/>
            <a:chOff x="6477000" y="3374581"/>
            <a:chExt cx="2552700" cy="252668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23" name="Dodecagon 22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745" y="1127079"/>
            <a:ext cx="2281672" cy="1755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0" y="1127079"/>
            <a:ext cx="1282700" cy="151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0"/>
            <a:ext cx="8001000" cy="719667"/>
          </a:xfrm>
        </p:spPr>
        <p:txBody>
          <a:bodyPr/>
          <a:lstStyle/>
          <a:p>
            <a:r>
              <a:rPr lang="es-ES_tradnl" sz="2400" b="1" dirty="0" smtClean="0"/>
              <a:t>Una concepción gestáltica de la Imagen corporativa… </a:t>
            </a:r>
            <a:endParaRPr lang="es-ES_tradnl" sz="24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8666" y="3822700"/>
            <a:ext cx="8476234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>
                <a:solidFill>
                  <a:srgbClr val="000000"/>
                </a:solidFill>
              </a:rPr>
              <a:t> </a:t>
            </a:r>
            <a:r>
              <a:rPr lang="es-ES_tradnl" b="1" dirty="0" smtClean="0">
                <a:solidFill>
                  <a:schemeClr val="accent1"/>
                </a:solidFill>
              </a:rPr>
              <a:t>Una síntesis gestáltica eficaz y duradera (IMAGEN POSITIVA) implica:</a:t>
            </a:r>
          </a:p>
          <a:p>
            <a:r>
              <a:rPr lang="es-ES_tradnl" dirty="0" smtClean="0">
                <a:solidFill>
                  <a:srgbClr val="000000"/>
                </a:solidFill>
              </a:rPr>
              <a:t>Que la imagen se base en la propia realidad de la empresa</a:t>
            </a:r>
          </a:p>
          <a:p>
            <a:r>
              <a:rPr lang="es-ES_tradnl" dirty="0" smtClean="0">
                <a:solidFill>
                  <a:srgbClr val="000000"/>
                </a:solidFill>
              </a:rPr>
              <a:t>Que en la imagen prevalezcan los puntos fuertes de la compañía.  (implica que la comunicación sea integral y programada)</a:t>
            </a:r>
          </a:p>
          <a:p>
            <a:r>
              <a:rPr lang="es-ES_tradnl" dirty="0" smtClean="0">
                <a:solidFill>
                  <a:srgbClr val="000000"/>
                </a:solidFill>
              </a:rPr>
              <a:t>Que exista una SINERGIA entre el “Sistema Fuerte” y el “Sistema </a:t>
            </a:r>
            <a:r>
              <a:rPr lang="es-ES_tradnl" dirty="0">
                <a:solidFill>
                  <a:srgbClr val="000000"/>
                </a:solidFill>
              </a:rPr>
              <a:t>D</a:t>
            </a:r>
            <a:r>
              <a:rPr lang="es-ES_tradnl" dirty="0" smtClean="0">
                <a:solidFill>
                  <a:srgbClr val="000000"/>
                </a:solidFill>
              </a:rPr>
              <a:t>ébil”</a:t>
            </a:r>
            <a:endParaRPr lang="es-ES_tradnl" dirty="0">
              <a:solidFill>
                <a:srgbClr val="00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351" y="1460500"/>
            <a:ext cx="2492037" cy="191770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073400" y="1296015"/>
            <a:ext cx="2552700" cy="2526685"/>
            <a:chOff x="6477000" y="3374581"/>
            <a:chExt cx="2552700" cy="252668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26" name="Dodecagon 25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66" y="1171501"/>
            <a:ext cx="1732534" cy="20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3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1"/>
            <a:ext cx="8001000" cy="603250"/>
          </a:xfrm>
        </p:spPr>
        <p:txBody>
          <a:bodyPr/>
          <a:lstStyle/>
          <a:p>
            <a:r>
              <a:rPr lang="es-ES_tradnl" sz="2400" b="1" dirty="0" smtClean="0"/>
              <a:t>Dimensión estratégica de la Imagen corporativa… </a:t>
            </a:r>
            <a:endParaRPr lang="es-ES_tradnl" sz="24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15901" y="1498600"/>
            <a:ext cx="3447034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“Sistema Fuerte”: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Producto, servicio y mercados 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Estructura organizativa y modelo de dirección</a:t>
            </a:r>
          </a:p>
          <a:p>
            <a:pPr lvl="1"/>
            <a:r>
              <a:rPr lang="es-ES_tradnl" dirty="0">
                <a:solidFill>
                  <a:schemeClr val="tx1"/>
                </a:solidFill>
              </a:rPr>
              <a:t>P</a:t>
            </a:r>
            <a:r>
              <a:rPr lang="es-ES_tradnl" dirty="0" smtClean="0">
                <a:solidFill>
                  <a:schemeClr val="tx1"/>
                </a:solidFill>
              </a:rPr>
              <a:t>rocedimientos técnicos de planeación y control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Capacidades y el saber hacer tecnológico y comercial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22071" y="1384300"/>
            <a:ext cx="3121929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“Sistema Débil”:</a:t>
            </a:r>
          </a:p>
          <a:p>
            <a:pPr lvl="1"/>
            <a:r>
              <a:rPr lang="es-ES_tradnl" b="1" dirty="0" smtClean="0">
                <a:solidFill>
                  <a:srgbClr val="000000"/>
                </a:solidFill>
              </a:rPr>
              <a:t>Identidad visual corporativa</a:t>
            </a:r>
          </a:p>
          <a:p>
            <a:pPr lvl="1"/>
            <a:r>
              <a:rPr lang="es-ES_tradnl" b="1" dirty="0">
                <a:solidFill>
                  <a:srgbClr val="000000"/>
                </a:solidFill>
              </a:rPr>
              <a:t>C</a:t>
            </a:r>
            <a:r>
              <a:rPr lang="es-ES_tradnl" b="1" dirty="0" smtClean="0">
                <a:solidFill>
                  <a:srgbClr val="000000"/>
                </a:solidFill>
              </a:rPr>
              <a:t>ultura corporativa</a:t>
            </a:r>
          </a:p>
          <a:p>
            <a:pPr lvl="1"/>
            <a:r>
              <a:rPr lang="es-ES_tradnl" b="1" dirty="0">
                <a:solidFill>
                  <a:srgbClr val="000000"/>
                </a:solidFill>
              </a:rPr>
              <a:t>C</a:t>
            </a:r>
            <a:r>
              <a:rPr lang="es-ES_tradnl" b="1" dirty="0" smtClean="0">
                <a:solidFill>
                  <a:srgbClr val="000000"/>
                </a:solidFill>
              </a:rPr>
              <a:t>omunicación corporativa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622922457"/>
              </p:ext>
            </p:extLst>
          </p:nvPr>
        </p:nvGraphicFramePr>
        <p:xfrm>
          <a:off x="215901" y="49149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469371" y="2121515"/>
            <a:ext cx="2552700" cy="2526685"/>
            <a:chOff x="6477000" y="3374581"/>
            <a:chExt cx="2552700" cy="252668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12" name="Dodecagon 11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619851688"/>
              </p:ext>
            </p:extLst>
          </p:nvPr>
        </p:nvGraphicFramePr>
        <p:xfrm>
          <a:off x="228601" y="6083300"/>
          <a:ext cx="8788399" cy="52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727315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611321-9804-404E-83DA-256267539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7F5FD2-BF8E-194A-AC9A-8BA0BAEE2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A604384-3B27-FE46-8761-91D8349B5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E9E6F5B-B664-D045-BDC5-D9AB72B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Graphic spid="9" grpId="0">
        <p:bldSub>
          <a:bldDgm bld="one"/>
        </p:bldSub>
      </p:bldGraphic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1"/>
            <a:ext cx="8001000" cy="603250"/>
          </a:xfrm>
        </p:spPr>
        <p:txBody>
          <a:bodyPr/>
          <a:lstStyle/>
          <a:p>
            <a:r>
              <a:rPr lang="es-ES_tradnl" sz="2400" b="1" dirty="0" smtClean="0"/>
              <a:t>Dimensión estratégica de la Imagen corporativa… </a:t>
            </a:r>
            <a:endParaRPr lang="es-ES_tradnl" sz="24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1" y="2693015"/>
            <a:ext cx="2247899" cy="129055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b="1" dirty="0" smtClean="0">
                <a:solidFill>
                  <a:schemeClr val="accent1"/>
                </a:solidFill>
              </a:rPr>
              <a:t>Objetivo: Analizar la Imagen actual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Auditoría de Imagen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496190905"/>
              </p:ext>
            </p:extLst>
          </p:nvPr>
        </p:nvGraphicFramePr>
        <p:xfrm>
          <a:off x="152401" y="12954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365501" y="2756515"/>
            <a:ext cx="2374899" cy="294578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b="1" dirty="0" smtClean="0">
                <a:solidFill>
                  <a:schemeClr val="accent1"/>
                </a:solidFill>
              </a:rPr>
              <a:t>Objetivo: Crear un “patrón” corporativo o “norma” corporativa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El programa de Identidad Visual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El Programa de Intervención Cultural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El manual de Gestión Comunicativa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604001" y="2756515"/>
            <a:ext cx="2374899" cy="294578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b="1" dirty="0" smtClean="0">
                <a:solidFill>
                  <a:schemeClr val="accent1"/>
                </a:solidFill>
              </a:rPr>
              <a:t>Objetivo: Controlar la Imagen a través de la comunicación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Programas de comunicación interna y corporativa</a:t>
            </a:r>
          </a:p>
        </p:txBody>
      </p:sp>
    </p:spTree>
    <p:extLst>
      <p:ext uri="{BB962C8B-B14F-4D97-AF65-F5344CB8AC3E}">
        <p14:creationId xmlns:p14="http://schemas.microsoft.com/office/powerpoint/2010/main" val="3599160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2C9886-57B5-7942-8186-2D54176DD1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43E8124-179B-6B4F-BC43-B5379A5AD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500ADEB-F6FC-7C4A-994E-449742782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CF39994-0CFE-154F-86BC-4612B7593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F5D106-59FD-4743-9CF9-FF84057C3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>
        <p:bldSub>
          <a:bldDgm bld="one"/>
        </p:bldSub>
      </p:bldGraphic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75823343"/>
              </p:ext>
            </p:extLst>
          </p:nvPr>
        </p:nvGraphicFramePr>
        <p:xfrm>
          <a:off x="162984" y="3170766"/>
          <a:ext cx="8788399" cy="499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162984" y="1275293"/>
            <a:ext cx="8475132" cy="17600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 pitchFamily="18" charset="2"/>
              <a:buNone/>
            </a:pPr>
            <a:r>
              <a:rPr lang="es-ES_tradnl" sz="1800" dirty="0" smtClean="0">
                <a:solidFill>
                  <a:srgbClr val="000000"/>
                </a:solidFill>
              </a:rPr>
              <a:t>La Auditoría de Imagen es un </a:t>
            </a:r>
            <a:r>
              <a:rPr lang="es-ES_tradnl" sz="1800" b="1" dirty="0" smtClean="0">
                <a:solidFill>
                  <a:srgbClr val="000000"/>
                </a:solidFill>
              </a:rPr>
              <a:t>procedimiento</a:t>
            </a:r>
            <a:r>
              <a:rPr lang="es-ES_tradnl" sz="1800" dirty="0" smtClean="0">
                <a:solidFill>
                  <a:srgbClr val="000000"/>
                </a:solidFill>
              </a:rPr>
              <a:t> para la </a:t>
            </a:r>
            <a:r>
              <a:rPr lang="es-ES_tradnl" sz="1800" b="1" i="1" dirty="0" smtClean="0">
                <a:solidFill>
                  <a:srgbClr val="000090"/>
                </a:solidFill>
              </a:rPr>
              <a:t>identificación, análisis y evaluación</a:t>
            </a:r>
            <a:r>
              <a:rPr lang="es-ES_tradnl" sz="1800" dirty="0" smtClean="0">
                <a:solidFill>
                  <a:srgbClr val="000090"/>
                </a:solidFill>
              </a:rPr>
              <a:t> </a:t>
            </a:r>
            <a:r>
              <a:rPr lang="es-ES_tradnl" sz="1800" b="1" u="sng" dirty="0" smtClean="0">
                <a:solidFill>
                  <a:srgbClr val="000000"/>
                </a:solidFill>
              </a:rPr>
              <a:t>de los recursos de Imagen </a:t>
            </a:r>
            <a:r>
              <a:rPr lang="es-ES_tradnl" sz="1800" dirty="0" smtClean="0">
                <a:solidFill>
                  <a:srgbClr val="000000"/>
                </a:solidFill>
              </a:rPr>
              <a:t>de una entidad para examinar su funcionamiento y actuaciones internas y externas, así como para reconocer los puntos fuertes y débiles de las políticas de funcionales con el objetivo de mejorar los resultados  y fortalecer el valor de la Imagen pública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74084" y="460377"/>
            <a:ext cx="8001000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 </a:t>
            </a:r>
            <a:br>
              <a:rPr lang="es-ES_tradnl" sz="2400" b="1" dirty="0" smtClean="0"/>
            </a:br>
            <a:r>
              <a:rPr lang="es-ES_tradnl" sz="2400" b="1" dirty="0" smtClean="0"/>
              <a:t>Objetivo: </a:t>
            </a:r>
            <a:r>
              <a:rPr lang="es-ES_tradnl" sz="2400" b="1" dirty="0" smtClean="0">
                <a:solidFill>
                  <a:srgbClr val="000000"/>
                </a:solidFill>
              </a:rPr>
              <a:t>Analizar la Imagen actual…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50284" y="3683000"/>
            <a:ext cx="2999316" cy="3517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auditar: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El análisis de la situación de la empresa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evaluación de la cultura corporativa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planificación y desarrollo de los R.H.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El análisis del clima interno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098800" y="3683000"/>
            <a:ext cx="2679700" cy="3517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 (sólo identidad comunicable):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Identidad Visual  Corporativa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comunicación de la empresa </a:t>
            </a:r>
            <a:r>
              <a:rPr lang="es-ES_tradnl" sz="1600" dirty="0" smtClean="0">
                <a:solidFill>
                  <a:srgbClr val="000000"/>
                </a:solidFill>
              </a:rPr>
              <a:t>(análisis de recursos y estrategias)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5778500" y="3759200"/>
            <a:ext cx="3365500" cy="3517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El Entorno </a:t>
            </a:r>
            <a:r>
              <a:rPr lang="es-ES_tradnl" sz="1600" dirty="0" smtClean="0">
                <a:solidFill>
                  <a:srgbClr val="000000"/>
                </a:solidFill>
              </a:rPr>
              <a:t>(Financiero, Institucional, Expertos del medio, Académico-Científico, Comercial, Usuario)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Los medios de comunicación </a:t>
            </a:r>
            <a:r>
              <a:rPr lang="es-ES_tradnl" sz="1600" dirty="0" smtClean="0">
                <a:solidFill>
                  <a:srgbClr val="000000"/>
                </a:solidFill>
              </a:rPr>
              <a:t>(Densidad informática, visibilidad, tratamiento informativo e índice temático</a:t>
            </a:r>
            <a:r>
              <a:rPr lang="es-ES_tradnl" sz="16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5083" y="88900"/>
            <a:ext cx="876299" cy="118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5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27" grpId="0" build="p"/>
      <p:bldP spid="28" grpId="0" build="p"/>
      <p:bldP spid="2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0" y="158752"/>
            <a:ext cx="8001000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b="1" dirty="0" smtClean="0"/>
              <a:t>AUDITORÍA DE IMAGEN: </a:t>
            </a:r>
            <a:r>
              <a:rPr lang="es-ES_tradnl" sz="2800" b="1" dirty="0" smtClean="0">
                <a:solidFill>
                  <a:srgbClr val="000000"/>
                </a:solidFill>
              </a:rPr>
              <a:t>Pasos preliminares…</a:t>
            </a:r>
            <a:endParaRPr lang="es-ES_tradnl" sz="2800" b="1" dirty="0">
              <a:solidFill>
                <a:srgbClr val="0000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39830221"/>
              </p:ext>
            </p:extLst>
          </p:nvPr>
        </p:nvGraphicFramePr>
        <p:xfrm>
          <a:off x="-838200" y="1257300"/>
          <a:ext cx="11239500" cy="544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0" y="158752"/>
            <a:ext cx="1066800" cy="165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00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2C62A0-98E8-6B43-A919-18218DF435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4484D4-48C1-F744-9E3D-05A9116C4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03D60-37C9-564B-A02E-72ADCFAD2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8C5941-CD31-EF4F-8E8B-C74907D5B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56BE7-15FC-6D45-BFAD-B4AD8C063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9826BF-D275-BF4B-B8A0-1DD7529D0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18EF63-5021-2A4A-B212-34B1DAAA1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Análisis de la situación de la empresa...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62984" y="2705100"/>
            <a:ext cx="2999316" cy="4076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auditar: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Misión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Historia y evolución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Contexto sectorial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Orientación estratégica de la empresa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Políticas corporativas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Estrategia directiva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Competitividad</a:t>
            </a:r>
          </a:p>
          <a:p>
            <a:endParaRPr lang="es-ES_tradnl" sz="1600" b="1" dirty="0" smtClean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632200" y="2705100"/>
            <a:ext cx="5120216" cy="2527300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Investigación documental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Observación participante o la observación de registro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Grupo Focalizado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Entrevistas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32200" y="5473701"/>
            <a:ext cx="3962400" cy="1295400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de situación por áreas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general de la situación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62984" y="1282705"/>
            <a:ext cx="8803216" cy="1308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Realizar la documentación y el análisis histórico de los principales elementos que constituyen la Identidad Corporativa para posteriormente contrastarlos con la Cultura Organizacional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3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Evaluación de la Cultura Corporativa...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277100" y="4013202"/>
            <a:ext cx="1689100" cy="1384298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Cuestionario abierto (27 ítems)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62984" y="3987805"/>
            <a:ext cx="7012516" cy="2298696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de la evaluación cuantitativa (media y mediana / Medidas de dispersión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de la evaluación cualitativa (Interpretación de los valores cuantitativos)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(GENERAL Y POR ÁREA)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2984" y="1295405"/>
            <a:ext cx="8803216" cy="2578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Evaluación del estado actual de la Cultura Corporativa y predicción de su la evolución.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2.- Estudiar los procesos psicológicos y sociológicos involucrados en la cultura corporativa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3.- Comprender el peso y la importancia que puede alcanzar la Cultura Corporativa en la Imagen de la empresa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2984" y="6388104"/>
            <a:ext cx="8803216" cy="4698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1.- ¿Conoce usted el año de creación de su empresa?  2.- Enuncie brevemente nuestra Misión</a:t>
            </a:r>
            <a:endParaRPr lang="es-ES_tradnl" sz="1600" i="1" dirty="0" smtClean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Estrategia de RH…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277100" y="4521205"/>
            <a:ext cx="1689100" cy="1384298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Cuestionario abierto (60 ítems)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62984" y="4279908"/>
            <a:ext cx="7012516" cy="1625595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Tablas de resultados sobre el grado de las respuestas “SI” “NO” y “NS”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(GENERAL Y POR ÁREA)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2984" y="1358904"/>
            <a:ext cx="8803216" cy="27177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Obtener una amplia información sobre las políticas de RH para evaluar su planeación y desarrollo.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2.- Evaluar el grado de conocimiento de las políticas de RH en todos los estratos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3.- Medir el grado de implementación y difusión que hace la empresa de sus políticas de RH</a:t>
            </a:r>
            <a:endParaRPr lang="es-ES_tradnl" sz="16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4.- Valorar el grado de acuerdo o rechazo actitudinal hacia las políticas de RH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2984" y="6153154"/>
            <a:ext cx="8803216" cy="5905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1.- ¿Conoce alguna formulación específica explícita sobre la política de RH de la Empresa?    2.- ¿Existe algún sistema permanente de evaluación de la labor profesional en la Empresa? </a:t>
            </a:r>
            <a:endParaRPr lang="es-ES_tradnl" sz="1600" i="1" dirty="0" smtClean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1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Clima interno…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62984" y="2679705"/>
            <a:ext cx="4294716" cy="1777996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Cuestionario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Entrevistas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Observación de la dinámica de grupos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09584" y="2667013"/>
            <a:ext cx="4256616" cy="2412987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Cuadro de “</a:t>
            </a:r>
            <a:r>
              <a:rPr lang="es-ES_tradnl" sz="1600" b="1" dirty="0" err="1" smtClean="0">
                <a:solidFill>
                  <a:srgbClr val="000000"/>
                </a:solidFill>
              </a:rPr>
              <a:t>Feedback</a:t>
            </a:r>
            <a:r>
              <a:rPr lang="es-ES_tradnl" sz="1600" b="1" dirty="0" smtClean="0">
                <a:solidFill>
                  <a:srgbClr val="000000"/>
                </a:solidFill>
              </a:rPr>
              <a:t> interno” sobre:</a:t>
            </a:r>
          </a:p>
          <a:p>
            <a:pPr lvl="1"/>
            <a:r>
              <a:rPr lang="es-ES_tradnl" sz="1400" b="1" dirty="0" smtClean="0">
                <a:solidFill>
                  <a:srgbClr val="000000"/>
                </a:solidFill>
              </a:rPr>
              <a:t>Satisfacción / Insatisfacción</a:t>
            </a:r>
          </a:p>
          <a:p>
            <a:pPr lvl="1"/>
            <a:r>
              <a:rPr lang="es-ES_tradnl" sz="1400" b="1" dirty="0" smtClean="0">
                <a:solidFill>
                  <a:srgbClr val="000000"/>
                </a:solidFill>
              </a:rPr>
              <a:t>Comunicación / Información</a:t>
            </a:r>
          </a:p>
          <a:p>
            <a:pPr lvl="1"/>
            <a:r>
              <a:rPr lang="es-ES_tradnl" sz="1400" b="1" dirty="0" smtClean="0">
                <a:solidFill>
                  <a:srgbClr val="000000"/>
                </a:solidFill>
              </a:rPr>
              <a:t>Expectativas / Motivaciones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(GENERAL Y POR ÁREA)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2984" y="1282705"/>
            <a:ext cx="8803216" cy="12318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Evaluar y analizar un conjunto amplio de parámetros que tienen una significación relativamente importante en la autoimagen de la compañía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2984" y="5314954"/>
            <a:ext cx="8803216" cy="5905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1.- ¿Cuántas jornadas se han perdido por enfermedad?</a:t>
            </a:r>
          </a:p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2.- ¿Está usted satisfecho con su trabajo, globalmente?</a:t>
            </a:r>
          </a:p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3.- ¿Está satisfecho con su salario?</a:t>
            </a:r>
            <a:endParaRPr lang="es-ES_tradnl" sz="1600" i="1" dirty="0" smtClean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73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1" grpId="0" animBg="1"/>
      <p:bldP spid="12" grpId="0"/>
    </p:bld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353</TotalTime>
  <Words>1055</Words>
  <Application>Microsoft Macintosh PowerPoint</Application>
  <PresentationFormat>On-screen Show (4:3)</PresentationFormat>
  <Paragraphs>140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Plaza</vt:lpstr>
      <vt:lpstr>Justo Villafañe</vt:lpstr>
      <vt:lpstr>Una concepción gestáltica de la Imagen corporativa… </vt:lpstr>
      <vt:lpstr>Una concepción gestáltica de la Imagen corporativa… </vt:lpstr>
      <vt:lpstr>Una concepción gestáltica de la Imagen corporativa… </vt:lpstr>
      <vt:lpstr>Dimensión estratégica de la Imagen corporativa… </vt:lpstr>
      <vt:lpstr>Dimensión estratégica de la Imagen corporativa…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Justo Villafañe</dc:title>
  <dc:creator>ITESM</dc:creator>
  <cp:lastModifiedBy>ITESM</cp:lastModifiedBy>
  <cp:revision>22</cp:revision>
  <dcterms:created xsi:type="dcterms:W3CDTF">2013-09-08T23:46:22Z</dcterms:created>
  <dcterms:modified xsi:type="dcterms:W3CDTF">2013-09-09T15:28:27Z</dcterms:modified>
</cp:coreProperties>
</file>