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310" r:id="rId4"/>
    <p:sldId id="311" r:id="rId5"/>
    <p:sldId id="313" r:id="rId6"/>
    <p:sldId id="314" r:id="rId7"/>
    <p:sldId id="320" r:id="rId8"/>
    <p:sldId id="321" r:id="rId9"/>
    <p:sldId id="271" r:id="rId10"/>
    <p:sldId id="288" r:id="rId11"/>
    <p:sldId id="289" r:id="rId12"/>
    <p:sldId id="290" r:id="rId13"/>
    <p:sldId id="291" r:id="rId14"/>
    <p:sldId id="293" r:id="rId15"/>
    <p:sldId id="296" r:id="rId16"/>
    <p:sldId id="292" r:id="rId17"/>
    <p:sldId id="297" r:id="rId18"/>
    <p:sldId id="299" r:id="rId19"/>
    <p:sldId id="298" r:id="rId20"/>
    <p:sldId id="295" r:id="rId21"/>
    <p:sldId id="294" r:id="rId22"/>
    <p:sldId id="300" r:id="rId23"/>
    <p:sldId id="273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FFF7"/>
    <a:srgbClr val="FAF0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00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6857EDE-49E0-B243-9BEC-5346D99052A5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8B2CDDF-0024-D343-83D6-20241658C4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7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11" Type="http://schemas.openxmlformats.org/officeDocument/2006/relationships/hyperlink" Target="http://www.google.com.mx/url?sa=i&amp;rct=j&amp;q=&amp;esrc=s&amp;frm=1&amp;source=images&amp;cd=&amp;cad=rja&amp;docid=VMc-nyZo0EKdcM&amp;tbnid=a6ooWxz0gnfccM:&amp;ved=0CAUQjRw&amp;url=http%3A%2F%2Favanceintermitente.com%2F2011%2F09%2F17%2Fla-coca-cola-y-el-racismo%2F&amp;ei=n0dTUvWpL4zO8wTt8oD4Ag&amp;bvm=bv.53537100,d.eWU&amp;psig=AFQjCNGhyvAjr3S7G6cCOAo3sYMaI-sIjA&amp;ust=1381275931416929" TargetMode="External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jpeg"/><Relationship Id="rId4" Type="http://schemas.openxmlformats.org/officeDocument/2006/relationships/hyperlink" Target="http://www.google.com.mx/url?sa=i&amp;rct=j&amp;q=&amp;esrc=s&amp;frm=1&amp;source=images&amp;cd=&amp;cad=rja&amp;docid=s_Lb9iECq_fj8M&amp;tbnid=SgJX0ACYXnVCPM:&amp;ved=0CAUQjRw&amp;url=http%3A%2F%2Fwww.disenofilia.com%2Frediseno-icono-de-facebook%2F&amp;ei=d0tTUoTfHIeQ9gSa7IHwDw&amp;bvm=bv.53537100,d.eWU&amp;psig=AFQjCNHatQYKefVJXFtys9BIWxYvmZqjJg&amp;ust=1381276913604321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4208929"/>
            <a:ext cx="5916168" cy="659404"/>
          </a:xfrm>
        </p:spPr>
        <p:txBody>
          <a:bodyPr>
            <a:noAutofit/>
          </a:bodyPr>
          <a:lstStyle/>
          <a:p>
            <a:pPr algn="r"/>
            <a:r>
              <a:rPr lang="es-ES_tradnl" sz="3600" b="1" dirty="0" smtClean="0"/>
              <a:t>INTERBRAND (2000-2013)</a:t>
            </a:r>
            <a:endParaRPr lang="es-ES_tradnl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867400"/>
            <a:ext cx="5458968" cy="637821"/>
          </a:xfrm>
        </p:spPr>
        <p:txBody>
          <a:bodyPr>
            <a:normAutofit/>
          </a:bodyPr>
          <a:lstStyle/>
          <a:p>
            <a:pPr algn="r"/>
            <a:r>
              <a:rPr lang="en-US" b="1" dirty="0" smtClean="0"/>
              <a:t>A01336272 Adolfo </a:t>
            </a:r>
            <a:r>
              <a:rPr lang="en-US" b="1" dirty="0" err="1" smtClean="0"/>
              <a:t>Grovas</a:t>
            </a:r>
            <a:r>
              <a:rPr lang="en-US" b="1" dirty="0" smtClean="0"/>
              <a:t> </a:t>
            </a:r>
            <a:r>
              <a:rPr lang="en-US" b="1" dirty="0" err="1" smtClean="0"/>
              <a:t>Jaurena</a:t>
            </a:r>
            <a:endParaRPr lang="en-US" b="1" dirty="0" smtClean="0"/>
          </a:p>
          <a:p>
            <a:pPr algn="r"/>
            <a:r>
              <a:rPr lang="en-US" b="1" dirty="0" smtClean="0"/>
              <a:t>A00920565 Guillermo </a:t>
            </a:r>
            <a:r>
              <a:rPr lang="en-US" b="1" dirty="0" err="1" smtClean="0"/>
              <a:t>Saavedra</a:t>
            </a:r>
            <a:r>
              <a:rPr lang="en-US" b="1" dirty="0" smtClean="0"/>
              <a:t> </a:t>
            </a:r>
            <a:r>
              <a:rPr lang="en-US" b="1" dirty="0" err="1" smtClean="0"/>
              <a:t>Gastélum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1400751"/>
            <a:ext cx="6014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4000" b="1" dirty="0" smtClean="0">
                <a:solidFill>
                  <a:srgbClr val="FFFFFF"/>
                </a:solidFill>
              </a:rPr>
              <a:t>ANÁLISIS DE MARCAS DEL TOP 10</a:t>
            </a:r>
            <a:endParaRPr lang="es-ES_tradnl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71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5261" y="66675"/>
            <a:ext cx="7535333" cy="1143000"/>
          </a:xfrm>
        </p:spPr>
        <p:txBody>
          <a:bodyPr/>
          <a:lstStyle/>
          <a:p>
            <a:r>
              <a:rPr lang="es-ES_tradnl" sz="3200" b="1" dirty="0" smtClean="0"/>
              <a:t>Metodología de Valuación de una marca utilizada por INTERBRAND:</a:t>
            </a:r>
            <a:endParaRPr lang="es-ES_tradnl" sz="3200" b="1" dirty="0"/>
          </a:p>
        </p:txBody>
      </p:sp>
      <p:sp>
        <p:nvSpPr>
          <p:cNvPr id="15" name="Content Placeholder 14"/>
          <p:cNvSpPr>
            <a:spLocks noGrp="1"/>
          </p:cNvSpPr>
          <p:nvPr>
            <p:ph idx="4294967295"/>
          </p:nvPr>
        </p:nvSpPr>
        <p:spPr>
          <a:xfrm>
            <a:off x="195262" y="2929466"/>
            <a:ext cx="8559800" cy="36242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dirty="0" smtClean="0"/>
              <a:t>De tal manera que busca sintetizar en un sólo marco de referencia los datos y/o resultados de: </a:t>
            </a:r>
          </a:p>
          <a:p>
            <a:r>
              <a:rPr lang="es-ES_tradnl" dirty="0" smtClean="0"/>
              <a:t>“El Mercado”, </a:t>
            </a:r>
          </a:p>
          <a:p>
            <a:r>
              <a:rPr lang="es-ES_tradnl" dirty="0" smtClean="0"/>
              <a:t>“La Marca”, </a:t>
            </a:r>
          </a:p>
          <a:p>
            <a:r>
              <a:rPr lang="es-ES_tradnl" dirty="0" smtClean="0"/>
              <a:t>“La Competencia”, </a:t>
            </a:r>
          </a:p>
          <a:p>
            <a:r>
              <a:rPr lang="es-ES_tradnl" dirty="0" smtClean="0"/>
              <a:t>“El Consumidor” y </a:t>
            </a:r>
          </a:p>
          <a:p>
            <a:r>
              <a:rPr lang="es-ES_tradnl" dirty="0" smtClean="0"/>
              <a:t>“Los Reportes de Resultados Financieros”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195262" y="1591070"/>
            <a:ext cx="87794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1800"/>
              </a:spcBef>
              <a:buClr>
                <a:srgbClr val="990000"/>
              </a:buClr>
              <a:buSzPct val="100000"/>
            </a:pPr>
            <a:r>
              <a:rPr lang="es-ES_tradnl" sz="2000" dirty="0">
                <a:solidFill>
                  <a:srgbClr val="333333"/>
                </a:solidFill>
              </a:rPr>
              <a:t>La metodología de valoración de marca de </a:t>
            </a:r>
            <a:r>
              <a:rPr lang="es-ES_tradnl" sz="2000" dirty="0" smtClean="0">
                <a:solidFill>
                  <a:srgbClr val="333333"/>
                </a:solidFill>
              </a:rPr>
              <a:t>INTERBRAND busca </a:t>
            </a:r>
            <a:r>
              <a:rPr lang="es-ES_tradnl" sz="2000" dirty="0">
                <a:solidFill>
                  <a:srgbClr val="333333"/>
                </a:solidFill>
              </a:rPr>
              <a:t>determinar la contribución de la marca al resultado del negocio en términos del cliente y términos financieros.</a:t>
            </a:r>
          </a:p>
        </p:txBody>
      </p:sp>
    </p:spTree>
    <p:extLst>
      <p:ext uri="{BB962C8B-B14F-4D97-AF65-F5344CB8AC3E}">
        <p14:creationId xmlns:p14="http://schemas.microsoft.com/office/powerpoint/2010/main" val="41104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0198" y="294217"/>
            <a:ext cx="7493000" cy="1143000"/>
          </a:xfrm>
        </p:spPr>
        <p:txBody>
          <a:bodyPr/>
          <a:lstStyle/>
          <a:p>
            <a:r>
              <a:rPr lang="es-ES_tradnl" sz="3200" b="1" dirty="0" smtClean="0"/>
              <a:t>Metodología de Valuación de una marca utilizada por INTERBRAND:</a:t>
            </a:r>
            <a:endParaRPr lang="es-ES_tradnl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18531" y="1470033"/>
            <a:ext cx="84836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latin typeface="Arial Black"/>
                <a:cs typeface="Arial Black"/>
              </a:rPr>
              <a:t>Los </a:t>
            </a:r>
            <a:r>
              <a:rPr lang="es-ES_tradnl" b="1" dirty="0">
                <a:latin typeface="Arial Black"/>
                <a:cs typeface="Arial Black"/>
              </a:rPr>
              <a:t>criterios de inclusión de una marca dentro del </a:t>
            </a:r>
            <a:r>
              <a:rPr lang="es-ES_tradnl" b="1" dirty="0" smtClean="0">
                <a:latin typeface="Arial Black"/>
                <a:cs typeface="Arial Black"/>
              </a:rPr>
              <a:t>índice son</a:t>
            </a:r>
            <a:r>
              <a:rPr lang="es-ES_tradnl" b="1" dirty="0" smtClean="0">
                <a:latin typeface="Arial Black"/>
                <a:cs typeface="Arial Black"/>
              </a:rPr>
              <a:t>:</a:t>
            </a:r>
          </a:p>
          <a:p>
            <a:endParaRPr lang="es-ES_tradnl" b="1" dirty="0" smtClean="0">
              <a:latin typeface="Arial Black"/>
              <a:cs typeface="Arial Black"/>
            </a:endParaRPr>
          </a:p>
          <a:p>
            <a:r>
              <a:rPr lang="es-MX" dirty="0" smtClean="0"/>
              <a:t>La marca tiene que tener alcances y trascendencia globlal (cultural y </a:t>
            </a:r>
            <a:r>
              <a:rPr lang="es-MX" dirty="0" smtClean="0"/>
              <a:t>geográficamente </a:t>
            </a:r>
            <a:r>
              <a:rPr lang="es-MX" dirty="0" smtClean="0"/>
              <a:t>hablando). En </a:t>
            </a:r>
            <a:r>
              <a:rPr lang="es-MX" dirty="0" smtClean="0"/>
              <a:t>términos </a:t>
            </a:r>
            <a:r>
              <a:rPr lang="es-MX" dirty="0" smtClean="0"/>
              <a:t>medibles esto implica:</a:t>
            </a:r>
          </a:p>
          <a:p>
            <a:endParaRPr lang="es-MX" dirty="0" smtClean="0"/>
          </a:p>
        </p:txBody>
      </p:sp>
      <p:sp>
        <p:nvSpPr>
          <p:cNvPr id="4" name="Rectangle 3"/>
          <p:cNvSpPr/>
          <p:nvPr/>
        </p:nvSpPr>
        <p:spPr>
          <a:xfrm>
            <a:off x="215900" y="2798445"/>
            <a:ext cx="82169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MX" dirty="0"/>
              <a:t>Tener al menos un 30% de ganancias provenientes de una región o país distintos de su mercado de origen.</a:t>
            </a:r>
          </a:p>
          <a:p>
            <a:pPr marL="285750" indent="-285750">
              <a:buFont typeface="Arial"/>
              <a:buChar char="•"/>
            </a:pPr>
            <a:endParaRPr lang="es-MX" dirty="0"/>
          </a:p>
          <a:p>
            <a:pPr marL="285750" indent="-285750">
              <a:buFont typeface="Arial"/>
              <a:buChar char="•"/>
            </a:pPr>
            <a:r>
              <a:rPr lang="es-MX" dirty="0"/>
              <a:t>Debe de tener presencia en al menos 3 continentes.</a:t>
            </a:r>
          </a:p>
          <a:p>
            <a:pPr marL="285750" indent="-285750">
              <a:buFont typeface="Arial"/>
              <a:buChar char="•"/>
            </a:pPr>
            <a:endParaRPr lang="es-MX" dirty="0"/>
          </a:p>
          <a:p>
            <a:pPr marL="285750" indent="-285750">
              <a:buFont typeface="Arial"/>
              <a:buChar char="•"/>
            </a:pPr>
            <a:r>
              <a:rPr lang="es-MX" dirty="0"/>
              <a:t>Debe de ser una empresa cuya información financiera sea pública.</a:t>
            </a:r>
          </a:p>
          <a:p>
            <a:pPr marL="285750" indent="-285750">
              <a:buFont typeface="Arial"/>
              <a:buChar char="•"/>
            </a:pPr>
            <a:endParaRPr lang="es-MX" dirty="0"/>
          </a:p>
          <a:p>
            <a:pPr marL="285750" indent="-285750">
              <a:buFont typeface="Arial"/>
              <a:buChar char="•"/>
            </a:pPr>
            <a:r>
              <a:rPr lang="es-MX" dirty="0"/>
              <a:t>Debe de contar con ganancia y resultados en números positivos, permitiendo que las inversiones, las operaciones y los costos financieros sean cubiertos.</a:t>
            </a:r>
          </a:p>
          <a:p>
            <a:pPr marL="285750" indent="-285750">
              <a:buFont typeface="Arial"/>
              <a:buChar char="•"/>
            </a:pPr>
            <a:endParaRPr lang="es-MX" dirty="0"/>
          </a:p>
          <a:p>
            <a:pPr marL="285750" indent="-285750">
              <a:buFont typeface="Arial"/>
              <a:buChar char="•"/>
            </a:pPr>
            <a:r>
              <a:rPr lang="es-MX" dirty="0"/>
              <a:t>La marca debe de estar posicionada más allá de su Mercado de origen y contar con un “</a:t>
            </a:r>
            <a:r>
              <a:rPr lang="es-MX" dirty="0" err="1"/>
              <a:t>profile</a:t>
            </a:r>
            <a:r>
              <a:rPr lang="es-MX" dirty="0"/>
              <a:t>” público</a:t>
            </a:r>
          </a:p>
        </p:txBody>
      </p:sp>
    </p:spTree>
    <p:extLst>
      <p:ext uri="{BB962C8B-B14F-4D97-AF65-F5344CB8AC3E}">
        <p14:creationId xmlns:p14="http://schemas.microsoft.com/office/powerpoint/2010/main" val="59527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0198" y="294217"/>
            <a:ext cx="7493000" cy="1143000"/>
          </a:xfrm>
        </p:spPr>
        <p:txBody>
          <a:bodyPr/>
          <a:lstStyle/>
          <a:p>
            <a:r>
              <a:rPr lang="es-ES_tradnl" sz="3200" b="1" dirty="0" smtClean="0"/>
              <a:t>Metodología de Valuación de una marca utilizada por INTERBRAND:</a:t>
            </a:r>
            <a:endParaRPr lang="es-ES_tradnl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18531" y="1673229"/>
            <a:ext cx="8483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b="1" dirty="0" smtClean="0">
                <a:latin typeface="Arial Black"/>
                <a:cs typeface="Arial Black"/>
              </a:rPr>
              <a:t>Existen 3 </a:t>
            </a:r>
            <a:r>
              <a:rPr lang="es-ES_tradnl" sz="2000" b="1" dirty="0" smtClean="0">
                <a:latin typeface="Arial Black"/>
                <a:cs typeface="Arial Black"/>
              </a:rPr>
              <a:t>componentes clave del </a:t>
            </a:r>
            <a:r>
              <a:rPr lang="es-ES_tradnl" sz="2000" b="1" dirty="0" smtClean="0">
                <a:latin typeface="Arial Black"/>
                <a:cs typeface="Arial Black"/>
              </a:rPr>
              <a:t>análisis de Marca:</a:t>
            </a:r>
          </a:p>
        </p:txBody>
      </p:sp>
      <p:sp>
        <p:nvSpPr>
          <p:cNvPr id="4" name="Rectangle 3"/>
          <p:cNvSpPr/>
          <p:nvPr/>
        </p:nvSpPr>
        <p:spPr>
          <a:xfrm>
            <a:off x="118530" y="2234708"/>
            <a:ext cx="2929469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/>
            <a:r>
              <a:rPr lang="es-MX" sz="2000" b="1" dirty="0" smtClean="0">
                <a:solidFill>
                  <a:schemeClr val="bg1"/>
                </a:solidFill>
              </a:rPr>
              <a:t>Análisis financiero</a:t>
            </a:r>
          </a:p>
        </p:txBody>
      </p:sp>
      <p:sp>
        <p:nvSpPr>
          <p:cNvPr id="5" name="Rectangle 4"/>
          <p:cNvSpPr/>
          <p:nvPr/>
        </p:nvSpPr>
        <p:spPr>
          <a:xfrm>
            <a:off x="118531" y="2634818"/>
            <a:ext cx="3064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Se considera:</a:t>
            </a:r>
          </a:p>
          <a:p>
            <a:pPr marL="285750" indent="-285750">
              <a:buFont typeface="Arial"/>
              <a:buChar char="•"/>
            </a:pPr>
            <a:r>
              <a:rPr lang="es-MX" dirty="0" smtClean="0"/>
              <a:t>El </a:t>
            </a:r>
            <a:r>
              <a:rPr lang="es-MX" dirty="0" smtClean="0"/>
              <a:t>retorno de inversión de los accionistas</a:t>
            </a:r>
          </a:p>
          <a:p>
            <a:pPr marL="285750" indent="-285750">
              <a:buFont typeface="Arial"/>
              <a:buChar char="•"/>
            </a:pPr>
            <a:r>
              <a:rPr lang="es-MX" dirty="0" smtClean="0"/>
              <a:t>La utilidad total generada </a:t>
            </a:r>
            <a:r>
              <a:rPr lang="es-MX" dirty="0" smtClean="0"/>
              <a:t>después </a:t>
            </a:r>
            <a:r>
              <a:rPr lang="es-MX" dirty="0" smtClean="0"/>
              <a:t>de impuestos y cargos de renovación de la marca.  </a:t>
            </a:r>
          </a:p>
          <a:p>
            <a:endParaRPr lang="es-MX" dirty="0" smtClean="0"/>
          </a:p>
          <a:p>
            <a:r>
              <a:rPr lang="es-MX" b="1" dirty="0" smtClean="0"/>
              <a:t>Una marca sólo existe si crea un valor</a:t>
            </a:r>
          </a:p>
          <a:p>
            <a:endParaRPr lang="es-MX" b="1" dirty="0" smtClean="0">
              <a:solidFill>
                <a:srgbClr val="800000"/>
              </a:solidFill>
            </a:endParaRPr>
          </a:p>
          <a:p>
            <a:r>
              <a:rPr lang="es-MX" b="1" dirty="0" smtClean="0">
                <a:solidFill>
                  <a:srgbClr val="800000"/>
                </a:solidFill>
              </a:rPr>
              <a:t>(El valor se compara con el promedio generado por su ramo o sector)</a:t>
            </a:r>
          </a:p>
        </p:txBody>
      </p:sp>
      <p:sp>
        <p:nvSpPr>
          <p:cNvPr id="6" name="Rectangle 5"/>
          <p:cNvSpPr/>
          <p:nvPr/>
        </p:nvSpPr>
        <p:spPr>
          <a:xfrm>
            <a:off x="3318934" y="2210573"/>
            <a:ext cx="2506133" cy="40011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lvl="0"/>
            <a:r>
              <a:rPr lang="es-MX" sz="2000" b="1" dirty="0" smtClean="0">
                <a:solidFill>
                  <a:schemeClr val="bg1"/>
                </a:solidFill>
              </a:rPr>
              <a:t>Papel de la marca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8935" y="2610683"/>
            <a:ext cx="25061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Se considera:</a:t>
            </a:r>
          </a:p>
          <a:p>
            <a:pPr marL="285750" indent="-285750">
              <a:buFont typeface="Arial"/>
              <a:buChar char="•"/>
            </a:pPr>
            <a:r>
              <a:rPr lang="es-MX" dirty="0" smtClean="0"/>
              <a:t>La </a:t>
            </a:r>
            <a:r>
              <a:rPr lang="es-MX" dirty="0" smtClean="0"/>
              <a:t>influencia de la marca en la generación de demanda</a:t>
            </a:r>
          </a:p>
          <a:p>
            <a:pPr marL="285750" indent="-285750">
              <a:buFont typeface="Arial"/>
              <a:buChar char="•"/>
            </a:pPr>
            <a:r>
              <a:rPr lang="es-MX" dirty="0" smtClean="0"/>
              <a:t>Revisa los atributos y su fuerza en el momento de elección del consumidor.  </a:t>
            </a:r>
          </a:p>
        </p:txBody>
      </p:sp>
      <p:sp>
        <p:nvSpPr>
          <p:cNvPr id="9" name="Rectangle 8"/>
          <p:cNvSpPr/>
          <p:nvPr/>
        </p:nvSpPr>
        <p:spPr>
          <a:xfrm>
            <a:off x="6231467" y="2210573"/>
            <a:ext cx="2506133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es-MX" sz="2000" b="1" dirty="0" smtClean="0"/>
              <a:t>Fortaleza de la marca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31468" y="3152539"/>
            <a:ext cx="25061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Se considera:</a:t>
            </a:r>
          </a:p>
          <a:p>
            <a:pPr marL="285750" indent="-285750">
              <a:buFont typeface="Arial"/>
              <a:buChar char="•"/>
            </a:pPr>
            <a:r>
              <a:rPr lang="es-MX" dirty="0" smtClean="0"/>
              <a:t>Habilidad para crear </a:t>
            </a:r>
            <a:r>
              <a:rPr lang="es-MX" dirty="0" smtClean="0"/>
              <a:t>lealtad</a:t>
            </a:r>
          </a:p>
          <a:p>
            <a:pPr marL="285750" indent="-285750">
              <a:buFont typeface="Arial"/>
              <a:buChar char="•"/>
            </a:pPr>
            <a:r>
              <a:rPr lang="es-MX" dirty="0" smtClean="0"/>
              <a:t>La </a:t>
            </a:r>
            <a:r>
              <a:rPr lang="es-MX" dirty="0" smtClean="0"/>
              <a:t>actuación del </a:t>
            </a:r>
            <a:r>
              <a:rPr lang="es-MX" dirty="0" smtClean="0"/>
              <a:t>empleado</a:t>
            </a:r>
          </a:p>
          <a:p>
            <a:pPr marL="285750" indent="-285750">
              <a:buFont typeface="Arial"/>
              <a:buChar char="•"/>
            </a:pPr>
            <a:r>
              <a:rPr lang="es-MX" dirty="0" smtClean="0"/>
              <a:t>El </a:t>
            </a:r>
            <a:r>
              <a:rPr lang="es-MX" dirty="0" smtClean="0"/>
              <a:t>manejo de la marca por parte de la </a:t>
            </a:r>
            <a:r>
              <a:rPr lang="es-MX" dirty="0" err="1" smtClean="0"/>
              <a:t>DirCom</a:t>
            </a:r>
            <a:endParaRPr lang="es-MX" dirty="0" smtClean="0"/>
          </a:p>
          <a:p>
            <a:pPr marL="285750" indent="-285750">
              <a:buFont typeface="Arial"/>
              <a:buChar char="•"/>
            </a:pPr>
            <a:endParaRPr lang="es-MX" b="1" dirty="0"/>
          </a:p>
          <a:p>
            <a:pPr marL="285750" indent="-285750">
              <a:buFont typeface="Arial"/>
              <a:buChar char="•"/>
            </a:pPr>
            <a:r>
              <a:rPr lang="es-MX" b="1" dirty="0" smtClean="0"/>
              <a:t>Se </a:t>
            </a:r>
            <a:r>
              <a:rPr lang="es-MX" b="1" dirty="0" smtClean="0"/>
              <a:t>mide en 10 factores</a:t>
            </a:r>
          </a:p>
        </p:txBody>
      </p:sp>
    </p:spTree>
    <p:extLst>
      <p:ext uri="{BB962C8B-B14F-4D97-AF65-F5344CB8AC3E}">
        <p14:creationId xmlns:p14="http://schemas.microsoft.com/office/powerpoint/2010/main" val="68677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70433"/>
            <a:ext cx="9143999" cy="5687567"/>
          </a:xfrm>
          <a:prstGeom prst="rect">
            <a:avLst/>
          </a:prstGeom>
        </p:spPr>
      </p:pic>
      <p:sp>
        <p:nvSpPr>
          <p:cNvPr id="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" y="0"/>
            <a:ext cx="9144000" cy="1557867"/>
          </a:xfrm>
          <a:solidFill>
            <a:schemeClr val="bg1">
              <a:lumMod val="8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s-MX" sz="2000" dirty="0" smtClean="0">
                <a:solidFill>
                  <a:schemeClr val="tx1"/>
                </a:solidFill>
              </a:rPr>
              <a:t>Existen 10 factores que contribuyen al posicionamiento de una Marca. La sinergia de todos lleva a la construcción de lealtad por parte del consumidor. 6 de ellos son externos y 4 son internos. Con base </a:t>
            </a:r>
            <a:r>
              <a:rPr lang="es-MX" sz="2000" dirty="0" smtClean="0">
                <a:solidFill>
                  <a:schemeClr val="tx1"/>
                </a:solidFill>
              </a:rPr>
              <a:t>en </a:t>
            </a:r>
            <a:r>
              <a:rPr lang="es-MX" sz="2000" dirty="0" smtClean="0">
                <a:solidFill>
                  <a:schemeClr val="tx1"/>
                </a:solidFill>
              </a:rPr>
              <a:t>investigaciones con el consumidor sobre una marca se </a:t>
            </a:r>
            <a:r>
              <a:rPr lang="es-MX" sz="2000" dirty="0" smtClean="0">
                <a:solidFill>
                  <a:schemeClr val="tx1"/>
                </a:solidFill>
              </a:rPr>
              <a:t>establece </a:t>
            </a:r>
            <a:r>
              <a:rPr lang="es-MX" sz="2000" dirty="0" smtClean="0">
                <a:solidFill>
                  <a:schemeClr val="tx1"/>
                </a:solidFill>
              </a:rPr>
              <a:t>el “puntaje de fortaleza de marca” </a:t>
            </a:r>
            <a:endParaRPr lang="es-MX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73647" y="262955"/>
            <a:ext cx="8408995" cy="1657260"/>
            <a:chOff x="260684" y="528548"/>
            <a:chExt cx="8408995" cy="1657260"/>
          </a:xfrm>
        </p:grpSpPr>
        <p:sp>
          <p:nvSpPr>
            <p:cNvPr id="13" name="Content Placeholder 2"/>
            <p:cNvSpPr txBox="1">
              <a:spLocks/>
            </p:cNvSpPr>
            <p:nvPr/>
          </p:nvSpPr>
          <p:spPr bwMode="auto">
            <a:xfrm>
              <a:off x="2342815" y="528548"/>
              <a:ext cx="6326864" cy="333821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>
                  <a:solidFill>
                    <a:schemeClr val="bg1"/>
                  </a:solidFill>
                  <a:latin typeface="Arial Black" pitchFamily="34" charset="0"/>
                </a:rPr>
                <a:t>CLARIDAD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42815" y="862369"/>
              <a:ext cx="63268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dirty="0" smtClean="0"/>
                <a:t>Comprensión acerca de lo que la “marca” persigue: Sus valores, su posicionamiento, su propuesta de diferenciación hacia sus audiencias.</a:t>
              </a:r>
              <a:endParaRPr lang="es-MX" sz="2000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684" y="528548"/>
              <a:ext cx="1981425" cy="1318886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373647" y="1886349"/>
            <a:ext cx="8770353" cy="1439345"/>
            <a:chOff x="224799" y="1728894"/>
            <a:chExt cx="8770353" cy="1439345"/>
          </a:xfrm>
        </p:grpSpPr>
        <p:sp>
          <p:nvSpPr>
            <p:cNvPr id="10" name="Content Placeholder 2"/>
            <p:cNvSpPr txBox="1">
              <a:spLocks/>
            </p:cNvSpPr>
            <p:nvPr/>
          </p:nvSpPr>
          <p:spPr bwMode="auto">
            <a:xfrm>
              <a:off x="224800" y="1761601"/>
              <a:ext cx="6446044" cy="3429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solidFill>
                    <a:schemeClr val="bg1"/>
                  </a:solidFill>
                  <a:latin typeface="Arial Black" pitchFamily="34" charset="0"/>
                </a:rPr>
                <a:t>COMPROMISO</a:t>
              </a:r>
              <a:endParaRPr lang="es-MX" sz="2000" b="1" kern="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24799" y="2104501"/>
              <a:ext cx="644604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MX" sz="2000" dirty="0" smtClean="0"/>
                <a:t>Compromiso interno hacia la marca Se traduce en términos de soporte de tiempo, influencia e investigación.</a:t>
              </a:r>
              <a:endParaRPr lang="es-MX" sz="2000" b="1" dirty="0">
                <a:solidFill>
                  <a:srgbClr val="0000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2871" y="1728894"/>
              <a:ext cx="2142281" cy="1439345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480595" y="3575208"/>
            <a:ext cx="8302047" cy="1666339"/>
            <a:chOff x="-259" y="3587426"/>
            <a:chExt cx="8302047" cy="1666339"/>
          </a:xfrm>
        </p:grpSpPr>
        <p:sp>
          <p:nvSpPr>
            <p:cNvPr id="17" name="Content Placeholder 2"/>
            <p:cNvSpPr txBox="1">
              <a:spLocks/>
            </p:cNvSpPr>
            <p:nvPr/>
          </p:nvSpPr>
          <p:spPr bwMode="auto">
            <a:xfrm>
              <a:off x="2642930" y="3587426"/>
              <a:ext cx="5658858" cy="34290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solidFill>
                    <a:schemeClr val="bg1"/>
                  </a:solidFill>
                  <a:latin typeface="Arial Black" pitchFamily="34" charset="0"/>
                </a:rPr>
                <a:t>PROTECCIÓN</a:t>
              </a:r>
              <a:endParaRPr lang="es-MX" sz="2000" b="1" kern="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42930" y="3930326"/>
              <a:ext cx="565885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MX" sz="2000" dirty="0" smtClean="0"/>
                <a:t>Se refiere a </a:t>
              </a:r>
              <a:r>
                <a:rPr lang="es-MX" sz="2000" dirty="0" smtClean="0"/>
                <a:t>qué </a:t>
              </a:r>
              <a:r>
                <a:rPr lang="es-MX" sz="2000" dirty="0" smtClean="0"/>
                <a:t>tan segura es la marca en todas su dimensiones: legal, propiedad intelectual, cobertura geográfica, etc</a:t>
              </a:r>
              <a:r>
                <a:rPr lang="es-MX" sz="2000" b="1" dirty="0" smtClean="0">
                  <a:solidFill>
                    <a:srgbClr val="FF0000"/>
                  </a:solidFill>
                </a:rPr>
                <a:t>.</a:t>
              </a:r>
              <a:endParaRPr lang="es-MX" sz="2000" b="1" dirty="0">
                <a:solidFill>
                  <a:srgbClr val="FF0000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59" y="3747823"/>
              <a:ext cx="2643189" cy="1505942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373648" y="5119145"/>
            <a:ext cx="8249922" cy="1758524"/>
            <a:chOff x="741947" y="2650155"/>
            <a:chExt cx="8249922" cy="1758524"/>
          </a:xfrm>
        </p:grpSpPr>
        <p:sp>
          <p:nvSpPr>
            <p:cNvPr id="21" name="Content Placeholder 2"/>
            <p:cNvSpPr txBox="1">
              <a:spLocks/>
            </p:cNvSpPr>
            <p:nvPr/>
          </p:nvSpPr>
          <p:spPr bwMode="auto">
            <a:xfrm>
              <a:off x="741948" y="3012016"/>
              <a:ext cx="5835315" cy="381000"/>
            </a:xfrm>
            <a:prstGeom prst="rect">
              <a:avLst/>
            </a:prstGeom>
            <a:solidFill>
              <a:srgbClr val="6600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solidFill>
                    <a:schemeClr val="bg1"/>
                  </a:solidFill>
                  <a:latin typeface="Arial Black" pitchFamily="34" charset="0"/>
                </a:rPr>
                <a:t>RESPONSABILIDAD ANTE EL CAMBIO</a:t>
              </a:r>
              <a:endParaRPr lang="es-MX" sz="2000" b="1" kern="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1947" y="3393016"/>
              <a:ext cx="583531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dirty="0" smtClean="0"/>
                <a:t>Se refiere a si la “marca” puede responder a los cambios, desafíos y oportunidades que brinda el mercado a lo largo del tiempo. </a:t>
              </a:r>
              <a:endParaRPr lang="es-MX" sz="2000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26788" y="2650155"/>
              <a:ext cx="2565081" cy="16544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482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72049" y="2554963"/>
            <a:ext cx="8770353" cy="1439345"/>
            <a:chOff x="224799" y="1728894"/>
            <a:chExt cx="8770353" cy="1439345"/>
          </a:xfrm>
        </p:grpSpPr>
        <p:sp>
          <p:nvSpPr>
            <p:cNvPr id="10" name="Content Placeholder 2"/>
            <p:cNvSpPr txBox="1">
              <a:spLocks/>
            </p:cNvSpPr>
            <p:nvPr/>
          </p:nvSpPr>
          <p:spPr bwMode="auto">
            <a:xfrm>
              <a:off x="224800" y="1761601"/>
              <a:ext cx="6446044" cy="3429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solidFill>
                    <a:schemeClr val="bg1"/>
                  </a:solidFill>
                  <a:latin typeface="Arial Black" pitchFamily="34" charset="0"/>
                </a:rPr>
                <a:t>RELEVANCIA </a:t>
              </a:r>
              <a:endParaRPr lang="es-MX" sz="2000" b="1" kern="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24799" y="2104501"/>
              <a:ext cx="644604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MX" sz="2000" dirty="0" smtClean="0"/>
                <a:t>Responde a las necesidades, deseos y criterios de importancia de los clientes (a nivel micro y macro)</a:t>
              </a:r>
              <a:endParaRPr lang="es-MX" sz="2000" b="1" dirty="0">
                <a:solidFill>
                  <a:srgbClr val="0000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2871" y="1728894"/>
              <a:ext cx="2142281" cy="1439345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493966" y="213123"/>
            <a:ext cx="8008349" cy="1681044"/>
            <a:chOff x="293439" y="2499123"/>
            <a:chExt cx="8008349" cy="1681044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439" y="2522606"/>
              <a:ext cx="2167914" cy="1615097"/>
            </a:xfrm>
            <a:prstGeom prst="rect">
              <a:avLst/>
            </a:prstGeom>
          </p:spPr>
        </p:pic>
        <p:sp>
          <p:nvSpPr>
            <p:cNvPr id="26" name="Content Placeholder 2"/>
            <p:cNvSpPr txBox="1">
              <a:spLocks/>
            </p:cNvSpPr>
            <p:nvPr/>
          </p:nvSpPr>
          <p:spPr bwMode="auto">
            <a:xfrm>
              <a:off x="2455777" y="2499123"/>
              <a:ext cx="5846011" cy="3429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latin typeface="Arial Black" pitchFamily="34" charset="0"/>
                </a:rPr>
                <a:t>AUTENTICIDAD</a:t>
              </a:r>
              <a:endParaRPr lang="es-MX" sz="2000" b="1" kern="0" dirty="0">
                <a:latin typeface="Arial Black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455778" y="2856728"/>
              <a:ext cx="5846010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dirty="0" smtClean="0"/>
                <a:t>Se percibe a la “marca” de manera honesta</a:t>
              </a:r>
              <a:r>
                <a:rPr lang="es-MX" sz="2000" b="1" dirty="0" smtClean="0"/>
                <a:t>, </a:t>
              </a:r>
              <a:r>
                <a:rPr lang="es-MX" sz="2000" dirty="0" smtClean="0"/>
                <a:t>e íntegra. Se muestra transparente ante las expectativas del mercado para no generar falsas apreciaciones.</a:t>
              </a:r>
              <a:endParaRPr lang="es-MX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93966" y="4549274"/>
            <a:ext cx="8013924" cy="1625936"/>
            <a:chOff x="488390" y="4864768"/>
            <a:chExt cx="8013924" cy="1625936"/>
          </a:xfrm>
        </p:grpSpPr>
        <p:sp>
          <p:nvSpPr>
            <p:cNvPr id="29" name="Content Placeholder 2"/>
            <p:cNvSpPr txBox="1">
              <a:spLocks/>
            </p:cNvSpPr>
            <p:nvPr/>
          </p:nvSpPr>
          <p:spPr bwMode="auto">
            <a:xfrm>
              <a:off x="2661879" y="5038557"/>
              <a:ext cx="5840435" cy="342900"/>
            </a:xfrm>
            <a:prstGeom prst="rect">
              <a:avLst/>
            </a:prstGeom>
            <a:solidFill>
              <a:srgbClr val="00009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solidFill>
                    <a:schemeClr val="bg1"/>
                  </a:solidFill>
                  <a:latin typeface="Arial Black" pitchFamily="34" charset="0"/>
                </a:rPr>
                <a:t>DIFERENCIACIÓN</a:t>
              </a:r>
              <a:endParaRPr lang="es-MX" sz="2000" b="1" kern="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656304" y="5381456"/>
              <a:ext cx="584600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dirty="0" smtClean="0"/>
                <a:t>Grado en el que los clientes perciben a la “marca” diferente (tanto en atributos como en posición) ante la competencia.</a:t>
              </a:r>
              <a:endParaRPr lang="es-MX" sz="2000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8390" y="4864768"/>
              <a:ext cx="2167914" cy="1625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928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93966" y="4549274"/>
            <a:ext cx="8013924" cy="1840127"/>
            <a:chOff x="488390" y="4864768"/>
            <a:chExt cx="8013924" cy="1840127"/>
          </a:xfrm>
        </p:grpSpPr>
        <p:sp>
          <p:nvSpPr>
            <p:cNvPr id="29" name="Content Placeholder 2"/>
            <p:cNvSpPr txBox="1">
              <a:spLocks/>
            </p:cNvSpPr>
            <p:nvPr/>
          </p:nvSpPr>
          <p:spPr bwMode="auto">
            <a:xfrm>
              <a:off x="2661879" y="5038557"/>
              <a:ext cx="5840435" cy="342900"/>
            </a:xfrm>
            <a:prstGeom prst="rect">
              <a:avLst/>
            </a:prstGeom>
            <a:solidFill>
              <a:srgbClr val="00009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solidFill>
                    <a:schemeClr val="bg1"/>
                  </a:solidFill>
                  <a:latin typeface="Arial Black" pitchFamily="34" charset="0"/>
                </a:rPr>
                <a:t>ENTENDIMIENTO DE LA MARCA</a:t>
              </a:r>
              <a:endParaRPr lang="es-MX" sz="2000" b="1" kern="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656304" y="5381456"/>
              <a:ext cx="5846009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dirty="0" smtClean="0"/>
                <a:t>Se tiene no sólo el </a:t>
              </a:r>
              <a:r>
                <a:rPr lang="es-MX" sz="2000" dirty="0" smtClean="0"/>
                <a:t>reconocimiento de </a:t>
              </a:r>
              <a:r>
                <a:rPr lang="es-MX" sz="2000" dirty="0" smtClean="0"/>
                <a:t>los clientes sino un profundo entendimiento de los aspectos y </a:t>
              </a:r>
              <a:r>
                <a:rPr lang="es-MX" sz="2000" dirty="0" smtClean="0"/>
                <a:t>características </a:t>
              </a:r>
              <a:r>
                <a:rPr lang="es-MX" sz="2000" dirty="0" smtClean="0"/>
                <a:t>distintivas </a:t>
              </a:r>
              <a:r>
                <a:rPr lang="es-MX" sz="2000" dirty="0" smtClean="0"/>
                <a:t>de la </a:t>
              </a:r>
              <a:r>
                <a:rPr lang="es-MX" sz="2000" dirty="0" smtClean="0"/>
                <a:t>“marca”.</a:t>
              </a:r>
              <a:endParaRPr lang="es-MX" sz="2000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8390" y="4864768"/>
              <a:ext cx="2167914" cy="1625936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373647" y="262955"/>
            <a:ext cx="8408995" cy="1318886"/>
            <a:chOff x="260684" y="528548"/>
            <a:chExt cx="8408995" cy="1318886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 bwMode="auto">
            <a:xfrm>
              <a:off x="2342815" y="528548"/>
              <a:ext cx="6326864" cy="333821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solidFill>
                    <a:schemeClr val="bg1"/>
                  </a:solidFill>
                  <a:latin typeface="Arial Black" pitchFamily="34" charset="0"/>
                </a:rPr>
                <a:t>CONSISTENCIA</a:t>
              </a:r>
              <a:endParaRPr lang="es-MX" sz="2000" b="1" kern="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342815" y="862369"/>
              <a:ext cx="632686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dirty="0" smtClean="0"/>
                <a:t>Grado de percepción de la experiencia de la  “marca” sin </a:t>
              </a:r>
              <a:r>
                <a:rPr lang="es-MX" sz="2000" dirty="0" smtClean="0"/>
                <a:t>errores. </a:t>
              </a:r>
              <a:endParaRPr lang="es-MX" sz="2000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684" y="528548"/>
              <a:ext cx="1981425" cy="1318886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507320" y="1875646"/>
            <a:ext cx="8249922" cy="1758524"/>
            <a:chOff x="741947" y="2650155"/>
            <a:chExt cx="8249922" cy="1758524"/>
          </a:xfrm>
        </p:grpSpPr>
        <p:sp>
          <p:nvSpPr>
            <p:cNvPr id="22" name="Content Placeholder 2"/>
            <p:cNvSpPr txBox="1">
              <a:spLocks/>
            </p:cNvSpPr>
            <p:nvPr/>
          </p:nvSpPr>
          <p:spPr bwMode="auto">
            <a:xfrm>
              <a:off x="741948" y="3012016"/>
              <a:ext cx="5835315" cy="381000"/>
            </a:xfrm>
            <a:prstGeom prst="rect">
              <a:avLst/>
            </a:prstGeom>
            <a:solidFill>
              <a:srgbClr val="6600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s-MX" sz="2000" b="1" kern="0" dirty="0" smtClean="0">
                  <a:solidFill>
                    <a:schemeClr val="bg1"/>
                  </a:solidFill>
                  <a:latin typeface="Arial Black" pitchFamily="34" charset="0"/>
                </a:rPr>
                <a:t>PRESENCIA</a:t>
              </a:r>
              <a:endParaRPr lang="es-MX" sz="2000" b="1" kern="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1947" y="3393016"/>
              <a:ext cx="583531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2000" dirty="0" smtClean="0"/>
                <a:t>Grado de percepción “omnipresencia” de la “marca” en el mercado por parte de todas las audiencias y medios. </a:t>
              </a:r>
              <a:endParaRPr lang="es-MX" sz="2000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6788" y="2650155"/>
              <a:ext cx="2565081" cy="16544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685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idx="4294967295"/>
          </p:nvPr>
        </p:nvSpPr>
        <p:spPr>
          <a:xfrm>
            <a:off x="4953000" y="2120999"/>
            <a:ext cx="1346200" cy="431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b="1" dirty="0" smtClean="0"/>
              <a:t>14 veces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50" y="370682"/>
            <a:ext cx="6997700" cy="785812"/>
          </a:xfrm>
        </p:spPr>
        <p:txBody>
          <a:bodyPr/>
          <a:lstStyle/>
          <a:p>
            <a:r>
              <a:rPr lang="es-ES_tradnl" sz="3200" b="1" dirty="0" smtClean="0"/>
              <a:t>ANÁLISIS TOP 10: Las marcas líderes del estudio  (2000 al 2013)</a:t>
            </a:r>
            <a:endParaRPr lang="es-ES_tradnl" sz="32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279400" y="1322844"/>
            <a:ext cx="1346200" cy="1367054"/>
            <a:chOff x="279400" y="1322844"/>
            <a:chExt cx="1346200" cy="1367054"/>
          </a:xfrm>
        </p:grpSpPr>
        <p:pic>
          <p:nvPicPr>
            <p:cNvPr id="5" name="Picture 4" descr="Screen Shot 2013-10-06 at 3.53.00 PM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600" y="1322844"/>
              <a:ext cx="1141433" cy="998754"/>
            </a:xfrm>
            <a:prstGeom prst="rect">
              <a:avLst/>
            </a:prstGeom>
          </p:spPr>
        </p:pic>
        <p:sp>
          <p:nvSpPr>
            <p:cNvPr id="20" name="Content Placeholder 14"/>
            <p:cNvSpPr txBox="1">
              <a:spLocks/>
            </p:cNvSpPr>
            <p:nvPr/>
          </p:nvSpPr>
          <p:spPr>
            <a:xfrm>
              <a:off x="279400" y="2258098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3 veces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78668" y="3062290"/>
            <a:ext cx="1346200" cy="1356259"/>
            <a:chOff x="2878668" y="3062290"/>
            <a:chExt cx="1346200" cy="1356259"/>
          </a:xfrm>
        </p:grpSpPr>
        <p:pic>
          <p:nvPicPr>
            <p:cNvPr id="12" name="Picture 11" descr="Screen Shot 2013-10-06 at 4.03.12 PM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3118" y="3062290"/>
              <a:ext cx="1225550" cy="1017207"/>
            </a:xfrm>
            <a:prstGeom prst="rect">
              <a:avLst/>
            </a:prstGeom>
          </p:spPr>
        </p:pic>
        <p:sp>
          <p:nvSpPr>
            <p:cNvPr id="21" name="Content Placeholder 14"/>
            <p:cNvSpPr txBox="1">
              <a:spLocks/>
            </p:cNvSpPr>
            <p:nvPr/>
          </p:nvSpPr>
          <p:spPr>
            <a:xfrm>
              <a:off x="2878668" y="3986749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14 veces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67550" y="1397797"/>
            <a:ext cx="1530350" cy="1125197"/>
            <a:chOff x="7067550" y="1397797"/>
            <a:chExt cx="1530350" cy="1125197"/>
          </a:xfrm>
        </p:grpSpPr>
        <p:pic>
          <p:nvPicPr>
            <p:cNvPr id="14" name="Picture 13" descr="Screen Shot 2013-10-06 at 4.00.43 PM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7550" y="1397797"/>
              <a:ext cx="1530350" cy="737847"/>
            </a:xfrm>
            <a:prstGeom prst="rect">
              <a:avLst/>
            </a:prstGeom>
          </p:spPr>
        </p:pic>
        <p:sp>
          <p:nvSpPr>
            <p:cNvPr id="22" name="Content Placeholder 14"/>
            <p:cNvSpPr txBox="1">
              <a:spLocks/>
            </p:cNvSpPr>
            <p:nvPr/>
          </p:nvSpPr>
          <p:spPr>
            <a:xfrm>
              <a:off x="7188200" y="2091194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14 veces</a:t>
              </a:r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92618" y="3230031"/>
            <a:ext cx="2171700" cy="1054100"/>
            <a:chOff x="192618" y="3230031"/>
            <a:chExt cx="2171700" cy="1054100"/>
          </a:xfrm>
        </p:grpSpPr>
        <p:pic>
          <p:nvPicPr>
            <p:cNvPr id="4" name="Picture 3" descr="Screen Shot 2013-10-06 at 3.52.35 PM.pn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618" y="3230031"/>
              <a:ext cx="2171700" cy="635000"/>
            </a:xfrm>
            <a:prstGeom prst="rect">
              <a:avLst/>
            </a:prstGeom>
          </p:spPr>
        </p:pic>
        <p:sp>
          <p:nvSpPr>
            <p:cNvPr id="23" name="Content Placeholder 14"/>
            <p:cNvSpPr txBox="1">
              <a:spLocks/>
            </p:cNvSpPr>
            <p:nvPr/>
          </p:nvSpPr>
          <p:spPr>
            <a:xfrm>
              <a:off x="503769" y="3852331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14 veces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139949" y="1316494"/>
            <a:ext cx="2171700" cy="1147504"/>
            <a:chOff x="2139949" y="1316494"/>
            <a:chExt cx="2171700" cy="1147504"/>
          </a:xfrm>
        </p:grpSpPr>
        <p:pic>
          <p:nvPicPr>
            <p:cNvPr id="7" name="Picture 6" descr="Screen Shot 2013-10-06 at 3.54.16 PM.pn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949" y="1316494"/>
              <a:ext cx="2171700" cy="774700"/>
            </a:xfrm>
            <a:prstGeom prst="rect">
              <a:avLst/>
            </a:prstGeom>
          </p:spPr>
        </p:pic>
        <p:sp>
          <p:nvSpPr>
            <p:cNvPr id="24" name="Content Placeholder 14"/>
            <p:cNvSpPr txBox="1">
              <a:spLocks/>
            </p:cNvSpPr>
            <p:nvPr/>
          </p:nvSpPr>
          <p:spPr>
            <a:xfrm>
              <a:off x="2605616" y="2032198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6 veces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885268" y="3113090"/>
            <a:ext cx="1346200" cy="1312877"/>
            <a:chOff x="4885268" y="3113090"/>
            <a:chExt cx="1346200" cy="1312877"/>
          </a:xfrm>
        </p:grpSpPr>
        <p:pic>
          <p:nvPicPr>
            <p:cNvPr id="11" name="Picture 10" descr="Screen Shot 2013-10-06 at 4.05.23 PM.png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0110" y="3113090"/>
              <a:ext cx="1162458" cy="831850"/>
            </a:xfrm>
            <a:prstGeom prst="rect">
              <a:avLst/>
            </a:prstGeom>
          </p:spPr>
        </p:pic>
        <p:sp>
          <p:nvSpPr>
            <p:cNvPr id="25" name="Content Placeholder 14"/>
            <p:cNvSpPr txBox="1">
              <a:spLocks/>
            </p:cNvSpPr>
            <p:nvPr/>
          </p:nvSpPr>
          <p:spPr>
            <a:xfrm>
              <a:off x="4885268" y="3994167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14 veces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01368" y="3166531"/>
            <a:ext cx="1993900" cy="1210209"/>
            <a:chOff x="6701368" y="3166531"/>
            <a:chExt cx="1993900" cy="1210209"/>
          </a:xfrm>
        </p:grpSpPr>
        <p:pic>
          <p:nvPicPr>
            <p:cNvPr id="16" name="Picture 15" descr="Screen Shot 2013-10-06 at 4.09.28 PM.png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1368" y="3166531"/>
              <a:ext cx="1993900" cy="698500"/>
            </a:xfrm>
            <a:prstGeom prst="rect">
              <a:avLst/>
            </a:prstGeom>
          </p:spPr>
        </p:pic>
        <p:sp>
          <p:nvSpPr>
            <p:cNvPr id="26" name="Content Placeholder 14"/>
            <p:cNvSpPr txBox="1">
              <a:spLocks/>
            </p:cNvSpPr>
            <p:nvPr/>
          </p:nvSpPr>
          <p:spPr>
            <a:xfrm>
              <a:off x="6999818" y="3944940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2 veces</a:t>
              </a:r>
              <a:endParaRPr lang="en-US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55600" y="4887376"/>
            <a:ext cx="1536700" cy="1379018"/>
            <a:chOff x="355600" y="4887376"/>
            <a:chExt cx="1536700" cy="1379018"/>
          </a:xfrm>
        </p:grpSpPr>
        <p:pic>
          <p:nvPicPr>
            <p:cNvPr id="8" name="Picture 7" descr="Screen Shot 2013-10-06 at 4.11.50 PM.pn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600" y="4887376"/>
              <a:ext cx="1536700" cy="939800"/>
            </a:xfrm>
            <a:prstGeom prst="rect">
              <a:avLst/>
            </a:prstGeom>
          </p:spPr>
        </p:pic>
        <p:sp>
          <p:nvSpPr>
            <p:cNvPr id="27" name="Content Placeholder 14"/>
            <p:cNvSpPr txBox="1">
              <a:spLocks/>
            </p:cNvSpPr>
            <p:nvPr/>
          </p:nvSpPr>
          <p:spPr>
            <a:xfrm>
              <a:off x="546100" y="5834594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14 veces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914649" y="4895586"/>
            <a:ext cx="1346200" cy="1473200"/>
            <a:chOff x="2914649" y="4895586"/>
            <a:chExt cx="1346200" cy="1473200"/>
          </a:xfrm>
        </p:grpSpPr>
        <p:pic>
          <p:nvPicPr>
            <p:cNvPr id="13" name="Picture 12" descr="Screen Shot 2013-10-06 at 4.18.41 PM.png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4650" y="4895586"/>
              <a:ext cx="1244600" cy="1041400"/>
            </a:xfrm>
            <a:prstGeom prst="rect">
              <a:avLst/>
            </a:prstGeom>
          </p:spPr>
        </p:pic>
        <p:sp>
          <p:nvSpPr>
            <p:cNvPr id="28" name="Content Placeholder 14"/>
            <p:cNvSpPr txBox="1">
              <a:spLocks/>
            </p:cNvSpPr>
            <p:nvPr/>
          </p:nvSpPr>
          <p:spPr>
            <a:xfrm>
              <a:off x="2914649" y="5936986"/>
              <a:ext cx="1346200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8 veces</a:t>
              </a:r>
              <a:endParaRPr lang="en-US" dirty="0"/>
            </a:p>
          </p:txBody>
        </p:sp>
      </p:grpSp>
      <p:pic>
        <p:nvPicPr>
          <p:cNvPr id="1026" name="Picture 2" descr="http://avanceintermitente.files.wordpress.com/2011/09/coca-cola-logo.gif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693" y="1377735"/>
            <a:ext cx="2037292" cy="71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0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50" y="370682"/>
            <a:ext cx="6997700" cy="785812"/>
          </a:xfrm>
        </p:spPr>
        <p:txBody>
          <a:bodyPr/>
          <a:lstStyle/>
          <a:p>
            <a:r>
              <a:rPr lang="es-ES_tradnl" sz="3200" b="1" dirty="0" smtClean="0"/>
              <a:t>Fueron del TOP 10: Las marcas líderes del estudio  (2000 al 2013)</a:t>
            </a:r>
            <a:endParaRPr lang="es-ES_tradnl" sz="32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465666" y="1669535"/>
            <a:ext cx="2366166" cy="1478956"/>
            <a:chOff x="465666" y="1669535"/>
            <a:chExt cx="2366166" cy="1478956"/>
          </a:xfrm>
        </p:grpSpPr>
        <p:pic>
          <p:nvPicPr>
            <p:cNvPr id="18" name="Picture 17" descr="Screen Shot 2013-10-06 at 4.25.45 PM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666" y="1669535"/>
              <a:ext cx="2277534" cy="1044475"/>
            </a:xfrm>
            <a:prstGeom prst="rect">
              <a:avLst/>
            </a:prstGeom>
          </p:spPr>
        </p:pic>
        <p:sp>
          <p:nvSpPr>
            <p:cNvPr id="30" name="Content Placeholder 14"/>
            <p:cNvSpPr txBox="1">
              <a:spLocks/>
            </p:cNvSpPr>
            <p:nvPr/>
          </p:nvSpPr>
          <p:spPr>
            <a:xfrm>
              <a:off x="891115" y="2716691"/>
              <a:ext cx="1940717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12 veces</a:t>
              </a:r>
            </a:p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Lugar 14 2013</a:t>
              </a:r>
              <a:endParaRPr lang="en-US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053378" y="1775812"/>
            <a:ext cx="3007821" cy="1296479"/>
            <a:chOff x="4053378" y="1775812"/>
            <a:chExt cx="3007821" cy="1296479"/>
          </a:xfrm>
        </p:grpSpPr>
        <p:pic>
          <p:nvPicPr>
            <p:cNvPr id="17" name="Picture 16" descr="Screen Shot 2013-10-06 at 4.28.47 PM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378" y="1775812"/>
              <a:ext cx="3007821" cy="861998"/>
            </a:xfrm>
            <a:prstGeom prst="rect">
              <a:avLst/>
            </a:prstGeom>
          </p:spPr>
        </p:pic>
        <p:sp>
          <p:nvSpPr>
            <p:cNvPr id="31" name="Content Placeholder 14"/>
            <p:cNvSpPr txBox="1">
              <a:spLocks/>
            </p:cNvSpPr>
            <p:nvPr/>
          </p:nvSpPr>
          <p:spPr>
            <a:xfrm>
              <a:off x="4854832" y="2640491"/>
              <a:ext cx="2053967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11 veces</a:t>
              </a:r>
            </a:p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Lugar 57 2013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1715" y="4082733"/>
            <a:ext cx="2613952" cy="2711767"/>
            <a:chOff x="391715" y="4082733"/>
            <a:chExt cx="2613952" cy="2711767"/>
          </a:xfrm>
        </p:grpSpPr>
        <p:pic>
          <p:nvPicPr>
            <p:cNvPr id="19" name="Picture 18" descr="Screen Shot 2013-10-06 at 4.22.41 PM.png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67" t="14852"/>
            <a:stretch/>
          </p:blipFill>
          <p:spPr>
            <a:xfrm>
              <a:off x="391715" y="4082733"/>
              <a:ext cx="2425435" cy="1522536"/>
            </a:xfrm>
            <a:prstGeom prst="rect">
              <a:avLst/>
            </a:prstGeom>
          </p:spPr>
        </p:pic>
        <p:sp>
          <p:nvSpPr>
            <p:cNvPr id="32" name="Content Placeholder 14"/>
            <p:cNvSpPr txBox="1">
              <a:spLocks/>
            </p:cNvSpPr>
            <p:nvPr/>
          </p:nvSpPr>
          <p:spPr>
            <a:xfrm>
              <a:off x="634999" y="5728768"/>
              <a:ext cx="2370668" cy="106573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4 veces</a:t>
              </a:r>
            </a:p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Lugar 11 2013</a:t>
              </a:r>
            </a:p>
            <a:p>
              <a:pPr marL="0" indent="0">
                <a:buFont typeface="Wingdings 2" pitchFamily="18" charset="2"/>
                <a:buNone/>
              </a:pP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65183" y="4058718"/>
            <a:ext cx="3434216" cy="2220917"/>
            <a:chOff x="4465183" y="4058718"/>
            <a:chExt cx="3434216" cy="222091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t="31845"/>
            <a:stretch/>
          </p:blipFill>
          <p:spPr>
            <a:xfrm>
              <a:off x="4465183" y="4058718"/>
              <a:ext cx="2314698" cy="1570566"/>
            </a:xfrm>
            <a:prstGeom prst="rect">
              <a:avLst/>
            </a:prstGeom>
          </p:spPr>
        </p:pic>
        <p:sp>
          <p:nvSpPr>
            <p:cNvPr id="33" name="Content Placeholder 14"/>
            <p:cNvSpPr txBox="1">
              <a:spLocks/>
            </p:cNvSpPr>
            <p:nvPr/>
          </p:nvSpPr>
          <p:spPr>
            <a:xfrm>
              <a:off x="4538130" y="5847835"/>
              <a:ext cx="3361269" cy="4318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spcBef>
                  <a:spcPts val="18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50000"/>
                  </a:schemeClr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100000"/>
                <a:buFont typeface="Wingdings 2" pitchFamily="18" charset="2"/>
                <a:buChar char="¡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377950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603375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1830388" indent="-228600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50000"/>
                  </a:schemeClr>
                </a:buClr>
                <a:buFont typeface="Wingdings 2" pitchFamily="18" charset="2"/>
                <a:buChar char=""/>
                <a:defRPr lang="en-US" sz="1800" kern="1200" dirty="0" smtClean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0574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lang="en-US" sz="1800" kern="1200" dirty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4 veces</a:t>
              </a:r>
            </a:p>
            <a:p>
              <a:pPr marL="0" indent="0">
                <a:buFont typeface="Wingdings 2" pitchFamily="18" charset="2"/>
                <a:buNone/>
              </a:pPr>
              <a:r>
                <a:rPr lang="es-MX" b="1" dirty="0" smtClean="0"/>
                <a:t>Fuera del TOP 100 2013</a:t>
              </a:r>
            </a:p>
            <a:p>
              <a:pPr marL="0" indent="0">
                <a:buFont typeface="Wingdings 2" pitchFamily="18" charset="2"/>
                <a:buNone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6060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50" y="370682"/>
            <a:ext cx="6997700" cy="785812"/>
          </a:xfrm>
        </p:spPr>
        <p:txBody>
          <a:bodyPr/>
          <a:lstStyle/>
          <a:p>
            <a:r>
              <a:rPr lang="es-ES_tradnl" sz="3200" b="1" dirty="0" smtClean="0"/>
              <a:t>Análisis del TOP 5: Las marcas líderes del estudio  (2000 al 2013)</a:t>
            </a:r>
            <a:endParaRPr lang="es-ES_tradnl" sz="3200" b="1" dirty="0"/>
          </a:p>
        </p:txBody>
      </p:sp>
      <p:pic>
        <p:nvPicPr>
          <p:cNvPr id="3" name="Picture 2" descr="Screen Shot 2013-10-06 at 4.35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170"/>
            <a:ext cx="9144000" cy="306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8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50" y="370682"/>
            <a:ext cx="6997700" cy="785812"/>
          </a:xfrm>
        </p:spPr>
        <p:txBody>
          <a:bodyPr/>
          <a:lstStyle/>
          <a:p>
            <a:r>
              <a:rPr lang="es-ES_tradnl" sz="3200" b="1" dirty="0" smtClean="0"/>
              <a:t>Análisis del TOP 10: Las marcas líderes del estudio  (2000 al 2013)</a:t>
            </a:r>
            <a:endParaRPr lang="es-ES_tradnl" sz="3200" b="1" dirty="0"/>
          </a:p>
        </p:txBody>
      </p:sp>
      <p:pic>
        <p:nvPicPr>
          <p:cNvPr id="4" name="Picture 3" descr="Screen Shot 2013-10-06 at 4.36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601"/>
            <a:ext cx="9144000" cy="301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7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sector (2013)</a:t>
            </a:r>
            <a:endParaRPr lang="es-ES_tradnl" sz="3200" b="1" dirty="0"/>
          </a:p>
        </p:txBody>
      </p:sp>
      <p:pic>
        <p:nvPicPr>
          <p:cNvPr id="3" name="Picture 2" descr="Screen Shot 2013-10-06 at 4.38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7697"/>
            <a:ext cx="9144000" cy="372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2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sector  (2013)</a:t>
            </a:r>
            <a:endParaRPr lang="es-ES_tradnl" sz="3200" b="1" dirty="0"/>
          </a:p>
        </p:txBody>
      </p:sp>
      <p:pic>
        <p:nvPicPr>
          <p:cNvPr id="5" name="Picture 4" descr="Screen Shot 2013-10-06 at 4.46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0310"/>
            <a:ext cx="9144000" cy="372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9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sector (2000 al 2013)</a:t>
            </a:r>
            <a:endParaRPr lang="es-ES_tradnl" sz="3200" b="1" dirty="0"/>
          </a:p>
        </p:txBody>
      </p:sp>
      <p:pic>
        <p:nvPicPr>
          <p:cNvPr id="3" name="Picture 2" descr="Screen Shot 2013-10-06 at 4.47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135"/>
            <a:ext cx="9144000" cy="380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2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sector (2013)</a:t>
            </a:r>
            <a:endParaRPr lang="es-ES_tradnl" sz="3200" b="1" dirty="0"/>
          </a:p>
        </p:txBody>
      </p:sp>
      <p:pic>
        <p:nvPicPr>
          <p:cNvPr id="4" name="Picture 3" descr="Screen Shot 2013-10-06 at 4.41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0386"/>
            <a:ext cx="9144000" cy="348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7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sector (2000 al 2013)</a:t>
            </a:r>
            <a:endParaRPr lang="es-ES_tradnl" sz="3200" b="1" dirty="0"/>
          </a:p>
        </p:txBody>
      </p:sp>
      <p:pic>
        <p:nvPicPr>
          <p:cNvPr id="6" name="Picture 5" descr="Screen Shot 2013-10-06 at 6.36.27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"/>
          <a:stretch/>
        </p:blipFill>
        <p:spPr>
          <a:xfrm>
            <a:off x="0" y="1219205"/>
            <a:ext cx="9144000" cy="358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sector (2000 al 2013)</a:t>
            </a:r>
            <a:endParaRPr lang="es-ES_tradnl" sz="3200" b="1" dirty="0"/>
          </a:p>
        </p:txBody>
      </p:sp>
      <p:pic>
        <p:nvPicPr>
          <p:cNvPr id="3" name="Picture 2" descr="Screen Shot 2013-10-06 at 4.45.2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9" b="-1"/>
          <a:stretch/>
        </p:blipFill>
        <p:spPr>
          <a:xfrm>
            <a:off x="0" y="1354665"/>
            <a:ext cx="9144000" cy="305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8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sector (2000 al 2013)</a:t>
            </a:r>
            <a:endParaRPr lang="es-ES_tradnl" sz="3200" b="1" dirty="0"/>
          </a:p>
        </p:txBody>
      </p:sp>
      <p:pic>
        <p:nvPicPr>
          <p:cNvPr id="5" name="Picture 4" descr="Screen Shot 2013-10-06 at 4.44.4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7"/>
          <a:stretch/>
        </p:blipFill>
        <p:spPr>
          <a:xfrm>
            <a:off x="0" y="1354666"/>
            <a:ext cx="9144000" cy="348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5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sector (2013)</a:t>
            </a:r>
            <a:endParaRPr lang="es-ES_tradnl" sz="3200" b="1" dirty="0"/>
          </a:p>
        </p:txBody>
      </p:sp>
      <p:pic>
        <p:nvPicPr>
          <p:cNvPr id="3" name="Picture 2" descr="Screen Shot 2013-10-06 at 6.31.3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297"/>
            <a:ext cx="9144000" cy="394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zonas (2013)</a:t>
            </a:r>
            <a:endParaRPr lang="es-ES_tradnl" sz="3200" b="1" dirty="0"/>
          </a:p>
        </p:txBody>
      </p:sp>
      <p:pic>
        <p:nvPicPr>
          <p:cNvPr id="6" name="Picture 5" descr="Screen Shot 2013-10-06 at 4.39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8505"/>
            <a:ext cx="9144000" cy="476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49" y="370682"/>
            <a:ext cx="7939617" cy="785812"/>
          </a:xfrm>
        </p:spPr>
        <p:txBody>
          <a:bodyPr/>
          <a:lstStyle/>
          <a:p>
            <a:r>
              <a:rPr lang="es-ES_tradnl" sz="3200" b="1" dirty="0" smtClean="0"/>
              <a:t>Análisis del TOP 100: Las marcas líderes del estudio x zonas (2013)</a:t>
            </a:r>
            <a:endParaRPr lang="es-ES_tradnl" sz="3200" b="1" dirty="0"/>
          </a:p>
        </p:txBody>
      </p:sp>
      <p:pic>
        <p:nvPicPr>
          <p:cNvPr id="3" name="Picture 2" descr="Screen Shot 2013-10-06 at 6.40.5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84" y="1459914"/>
            <a:ext cx="5484283" cy="5398086"/>
          </a:xfrm>
          <a:prstGeom prst="rect">
            <a:avLst/>
          </a:prstGeom>
        </p:spPr>
      </p:pic>
      <p:pic>
        <p:nvPicPr>
          <p:cNvPr id="4" name="Picture 3" descr="Screen Shot 2013-10-06 at 6.43.0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933" y="1459914"/>
            <a:ext cx="1879600" cy="1130300"/>
          </a:xfrm>
          <a:prstGeom prst="rect">
            <a:avLst/>
          </a:prstGeom>
        </p:spPr>
      </p:pic>
      <p:pic>
        <p:nvPicPr>
          <p:cNvPr id="5" name="Picture 4" descr="Screen Shot 2013-10-06 at 6.43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50" y="1156494"/>
            <a:ext cx="2273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3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1233" y="163817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070" y="1761067"/>
            <a:ext cx="45635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000" b="1" dirty="0" smtClean="0"/>
              <a:t>Personalidad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Innovadora: ha cambiado la forma en la que se comunica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err="1" smtClean="0"/>
              <a:t>Itunes</a:t>
            </a:r>
            <a:r>
              <a:rPr lang="es-MX" sz="2000" b="1" dirty="0" smtClean="0"/>
              <a:t> ha probado un nuevo modelo de negocio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Responde a las demandas del mercado: “Hecho en EUA”, instalaciones alimentadas por paneles solares.</a:t>
            </a:r>
            <a:endParaRPr lang="es-MX" sz="2000" dirty="0" smtClean="0"/>
          </a:p>
          <a:p>
            <a:pPr lvl="0"/>
            <a:endParaRPr lang="en-US" sz="2000" b="1" dirty="0" smtClean="0"/>
          </a:p>
          <a:p>
            <a:pPr lvl="0"/>
            <a:r>
              <a:rPr lang="en-US" sz="2000" b="1" dirty="0" err="1" smtClean="0"/>
              <a:t>Inmune</a:t>
            </a:r>
            <a:r>
              <a:rPr lang="en-US" sz="2000" b="1" dirty="0" smtClean="0"/>
              <a:t> a </a:t>
            </a:r>
            <a:r>
              <a:rPr lang="en-US" sz="2000" b="1" dirty="0" err="1" smtClean="0"/>
              <a:t>escándalos</a:t>
            </a:r>
            <a:r>
              <a:rPr lang="en-US" sz="2000" b="1" dirty="0" smtClean="0"/>
              <a:t>: </a:t>
            </a:r>
            <a:r>
              <a:rPr lang="en-US" sz="2000" b="1" dirty="0" err="1" smtClean="0"/>
              <a:t>corrupción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cártel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subir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precios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libros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electrónicos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  <p:pic>
        <p:nvPicPr>
          <p:cNvPr id="5" name="Picture 4" descr="Screen Shot 2013-10-06 at 3.53.00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59" y="163817"/>
            <a:ext cx="1501712" cy="1313998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230969"/>
              </p:ext>
            </p:extLst>
          </p:nvPr>
        </p:nvGraphicFramePr>
        <p:xfrm>
          <a:off x="4673604" y="411214"/>
          <a:ext cx="4385732" cy="1349853"/>
        </p:xfrm>
        <a:graphic>
          <a:graphicData uri="http://schemas.openxmlformats.org/drawingml/2006/table">
            <a:tbl>
              <a:tblPr/>
              <a:tblGrid>
                <a:gridCol w="877146"/>
                <a:gridCol w="850158"/>
                <a:gridCol w="1254994"/>
                <a:gridCol w="1403434"/>
              </a:tblGrid>
              <a:tr h="5314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2728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33,492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76,568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98,316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Ap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3" y="2980267"/>
            <a:ext cx="4385733" cy="322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2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567" y="1911878"/>
            <a:ext cx="48016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000" b="1" dirty="0" smtClean="0"/>
              <a:t>Innovación tecnológica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Ubicuidad digital: nunca estar lejos de la marca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Toma en cuenta comentarios de los usuarios y los incorpora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Fragmentación de marcas: </a:t>
            </a:r>
            <a:r>
              <a:rPr lang="es-MX" sz="2000" b="1" dirty="0" err="1" smtClean="0"/>
              <a:t>Youtube</a:t>
            </a:r>
            <a:r>
              <a:rPr lang="es-MX" sz="2000" b="1" dirty="0" smtClean="0"/>
              <a:t>, </a:t>
            </a:r>
            <a:r>
              <a:rPr lang="es-MX" sz="2000" b="1" dirty="0" err="1" smtClean="0"/>
              <a:t>Android</a:t>
            </a:r>
            <a:r>
              <a:rPr lang="es-MX" sz="2000" b="1" dirty="0" smtClean="0"/>
              <a:t>; 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Percepción de software “no terminado” o “en prueba”</a:t>
            </a:r>
            <a:endParaRPr lang="es-MX" sz="2000" dirty="0" smtClean="0"/>
          </a:p>
          <a:p>
            <a:pPr lvl="0"/>
            <a:endParaRPr lang="en-US" sz="2000" dirty="0"/>
          </a:p>
        </p:txBody>
      </p:sp>
      <p:pic>
        <p:nvPicPr>
          <p:cNvPr id="7" name="Picture 6" descr="Screen Shot 2013-10-06 at 3.54.16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1" y="805544"/>
            <a:ext cx="2171700" cy="7747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34990"/>
              </p:ext>
            </p:extLst>
          </p:nvPr>
        </p:nvGraphicFramePr>
        <p:xfrm>
          <a:off x="4848225" y="357399"/>
          <a:ext cx="4127500" cy="1554480"/>
        </p:xfrm>
        <a:graphic>
          <a:graphicData uri="http://schemas.openxmlformats.org/drawingml/2006/table">
            <a:tbl>
              <a:tblPr/>
              <a:tblGrid>
                <a:gridCol w="825500"/>
                <a:gridCol w="800100"/>
                <a:gridCol w="1181100"/>
                <a:gridCol w="13208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25,590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31,980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43,557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55,317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69,726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93,291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8" descr="Screen Shot 2013-10-06 at 3.54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223" y="2438400"/>
            <a:ext cx="4127501" cy="29084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49900" y="6128417"/>
            <a:ext cx="2068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>
                <a:solidFill>
                  <a:srgbClr val="002060"/>
                </a:solidFill>
              </a:rPr>
              <a:t>Facebook: #52</a:t>
            </a:r>
            <a:endParaRPr lang="es-MX" sz="20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://www.disenofilia.com/wp-content/uploads/2013/04/facebook-rediseno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00" y="5965958"/>
            <a:ext cx="1622423" cy="82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64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99" y="1874670"/>
            <a:ext cx="47921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sz="2000" b="1" dirty="0" smtClean="0"/>
              <a:t>Solidez basada en la tradición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Modelo de negocios tradicional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Reconocimiento mundial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Creciente percepción de asociación entre felicidad y amistad con el producto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Ampliación de líneas a bebidas sanas</a:t>
            </a:r>
          </a:p>
          <a:p>
            <a:pPr lvl="0"/>
            <a:endParaRPr lang="es-ES_tradnl" sz="2000" dirty="0"/>
          </a:p>
          <a:p>
            <a:pPr lvl="0"/>
            <a:r>
              <a:rPr lang="es-MX" sz="2000" b="1" dirty="0" smtClean="0"/>
              <a:t>Ubicuidad tangible</a:t>
            </a:r>
            <a:endParaRPr lang="es-MX" sz="2000" b="1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83" y="711951"/>
            <a:ext cx="2508250" cy="950930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950055"/>
              </p:ext>
            </p:extLst>
          </p:nvPr>
        </p:nvGraphicFramePr>
        <p:xfrm>
          <a:off x="4914902" y="433641"/>
          <a:ext cx="4127500" cy="3119120"/>
        </p:xfrm>
        <a:graphic>
          <a:graphicData uri="http://schemas.openxmlformats.org/drawingml/2006/table">
            <a:tbl>
              <a:tblPr/>
              <a:tblGrid>
                <a:gridCol w="825500"/>
                <a:gridCol w="800100"/>
                <a:gridCol w="1181100"/>
                <a:gridCol w="13208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72,537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68,945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69,637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70,453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67,394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67,525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67,000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65,324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66,667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68,734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70,452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71,861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77,839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79,213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Screen Shot 2013-10-06 at 3.58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0" y="3945467"/>
            <a:ext cx="3885819" cy="260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1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99" y="1874670"/>
            <a:ext cx="448310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sz="2000" b="1" dirty="0" smtClean="0"/>
              <a:t>Reposicionamiento total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Innovación real: número 1 en patentes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Soluciones para problemas reales y difíciles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Colaboración entre expertos</a:t>
            </a:r>
            <a:endParaRPr lang="es-ES_tradnl" sz="2000" b="1" dirty="0"/>
          </a:p>
          <a:p>
            <a:pPr lvl="0"/>
            <a:endParaRPr lang="es-MX" sz="2000" dirty="0" smtClean="0"/>
          </a:p>
          <a:p>
            <a:pPr lvl="0"/>
            <a:endParaRPr lang="es-MX" sz="2000" dirty="0" smtClean="0"/>
          </a:p>
        </p:txBody>
      </p:sp>
      <p:pic>
        <p:nvPicPr>
          <p:cNvPr id="7" name="Picture 6" descr="Screen Shot 2013-10-06 at 4.00.43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410" y="780527"/>
            <a:ext cx="1901057" cy="916581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401324"/>
              </p:ext>
            </p:extLst>
          </p:nvPr>
        </p:nvGraphicFramePr>
        <p:xfrm>
          <a:off x="4774819" y="315110"/>
          <a:ext cx="4127500" cy="3119120"/>
        </p:xfrm>
        <a:graphic>
          <a:graphicData uri="http://schemas.openxmlformats.org/drawingml/2006/table">
            <a:tbl>
              <a:tblPr/>
              <a:tblGrid>
                <a:gridCol w="825500"/>
                <a:gridCol w="800100"/>
                <a:gridCol w="1181100"/>
                <a:gridCol w="13208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53,183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52,752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51,188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51,767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53,791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53,376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56,201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57,090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59,031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60,211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64,727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69,905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75,532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78,808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Screen Shot 2013-10-06 at 4.00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720" y="3640838"/>
            <a:ext cx="4373414" cy="290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1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99" y="1874670"/>
            <a:ext cx="44323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000" b="1" dirty="0" smtClean="0"/>
              <a:t>Adquisición de Nokia Móvil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Estrategias agresivas: </a:t>
            </a:r>
            <a:r>
              <a:rPr lang="es-MX" sz="2000" b="1" dirty="0" err="1" smtClean="0"/>
              <a:t>Best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Buy</a:t>
            </a:r>
            <a:r>
              <a:rPr lang="es-MX" sz="2000" b="1" dirty="0" smtClean="0"/>
              <a:t>; </a:t>
            </a:r>
            <a:r>
              <a:rPr lang="es-MX" sz="2000" b="1" dirty="0" err="1" smtClean="0"/>
              <a:t>tablet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Surface</a:t>
            </a:r>
            <a:endParaRPr lang="es-MX" sz="2000" b="1" dirty="0" smtClean="0"/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Transformación constante aunque no suficiente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Peligrosa asociación con PC; viejo; tradicional</a:t>
            </a:r>
          </a:p>
          <a:p>
            <a:pPr lvl="0"/>
            <a:endParaRPr lang="es-MX" sz="2000" b="1" dirty="0"/>
          </a:p>
          <a:p>
            <a:pPr lvl="0"/>
            <a:endParaRPr lang="es-MX" sz="2000" b="1" dirty="0" smtClean="0"/>
          </a:p>
        </p:txBody>
      </p:sp>
      <p:pic>
        <p:nvPicPr>
          <p:cNvPr id="9" name="Picture 8" descr="Screen Shot 2013-10-06 at 3.52.35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17" y="803738"/>
            <a:ext cx="3022439" cy="883754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069704"/>
              </p:ext>
            </p:extLst>
          </p:nvPr>
        </p:nvGraphicFramePr>
        <p:xfrm>
          <a:off x="4729692" y="130641"/>
          <a:ext cx="4127500" cy="3119120"/>
        </p:xfrm>
        <a:graphic>
          <a:graphicData uri="http://schemas.openxmlformats.org/drawingml/2006/table">
            <a:tbl>
              <a:tblPr/>
              <a:tblGrid>
                <a:gridCol w="825500"/>
                <a:gridCol w="800100"/>
                <a:gridCol w="1181100"/>
                <a:gridCol w="13208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70,196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65,068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64,091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65,174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61,372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59,941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56,926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58,709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59,007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56,647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60,895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59,087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57,853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59,546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Microsof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93" y="3471331"/>
            <a:ext cx="4285026" cy="284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99" y="1874670"/>
            <a:ext cx="43180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sz="2000" b="1" dirty="0" smtClean="0"/>
              <a:t>Líder en Big Data; computadoras de predicción</a:t>
            </a:r>
          </a:p>
          <a:p>
            <a:pPr lvl="0"/>
            <a:endParaRPr lang="es-ES_tradnl" sz="2000" b="1" dirty="0"/>
          </a:p>
          <a:p>
            <a:pPr lvl="0"/>
            <a:r>
              <a:rPr lang="es-MX" sz="2000" b="1" dirty="0" smtClean="0"/>
              <a:t>Incremento en las utilidades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Diversificación: múltiples mercados y competidores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Líderes en ciudadanía corporativa</a:t>
            </a:r>
          </a:p>
          <a:p>
            <a:pPr lvl="0"/>
            <a:endParaRPr lang="es-MX" sz="2000" dirty="0"/>
          </a:p>
          <a:p>
            <a:pPr lvl="0"/>
            <a:endParaRPr lang="es-MX" sz="2000" dirty="0" smtClean="0"/>
          </a:p>
        </p:txBody>
      </p:sp>
      <p:pic>
        <p:nvPicPr>
          <p:cNvPr id="7" name="Picture 6" descr="Screen Shot 2013-10-06 at 4.03.12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719" y="659711"/>
            <a:ext cx="1411815" cy="117180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389170"/>
              </p:ext>
            </p:extLst>
          </p:nvPr>
        </p:nvGraphicFramePr>
        <p:xfrm>
          <a:off x="4847165" y="197683"/>
          <a:ext cx="4127500" cy="3119120"/>
        </p:xfrm>
        <a:graphic>
          <a:graphicData uri="http://schemas.openxmlformats.org/drawingml/2006/table">
            <a:tbl>
              <a:tblPr/>
              <a:tblGrid>
                <a:gridCol w="825500"/>
                <a:gridCol w="800100"/>
                <a:gridCol w="1181100"/>
                <a:gridCol w="13208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38,127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42,396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41,311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42,340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44,111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46,996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48,907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51,569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53,086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47,777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42,808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42,808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43,682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46,947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Screen Shot 2013-10-06 at 4.03.3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99" y="3674533"/>
            <a:ext cx="4300966" cy="285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4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99" y="2027070"/>
            <a:ext cx="435610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sz="2000" b="1" dirty="0" smtClean="0"/>
              <a:t>Apertura a nuevos hábitos de alimentación más sanos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Participación creciente en Asia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Cambios en la gerencia que vuelven a lo básico: ofrecer comida a buen precio para el día a día</a:t>
            </a:r>
          </a:p>
          <a:p>
            <a:pPr lvl="0"/>
            <a:endParaRPr lang="es-ES_tradnl" sz="2000" b="1" dirty="0"/>
          </a:p>
          <a:p>
            <a:pPr lvl="0"/>
            <a:endParaRPr lang="es-MX" sz="2000" dirty="0" smtClean="0"/>
          </a:p>
        </p:txBody>
      </p:sp>
      <p:pic>
        <p:nvPicPr>
          <p:cNvPr id="9" name="Picture 8" descr="Screen Shot 2013-10-06 at 4.05.23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942" y="708556"/>
            <a:ext cx="1629569" cy="1166113"/>
          </a:xfrm>
          <a:prstGeom prst="rect">
            <a:avLst/>
          </a:prstGeom>
        </p:spPr>
      </p:pic>
      <p:pic>
        <p:nvPicPr>
          <p:cNvPr id="2" name="Picture 1" descr="Screen Shot 2013-10-06 at 4.05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699" y="3471333"/>
            <a:ext cx="4312968" cy="290406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619068"/>
              </p:ext>
            </p:extLst>
          </p:nvPr>
        </p:nvGraphicFramePr>
        <p:xfrm>
          <a:off x="4779435" y="146884"/>
          <a:ext cx="4127500" cy="3119120"/>
        </p:xfrm>
        <a:graphic>
          <a:graphicData uri="http://schemas.openxmlformats.org/drawingml/2006/table">
            <a:tbl>
              <a:tblPr/>
              <a:tblGrid>
                <a:gridCol w="825500"/>
                <a:gridCol w="800100"/>
                <a:gridCol w="1181100"/>
                <a:gridCol w="13208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27,859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25,289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-9%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26,375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24,699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25,001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26,014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27,501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29,398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31,049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32,275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33,578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35,593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40,062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41,992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1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99" y="1874670"/>
            <a:ext cx="42333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sz="2000" b="1" dirty="0" smtClean="0"/>
              <a:t>Líder en la categoría de telefonía móvil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Moderno; alta tecnología para el consumidor; accesible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Unión con líderes de opinión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Línea que “acompaña en la vida”</a:t>
            </a:r>
          </a:p>
          <a:p>
            <a:pPr lvl="0"/>
            <a:endParaRPr lang="es-MX" sz="2000" dirty="0" smtClean="0"/>
          </a:p>
          <a:p>
            <a:pPr lvl="0"/>
            <a:endParaRPr lang="es-MX" sz="2000" dirty="0" smtClean="0"/>
          </a:p>
        </p:txBody>
      </p:sp>
      <p:pic>
        <p:nvPicPr>
          <p:cNvPr id="7" name="Picture 6" descr="Screen Shot 2013-10-06 at 4.09.28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67" y="677333"/>
            <a:ext cx="2860817" cy="100219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780792"/>
              </p:ext>
            </p:extLst>
          </p:nvPr>
        </p:nvGraphicFramePr>
        <p:xfrm>
          <a:off x="4645025" y="291253"/>
          <a:ext cx="4127500" cy="772160"/>
        </p:xfrm>
        <a:graphic>
          <a:graphicData uri="http://schemas.openxmlformats.org/drawingml/2006/table">
            <a:tbl>
              <a:tblPr/>
              <a:tblGrid>
                <a:gridCol w="825500"/>
                <a:gridCol w="800100"/>
                <a:gridCol w="1181100"/>
                <a:gridCol w="13208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32,893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39,610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Screen Shot 2013-10-06 at 7.34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933" y="2274780"/>
            <a:ext cx="469053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92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99" y="1874670"/>
            <a:ext cx="479213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sz="2000" b="1" dirty="0" smtClean="0"/>
              <a:t>Esfuerzo por reposicionarse en el nuevo mercado de las comunicaciones móviles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Calidad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Era del PC</a:t>
            </a:r>
          </a:p>
          <a:p>
            <a:pPr lvl="0"/>
            <a:endParaRPr lang="es-ES_tradnl" sz="2000" b="1" dirty="0"/>
          </a:p>
          <a:p>
            <a:pPr lvl="0"/>
            <a:r>
              <a:rPr lang="es-ES_tradnl" sz="2000" b="1" dirty="0" smtClean="0"/>
              <a:t>Proyectos en África y mercados emergentes</a:t>
            </a:r>
            <a:endParaRPr lang="es-MX" sz="2000" dirty="0" smtClean="0"/>
          </a:p>
        </p:txBody>
      </p:sp>
      <p:pic>
        <p:nvPicPr>
          <p:cNvPr id="9" name="Picture 8" descr="Screen Shot 2013-10-06 at 4.11.50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68" y="696137"/>
            <a:ext cx="1796940" cy="1098955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884998"/>
              </p:ext>
            </p:extLst>
          </p:nvPr>
        </p:nvGraphicFramePr>
        <p:xfrm>
          <a:off x="4622796" y="252465"/>
          <a:ext cx="4319059" cy="3252733"/>
        </p:xfrm>
        <a:graphic>
          <a:graphicData uri="http://schemas.openxmlformats.org/drawingml/2006/table">
            <a:tbl>
              <a:tblPr/>
              <a:tblGrid>
                <a:gridCol w="863812"/>
                <a:gridCol w="837233"/>
                <a:gridCol w="1235915"/>
                <a:gridCol w="1382099"/>
              </a:tblGrid>
              <a:tr h="3973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39,048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34,665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30,861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31,112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33,499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35,588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32,319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-9%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30,954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31,261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30,636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32,015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35,217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39,385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37,257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Picture 9" descr="Screen Shot 2013-10-06 at 7.38.2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66" y="3684785"/>
            <a:ext cx="4605867" cy="308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1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568" y="45286"/>
            <a:ext cx="2391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600" b="1" dirty="0" smtClean="0">
                <a:solidFill>
                  <a:schemeClr val="accent1"/>
                </a:solidFill>
              </a:rPr>
              <a:t>Hablando de: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99" y="2274780"/>
            <a:ext cx="47921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sz="2000" b="1" dirty="0" smtClean="0"/>
              <a:t>Filosofía de “libertad” para el usuario</a:t>
            </a:r>
          </a:p>
          <a:p>
            <a:pPr lvl="0"/>
            <a:endParaRPr lang="es-MX" sz="2000" dirty="0" smtClean="0"/>
          </a:p>
          <a:p>
            <a:pPr lvl="0"/>
            <a:r>
              <a:rPr lang="es-MX" sz="2000" b="1" dirty="0" smtClean="0"/>
              <a:t>Fuerte orientación a empresa verde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Líder dentro del mercado de automóviles</a:t>
            </a:r>
          </a:p>
          <a:p>
            <a:pPr lvl="0"/>
            <a:endParaRPr lang="es-MX" sz="2000" b="1" dirty="0"/>
          </a:p>
          <a:p>
            <a:pPr lvl="0"/>
            <a:r>
              <a:rPr lang="es-MX" sz="2000" b="1" dirty="0" smtClean="0"/>
              <a:t>Éxito en comunicar tanto en las victorias como en las derrotas</a:t>
            </a:r>
            <a:endParaRPr lang="es-MX" sz="2000" b="1" dirty="0" smtClean="0"/>
          </a:p>
        </p:txBody>
      </p:sp>
      <p:pic>
        <p:nvPicPr>
          <p:cNvPr id="7" name="Picture 6" descr="Screen Shot 2013-10-06 at 4.18.41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991" y="724915"/>
            <a:ext cx="1657350" cy="1386762"/>
          </a:xfrm>
          <a:prstGeom prst="rect">
            <a:avLst/>
          </a:prstGeom>
        </p:spPr>
      </p:pic>
      <p:pic>
        <p:nvPicPr>
          <p:cNvPr id="4" name="Picture 3" descr="Screen Shot 2013-10-06 at 4.18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11" y="2759555"/>
            <a:ext cx="4182122" cy="28067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811552"/>
              </p:ext>
            </p:extLst>
          </p:nvPr>
        </p:nvGraphicFramePr>
        <p:xfrm>
          <a:off x="4835289" y="272795"/>
          <a:ext cx="4127500" cy="1945640"/>
        </p:xfrm>
        <a:graphic>
          <a:graphicData uri="http://schemas.openxmlformats.org/drawingml/2006/table">
            <a:tbl>
              <a:tblPr/>
              <a:tblGrid>
                <a:gridCol w="825500"/>
                <a:gridCol w="800100"/>
                <a:gridCol w="1181100"/>
                <a:gridCol w="1320800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Lugar en el TOP 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Valor de Marca (SM)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Cambio en el Valor de Marca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22,673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24,837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27,941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32,070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34,050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31,330 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-8%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30,280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35,346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17%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344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1138</TotalTime>
  <Words>2080</Words>
  <Application>Microsoft Office PowerPoint</Application>
  <PresentationFormat>On-screen Show (4:3)</PresentationFormat>
  <Paragraphs>638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Plaza</vt:lpstr>
      <vt:lpstr>INTERBRAND (2000-2013)</vt:lpstr>
      <vt:lpstr>Metodología de Valuación de una marca utilizada por INTERBRAND:</vt:lpstr>
      <vt:lpstr>Metodología de Valuación de una marca utilizada por INTERBRAND:</vt:lpstr>
      <vt:lpstr>Metodología de Valuación de una marca utilizada por INTERBRAND:</vt:lpstr>
      <vt:lpstr>Existen 10 factores que contribuyen al posicionamiento de una Marca. La sinergia de todos lleva a la construcción de lealtad por parte del consumidor. 6 de ellos son externos y 4 son internos. Con base en investigaciones con el consumidor sobre una marca se establece el “puntaje de fortaleza de marca” </vt:lpstr>
      <vt:lpstr>PowerPoint Presentation</vt:lpstr>
      <vt:lpstr>PowerPoint Presentation</vt:lpstr>
      <vt:lpstr>PowerPoint Presentation</vt:lpstr>
      <vt:lpstr>ANÁLISIS TOP 10: Las marcas líderes del estudio  (2000 al 2013)</vt:lpstr>
      <vt:lpstr>Fueron del TOP 10: Las marcas líderes del estudio  (2000 al 2013)</vt:lpstr>
      <vt:lpstr>Análisis del TOP 5: Las marcas líderes del estudio  (2000 al 2013)</vt:lpstr>
      <vt:lpstr>Análisis del TOP 10: Las marcas líderes del estudio  (2000 al 2013)</vt:lpstr>
      <vt:lpstr>Análisis del TOP 100: Las marcas líderes del estudio x sector (2013)</vt:lpstr>
      <vt:lpstr>Análisis del TOP 100: Las marcas líderes del estudio x sector  (2013)</vt:lpstr>
      <vt:lpstr>Análisis del TOP 100: Las marcas líderes del estudio x sector (2000 al 2013)</vt:lpstr>
      <vt:lpstr>Análisis del TOP 100: Las marcas líderes del estudio x sector (2013)</vt:lpstr>
      <vt:lpstr>Análisis del TOP 100: Las marcas líderes del estudio x sector (2000 al 2013)</vt:lpstr>
      <vt:lpstr>Análisis del TOP 100: Las marcas líderes del estudio x sector (2000 al 2013)</vt:lpstr>
      <vt:lpstr>Análisis del TOP 100: Las marcas líderes del estudio x sector (2000 al 2013)</vt:lpstr>
      <vt:lpstr>Análisis del TOP 100: Las marcas líderes del estudio x sector (2013)</vt:lpstr>
      <vt:lpstr>Análisis del TOP 100: Las marcas líderes del estudio x zonas (2013)</vt:lpstr>
      <vt:lpstr>Análisis del TOP 100: Las marcas líderes del estudio x zonas (2013)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Justo Villafañe</dc:title>
  <dc:creator>ITESM</dc:creator>
  <cp:lastModifiedBy>DINF</cp:lastModifiedBy>
  <cp:revision>86</cp:revision>
  <dcterms:created xsi:type="dcterms:W3CDTF">2013-09-08T23:46:22Z</dcterms:created>
  <dcterms:modified xsi:type="dcterms:W3CDTF">2013-10-08T00:12:50Z</dcterms:modified>
</cp:coreProperties>
</file>