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2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44" d="100"/>
          <a:sy n="44" d="100"/>
        </p:scale>
        <p:origin x="-15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A98AF03-7270-45C2-A683-C5E353EF01A5}" type="datetime4">
              <a:rPr lang="en-US" smtClean="0"/>
              <a:pPr/>
              <a:t>junio 10, 2013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junio 10,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junio 10,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junio 10,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junio 10, 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junio 10, 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junio 10, 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junio 10, 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3708" y="693795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_tradnl" dirty="0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dirty="0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junio 10,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junio 10,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junio 10,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junio 10,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237544"/>
              </p:ext>
            </p:extLst>
          </p:nvPr>
        </p:nvGraphicFramePr>
        <p:xfrm>
          <a:off x="1042988" y="712519"/>
          <a:ext cx="6777036" cy="53284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012"/>
                <a:gridCol w="2259012"/>
                <a:gridCol w="2259012"/>
              </a:tblGrid>
              <a:tr h="5328407">
                <a:tc>
                  <a:txBody>
                    <a:bodyPr/>
                    <a:lstStyle/>
                    <a:p>
                      <a:pPr algn="ctr"/>
                      <a:r>
                        <a:rPr lang="es-ES" u="sng" dirty="0" smtClean="0">
                          <a:solidFill>
                            <a:schemeClr val="tx1"/>
                          </a:solidFill>
                        </a:rPr>
                        <a:t>Mi</a:t>
                      </a:r>
                      <a:r>
                        <a:rPr lang="es-ES" u="sng" baseline="0" dirty="0" smtClean="0">
                          <a:solidFill>
                            <a:schemeClr val="tx1"/>
                          </a:solidFill>
                        </a:rPr>
                        <a:t> Misión</a:t>
                      </a:r>
                    </a:p>
                    <a:p>
                      <a:pPr algn="ctr"/>
                      <a:endParaRPr lang="es-ES" u="sng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b="0" u="none" baseline="0" dirty="0" smtClean="0">
                          <a:solidFill>
                            <a:schemeClr val="tx1"/>
                          </a:solidFill>
                        </a:rPr>
                        <a:t>Soy Elba, mujer, esposa y comunicadora social dispuesta a disfrutar, fluir y amar la vida. </a:t>
                      </a:r>
                      <a:endParaRPr lang="es-ES" b="0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u="sng" baseline="0" dirty="0" smtClean="0">
                          <a:solidFill>
                            <a:schemeClr val="tx1"/>
                          </a:solidFill>
                        </a:rPr>
                        <a:t>Misión de mi empresa</a:t>
                      </a:r>
                    </a:p>
                    <a:p>
                      <a:pPr algn="ctr"/>
                      <a:endParaRPr lang="es-ES" u="sng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b="0" dirty="0" smtClean="0">
                          <a:solidFill>
                            <a:srgbClr val="000000"/>
                          </a:solidFill>
                        </a:rPr>
                        <a:t>No</a:t>
                      </a:r>
                      <a:r>
                        <a:rPr lang="es-ES" b="0" baseline="0" dirty="0" smtClean="0">
                          <a:solidFill>
                            <a:srgbClr val="000000"/>
                          </a:solidFill>
                        </a:rPr>
                        <a:t> tiene</a:t>
                      </a:r>
                      <a:endParaRPr lang="es-ES" b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u="sng" dirty="0" smtClean="0">
                          <a:solidFill>
                            <a:schemeClr val="tx1"/>
                          </a:solidFill>
                        </a:rPr>
                        <a:t>Misión de Apple</a:t>
                      </a:r>
                    </a:p>
                    <a:p>
                      <a:pPr algn="ctr"/>
                      <a:endParaRPr lang="es-ES" u="sng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b="0" u="none" dirty="0" smtClean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es-ES" b="0" u="none" dirty="0" err="1" smtClean="0">
                          <a:solidFill>
                            <a:schemeClr val="tx1"/>
                          </a:solidFill>
                        </a:rPr>
                        <a:t>To</a:t>
                      </a:r>
                      <a:r>
                        <a:rPr lang="es-ES" b="0" u="none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" b="0" u="none" dirty="0" err="1" smtClean="0">
                          <a:solidFill>
                            <a:schemeClr val="tx1"/>
                          </a:solidFill>
                        </a:rPr>
                        <a:t>make</a:t>
                      </a:r>
                      <a:r>
                        <a:rPr lang="es-ES" b="0" u="none" dirty="0" smtClean="0">
                          <a:solidFill>
                            <a:schemeClr val="tx1"/>
                          </a:solidFill>
                        </a:rPr>
                        <a:t> a </a:t>
                      </a:r>
                      <a:r>
                        <a:rPr lang="es-ES" b="0" u="none" dirty="0" err="1" smtClean="0">
                          <a:solidFill>
                            <a:schemeClr val="tx1"/>
                          </a:solidFill>
                        </a:rPr>
                        <a:t>contribution</a:t>
                      </a:r>
                      <a:r>
                        <a:rPr lang="es-ES" b="0" u="none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" b="0" u="none" dirty="0" err="1" smtClean="0">
                          <a:solidFill>
                            <a:schemeClr val="tx1"/>
                          </a:solidFill>
                        </a:rPr>
                        <a:t>to</a:t>
                      </a:r>
                      <a:r>
                        <a:rPr lang="es-ES" b="0" u="none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" b="0" u="none" dirty="0" err="1" smtClean="0">
                          <a:solidFill>
                            <a:schemeClr val="tx1"/>
                          </a:solidFill>
                        </a:rPr>
                        <a:t>the</a:t>
                      </a:r>
                      <a:r>
                        <a:rPr lang="es-ES" b="0" u="none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" b="0" u="none" dirty="0" err="1" smtClean="0">
                          <a:solidFill>
                            <a:schemeClr val="tx1"/>
                          </a:solidFill>
                        </a:rPr>
                        <a:t>world</a:t>
                      </a:r>
                      <a:r>
                        <a:rPr lang="es-ES" b="0" u="none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" b="0" u="none" dirty="0" err="1" smtClean="0">
                          <a:solidFill>
                            <a:schemeClr val="tx1"/>
                          </a:solidFill>
                        </a:rPr>
                        <a:t>by</a:t>
                      </a:r>
                      <a:r>
                        <a:rPr lang="es-ES" b="0" u="none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" b="0" u="none" dirty="0" err="1" smtClean="0">
                          <a:solidFill>
                            <a:schemeClr val="tx1"/>
                          </a:solidFill>
                        </a:rPr>
                        <a:t>making</a:t>
                      </a:r>
                      <a:r>
                        <a:rPr lang="es-ES" b="0" u="none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" b="0" u="none" baseline="0" dirty="0" err="1" smtClean="0">
                          <a:solidFill>
                            <a:schemeClr val="tx1"/>
                          </a:solidFill>
                        </a:rPr>
                        <a:t>tools</a:t>
                      </a:r>
                      <a:r>
                        <a:rPr lang="es-ES" b="0" u="none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" b="0" u="none" baseline="0" dirty="0" err="1" smtClean="0">
                          <a:solidFill>
                            <a:schemeClr val="tx1"/>
                          </a:solidFill>
                        </a:rPr>
                        <a:t>for</a:t>
                      </a:r>
                      <a:r>
                        <a:rPr lang="es-ES" b="0" u="none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" b="0" u="none" baseline="0" dirty="0" err="1" smtClean="0">
                          <a:solidFill>
                            <a:schemeClr val="tx1"/>
                          </a:solidFill>
                        </a:rPr>
                        <a:t>the</a:t>
                      </a:r>
                      <a:r>
                        <a:rPr lang="es-ES" b="0" u="none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" b="0" u="none" baseline="0" dirty="0" err="1" smtClean="0">
                          <a:solidFill>
                            <a:schemeClr val="tx1"/>
                          </a:solidFill>
                        </a:rPr>
                        <a:t>mind</a:t>
                      </a:r>
                      <a:r>
                        <a:rPr lang="es-ES" b="0" u="none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" b="0" u="none" baseline="0" dirty="0" err="1" smtClean="0">
                          <a:solidFill>
                            <a:schemeClr val="tx1"/>
                          </a:solidFill>
                        </a:rPr>
                        <a:t>that</a:t>
                      </a:r>
                      <a:r>
                        <a:rPr lang="es-ES" b="0" u="none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" b="0" u="none" baseline="0" dirty="0" err="1" smtClean="0">
                          <a:solidFill>
                            <a:schemeClr val="tx1"/>
                          </a:solidFill>
                        </a:rPr>
                        <a:t>advance</a:t>
                      </a:r>
                      <a:r>
                        <a:rPr lang="es-ES" b="0" u="none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" b="0" u="none" baseline="0" dirty="0" err="1" smtClean="0">
                          <a:solidFill>
                            <a:schemeClr val="tx1"/>
                          </a:solidFill>
                        </a:rPr>
                        <a:t>humanking</a:t>
                      </a:r>
                      <a:r>
                        <a:rPr lang="es-ES" b="0" u="none" baseline="0" dirty="0" smtClean="0">
                          <a:solidFill>
                            <a:schemeClr val="tx1"/>
                          </a:solidFill>
                        </a:rPr>
                        <a:t>”. </a:t>
                      </a:r>
                      <a:endParaRPr lang="es-ES" b="0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5281564" y="94146"/>
            <a:ext cx="22828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Elba Sánchez-Piñol</a:t>
            </a:r>
          </a:p>
          <a:p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899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1240874"/>
              </p:ext>
            </p:extLst>
          </p:nvPr>
        </p:nvGraphicFramePr>
        <p:xfrm>
          <a:off x="1042988" y="712519"/>
          <a:ext cx="6777036" cy="53284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012"/>
                <a:gridCol w="2259012"/>
                <a:gridCol w="2259012"/>
              </a:tblGrid>
              <a:tr h="5328407">
                <a:tc>
                  <a:txBody>
                    <a:bodyPr/>
                    <a:lstStyle/>
                    <a:p>
                      <a:pPr algn="ctr"/>
                      <a:r>
                        <a:rPr lang="es-ES" u="sng" dirty="0" smtClean="0">
                          <a:solidFill>
                            <a:schemeClr val="tx1"/>
                          </a:solidFill>
                        </a:rPr>
                        <a:t>Mi</a:t>
                      </a:r>
                      <a:r>
                        <a:rPr lang="es-ES" u="sng" baseline="0" dirty="0" smtClean="0">
                          <a:solidFill>
                            <a:schemeClr val="tx1"/>
                          </a:solidFill>
                        </a:rPr>
                        <a:t> Visión</a:t>
                      </a:r>
                    </a:p>
                    <a:p>
                      <a:pPr algn="ctr"/>
                      <a:endParaRPr lang="es-ES" u="sng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b="0" u="none" baseline="0" dirty="0" smtClean="0">
                          <a:solidFill>
                            <a:schemeClr val="tx1"/>
                          </a:solidFill>
                        </a:rPr>
                        <a:t>Sueño con realizarme como madre de familia y lograr algo trascendental en mi vida que contribuya a generaciones futuras. </a:t>
                      </a:r>
                      <a:endParaRPr lang="es-ES" b="0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u="sng" baseline="0" dirty="0" smtClean="0">
                          <a:solidFill>
                            <a:schemeClr val="tx1"/>
                          </a:solidFill>
                        </a:rPr>
                        <a:t>Visión de mi empresa</a:t>
                      </a:r>
                    </a:p>
                    <a:p>
                      <a:pPr algn="ctr"/>
                      <a:endParaRPr lang="es-ES" u="sng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b="0" dirty="0" smtClean="0">
                          <a:solidFill>
                            <a:srgbClr val="000000"/>
                          </a:solidFill>
                        </a:rPr>
                        <a:t>No</a:t>
                      </a:r>
                      <a:r>
                        <a:rPr lang="es-ES" b="0" baseline="0" dirty="0" smtClean="0">
                          <a:solidFill>
                            <a:srgbClr val="000000"/>
                          </a:solidFill>
                        </a:rPr>
                        <a:t> tiene</a:t>
                      </a:r>
                      <a:endParaRPr lang="es-ES" b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u="sng" dirty="0" smtClean="0">
                          <a:solidFill>
                            <a:srgbClr val="000000"/>
                          </a:solidFill>
                        </a:rPr>
                        <a:t>Visión de LAN</a:t>
                      </a:r>
                    </a:p>
                    <a:p>
                      <a:pPr algn="ctr"/>
                      <a:endParaRPr lang="es-ES" b="0" u="sng" dirty="0" smtClean="0">
                        <a:solidFill>
                          <a:srgbClr val="000000"/>
                        </a:solidFill>
                      </a:endParaRPr>
                    </a:p>
                    <a:p>
                      <a:pPr algn="ctr"/>
                      <a:r>
                        <a:rPr lang="es-ES" b="0" u="none" dirty="0" smtClean="0">
                          <a:solidFill>
                            <a:srgbClr val="000000"/>
                          </a:solidFill>
                        </a:rPr>
                        <a:t>“Ser una de las 10 mejores líneas aéreas del mundo”.</a:t>
                      </a:r>
                      <a:endParaRPr lang="es-ES" b="0" u="non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5281564" y="94146"/>
            <a:ext cx="22828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Elba Sánchez-Piñol</a:t>
            </a:r>
          </a:p>
          <a:p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833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2827528"/>
              </p:ext>
            </p:extLst>
          </p:nvPr>
        </p:nvGraphicFramePr>
        <p:xfrm>
          <a:off x="1042988" y="712519"/>
          <a:ext cx="6777036" cy="6126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012"/>
                <a:gridCol w="2259012"/>
                <a:gridCol w="2259012"/>
              </a:tblGrid>
              <a:tr h="5759169">
                <a:tc>
                  <a:txBody>
                    <a:bodyPr/>
                    <a:lstStyle/>
                    <a:p>
                      <a:pPr algn="ctr"/>
                      <a:r>
                        <a:rPr lang="es-ES" u="sng" dirty="0" smtClean="0">
                          <a:solidFill>
                            <a:schemeClr val="tx1"/>
                          </a:solidFill>
                        </a:rPr>
                        <a:t>Mis Valores</a:t>
                      </a:r>
                      <a:endParaRPr lang="es-ES" u="sng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ES" u="sng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b="0" u="none" baseline="0" dirty="0" smtClean="0">
                          <a:solidFill>
                            <a:schemeClr val="tx1"/>
                          </a:solidFill>
                        </a:rPr>
                        <a:t>Lealtad: Ser fiel a mis ideales, valores y a mis compromisos con los demás. </a:t>
                      </a:r>
                    </a:p>
                    <a:p>
                      <a:pPr algn="ctr"/>
                      <a:endParaRPr lang="es-ES" b="0" u="none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b="0" u="none" baseline="0" dirty="0" smtClean="0">
                          <a:solidFill>
                            <a:schemeClr val="tx1"/>
                          </a:solidFill>
                        </a:rPr>
                        <a:t>Honestidad: Ser coherente con mis decisiones y acciones. </a:t>
                      </a:r>
                    </a:p>
                    <a:p>
                      <a:pPr algn="ctr"/>
                      <a:endParaRPr lang="es-ES" b="0" u="none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b="0" u="none" baseline="0" dirty="0" smtClean="0">
                          <a:solidFill>
                            <a:schemeClr val="tx1"/>
                          </a:solidFill>
                        </a:rPr>
                        <a:t>Creatividad: Tener siempre una actitud positiva y una mente abierta para resolver problemas.</a:t>
                      </a:r>
                    </a:p>
                    <a:p>
                      <a:pPr algn="ctr"/>
                      <a:endParaRPr lang="es-ES" b="0" u="none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ES" b="0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u="sng" baseline="0" dirty="0" smtClean="0">
                          <a:solidFill>
                            <a:schemeClr val="tx1"/>
                          </a:solidFill>
                        </a:rPr>
                        <a:t>Valores de mi empresa</a:t>
                      </a:r>
                    </a:p>
                    <a:p>
                      <a:pPr algn="ctr"/>
                      <a:endParaRPr lang="es-ES" u="sng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b="0" dirty="0" smtClean="0">
                          <a:solidFill>
                            <a:srgbClr val="000000"/>
                          </a:solidFill>
                        </a:rPr>
                        <a:t>No</a:t>
                      </a:r>
                      <a:r>
                        <a:rPr lang="es-ES" b="0" baseline="0" dirty="0" smtClean="0">
                          <a:solidFill>
                            <a:srgbClr val="000000"/>
                          </a:solidFill>
                        </a:rPr>
                        <a:t> tiene</a:t>
                      </a:r>
                      <a:endParaRPr lang="es-ES" b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u="sng" dirty="0" smtClean="0">
                          <a:solidFill>
                            <a:srgbClr val="000000"/>
                          </a:solidFill>
                        </a:rPr>
                        <a:t>Valores del Tecnológico de Monterrey</a:t>
                      </a:r>
                    </a:p>
                    <a:p>
                      <a:pPr algn="ctr"/>
                      <a:endParaRPr lang="es-ES" u="sng" dirty="0" smtClean="0">
                        <a:solidFill>
                          <a:srgbClr val="000000"/>
                        </a:solidFill>
                      </a:endParaRPr>
                    </a:p>
                    <a:p>
                      <a:r>
                        <a:rPr lang="es-E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Innovación</a:t>
                      </a:r>
                      <a:r>
                        <a:rPr lang="es-E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 Generamos ideas y las hacemos realidad, rompemos paradigmas, asumimos riesgos y aprendemos de nuestros errores.</a:t>
                      </a:r>
                    </a:p>
                    <a:p>
                      <a:r>
                        <a:rPr lang="es-E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Visión global</a:t>
                      </a:r>
                      <a:r>
                        <a:rPr lang="es-E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 Vivimos una cultura global y fomentamos la diversidad.</a:t>
                      </a:r>
                    </a:p>
                    <a:p>
                      <a:r>
                        <a:rPr lang="es-E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Trabajo en equipo</a:t>
                      </a:r>
                      <a:r>
                        <a:rPr lang="es-E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 Fomentamos el trabajo colaborativo y buscamos el éxito colectivo por encima del individual.</a:t>
                      </a:r>
                    </a:p>
                    <a:p>
                      <a:r>
                        <a:rPr lang="es-E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Sentido humano</a:t>
                      </a:r>
                      <a:r>
                        <a:rPr lang="es-E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 Respetamos la dignidad de las personas y somos solidarios.</a:t>
                      </a:r>
                    </a:p>
                    <a:p>
                      <a:r>
                        <a:rPr lang="es-E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Integridad</a:t>
                      </a:r>
                      <a:r>
                        <a:rPr lang="es-E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 Nos comportamos de manera ética, somos honestos, austeros y congruentes.</a:t>
                      </a:r>
                      <a:endParaRPr lang="es-ES" sz="1200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5281564" y="94146"/>
            <a:ext cx="22828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Elba Sánchez-Piñol</a:t>
            </a:r>
          </a:p>
          <a:p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372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0723819"/>
              </p:ext>
            </p:extLst>
          </p:nvPr>
        </p:nvGraphicFramePr>
        <p:xfrm>
          <a:off x="1042988" y="712519"/>
          <a:ext cx="6777036" cy="6126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012"/>
                <a:gridCol w="2259012"/>
                <a:gridCol w="2259012"/>
              </a:tblGrid>
              <a:tr h="5759169">
                <a:tc>
                  <a:txBody>
                    <a:bodyPr/>
                    <a:lstStyle/>
                    <a:p>
                      <a:pPr algn="ctr"/>
                      <a:r>
                        <a:rPr lang="es-ES" u="sng" dirty="0" smtClean="0">
                          <a:solidFill>
                            <a:schemeClr val="tx1"/>
                          </a:solidFill>
                        </a:rPr>
                        <a:t>Mi Credo</a:t>
                      </a:r>
                      <a:endParaRPr lang="es-ES" u="sng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ES" u="sng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b="0" u="none" baseline="0" dirty="0" smtClean="0">
                          <a:solidFill>
                            <a:schemeClr val="tx1"/>
                          </a:solidFill>
                        </a:rPr>
                        <a:t>Estoy comprometida con mi esposo en lograr formar una familia sólida y llena de cariño.</a:t>
                      </a:r>
                    </a:p>
                    <a:p>
                      <a:pPr algn="ctr"/>
                      <a:r>
                        <a:rPr lang="es-ES" b="0" u="none" baseline="0" dirty="0" smtClean="0">
                          <a:solidFill>
                            <a:schemeClr val="tx1"/>
                          </a:solidFill>
                        </a:rPr>
                        <a:t>Adicional quiero contribuir con mis conocimientos y aptitudes al desarrollo de un proyecto que beneficie al progreso y enriquecimiento de mi ciudad y país.  </a:t>
                      </a:r>
                    </a:p>
                    <a:p>
                      <a:pPr algn="ctr"/>
                      <a:endParaRPr lang="es-ES" b="0" u="none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ES" b="0" u="none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ES" b="0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u="sng" baseline="0" dirty="0" smtClean="0">
                          <a:solidFill>
                            <a:schemeClr val="tx1"/>
                          </a:solidFill>
                        </a:rPr>
                        <a:t>Credo de mi empresa</a:t>
                      </a:r>
                    </a:p>
                    <a:p>
                      <a:pPr algn="ctr"/>
                      <a:endParaRPr lang="es-ES" u="sng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b="0" dirty="0" smtClean="0">
                          <a:solidFill>
                            <a:srgbClr val="000000"/>
                          </a:solidFill>
                        </a:rPr>
                        <a:t>No</a:t>
                      </a:r>
                      <a:r>
                        <a:rPr lang="es-ES" b="0" baseline="0" dirty="0" smtClean="0">
                          <a:solidFill>
                            <a:srgbClr val="000000"/>
                          </a:solidFill>
                        </a:rPr>
                        <a:t> tiene</a:t>
                      </a:r>
                      <a:endParaRPr lang="es-ES" b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u="sng" dirty="0" smtClean="0">
                          <a:solidFill>
                            <a:srgbClr val="000000"/>
                          </a:solidFill>
                        </a:rPr>
                        <a:t>Credo de </a:t>
                      </a:r>
                      <a:r>
                        <a:rPr lang="es-ES" u="sng" dirty="0" err="1" smtClean="0">
                          <a:solidFill>
                            <a:srgbClr val="000000"/>
                          </a:solidFill>
                        </a:rPr>
                        <a:t>Sweet</a:t>
                      </a:r>
                      <a:r>
                        <a:rPr lang="es-ES" u="sng" dirty="0" smtClean="0">
                          <a:solidFill>
                            <a:srgbClr val="000000"/>
                          </a:solidFill>
                        </a:rPr>
                        <a:t> and </a:t>
                      </a:r>
                      <a:r>
                        <a:rPr lang="es-ES" u="sng" dirty="0" err="1" smtClean="0">
                          <a:solidFill>
                            <a:srgbClr val="000000"/>
                          </a:solidFill>
                        </a:rPr>
                        <a:t>Coffee</a:t>
                      </a:r>
                      <a:endParaRPr lang="es-ES" u="sng" dirty="0" smtClean="0">
                        <a:solidFill>
                          <a:srgbClr val="000000"/>
                        </a:solidFill>
                      </a:endParaRPr>
                    </a:p>
                    <a:p>
                      <a:pPr algn="ctr"/>
                      <a:endParaRPr lang="es-ES" u="sng" dirty="0" smtClean="0">
                        <a:solidFill>
                          <a:srgbClr val="000000"/>
                        </a:solidFill>
                      </a:endParaRPr>
                    </a:p>
                    <a:p>
                      <a:pPr algn="ctr"/>
                      <a:r>
                        <a:rPr lang="es-ES" sz="1800" b="0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Estamos comprometidos a ofrecer café 100% ecuatoriano de la mejor calidad, al mismo tiempo que contribuimos con el desarrollo de varios proyectos sociales y ambientales, creando un impacto positivo en la comunidad a la que pertenecemos.</a:t>
                      </a:r>
                      <a:endParaRPr lang="es-ES" u="sng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5281564" y="94146"/>
            <a:ext cx="22828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Elba Sánchez-Piñol</a:t>
            </a:r>
          </a:p>
          <a:p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205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7263511"/>
              </p:ext>
            </p:extLst>
          </p:nvPr>
        </p:nvGraphicFramePr>
        <p:xfrm>
          <a:off x="1042988" y="712519"/>
          <a:ext cx="6777036" cy="57591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012"/>
                <a:gridCol w="2259012"/>
                <a:gridCol w="2259012"/>
              </a:tblGrid>
              <a:tr h="5759169">
                <a:tc>
                  <a:txBody>
                    <a:bodyPr/>
                    <a:lstStyle/>
                    <a:p>
                      <a:pPr algn="ctr"/>
                      <a:r>
                        <a:rPr lang="es-ES" u="sng" dirty="0" smtClean="0">
                          <a:solidFill>
                            <a:schemeClr val="tx1"/>
                          </a:solidFill>
                        </a:rPr>
                        <a:t>Mi Lema</a:t>
                      </a:r>
                      <a:endParaRPr lang="es-ES" u="sng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ES" u="sng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b="0" u="none" baseline="0" dirty="0" smtClean="0">
                          <a:solidFill>
                            <a:schemeClr val="tx1"/>
                          </a:solidFill>
                        </a:rPr>
                        <a:t>“Esperar lo mejor, planificar para lo peor”. </a:t>
                      </a:r>
                    </a:p>
                    <a:p>
                      <a:pPr algn="ctr"/>
                      <a:endParaRPr lang="es-ES" b="0" u="none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ES" b="0" u="none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ES" b="0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u="sng" baseline="0" dirty="0" smtClean="0">
                          <a:solidFill>
                            <a:schemeClr val="tx1"/>
                          </a:solidFill>
                        </a:rPr>
                        <a:t>Lema de mi empresa</a:t>
                      </a:r>
                    </a:p>
                    <a:p>
                      <a:pPr algn="ctr"/>
                      <a:endParaRPr lang="es-ES" u="sng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b="0" u="none" baseline="0" dirty="0" smtClean="0">
                          <a:solidFill>
                            <a:schemeClr val="tx1"/>
                          </a:solidFill>
                        </a:rPr>
                        <a:t>“Hagamos que las cosas pasen”. </a:t>
                      </a:r>
                      <a:endParaRPr lang="es-ES" b="0" u="none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u="sng" dirty="0" smtClean="0">
                          <a:solidFill>
                            <a:srgbClr val="000000"/>
                          </a:solidFill>
                        </a:rPr>
                        <a:t>Lema del gobierno ecuatoriano</a:t>
                      </a:r>
                      <a:r>
                        <a:rPr lang="es-ES" u="sng" baseline="0" dirty="0" smtClean="0">
                          <a:solidFill>
                            <a:srgbClr val="000000"/>
                          </a:solidFill>
                        </a:rPr>
                        <a:t> de Rafael Correa</a:t>
                      </a:r>
                    </a:p>
                    <a:p>
                      <a:pPr algn="ctr"/>
                      <a:endParaRPr lang="es-ES" u="sng" baseline="0" dirty="0" smtClean="0">
                        <a:solidFill>
                          <a:srgbClr val="000000"/>
                        </a:solidFill>
                      </a:endParaRPr>
                    </a:p>
                    <a:p>
                      <a:pPr algn="ctr"/>
                      <a:r>
                        <a:rPr lang="es-ES" b="0" u="none" baseline="0" dirty="0" smtClean="0">
                          <a:solidFill>
                            <a:srgbClr val="000000"/>
                          </a:solidFill>
                        </a:rPr>
                        <a:t>“La revolución ciudadana está en marcha”. </a:t>
                      </a:r>
                      <a:endParaRPr lang="es-ES" b="0" u="none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5281564" y="94146"/>
            <a:ext cx="22828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Elba Sánchez-Piñol</a:t>
            </a:r>
          </a:p>
          <a:p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32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7220379"/>
              </p:ext>
            </p:extLst>
          </p:nvPr>
        </p:nvGraphicFramePr>
        <p:xfrm>
          <a:off x="1042988" y="712519"/>
          <a:ext cx="6777036" cy="57591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012"/>
                <a:gridCol w="2259012"/>
                <a:gridCol w="2259012"/>
              </a:tblGrid>
              <a:tr h="5759169">
                <a:tc>
                  <a:txBody>
                    <a:bodyPr/>
                    <a:lstStyle/>
                    <a:p>
                      <a:pPr algn="ctr"/>
                      <a:r>
                        <a:rPr lang="es-ES" u="sng" dirty="0" smtClean="0">
                          <a:solidFill>
                            <a:schemeClr val="tx1"/>
                          </a:solidFill>
                        </a:rPr>
                        <a:t>Mis</a:t>
                      </a:r>
                      <a:r>
                        <a:rPr lang="es-ES" u="sng" baseline="0" dirty="0" smtClean="0">
                          <a:solidFill>
                            <a:schemeClr val="tx1"/>
                          </a:solidFill>
                        </a:rPr>
                        <a:t> Ritos y Rituales</a:t>
                      </a:r>
                    </a:p>
                    <a:p>
                      <a:pPr algn="ctr"/>
                      <a:endParaRPr lang="es-ES" u="sng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b="0" u="none" baseline="0" dirty="0" smtClean="0">
                          <a:solidFill>
                            <a:schemeClr val="tx1"/>
                          </a:solidFill>
                        </a:rPr>
                        <a:t>En mi aniversario de bodas no me gusta regalar algo material sino realizar una actividad diferente con mi esposo como un viaje, ir a un spa, etc., la idea es hacer un espacio para compartir con él. </a:t>
                      </a:r>
                    </a:p>
                    <a:p>
                      <a:pPr algn="ctr"/>
                      <a:endParaRPr lang="es-ES" b="0" u="none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ES" b="0" u="none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ES" b="0" u="none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ES" b="0" u="none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ES" b="0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u="sng" baseline="0" dirty="0" smtClean="0">
                          <a:solidFill>
                            <a:schemeClr val="tx1"/>
                          </a:solidFill>
                        </a:rPr>
                        <a:t>Ritos y rituales de mi empresa</a:t>
                      </a:r>
                    </a:p>
                    <a:p>
                      <a:pPr algn="ctr"/>
                      <a:endParaRPr lang="es-ES" u="sng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b="0" u="none" baseline="0" dirty="0" smtClean="0">
                          <a:solidFill>
                            <a:schemeClr val="tx1"/>
                          </a:solidFill>
                        </a:rPr>
                        <a:t>Aniversario de la empresa: se realiza un brindis con los directivos de la empresa. </a:t>
                      </a:r>
                      <a:endParaRPr lang="es-ES" b="0" u="none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u="sng" dirty="0" smtClean="0">
                          <a:solidFill>
                            <a:srgbClr val="000000"/>
                          </a:solidFill>
                        </a:rPr>
                        <a:t>Ritos y rituales de</a:t>
                      </a:r>
                    </a:p>
                    <a:p>
                      <a:pPr algn="ctr"/>
                      <a:r>
                        <a:rPr lang="es-ES" u="sng" dirty="0" smtClean="0">
                          <a:solidFill>
                            <a:srgbClr val="000000"/>
                          </a:solidFill>
                        </a:rPr>
                        <a:t>Mc </a:t>
                      </a:r>
                      <a:r>
                        <a:rPr lang="es-ES" u="sng" dirty="0" err="1" smtClean="0">
                          <a:solidFill>
                            <a:srgbClr val="000000"/>
                          </a:solidFill>
                        </a:rPr>
                        <a:t>Donald´s</a:t>
                      </a:r>
                      <a:endParaRPr lang="es-ES" u="sng" dirty="0" smtClean="0">
                        <a:solidFill>
                          <a:srgbClr val="000000"/>
                        </a:solidFill>
                      </a:endParaRPr>
                    </a:p>
                    <a:p>
                      <a:pPr algn="ctr"/>
                      <a:endParaRPr lang="es-ES" u="sng" dirty="0" smtClean="0">
                        <a:solidFill>
                          <a:srgbClr val="000000"/>
                        </a:solidFill>
                      </a:endParaRPr>
                    </a:p>
                    <a:p>
                      <a:pPr algn="ctr"/>
                      <a:r>
                        <a:rPr lang="es-ES" b="0" u="none" dirty="0" smtClean="0">
                          <a:solidFill>
                            <a:srgbClr val="000000"/>
                          </a:solidFill>
                        </a:rPr>
                        <a:t>Todos</a:t>
                      </a:r>
                      <a:r>
                        <a:rPr lang="es-ES" b="0" u="none" baseline="0" dirty="0" smtClean="0">
                          <a:solidFill>
                            <a:srgbClr val="000000"/>
                          </a:solidFill>
                        </a:rPr>
                        <a:t> los años en el mes de octubre Mc </a:t>
                      </a:r>
                      <a:r>
                        <a:rPr lang="es-ES" b="0" u="none" baseline="0" dirty="0" err="1" smtClean="0">
                          <a:solidFill>
                            <a:srgbClr val="000000"/>
                          </a:solidFill>
                        </a:rPr>
                        <a:t>Donald´s</a:t>
                      </a:r>
                      <a:r>
                        <a:rPr lang="es-ES" b="0" u="none" baseline="0" dirty="0" smtClean="0">
                          <a:solidFill>
                            <a:srgbClr val="000000"/>
                          </a:solidFill>
                        </a:rPr>
                        <a:t> organiza una carrera de 5K sólo para mujeres como campaña de lucha contra el cáncer de seno.  </a:t>
                      </a:r>
                      <a:endParaRPr lang="es-ES" b="0" u="none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5281564" y="94146"/>
            <a:ext cx="22828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Elba Sánchez-Piñol</a:t>
            </a:r>
          </a:p>
          <a:p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75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0173091"/>
              </p:ext>
            </p:extLst>
          </p:nvPr>
        </p:nvGraphicFramePr>
        <p:xfrm>
          <a:off x="1042988" y="712519"/>
          <a:ext cx="6777036" cy="57591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012"/>
                <a:gridCol w="2259012"/>
                <a:gridCol w="2259012"/>
              </a:tblGrid>
              <a:tr h="5759169">
                <a:tc>
                  <a:txBody>
                    <a:bodyPr/>
                    <a:lstStyle/>
                    <a:p>
                      <a:pPr algn="ctr"/>
                      <a:r>
                        <a:rPr lang="es-ES" u="sng" dirty="0" smtClean="0">
                          <a:solidFill>
                            <a:schemeClr val="tx1"/>
                          </a:solidFill>
                        </a:rPr>
                        <a:t>Mis</a:t>
                      </a:r>
                      <a:r>
                        <a:rPr lang="es-ES" u="sng" baseline="0" dirty="0" smtClean="0">
                          <a:solidFill>
                            <a:schemeClr val="tx1"/>
                          </a:solidFill>
                        </a:rPr>
                        <a:t> Mitos</a:t>
                      </a:r>
                    </a:p>
                    <a:p>
                      <a:pPr algn="ctr"/>
                      <a:endParaRPr lang="es-ES" u="sng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ES" b="0" u="none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b="0" u="none" dirty="0" smtClean="0">
                          <a:solidFill>
                            <a:schemeClr val="tx1"/>
                          </a:solidFill>
                        </a:rPr>
                        <a:t>Mi esposo y yo teníamos una costumbre cuando éramos novios</a:t>
                      </a:r>
                      <a:r>
                        <a:rPr lang="es-ES" b="0" u="none" baseline="0" dirty="0" smtClean="0">
                          <a:solidFill>
                            <a:schemeClr val="tx1"/>
                          </a:solidFill>
                        </a:rPr>
                        <a:t> y era que si alguno de los dos veía las 11:11 en el reloj nos enviábamos un mensaje ya que el día que nos hicimos novios fue el 11-11-07.</a:t>
                      </a:r>
                      <a:endParaRPr lang="es-ES" b="0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u="sng" baseline="0" dirty="0" smtClean="0">
                          <a:solidFill>
                            <a:schemeClr val="tx1"/>
                          </a:solidFill>
                        </a:rPr>
                        <a:t>Mitos de mi empresa</a:t>
                      </a:r>
                    </a:p>
                    <a:p>
                      <a:pPr algn="ctr"/>
                      <a:endParaRPr lang="es-ES" u="sng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b="0" u="none" baseline="0" dirty="0" smtClean="0">
                          <a:solidFill>
                            <a:schemeClr val="tx1"/>
                          </a:solidFill>
                        </a:rPr>
                        <a:t>No tiene</a:t>
                      </a:r>
                      <a:endParaRPr lang="es-ES" b="0" u="none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u="sng" dirty="0" smtClean="0">
                          <a:solidFill>
                            <a:srgbClr val="000000"/>
                          </a:solidFill>
                        </a:rPr>
                        <a:t>Mitos de </a:t>
                      </a:r>
                      <a:r>
                        <a:rPr lang="es-ES" u="sng" dirty="0" err="1" smtClean="0">
                          <a:solidFill>
                            <a:srgbClr val="000000"/>
                          </a:solidFill>
                        </a:rPr>
                        <a:t>Johnnie</a:t>
                      </a:r>
                      <a:r>
                        <a:rPr lang="es-ES" u="sng" dirty="0" smtClean="0">
                          <a:solidFill>
                            <a:srgbClr val="000000"/>
                          </a:solidFill>
                        </a:rPr>
                        <a:t> Walker</a:t>
                      </a:r>
                    </a:p>
                    <a:p>
                      <a:pPr algn="ctr"/>
                      <a:endParaRPr lang="es-ES" u="sng" dirty="0" smtClean="0">
                        <a:solidFill>
                          <a:srgbClr val="000000"/>
                        </a:solidFill>
                      </a:endParaRPr>
                    </a:p>
                    <a:p>
                      <a:pPr algn="ctr"/>
                      <a:r>
                        <a:rPr lang="es-ES" b="0" u="none" dirty="0" smtClean="0">
                          <a:solidFill>
                            <a:srgbClr val="000000"/>
                          </a:solidFill>
                        </a:rPr>
                        <a:t>“El hombre que caminó alrededor del mundo.</a:t>
                      </a:r>
                    </a:p>
                    <a:p>
                      <a:pPr algn="ctr"/>
                      <a:r>
                        <a:rPr lang="es-ES" b="0" u="none" dirty="0" smtClean="0">
                          <a:solidFill>
                            <a:srgbClr val="000000"/>
                          </a:solidFill>
                        </a:rPr>
                        <a:t>Es</a:t>
                      </a:r>
                      <a:r>
                        <a:rPr lang="es-ES" b="0" u="none" baseline="0" dirty="0" smtClean="0">
                          <a:solidFill>
                            <a:srgbClr val="000000"/>
                          </a:solidFill>
                        </a:rPr>
                        <a:t> la historia de un joven llamado John que consiguió crear el whisky escocés más apreciado en todo el mundo.”</a:t>
                      </a:r>
                      <a:endParaRPr lang="es-ES" b="0" u="none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5281564" y="94146"/>
            <a:ext cx="22828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Elba Sánchez-Piñol</a:t>
            </a:r>
          </a:p>
          <a:p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599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2494857"/>
              </p:ext>
            </p:extLst>
          </p:nvPr>
        </p:nvGraphicFramePr>
        <p:xfrm>
          <a:off x="1042988" y="712519"/>
          <a:ext cx="6777036" cy="57591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012"/>
                <a:gridCol w="2259012"/>
                <a:gridCol w="2259012"/>
              </a:tblGrid>
              <a:tr h="5759169">
                <a:tc>
                  <a:txBody>
                    <a:bodyPr/>
                    <a:lstStyle/>
                    <a:p>
                      <a:pPr algn="ctr"/>
                      <a:r>
                        <a:rPr lang="es-ES" u="sng" dirty="0" smtClean="0">
                          <a:solidFill>
                            <a:schemeClr val="tx1"/>
                          </a:solidFill>
                        </a:rPr>
                        <a:t>Justificación del nombre</a:t>
                      </a:r>
                      <a:endParaRPr lang="es-ES" u="sng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ES" u="sng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ES" b="0" u="none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b="0" u="none" dirty="0" smtClean="0">
                          <a:solidFill>
                            <a:schemeClr val="tx1"/>
                          </a:solidFill>
                        </a:rPr>
                        <a:t>Me llamo Elba en honor a</a:t>
                      </a:r>
                      <a:r>
                        <a:rPr lang="es-ES" b="0" u="none" baseline="0" dirty="0" smtClean="0">
                          <a:solidFill>
                            <a:schemeClr val="tx1"/>
                          </a:solidFill>
                        </a:rPr>
                        <a:t> mi abuela materna que también se llamó Elba, mi mamá también se llama Elba. </a:t>
                      </a:r>
                      <a:endParaRPr lang="es-ES" b="0" u="none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ES" b="0" u="none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b="0" u="none" dirty="0" smtClean="0">
                          <a:solidFill>
                            <a:schemeClr val="tx1"/>
                          </a:solidFill>
                        </a:rPr>
                        <a:t>Me hubiese gustado llamarme Elisa.</a:t>
                      </a:r>
                      <a:r>
                        <a:rPr lang="es-ES" b="0" u="none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s-ES" b="0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u="sng" dirty="0" smtClean="0">
                          <a:solidFill>
                            <a:schemeClr val="tx1"/>
                          </a:solidFill>
                        </a:rPr>
                        <a:t>Justificación del nombre</a:t>
                      </a:r>
                      <a:endParaRPr lang="es-ES" u="sng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u="sng" baseline="0" dirty="0" smtClean="0">
                          <a:solidFill>
                            <a:schemeClr val="tx1"/>
                          </a:solidFill>
                        </a:rPr>
                        <a:t>de mi empresa</a:t>
                      </a:r>
                    </a:p>
                    <a:p>
                      <a:pPr algn="ctr"/>
                      <a:endParaRPr lang="es-ES" u="sng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b="0" u="none" baseline="0" dirty="0" smtClean="0">
                          <a:solidFill>
                            <a:schemeClr val="tx1"/>
                          </a:solidFill>
                        </a:rPr>
                        <a:t>Cuando inició su negocio importaba y comercializaba principalmente fragancias. </a:t>
                      </a:r>
                      <a:endParaRPr lang="es-ES" b="0" u="none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u="sng" dirty="0" smtClean="0">
                          <a:solidFill>
                            <a:schemeClr val="tx1"/>
                          </a:solidFill>
                        </a:rPr>
                        <a:t>Justificación del nombre </a:t>
                      </a:r>
                      <a:r>
                        <a:rPr lang="es-ES" u="sng" dirty="0" err="1" smtClean="0">
                          <a:solidFill>
                            <a:schemeClr val="tx1"/>
                          </a:solidFill>
                        </a:rPr>
                        <a:t>NIke</a:t>
                      </a:r>
                      <a:endParaRPr lang="es-ES" u="sng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ES" b="0" u="sng" baseline="0" dirty="0" smtClean="0">
                        <a:solidFill>
                          <a:srgbClr val="000000"/>
                        </a:solidFill>
                      </a:endParaRPr>
                    </a:p>
                    <a:p>
                      <a:pPr algn="ctr"/>
                      <a:r>
                        <a:rPr lang="es-ES" sz="1800" b="0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Nike que toma su nombre de la diosa griega de la victoria,</a:t>
                      </a:r>
                      <a:r>
                        <a:rPr lang="es-ES" sz="1800" b="0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Niké.</a:t>
                      </a:r>
                      <a:endParaRPr lang="es-ES" b="0" u="sng" baseline="0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5281564" y="94146"/>
            <a:ext cx="22828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Elba Sánchez-Piñol</a:t>
            </a:r>
          </a:p>
          <a:p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2278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349</TotalTime>
  <Words>654</Words>
  <Application>Microsoft Macintosh PowerPoint</Application>
  <PresentationFormat>Presentación en pantalla (4:3)</PresentationFormat>
  <Paragraphs>101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Austin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Elba Sánchez-Piñol</dc:creator>
  <cp:lastModifiedBy>Octavio Islas</cp:lastModifiedBy>
  <cp:revision>20</cp:revision>
  <dcterms:created xsi:type="dcterms:W3CDTF">2013-06-01T00:30:37Z</dcterms:created>
  <dcterms:modified xsi:type="dcterms:W3CDTF">2013-06-11T02:45:15Z</dcterms:modified>
</cp:coreProperties>
</file>