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8E7DF-672E-400D-9D3B-2EDF40424FB1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3EE54-13D0-4039-BDF8-7C55EE4E1C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5244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ChangeArrowheads="1"/>
          </p:cNvSpPr>
          <p:nvPr/>
        </p:nvSpPr>
        <p:spPr bwMode="auto">
          <a:xfrm>
            <a:off x="3884614" y="-1581"/>
            <a:ext cx="2974975" cy="455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38627" name="Rectangle 3"/>
          <p:cNvSpPr>
            <a:spLocks noChangeArrowheads="1"/>
          </p:cNvSpPr>
          <p:nvPr/>
        </p:nvSpPr>
        <p:spPr bwMode="auto">
          <a:xfrm>
            <a:off x="3884614" y="8685457"/>
            <a:ext cx="2974975" cy="45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defTabSz="927100"/>
            <a:r>
              <a:rPr lang="es-ES_tradnl" sz="1000" i="1">
                <a:latin typeface="Times New Roman" pitchFamily="18" charset="0"/>
              </a:rPr>
              <a:t>8</a:t>
            </a:r>
          </a:p>
        </p:txBody>
      </p:sp>
      <p:sp>
        <p:nvSpPr>
          <p:cNvPr id="538628" name="Rectangle 4"/>
          <p:cNvSpPr>
            <a:spLocks noChangeArrowheads="1"/>
          </p:cNvSpPr>
          <p:nvPr/>
        </p:nvSpPr>
        <p:spPr bwMode="auto">
          <a:xfrm>
            <a:off x="-1588" y="8685457"/>
            <a:ext cx="2971801" cy="45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38629" name="Rectangle 5"/>
          <p:cNvSpPr>
            <a:spLocks noChangeArrowheads="1"/>
          </p:cNvSpPr>
          <p:nvPr/>
        </p:nvSpPr>
        <p:spPr bwMode="auto">
          <a:xfrm>
            <a:off x="-1588" y="-1581"/>
            <a:ext cx="2971801" cy="455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386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6125" cy="3417887"/>
          </a:xfrm>
          <a:ln cap="flat"/>
        </p:spPr>
      </p:sp>
      <p:sp>
        <p:nvSpPr>
          <p:cNvPr id="5386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1" y="4340356"/>
            <a:ext cx="5026025" cy="4117409"/>
          </a:xfrm>
          <a:ln/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ChangeArrowheads="1"/>
          </p:cNvSpPr>
          <p:nvPr/>
        </p:nvSpPr>
        <p:spPr bwMode="auto">
          <a:xfrm>
            <a:off x="3884614" y="-1581"/>
            <a:ext cx="2974975" cy="455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40675" name="Rectangle 3"/>
          <p:cNvSpPr>
            <a:spLocks noChangeArrowheads="1"/>
          </p:cNvSpPr>
          <p:nvPr/>
        </p:nvSpPr>
        <p:spPr bwMode="auto">
          <a:xfrm>
            <a:off x="3884614" y="8685457"/>
            <a:ext cx="2974975" cy="45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defTabSz="927100"/>
            <a:r>
              <a:rPr lang="es-ES_tradnl" sz="1000" i="1">
                <a:latin typeface="Times New Roman" pitchFamily="18" charset="0"/>
              </a:rPr>
              <a:t>8</a:t>
            </a:r>
          </a:p>
        </p:txBody>
      </p:sp>
      <p:sp>
        <p:nvSpPr>
          <p:cNvPr id="540676" name="Rectangle 4"/>
          <p:cNvSpPr>
            <a:spLocks noChangeArrowheads="1"/>
          </p:cNvSpPr>
          <p:nvPr/>
        </p:nvSpPr>
        <p:spPr bwMode="auto">
          <a:xfrm>
            <a:off x="-1588" y="8685457"/>
            <a:ext cx="2971801" cy="45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40677" name="Rectangle 5"/>
          <p:cNvSpPr>
            <a:spLocks noChangeArrowheads="1"/>
          </p:cNvSpPr>
          <p:nvPr/>
        </p:nvSpPr>
        <p:spPr bwMode="auto">
          <a:xfrm>
            <a:off x="-1588" y="-1581"/>
            <a:ext cx="2971801" cy="455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406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4" y="690979"/>
            <a:ext cx="4575175" cy="3416943"/>
          </a:xfrm>
          <a:ln cap="flat"/>
        </p:spPr>
      </p:sp>
      <p:sp>
        <p:nvSpPr>
          <p:cNvPr id="5406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1" y="4340356"/>
            <a:ext cx="5026025" cy="4117409"/>
          </a:xfrm>
          <a:ln/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532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4990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112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681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8710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3668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439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114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90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0021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5020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E2C20-82D1-4A97-ADC6-5D1A75C5F99D}" type="datetimeFigureOut">
              <a:rPr lang="es-MX" smtClean="0"/>
              <a:t>02/07/2013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ABBAB-1739-40F4-94BA-869043ECE8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2120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7772400" cy="1470025"/>
          </a:xfrm>
        </p:spPr>
        <p:txBody>
          <a:bodyPr/>
          <a:lstStyle/>
          <a:p>
            <a:r>
              <a:rPr lang="es-MX" dirty="0" smtClean="0"/>
              <a:t>Manejo de Comunicación en Crisis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7624" y="2276872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s-MX" dirty="0" smtClean="0"/>
              <a:t>Araceli Jiménez</a:t>
            </a:r>
          </a:p>
          <a:p>
            <a:r>
              <a:rPr lang="es-MX" dirty="0" smtClean="0"/>
              <a:t>Erika Niessen</a:t>
            </a:r>
          </a:p>
          <a:p>
            <a:r>
              <a:rPr lang="es-MX" dirty="0" smtClean="0"/>
              <a:t>Mauricio Acevedo</a:t>
            </a:r>
          </a:p>
          <a:p>
            <a:r>
              <a:rPr lang="es-MX" dirty="0" smtClean="0"/>
              <a:t>Mariano Diez</a:t>
            </a:r>
            <a:endParaRPr lang="es-MX" dirty="0"/>
          </a:p>
        </p:txBody>
      </p:sp>
      <p:pic>
        <p:nvPicPr>
          <p:cNvPr id="1026" name="Picture 2" descr="C:\Users\md1573\AppData\Local\Microsoft\Windows\Temporary Internet Files\Content.IE5\KN3N1C21\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588" y="4362152"/>
            <a:ext cx="36449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d1573\AppData\Local\Microsoft\Windows\Temporary Internet Files\Content.IE5\QM4GNE9C\photo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71949"/>
            <a:ext cx="3935180" cy="221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1573\AppData\Local\Microsoft\Windows\Temporary Internet Files\Content.IE5\O93OLTW6\photo (1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5" r="8534" b="10257"/>
          <a:stretch/>
        </p:blipFill>
        <p:spPr bwMode="auto">
          <a:xfrm>
            <a:off x="5865223" y="1245754"/>
            <a:ext cx="3213463" cy="279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03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half" idx="1"/>
          </p:nvPr>
        </p:nvSpPr>
        <p:spPr>
          <a:xfrm>
            <a:off x="199292" y="1193069"/>
            <a:ext cx="4226170" cy="5571145"/>
          </a:xfrm>
        </p:spPr>
        <p:txBody>
          <a:bodyPr/>
          <a:lstStyle/>
          <a:p>
            <a:r>
              <a:rPr lang="es-ES_tradnl" sz="1600" dirty="0" smtClean="0"/>
              <a:t>Explota tanque de gas en Fiesta Americana Cancún, solo hay heridos, uno de ellos huésped VIP</a:t>
            </a:r>
          </a:p>
          <a:p>
            <a:r>
              <a:rPr lang="es-ES_tradnl" sz="1600" dirty="0" smtClean="0"/>
              <a:t>Líder del equipo - Director de operaciones</a:t>
            </a:r>
          </a:p>
          <a:p>
            <a:r>
              <a:rPr lang="es-ES_tradnl" sz="1600" dirty="0" smtClean="0"/>
              <a:t>Bitácora – </a:t>
            </a:r>
          </a:p>
          <a:p>
            <a:pPr lvl="1"/>
            <a:r>
              <a:rPr lang="es-ES_tradnl" sz="1400" dirty="0" smtClean="0"/>
              <a:t>Hora 1</a:t>
            </a:r>
          </a:p>
          <a:p>
            <a:pPr lvl="2"/>
            <a:r>
              <a:rPr lang="es-ES_tradnl" sz="1000" dirty="0" smtClean="0"/>
              <a:t>acordonar zona, notificar a autoridades locales y a HQ, arribo de servicios de emergencia, informes a huéspedes, atención de heridos y con crisis nerviosas, canalizar heridos al hospital</a:t>
            </a:r>
          </a:p>
          <a:p>
            <a:pPr lvl="1"/>
            <a:r>
              <a:rPr lang="es-ES_tradnl" sz="1400" dirty="0" smtClean="0"/>
              <a:t>Hora 2</a:t>
            </a:r>
          </a:p>
          <a:p>
            <a:pPr lvl="2"/>
            <a:r>
              <a:rPr lang="es-ES_tradnl" sz="1000" dirty="0" smtClean="0"/>
              <a:t>reunión de gerentes de operación del hotel</a:t>
            </a:r>
          </a:p>
          <a:p>
            <a:pPr lvl="2"/>
            <a:r>
              <a:rPr lang="es-ES_tradnl" sz="1000" dirty="0" smtClean="0"/>
              <a:t>Emitir comunicado preliminar y notificar redes sociales, internet</a:t>
            </a:r>
          </a:p>
          <a:p>
            <a:pPr lvl="2"/>
            <a:r>
              <a:rPr lang="es-ES_tradnl" sz="1000" dirty="0" smtClean="0"/>
              <a:t>Comienzan peritajes</a:t>
            </a:r>
            <a:endParaRPr lang="es-ES_tradnl" sz="1400" dirty="0" smtClean="0"/>
          </a:p>
          <a:p>
            <a:pPr lvl="1"/>
            <a:r>
              <a:rPr lang="es-ES_tradnl" sz="1400" dirty="0" smtClean="0"/>
              <a:t>Hora 6</a:t>
            </a:r>
          </a:p>
          <a:p>
            <a:pPr lvl="2"/>
            <a:r>
              <a:rPr lang="es-ES_tradnl" sz="1000" dirty="0" smtClean="0"/>
              <a:t>Emitir comunicado con resultados de peritaje</a:t>
            </a:r>
          </a:p>
          <a:p>
            <a:pPr lvl="1"/>
            <a:r>
              <a:rPr lang="es-ES_tradnl" sz="1400" dirty="0" smtClean="0"/>
              <a:t>Hora 12</a:t>
            </a:r>
          </a:p>
          <a:p>
            <a:pPr lvl="2"/>
            <a:r>
              <a:rPr lang="es-ES_tradnl" sz="1000" dirty="0" smtClean="0"/>
              <a:t>Contacto a prensa</a:t>
            </a:r>
          </a:p>
          <a:p>
            <a:pPr lvl="2"/>
            <a:r>
              <a:rPr lang="es-ES_tradnl" sz="1000" dirty="0" smtClean="0"/>
              <a:t>Monitoreo de medios</a:t>
            </a:r>
          </a:p>
          <a:p>
            <a:pPr lvl="1"/>
            <a:r>
              <a:rPr lang="es-ES_tradnl" sz="1400" dirty="0" smtClean="0"/>
              <a:t>Hora 24</a:t>
            </a:r>
          </a:p>
          <a:p>
            <a:pPr lvl="2"/>
            <a:r>
              <a:rPr lang="es-ES_tradnl" sz="1000" dirty="0" smtClean="0"/>
              <a:t>Emitir comunicado de actualización de la situación</a:t>
            </a:r>
          </a:p>
          <a:p>
            <a:pPr lvl="1"/>
            <a:r>
              <a:rPr lang="es-ES_tradnl" sz="1400" dirty="0" smtClean="0"/>
              <a:t>En adelante…</a:t>
            </a:r>
          </a:p>
          <a:p>
            <a:pPr lvl="2"/>
            <a:r>
              <a:rPr lang="es-ES_tradnl" sz="1000" dirty="0" smtClean="0"/>
              <a:t>Monitoreo de medios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sz="2000" dirty="0" smtClean="0"/>
              <a:t>Vocero </a:t>
            </a:r>
          </a:p>
          <a:p>
            <a:pPr lvl="1"/>
            <a:r>
              <a:rPr lang="es-ES_tradnl" sz="1600" dirty="0" smtClean="0"/>
              <a:t>Director general de operaciones</a:t>
            </a:r>
          </a:p>
          <a:p>
            <a:r>
              <a:rPr lang="es-ES_tradnl" sz="2000" dirty="0" smtClean="0"/>
              <a:t>Calidad del proceso </a:t>
            </a:r>
          </a:p>
          <a:p>
            <a:pPr lvl="1"/>
            <a:r>
              <a:rPr lang="es-ES_tradnl" sz="1600" dirty="0" smtClean="0"/>
              <a:t>PMO</a:t>
            </a:r>
          </a:p>
          <a:p>
            <a:r>
              <a:rPr lang="es-ES_tradnl" sz="2000" dirty="0" smtClean="0"/>
              <a:t>Consistencia</a:t>
            </a:r>
          </a:p>
          <a:p>
            <a:pPr lvl="1"/>
            <a:r>
              <a:rPr lang="es-ES_tradnl" sz="1600" dirty="0" smtClean="0"/>
              <a:t>Mensajes clave</a:t>
            </a:r>
          </a:p>
          <a:p>
            <a:pPr lvl="2"/>
            <a:r>
              <a:rPr lang="es-ES_tradnl" sz="1200" dirty="0" smtClean="0"/>
              <a:t>Atención oportuna a heridos, huéspedes y trabajadores</a:t>
            </a:r>
          </a:p>
          <a:p>
            <a:pPr lvl="2"/>
            <a:r>
              <a:rPr lang="es-ES_tradnl" sz="1200" dirty="0" smtClean="0"/>
              <a:t>Atención a huéspedes con crisis nerviosas</a:t>
            </a:r>
          </a:p>
          <a:p>
            <a:pPr lvl="2"/>
            <a:r>
              <a:rPr lang="es-ES_tradnl" sz="1200" dirty="0" smtClean="0"/>
              <a:t>Mantenimientos se realizan con rutina</a:t>
            </a:r>
          </a:p>
          <a:p>
            <a:pPr lvl="2"/>
            <a:r>
              <a:rPr lang="es-ES_tradnl" sz="1200" dirty="0" smtClean="0"/>
              <a:t>Hoteles certificados en seguridad y operaciones</a:t>
            </a:r>
          </a:p>
          <a:p>
            <a:pPr lvl="2"/>
            <a:r>
              <a:rPr lang="es-ES_tradnl" sz="1200" dirty="0" smtClean="0"/>
              <a:t>No se sospecha de sabotaje</a:t>
            </a:r>
          </a:p>
          <a:p>
            <a:pPr lvl="2"/>
            <a:endParaRPr lang="es-MX" sz="1200" dirty="0" smtClean="0"/>
          </a:p>
          <a:p>
            <a:endParaRPr lang="es-MX" sz="2000" dirty="0"/>
          </a:p>
        </p:txBody>
      </p:sp>
      <p:pic>
        <p:nvPicPr>
          <p:cNvPr id="537604" name="Picture 4" descr="titu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908050"/>
            <a:ext cx="55086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md1573\AppData\Local\Microsoft\Windows\Temporary Internet Files\Content.IE5\O93OLTW6\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791" y="5386265"/>
            <a:ext cx="1055792" cy="72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d1573\AppData\Local\Microsoft\Windows\Temporary Internet Files\Content.IE5\D0UJ4ZA9\phot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142" y="5386265"/>
            <a:ext cx="1172796" cy="72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79825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sz="1400" dirty="0" smtClean="0"/>
              <a:t>Posición Oficial:</a:t>
            </a:r>
          </a:p>
          <a:p>
            <a:pPr lvl="1"/>
            <a:r>
              <a:rPr lang="es-ES_tradnl" sz="1000" dirty="0" smtClean="0"/>
              <a:t>Explotó </a:t>
            </a:r>
            <a:r>
              <a:rPr lang="es-ES_tradnl" sz="1000" dirty="0"/>
              <a:t>un tanque de gas en una de las cocinas de los restaurantes. </a:t>
            </a:r>
            <a:r>
              <a:rPr lang="es-ES_tradnl" sz="1000" dirty="0" smtClean="0"/>
              <a:t>Hay 5 heridos que ya están siendo atendidos, y algunos huéspedes con </a:t>
            </a:r>
            <a:r>
              <a:rPr lang="es-ES_tradnl" sz="1000" dirty="0"/>
              <a:t>crisis </a:t>
            </a:r>
            <a:r>
              <a:rPr lang="es-ES_tradnl" sz="1000" dirty="0" smtClean="0"/>
              <a:t>nerviosa.</a:t>
            </a:r>
          </a:p>
          <a:p>
            <a:r>
              <a:rPr lang="es-ES_tradnl" sz="1400" dirty="0" smtClean="0"/>
              <a:t>Diseño </a:t>
            </a:r>
            <a:r>
              <a:rPr lang="es-ES_tradnl" sz="1400" dirty="0"/>
              <a:t>de la estrategia de comunicación por audiencia: </a:t>
            </a:r>
            <a:endParaRPr lang="es-ES_tradnl" sz="1400" dirty="0" smtClean="0"/>
          </a:p>
          <a:p>
            <a:pPr lvl="1"/>
            <a:r>
              <a:rPr lang="es-ES_tradnl" sz="1000" dirty="0" smtClean="0"/>
              <a:t>Autoridades.- Carta</a:t>
            </a:r>
          </a:p>
          <a:p>
            <a:pPr lvl="1"/>
            <a:r>
              <a:rPr lang="es-ES_tradnl" sz="1000" dirty="0" smtClean="0"/>
              <a:t>personal </a:t>
            </a:r>
            <a:r>
              <a:rPr lang="es-ES_tradnl" sz="1000" dirty="0"/>
              <a:t>de </a:t>
            </a:r>
            <a:r>
              <a:rPr lang="es-ES_tradnl" sz="1000" dirty="0" smtClean="0"/>
              <a:t>seguridad (Protección Civil y bomberos),.- Reporte con información técnica incluyendo condiciones de la crisis</a:t>
            </a:r>
          </a:p>
          <a:p>
            <a:pPr lvl="1"/>
            <a:r>
              <a:rPr lang="es-ES_tradnl" sz="1000" dirty="0" smtClean="0"/>
              <a:t>Huéspedes.-  Elaboración de carta enviada a cuartos informando lo sucedido.</a:t>
            </a:r>
          </a:p>
          <a:p>
            <a:pPr lvl="1"/>
            <a:r>
              <a:rPr lang="es-ES_tradnl" sz="1000" dirty="0" smtClean="0"/>
              <a:t>Empleados.- Elaboración de comunicado oficial</a:t>
            </a:r>
          </a:p>
          <a:p>
            <a:pPr lvl="1"/>
            <a:r>
              <a:rPr lang="es-ES_tradnl" sz="1000" dirty="0" smtClean="0"/>
              <a:t>sindicato </a:t>
            </a:r>
            <a:r>
              <a:rPr lang="es-ES_tradnl" sz="1000" dirty="0"/>
              <a:t>del </a:t>
            </a:r>
            <a:r>
              <a:rPr lang="es-ES_tradnl" sz="1000" dirty="0" smtClean="0"/>
              <a:t>hotel.- Comunicado oficial</a:t>
            </a:r>
          </a:p>
          <a:p>
            <a:pPr lvl="1"/>
            <a:r>
              <a:rPr lang="es-ES_tradnl" sz="1000" dirty="0" smtClean="0"/>
              <a:t>Vecinos.- Carta</a:t>
            </a:r>
          </a:p>
          <a:p>
            <a:pPr lvl="1"/>
            <a:r>
              <a:rPr lang="es-ES_tradnl" sz="1000" dirty="0" smtClean="0"/>
              <a:t>medios </a:t>
            </a:r>
            <a:r>
              <a:rPr lang="es-ES_tradnl" sz="1000" dirty="0"/>
              <a:t>de </a:t>
            </a:r>
            <a:r>
              <a:rPr lang="es-ES_tradnl" sz="1000" dirty="0" smtClean="0"/>
              <a:t>comunicación.- </a:t>
            </a:r>
            <a:r>
              <a:rPr lang="es-ES_tradnl" sz="1000" dirty="0" err="1" smtClean="0"/>
              <a:t>Boletin</a:t>
            </a:r>
            <a:r>
              <a:rPr lang="es-ES_tradnl" sz="1000" dirty="0" smtClean="0"/>
              <a:t> de prensa con actualización de información del siniestro por hora durante las primeras 4 horas y posteriormente uno pasadas las 24 horas.</a:t>
            </a:r>
            <a:r>
              <a:rPr lang="es-ES_tradnl" sz="1000" dirty="0"/>
              <a:t/>
            </a:r>
            <a:br>
              <a:rPr lang="es-ES_tradnl" sz="1000" dirty="0"/>
            </a:br>
            <a:endParaRPr lang="es-MX" sz="1000" dirty="0"/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sz="1800" dirty="0" smtClean="0"/>
              <a:t>Diseño del impacto de la crisis en el mercado.</a:t>
            </a:r>
            <a:r>
              <a:rPr lang="es-ES_tradnl" sz="1800" dirty="0"/>
              <a:t> </a:t>
            </a:r>
            <a:endParaRPr lang="es-ES_tradnl" sz="1800" dirty="0" smtClean="0"/>
          </a:p>
          <a:p>
            <a:r>
              <a:rPr lang="es-ES_tradnl" sz="1800" dirty="0" smtClean="0"/>
              <a:t>Anticipación de consecuencias:</a:t>
            </a:r>
            <a:endParaRPr lang="es-ES_tradnl" sz="1800" dirty="0"/>
          </a:p>
          <a:p>
            <a:pPr lvl="1"/>
            <a:r>
              <a:rPr lang="es-ES_tradnl" sz="1400" dirty="0" smtClean="0"/>
              <a:t>Legal: </a:t>
            </a:r>
          </a:p>
          <a:p>
            <a:pPr lvl="2"/>
            <a:r>
              <a:rPr lang="es-ES_tradnl" sz="1000" dirty="0" smtClean="0"/>
              <a:t>seguros de empleo y de huésped</a:t>
            </a:r>
          </a:p>
          <a:p>
            <a:pPr lvl="2"/>
            <a:r>
              <a:rPr lang="es-ES_tradnl" sz="1000" dirty="0" smtClean="0"/>
              <a:t>Prepararse para demandas de los huéspedes ante </a:t>
            </a:r>
            <a:r>
              <a:rPr lang="es-ES_tradnl" sz="1000" dirty="0" err="1" smtClean="0"/>
              <a:t>profeco</a:t>
            </a:r>
            <a:r>
              <a:rPr lang="es-ES_tradnl" sz="1000" dirty="0"/>
              <a:t> </a:t>
            </a:r>
            <a:r>
              <a:rPr lang="es-ES_tradnl" sz="1000" dirty="0" smtClean="0"/>
              <a:t>o autoridades</a:t>
            </a:r>
            <a:endParaRPr lang="es-ES_tradnl" sz="1000" dirty="0"/>
          </a:p>
          <a:p>
            <a:pPr lvl="1"/>
            <a:r>
              <a:rPr lang="es-ES_tradnl" sz="1400" dirty="0" smtClean="0"/>
              <a:t>Mercado</a:t>
            </a:r>
          </a:p>
          <a:p>
            <a:pPr lvl="2"/>
            <a:r>
              <a:rPr lang="es-ES_tradnl" sz="1000" dirty="0" smtClean="0"/>
              <a:t>Instalaciones fuera de servicio</a:t>
            </a:r>
          </a:p>
          <a:p>
            <a:pPr lvl="2"/>
            <a:r>
              <a:rPr lang="es-ES_tradnl" sz="1000" dirty="0" smtClean="0"/>
              <a:t>Baja de capacidad de </a:t>
            </a:r>
            <a:r>
              <a:rPr lang="es-ES_tradnl" sz="1000" dirty="0" err="1" smtClean="0"/>
              <a:t>atencion</a:t>
            </a:r>
            <a:r>
              <a:rPr lang="es-ES_tradnl" sz="1000" dirty="0" smtClean="0"/>
              <a:t> a huéspedes</a:t>
            </a:r>
          </a:p>
          <a:p>
            <a:pPr lvl="2"/>
            <a:r>
              <a:rPr lang="es-ES_tradnl" sz="1000" dirty="0" err="1" smtClean="0"/>
              <a:t>Afectacion</a:t>
            </a:r>
            <a:r>
              <a:rPr lang="es-ES_tradnl" sz="1000" dirty="0" smtClean="0"/>
              <a:t> en </a:t>
            </a:r>
            <a:r>
              <a:rPr lang="es-ES_tradnl" sz="1000" dirty="0" err="1" smtClean="0"/>
              <a:t>disponobilidad</a:t>
            </a:r>
            <a:r>
              <a:rPr lang="es-ES_tradnl" sz="1000" dirty="0" smtClean="0"/>
              <a:t> de servicios</a:t>
            </a:r>
          </a:p>
          <a:p>
            <a:pPr lvl="2"/>
            <a:r>
              <a:rPr lang="es-ES_tradnl" sz="1000" dirty="0" smtClean="0"/>
              <a:t>Baja en flujo de huéspedes</a:t>
            </a:r>
            <a:endParaRPr lang="es-ES_tradnl" sz="1000" dirty="0"/>
          </a:p>
          <a:p>
            <a:pPr lvl="1"/>
            <a:r>
              <a:rPr lang="es-ES_tradnl" sz="1400" dirty="0" smtClean="0"/>
              <a:t>Moral</a:t>
            </a:r>
          </a:p>
          <a:p>
            <a:pPr lvl="2"/>
            <a:r>
              <a:rPr lang="es-ES_tradnl" sz="1000" dirty="0" smtClean="0"/>
              <a:t>Indemnización y atención hospitalaria/psicológica a heridos</a:t>
            </a:r>
          </a:p>
          <a:p>
            <a:pPr lvl="2"/>
            <a:r>
              <a:rPr lang="es-ES_tradnl" sz="1000" dirty="0" smtClean="0"/>
              <a:t>Trabajo social con comunidad.</a:t>
            </a:r>
          </a:p>
          <a:p>
            <a:pPr lvl="2"/>
            <a:endParaRPr lang="es-MX" sz="1000" dirty="0"/>
          </a:p>
        </p:txBody>
      </p:sp>
      <p:pic>
        <p:nvPicPr>
          <p:cNvPr id="539651" name="Picture 3" descr="titu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908050"/>
            <a:ext cx="55086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9911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354</Words>
  <Application>Microsoft Office PowerPoint</Application>
  <PresentationFormat>Presentación en pantalla (4:3)</PresentationFormat>
  <Paragraphs>59</Paragraphs>
  <Slides>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Manejo de Comunicación en Crisis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Manejo de Comunicación en Crisis</dc:title>
  <dc:creator>md1573</dc:creator>
  <cp:lastModifiedBy>md1573</cp:lastModifiedBy>
  <cp:revision>2</cp:revision>
  <dcterms:created xsi:type="dcterms:W3CDTF">2013-07-03T02:11:29Z</dcterms:created>
  <dcterms:modified xsi:type="dcterms:W3CDTF">2013-07-03T02:20:28Z</dcterms:modified>
</cp:coreProperties>
</file>