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6" d="100"/>
          <a:sy n="66" d="100"/>
        </p:scale>
        <p:origin x="-1506" y="-1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Libro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MX"/>
  <c:chart>
    <c:view3D>
      <c:rAngAx val="1"/>
    </c:view3D>
    <c:sideWall>
      <c:spPr>
        <a:solidFill>
          <a:schemeClr val="accent3"/>
        </a:solidFill>
        <a:ln w="38100" cap="flat" cmpd="sng" algn="ctr">
          <a:solidFill>
            <a:schemeClr val="lt1"/>
          </a:solidFill>
          <a:prstDash val="solid"/>
        </a:ln>
        <a:effectLst>
          <a:outerShdw blurRad="40000" dist="20000" dir="5400000" rotWithShape="0">
            <a:srgbClr val="000000">
              <a:alpha val="38000"/>
            </a:srgbClr>
          </a:outerShdw>
        </a:effectLst>
      </c:spPr>
    </c:sideWall>
    <c:backWall>
      <c:spPr>
        <a:solidFill>
          <a:schemeClr val="accent3"/>
        </a:solidFill>
        <a:ln w="38100" cap="flat" cmpd="sng" algn="ctr">
          <a:solidFill>
            <a:schemeClr val="lt1"/>
          </a:solidFill>
          <a:prstDash val="solid"/>
        </a:ln>
        <a:effectLst>
          <a:outerShdw blurRad="40000" dist="20000" dir="5400000" rotWithShape="0">
            <a:srgbClr val="000000">
              <a:alpha val="38000"/>
            </a:srgbClr>
          </a:outerShdw>
        </a:effectLst>
      </c:spPr>
    </c:backWall>
    <c:plotArea>
      <c:layout>
        <c:manualLayout>
          <c:layoutTarget val="inner"/>
          <c:xMode val="edge"/>
          <c:yMode val="edge"/>
          <c:x val="0.25069368621119764"/>
          <c:y val="3.8258816502888295E-2"/>
          <c:w val="0.82797919178058321"/>
          <c:h val="0.83229164962341284"/>
        </c:manualLayout>
      </c:layout>
      <c:bar3DChart>
        <c:barDir val="col"/>
        <c:grouping val="clustered"/>
        <c:ser>
          <c:idx val="0"/>
          <c:order val="0"/>
          <c:dLbls>
            <c:txPr>
              <a:bodyPr/>
              <a:lstStyle/>
              <a:p>
                <a:pPr>
                  <a:defRPr sz="1600"/>
                </a:pPr>
                <a:endParaRPr lang="es-MX"/>
              </a:p>
            </c:txPr>
            <c:showVal val="1"/>
          </c:dLbls>
          <c:cat>
            <c:strRef>
              <c:f>Hoja1!$A$2:$C$2</c:f>
              <c:strCache>
                <c:ptCount val="3"/>
                <c:pt idx="0">
                  <c:v>ESTADO DE MEXICO</c:v>
                </c:pt>
                <c:pt idx="1">
                  <c:v>DISTRITO FEDERAL</c:v>
                </c:pt>
                <c:pt idx="2">
                  <c:v>JALISCO</c:v>
                </c:pt>
              </c:strCache>
            </c:strRef>
          </c:cat>
          <c:val>
            <c:numRef>
              <c:f>Hoja1!$A$3:$C$3</c:f>
              <c:numCache>
                <c:formatCode>General</c:formatCode>
                <c:ptCount val="3"/>
                <c:pt idx="0">
                  <c:v>6049400</c:v>
                </c:pt>
                <c:pt idx="1">
                  <c:v>4479080</c:v>
                </c:pt>
                <c:pt idx="2">
                  <c:v>3004400</c:v>
                </c:pt>
              </c:numCache>
            </c:numRef>
          </c:val>
        </c:ser>
        <c:shape val="box"/>
        <c:axId val="44472960"/>
        <c:axId val="44618112"/>
        <c:axId val="0"/>
      </c:bar3DChart>
      <c:catAx>
        <c:axId val="44472960"/>
        <c:scaling>
          <c:orientation val="minMax"/>
        </c:scaling>
        <c:axPos val="b"/>
        <c:tickLblPos val="nextTo"/>
        <c:crossAx val="44618112"/>
        <c:crosses val="autoZero"/>
        <c:auto val="1"/>
        <c:lblAlgn val="ctr"/>
        <c:lblOffset val="100"/>
      </c:catAx>
      <c:valAx>
        <c:axId val="44618112"/>
        <c:scaling>
          <c:orientation val="minMax"/>
        </c:scaling>
        <c:axPos val="l"/>
        <c:majorGridlines/>
        <c:numFmt formatCode="General" sourceLinked="1"/>
        <c:tickLblPos val="nextTo"/>
        <c:crossAx val="44472960"/>
        <c:crosses val="autoZero"/>
        <c:crossBetween val="between"/>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MX"/>
  <c:chart>
    <c:view3D>
      <c:rAngAx val="1"/>
    </c:view3D>
    <c:sideWall>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cap="flat" cmpd="sng" algn="ctr">
          <a:solidFill>
            <a:schemeClr val="accent4">
              <a:shade val="95000"/>
              <a:satMod val="105000"/>
            </a:schemeClr>
          </a:solidFill>
          <a:prstDash val="solid"/>
        </a:ln>
        <a:effectLst>
          <a:outerShdw blurRad="40000" dist="23000" dir="5400000" rotWithShape="0">
            <a:srgbClr val="000000">
              <a:alpha val="35000"/>
            </a:srgbClr>
          </a:outerShdw>
        </a:effectLst>
      </c:spPr>
    </c:sideWall>
    <c:backWall>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cap="flat" cmpd="sng" algn="ctr">
          <a:solidFill>
            <a:schemeClr val="accent4">
              <a:shade val="95000"/>
              <a:satMod val="105000"/>
            </a:schemeClr>
          </a:solidFill>
          <a:prstDash val="solid"/>
        </a:ln>
        <a:effectLst>
          <a:outerShdw blurRad="40000" dist="23000" dir="5400000" rotWithShape="0">
            <a:srgbClr val="000000">
              <a:alpha val="35000"/>
            </a:srgbClr>
          </a:outerShdw>
        </a:effectLst>
      </c:spPr>
    </c:backWall>
    <c:plotArea>
      <c:layout/>
      <c:bar3DChart>
        <c:barDir val="col"/>
        <c:grouping val="clustered"/>
        <c:ser>
          <c:idx val="0"/>
          <c:order val="0"/>
          <c:dLbls>
            <c:txPr>
              <a:bodyPr/>
              <a:lstStyle/>
              <a:p>
                <a:pPr>
                  <a:defRPr sz="1800"/>
                </a:pPr>
                <a:endParaRPr lang="es-MX"/>
              </a:p>
            </c:txPr>
            <c:showVal val="1"/>
          </c:dLbls>
          <c:cat>
            <c:strRef>
              <c:f>Hoja2!$A$1:$D$1</c:f>
              <c:strCache>
                <c:ptCount val="4"/>
                <c:pt idx="0">
                  <c:v>INTERNET</c:v>
                </c:pt>
                <c:pt idx="1">
                  <c:v>COMPUTADORA</c:v>
                </c:pt>
                <c:pt idx="2">
                  <c:v>TELEFONO CEL</c:v>
                </c:pt>
                <c:pt idx="3">
                  <c:v>TELEFONO FIJO</c:v>
                </c:pt>
              </c:strCache>
            </c:strRef>
          </c:cat>
          <c:val>
            <c:numRef>
              <c:f>Hoja2!$A$2:$D$2</c:f>
              <c:numCache>
                <c:formatCode>0%</c:formatCode>
                <c:ptCount val="4"/>
                <c:pt idx="0">
                  <c:v>0.26</c:v>
                </c:pt>
                <c:pt idx="1">
                  <c:v>0.34</c:v>
                </c:pt>
                <c:pt idx="2">
                  <c:v>0.75000000000000033</c:v>
                </c:pt>
                <c:pt idx="3">
                  <c:v>0.55000000000000004</c:v>
                </c:pt>
              </c:numCache>
            </c:numRef>
          </c:val>
        </c:ser>
        <c:shape val="cylinder"/>
        <c:axId val="44716032"/>
        <c:axId val="44717568"/>
        <c:axId val="0"/>
      </c:bar3DChart>
      <c:catAx>
        <c:axId val="44716032"/>
        <c:scaling>
          <c:orientation val="minMax"/>
        </c:scaling>
        <c:axPos val="b"/>
        <c:tickLblPos val="nextTo"/>
        <c:crossAx val="44717568"/>
        <c:crosses val="autoZero"/>
        <c:auto val="1"/>
        <c:lblAlgn val="ctr"/>
        <c:lblOffset val="100"/>
      </c:catAx>
      <c:valAx>
        <c:axId val="44717568"/>
        <c:scaling>
          <c:orientation val="minMax"/>
        </c:scaling>
        <c:axPos val="l"/>
        <c:majorGridlines/>
        <c:numFmt formatCode="0%" sourceLinked="1"/>
        <c:tickLblPos val="nextTo"/>
        <c:crossAx val="44716032"/>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s-MX"/>
  <c:chart>
    <c:plotArea>
      <c:layout/>
      <c:barChart>
        <c:barDir val="col"/>
        <c:grouping val="clustered"/>
        <c:ser>
          <c:idx val="0"/>
          <c:order val="0"/>
          <c:dLbls>
            <c:dLbl>
              <c:idx val="0"/>
              <c:layout/>
              <c:showVal val="1"/>
            </c:dLbl>
            <c:dLbl>
              <c:idx val="1"/>
              <c:layout/>
              <c:showVal val="1"/>
            </c:dLbl>
            <c:dLbl>
              <c:idx val="2"/>
              <c:layout/>
              <c:showVal val="1"/>
            </c:dLbl>
            <c:dLbl>
              <c:idx val="3"/>
              <c:layout/>
              <c:showVal val="1"/>
            </c:dLbl>
            <c:dLbl>
              <c:idx val="4"/>
              <c:layout/>
              <c:showVal val="1"/>
            </c:dLbl>
            <c:dLbl>
              <c:idx val="5"/>
              <c:layout/>
              <c:showVal val="1"/>
            </c:dLbl>
            <c:dLbl>
              <c:idx val="6"/>
              <c:layout/>
              <c:showVal val="1"/>
            </c:dLbl>
            <c:delete val="1"/>
          </c:dLbls>
          <c:cat>
            <c:strRef>
              <c:f>Hoja1!$A$2:$G$2</c:f>
              <c:strCache>
                <c:ptCount val="7"/>
                <c:pt idx="0">
                  <c:v>OTRAS ACTIVIDADES</c:v>
                </c:pt>
                <c:pt idx="1">
                  <c:v>ENCUENTROS ON LINE (BÚSQUEDA DE PAREJA)</c:v>
                </c:pt>
                <c:pt idx="2">
                  <c:v>ACCEDER/CREAR/MANTENER BLOGS</c:v>
                </c:pt>
                <c:pt idx="3">
                  <c:v>ACCEDER/CREAR/MANTENER SITIOS PROPIOS</c:v>
                </c:pt>
                <c:pt idx="4">
                  <c:v>BÚSQUEDA DE EMPLEO</c:v>
                </c:pt>
                <c:pt idx="5">
                  <c:v>COMPRAR EN LÍNEA</c:v>
                </c:pt>
                <c:pt idx="6">
                  <c:v>OPERACIONES DE BANCA EN LÍNEA</c:v>
                </c:pt>
              </c:strCache>
            </c:strRef>
          </c:cat>
          <c:val>
            <c:numRef>
              <c:f>Hoja1!$A$3:$G$3</c:f>
              <c:numCache>
                <c:formatCode>0%</c:formatCode>
                <c:ptCount val="7"/>
                <c:pt idx="0">
                  <c:v>0.11</c:v>
                </c:pt>
                <c:pt idx="1">
                  <c:v>7.0000000000000007E-2</c:v>
                </c:pt>
                <c:pt idx="2">
                  <c:v>0.16</c:v>
                </c:pt>
                <c:pt idx="3">
                  <c:v>0.16</c:v>
                </c:pt>
                <c:pt idx="4">
                  <c:v>0.18</c:v>
                </c:pt>
                <c:pt idx="5">
                  <c:v>0.28999999999999998</c:v>
                </c:pt>
                <c:pt idx="6">
                  <c:v>0.44</c:v>
                </c:pt>
              </c:numCache>
            </c:numRef>
          </c:val>
        </c:ser>
        <c:axId val="62817408"/>
        <c:axId val="65716224"/>
      </c:barChart>
      <c:catAx>
        <c:axId val="62817408"/>
        <c:scaling>
          <c:orientation val="minMax"/>
        </c:scaling>
        <c:axPos val="b"/>
        <c:tickLblPos val="nextTo"/>
        <c:crossAx val="65716224"/>
        <c:crosses val="autoZero"/>
        <c:auto val="1"/>
        <c:lblAlgn val="ctr"/>
        <c:lblOffset val="100"/>
      </c:catAx>
      <c:valAx>
        <c:axId val="65716224"/>
        <c:scaling>
          <c:orientation val="minMax"/>
        </c:scaling>
        <c:axPos val="l"/>
        <c:majorGridlines/>
        <c:numFmt formatCode="0%" sourceLinked="1"/>
        <c:tickLblPos val="nextTo"/>
        <c:crossAx val="62817408"/>
        <c:crosses val="autoZero"/>
        <c:crossBetween val="between"/>
      </c:valAx>
    </c:plotArea>
    <c:plotVisOnly val="1"/>
  </c:chart>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s-MX"/>
  <c:chart>
    <c:plotArea>
      <c:layout/>
      <c:barChart>
        <c:barDir val="bar"/>
        <c:grouping val="stacked"/>
        <c:ser>
          <c:idx val="0"/>
          <c:order val="0"/>
          <c:spPr>
            <a:solidFill>
              <a:schemeClr val="accent6"/>
            </a:solidFill>
          </c:spPr>
          <c:dLbls>
            <c:showVal val="1"/>
          </c:dLbls>
          <c:cat>
            <c:strRef>
              <c:f>Hoja1!$A$2:$K$2</c:f>
              <c:strCache>
                <c:ptCount val="11"/>
                <c:pt idx="0">
                  <c:v>OTRAS ACTIVIDADES</c:v>
                </c:pt>
                <c:pt idx="1">
                  <c:v>ENCUENTROS ON LINE (BÚSQUEDA DE PAREJA)</c:v>
                </c:pt>
                <c:pt idx="2">
                  <c:v>ACCEDER/CREAR/MANTENER BLOGS</c:v>
                </c:pt>
                <c:pt idx="3">
                  <c:v>ACCEDER/CREAR/MANTENER SITIOS PROPIOS</c:v>
                </c:pt>
                <c:pt idx="4">
                  <c:v>BÚSQUEDA DE EMPLEO</c:v>
                </c:pt>
                <c:pt idx="5">
                  <c:v>COMPRAR EN LÍNEA</c:v>
                </c:pt>
                <c:pt idx="6">
                  <c:v>OPERACIONES DE BANCA EN LÍNEA</c:v>
                </c:pt>
                <c:pt idx="7">
                  <c:v>ENVIAR/RECIBIR MENSAJES INSTANTANEOS</c:v>
                </c:pt>
                <c:pt idx="8">
                  <c:v>BÚSQUEDA DE INFORMACIÓN</c:v>
                </c:pt>
                <c:pt idx="9">
                  <c:v>ACCEDER A REDES SOCIALES</c:v>
                </c:pt>
                <c:pt idx="10">
                  <c:v>ENVIAR/RECIBIR MAILS</c:v>
                </c:pt>
              </c:strCache>
            </c:strRef>
          </c:cat>
          <c:val>
            <c:numRef>
              <c:f>Hoja1!$A$3:$K$3</c:f>
              <c:numCache>
                <c:formatCode>0%</c:formatCode>
                <c:ptCount val="11"/>
                <c:pt idx="0">
                  <c:v>0.11</c:v>
                </c:pt>
                <c:pt idx="1">
                  <c:v>7.0000000000000007E-2</c:v>
                </c:pt>
                <c:pt idx="2">
                  <c:v>0.16</c:v>
                </c:pt>
                <c:pt idx="3">
                  <c:v>0.16</c:v>
                </c:pt>
                <c:pt idx="4">
                  <c:v>0.18</c:v>
                </c:pt>
                <c:pt idx="5">
                  <c:v>0.28999999999999998</c:v>
                </c:pt>
                <c:pt idx="6">
                  <c:v>0.44</c:v>
                </c:pt>
                <c:pt idx="7">
                  <c:v>0.55000000000000004</c:v>
                </c:pt>
                <c:pt idx="8">
                  <c:v>0.71</c:v>
                </c:pt>
                <c:pt idx="9">
                  <c:v>0.77</c:v>
                </c:pt>
                <c:pt idx="10">
                  <c:v>0.8</c:v>
                </c:pt>
              </c:numCache>
            </c:numRef>
          </c:val>
        </c:ser>
        <c:overlap val="100"/>
        <c:axId val="63906560"/>
        <c:axId val="63908480"/>
      </c:barChart>
      <c:catAx>
        <c:axId val="63906560"/>
        <c:scaling>
          <c:orientation val="minMax"/>
        </c:scaling>
        <c:axPos val="l"/>
        <c:tickLblPos val="nextTo"/>
        <c:crossAx val="63908480"/>
        <c:crosses val="autoZero"/>
        <c:auto val="1"/>
        <c:lblAlgn val="ctr"/>
        <c:lblOffset val="100"/>
      </c:catAx>
      <c:valAx>
        <c:axId val="63908480"/>
        <c:scaling>
          <c:orientation val="minMax"/>
        </c:scaling>
        <c:axPos val="b"/>
        <c:majorGridlines/>
        <c:numFmt formatCode="0%" sourceLinked="1"/>
        <c:tickLblPos val="nextTo"/>
        <c:crossAx val="63906560"/>
        <c:crosses val="autoZero"/>
        <c:crossBetween val="between"/>
      </c:valAx>
    </c:plotArea>
    <c:plotVisOnly val="1"/>
  </c:chart>
  <c:spPr>
    <a:solidFill>
      <a:srgbClr val="D1F3FF"/>
    </a:solidFill>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s-MX"/>
  <c:chart>
    <c:view3D>
      <c:rAngAx val="1"/>
    </c:view3D>
    <c:plotArea>
      <c:layout/>
      <c:bar3DChart>
        <c:barDir val="bar"/>
        <c:grouping val="clustered"/>
        <c:ser>
          <c:idx val="0"/>
          <c:order val="0"/>
          <c:dLbls>
            <c:txPr>
              <a:bodyPr/>
              <a:lstStyle/>
              <a:p>
                <a:pPr>
                  <a:defRPr sz="1800"/>
                </a:pPr>
                <a:endParaRPr lang="es-MX"/>
              </a:p>
            </c:txPr>
            <c:showVal val="1"/>
          </c:dLbls>
          <c:cat>
            <c:strRef>
              <c:f>Hoja5!$A$2:$G$2</c:f>
              <c:strCache>
                <c:ptCount val="7"/>
                <c:pt idx="0">
                  <c:v>BUSACDORES</c:v>
                </c:pt>
                <c:pt idx="1">
                  <c:v>REDES SOC</c:v>
                </c:pt>
                <c:pt idx="2">
                  <c:v>COMERCIO ELECTORNICO</c:v>
                </c:pt>
                <c:pt idx="3">
                  <c:v>NOTICIAS</c:v>
                </c:pt>
                <c:pt idx="4">
                  <c:v>DEPORTES</c:v>
                </c:pt>
                <c:pt idx="5">
                  <c:v>MARCAS</c:v>
                </c:pt>
                <c:pt idx="6">
                  <c:v>OTROS</c:v>
                </c:pt>
              </c:strCache>
            </c:strRef>
          </c:cat>
          <c:val>
            <c:numRef>
              <c:f>Hoja5!$A$3:$G$3</c:f>
              <c:numCache>
                <c:formatCode>0%</c:formatCode>
                <c:ptCount val="7"/>
                <c:pt idx="0">
                  <c:v>0.66000000000000014</c:v>
                </c:pt>
                <c:pt idx="1">
                  <c:v>0.56999999999999995</c:v>
                </c:pt>
                <c:pt idx="2">
                  <c:v>0.18000000000000002</c:v>
                </c:pt>
                <c:pt idx="3">
                  <c:v>0.17</c:v>
                </c:pt>
                <c:pt idx="4">
                  <c:v>0.05</c:v>
                </c:pt>
                <c:pt idx="5">
                  <c:v>3.0000000000000002E-2</c:v>
                </c:pt>
                <c:pt idx="6">
                  <c:v>7.0000000000000021E-2</c:v>
                </c:pt>
              </c:numCache>
            </c:numRef>
          </c:val>
        </c:ser>
        <c:shape val="box"/>
        <c:axId val="45475328"/>
        <c:axId val="45476864"/>
        <c:axId val="0"/>
      </c:bar3DChart>
      <c:catAx>
        <c:axId val="45475328"/>
        <c:scaling>
          <c:orientation val="minMax"/>
        </c:scaling>
        <c:axPos val="l"/>
        <c:tickLblPos val="nextTo"/>
        <c:crossAx val="45476864"/>
        <c:crosses val="autoZero"/>
        <c:auto val="1"/>
        <c:lblAlgn val="ctr"/>
        <c:lblOffset val="100"/>
      </c:catAx>
      <c:valAx>
        <c:axId val="45476864"/>
        <c:scaling>
          <c:orientation val="minMax"/>
        </c:scaling>
        <c:axPos val="b"/>
        <c:majorGridlines/>
        <c:numFmt formatCode="0%" sourceLinked="1"/>
        <c:tickLblPos val="nextTo"/>
        <c:crossAx val="45475328"/>
        <c:crosses val="autoZero"/>
        <c:crossBetween val="between"/>
      </c:valAx>
    </c:plotArea>
    <c:plotVisOnly val="1"/>
  </c:chart>
  <c:externalData r:id="rId1"/>
  <c:userShapes r:id="rId2"/>
</c:chartSpace>
</file>

<file path=ppt/drawings/drawing1.xml><?xml version="1.0" encoding="utf-8"?>
<c:userShapes xmlns:c="http://schemas.openxmlformats.org/drawingml/2006/chart">
  <cdr:relSizeAnchor xmlns:cdr="http://schemas.openxmlformats.org/drawingml/2006/chartDrawing">
    <cdr:from>
      <cdr:x>0.36036</cdr:x>
      <cdr:y>0.18841</cdr:y>
    </cdr:from>
    <cdr:to>
      <cdr:x>0.58808</cdr:x>
      <cdr:y>0.32687</cdr:y>
    </cdr:to>
    <cdr:sp macro="" textlink="">
      <cdr:nvSpPr>
        <cdr:cNvPr id="2" name="1 Llamada rectangular"/>
        <cdr:cNvSpPr/>
      </cdr:nvSpPr>
      <cdr:spPr>
        <a:xfrm xmlns:a="http://schemas.openxmlformats.org/drawingml/2006/main">
          <a:off x="2857520" y="928694"/>
          <a:ext cx="1805733" cy="682500"/>
        </a:xfrm>
        <a:prstGeom xmlns:a="http://schemas.openxmlformats.org/drawingml/2006/main" prst="wedgeRectCallout">
          <a:avLst>
            <a:gd name="adj1" fmla="val -73235"/>
            <a:gd name="adj2" fmla="val 73161"/>
          </a:avLst>
        </a:prstGeom>
      </cdr:spPr>
      <cdr:style>
        <a:lnRef xmlns:a="http://schemas.openxmlformats.org/drawingml/2006/main" idx="1">
          <a:schemeClr val="accent4"/>
        </a:lnRef>
        <a:fillRef xmlns:a="http://schemas.openxmlformats.org/drawingml/2006/main" idx="2">
          <a:schemeClr val="accent4"/>
        </a:fillRef>
        <a:effectRef xmlns:a="http://schemas.openxmlformats.org/drawingml/2006/main" idx="1">
          <a:schemeClr val="accent4"/>
        </a:effectRef>
        <a:fontRef xmlns:a="http://schemas.openxmlformats.org/drawingml/2006/main" idx="minor">
          <a:schemeClr val="dk1"/>
        </a:fontRef>
      </cdr:style>
      <cdr:txBody>
        <a:bodyPr xmlns:a="http://schemas.openxmlformats.org/drawingml/2006/main"/>
        <a:lstStyle xmlns:a="http://schemas.openxmlformats.org/drawingml/2006/main"/>
        <a:p xmlns:a="http://schemas.openxmlformats.org/drawingml/2006/main">
          <a:r>
            <a:rPr lang="es-MX" sz="1400" b="1" dirty="0" smtClean="0">
              <a:solidFill>
                <a:schemeClr val="tx1"/>
              </a:solidFill>
            </a:rPr>
            <a:t>MEDIO TIEMPO</a:t>
          </a:r>
        </a:p>
        <a:p xmlns:a="http://schemas.openxmlformats.org/drawingml/2006/main">
          <a:r>
            <a:rPr lang="es-MX" sz="1400" b="1" dirty="0" smtClean="0">
              <a:solidFill>
                <a:schemeClr val="tx1"/>
              </a:solidFill>
            </a:rPr>
            <a:t>TELEVISA DEPORTE</a:t>
          </a:r>
        </a:p>
        <a:p xmlns:a="http://schemas.openxmlformats.org/drawingml/2006/main">
          <a:r>
            <a:rPr lang="es-MX" sz="1400" b="1" dirty="0" smtClean="0">
              <a:solidFill>
                <a:schemeClr val="tx1"/>
              </a:solidFill>
            </a:rPr>
            <a:t>ESPN</a:t>
          </a:r>
          <a:endParaRPr lang="es-MX" sz="1400" b="1" dirty="0">
            <a:solidFill>
              <a:schemeClr val="tx1"/>
            </a:solidFill>
          </a:endParaRPr>
        </a:p>
      </cdr:txBody>
    </cdr:sp>
  </cdr:relSizeAnchor>
  <cdr:relSizeAnchor xmlns:cdr="http://schemas.openxmlformats.org/drawingml/2006/chartDrawing">
    <cdr:from>
      <cdr:x>0.6036</cdr:x>
      <cdr:y>0.26087</cdr:y>
    </cdr:from>
    <cdr:to>
      <cdr:x>0.79172</cdr:x>
      <cdr:y>0.44549</cdr:y>
    </cdr:to>
    <cdr:sp macro="" textlink="">
      <cdr:nvSpPr>
        <cdr:cNvPr id="3" name="2 Llamada rectangular redondeada"/>
        <cdr:cNvSpPr/>
      </cdr:nvSpPr>
      <cdr:spPr>
        <a:xfrm xmlns:a="http://schemas.openxmlformats.org/drawingml/2006/main">
          <a:off x="4786346" y="1285884"/>
          <a:ext cx="1491719" cy="910033"/>
        </a:xfrm>
        <a:prstGeom xmlns:a="http://schemas.openxmlformats.org/drawingml/2006/main" prst="wedgeRoundRectCallout">
          <a:avLst>
            <a:gd name="adj1" fmla="val -123622"/>
            <a:gd name="adj2" fmla="val 68694"/>
            <a:gd name="adj3" fmla="val 16667"/>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p xmlns:a="http://schemas.openxmlformats.org/drawingml/2006/main">
          <a:r>
            <a:rPr lang="es-MX" sz="1200" b="1" dirty="0" smtClean="0">
              <a:solidFill>
                <a:schemeClr val="tx1"/>
              </a:solidFill>
            </a:rPr>
            <a:t>EL UNIVERSAL</a:t>
          </a:r>
        </a:p>
        <a:p xmlns:a="http://schemas.openxmlformats.org/drawingml/2006/main">
          <a:r>
            <a:rPr lang="es-MX" sz="1200" b="1" dirty="0" smtClean="0">
              <a:solidFill>
                <a:schemeClr val="tx1"/>
              </a:solidFill>
            </a:rPr>
            <a:t>REFORMA</a:t>
          </a:r>
        </a:p>
        <a:p xmlns:a="http://schemas.openxmlformats.org/drawingml/2006/main">
          <a:r>
            <a:rPr lang="es-MX" sz="1200" b="1" dirty="0" smtClean="0">
              <a:solidFill>
                <a:schemeClr val="tx1"/>
              </a:solidFill>
            </a:rPr>
            <a:t>CNN</a:t>
          </a:r>
        </a:p>
        <a:p xmlns:a="http://schemas.openxmlformats.org/drawingml/2006/main">
          <a:r>
            <a:rPr lang="es-MX" sz="1200" b="1" dirty="0" smtClean="0">
              <a:solidFill>
                <a:schemeClr val="tx1"/>
              </a:solidFill>
            </a:rPr>
            <a:t>EXPANSION</a:t>
          </a:r>
          <a:endParaRPr lang="es-MX" sz="1200" b="1" dirty="0">
            <a:solidFill>
              <a:schemeClr val="tx1"/>
            </a:solidFill>
          </a:endParaRPr>
        </a:p>
      </cdr:txBody>
    </cdr:sp>
  </cdr:relSizeAnchor>
  <cdr:relSizeAnchor xmlns:cdr="http://schemas.openxmlformats.org/drawingml/2006/chartDrawing">
    <cdr:from>
      <cdr:x>0.36937</cdr:x>
      <cdr:y>0</cdr:y>
    </cdr:from>
    <cdr:to>
      <cdr:x>0.53769</cdr:x>
      <cdr:y>0.10769</cdr:y>
    </cdr:to>
    <cdr:sp macro="" textlink="">
      <cdr:nvSpPr>
        <cdr:cNvPr id="4" name="3 Llamada rectangular redondeada"/>
        <cdr:cNvSpPr/>
      </cdr:nvSpPr>
      <cdr:spPr>
        <a:xfrm xmlns:a="http://schemas.openxmlformats.org/drawingml/2006/main">
          <a:off x="2928958" y="0"/>
          <a:ext cx="1334688" cy="530839"/>
        </a:xfrm>
        <a:prstGeom xmlns:a="http://schemas.openxmlformats.org/drawingml/2006/main" prst="wedgeRoundRectCallout">
          <a:avLst>
            <a:gd name="adj1" fmla="val -72700"/>
            <a:gd name="adj2" fmla="val 78875"/>
            <a:gd name="adj3" fmla="val 16667"/>
          </a:avLst>
        </a:prstGeom>
      </cdr:spPr>
      <cdr:style>
        <a:lnRef xmlns:a="http://schemas.openxmlformats.org/drawingml/2006/main" idx="1">
          <a:schemeClr val="accent3"/>
        </a:lnRef>
        <a:fillRef xmlns:a="http://schemas.openxmlformats.org/drawingml/2006/main" idx="3">
          <a:schemeClr val="accent3"/>
        </a:fillRef>
        <a:effectRef xmlns:a="http://schemas.openxmlformats.org/drawingml/2006/main" idx="2">
          <a:schemeClr val="accent3"/>
        </a:effectRef>
        <a:fontRef xmlns:a="http://schemas.openxmlformats.org/drawingml/2006/main" idx="minor">
          <a:schemeClr val="lt1"/>
        </a:fontRef>
      </cdr:style>
      <cdr:txBody>
        <a:bodyPr xmlns:a="http://schemas.openxmlformats.org/drawingml/2006/main"/>
        <a:lstStyle xmlns:a="http://schemas.openxmlformats.org/drawingml/2006/main"/>
        <a:p xmlns:a="http://schemas.openxmlformats.org/drawingml/2006/main">
          <a:r>
            <a:rPr lang="es-MX" sz="1400" b="1" dirty="0" smtClean="0">
              <a:solidFill>
                <a:schemeClr val="tx1"/>
              </a:solidFill>
            </a:rPr>
            <a:t>GMAIL</a:t>
          </a:r>
        </a:p>
        <a:p xmlns:a="http://schemas.openxmlformats.org/drawingml/2006/main">
          <a:r>
            <a:rPr lang="es-MX" sz="1400" b="1" dirty="0" smtClean="0">
              <a:solidFill>
                <a:schemeClr val="tx1"/>
              </a:solidFill>
            </a:rPr>
            <a:t>HOTMAIL</a:t>
          </a:r>
          <a:endParaRPr lang="es-MX" sz="1400" b="1" dirty="0">
            <a:solidFill>
              <a:schemeClr val="tx1"/>
            </a:solidFill>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6CD187EC-CD79-462D-BB91-58547248D438}" type="datetimeFigureOut">
              <a:rPr lang="es-MX" smtClean="0"/>
              <a:pPr/>
              <a:t>06/03/2013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3BCC165-F0DC-4DBA-9F87-F764CB18391A}"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6CD187EC-CD79-462D-BB91-58547248D438}" type="datetimeFigureOut">
              <a:rPr lang="es-MX" smtClean="0"/>
              <a:pPr/>
              <a:t>06/03/2013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3BCC165-F0DC-4DBA-9F87-F764CB18391A}"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CD187EC-CD79-462D-BB91-58547248D438}" type="datetimeFigureOut">
              <a:rPr lang="es-MX" smtClean="0"/>
              <a:pPr/>
              <a:t>06/03/2013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3BCC165-F0DC-4DBA-9F87-F764CB18391A}"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6CD187EC-CD79-462D-BB91-58547248D438}" type="datetimeFigureOut">
              <a:rPr lang="es-MX" smtClean="0"/>
              <a:pPr/>
              <a:t>06/03/2013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3BCC165-F0DC-4DBA-9F87-F764CB18391A}"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6CD187EC-CD79-462D-BB91-58547248D438}" type="datetimeFigureOut">
              <a:rPr lang="es-MX" smtClean="0"/>
              <a:pPr/>
              <a:t>06/03/2013</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D3BCC165-F0DC-4DBA-9F87-F764CB18391A}"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6CD187EC-CD79-462D-BB91-58547248D438}" type="datetimeFigureOut">
              <a:rPr lang="es-MX" smtClean="0"/>
              <a:pPr/>
              <a:t>06/03/2013</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D3BCC165-F0DC-4DBA-9F87-F764CB18391A}"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CD187EC-CD79-462D-BB91-58547248D438}" type="datetimeFigureOut">
              <a:rPr lang="es-MX" smtClean="0"/>
              <a:pPr/>
              <a:t>06/03/2013</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D3BCC165-F0DC-4DBA-9F87-F764CB18391A}"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CD187EC-CD79-462D-BB91-58547248D438}" type="datetimeFigureOut">
              <a:rPr lang="es-MX" smtClean="0"/>
              <a:pPr/>
              <a:t>06/03/2013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3BCC165-F0DC-4DBA-9F87-F764CB18391A}"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CD187EC-CD79-462D-BB91-58547248D438}" type="datetimeFigureOut">
              <a:rPr lang="es-MX" smtClean="0"/>
              <a:pPr/>
              <a:t>06/03/2013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3BCC165-F0DC-4DBA-9F87-F764CB18391A}"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6CD187EC-CD79-462D-BB91-58547248D438}" type="datetimeFigureOut">
              <a:rPr lang="es-MX" smtClean="0"/>
              <a:pPr/>
              <a:t>06/03/2013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3BCC165-F0DC-4DBA-9F87-F764CB18391A}"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6CD187EC-CD79-462D-BB91-58547248D438}" type="datetimeFigureOut">
              <a:rPr lang="es-MX" smtClean="0"/>
              <a:pPr/>
              <a:t>06/03/2013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3BCC165-F0DC-4DBA-9F87-F764CB18391A}"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D187EC-CD79-462D-BB91-58547248D438}" type="datetimeFigureOut">
              <a:rPr lang="es-MX" smtClean="0"/>
              <a:pPr/>
              <a:t>06/03/2013</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CC165-F0DC-4DBA-9F87-F764CB18391A}"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42910" y="0"/>
            <a:ext cx="7772400" cy="1470025"/>
          </a:xfrm>
        </p:spPr>
        <p:txBody>
          <a:bodyPr>
            <a:normAutofit/>
          </a:bodyPr>
          <a:lstStyle/>
          <a:p>
            <a:r>
              <a:rPr lang="es-MX" dirty="0" smtClean="0"/>
              <a:t> </a:t>
            </a:r>
            <a:br>
              <a:rPr lang="es-MX" dirty="0" smtClean="0"/>
            </a:br>
            <a:r>
              <a:rPr lang="es-MX" b="1" dirty="0" smtClean="0"/>
              <a:t>AMIPCI </a:t>
            </a:r>
            <a:endParaRPr lang="es-MX" dirty="0"/>
          </a:p>
        </p:txBody>
      </p:sp>
      <p:sp>
        <p:nvSpPr>
          <p:cNvPr id="3" name="2 Subtítulo"/>
          <p:cNvSpPr>
            <a:spLocks noGrp="1"/>
          </p:cNvSpPr>
          <p:nvPr>
            <p:ph type="subTitle" idx="1"/>
          </p:nvPr>
        </p:nvSpPr>
        <p:spPr>
          <a:xfrm>
            <a:off x="1285852" y="1571612"/>
            <a:ext cx="6400800" cy="2286016"/>
          </a:xfrm>
        </p:spPr>
        <p:txBody>
          <a:bodyPr>
            <a:normAutofit fontScale="25000" lnSpcReduction="20000"/>
          </a:bodyPr>
          <a:lstStyle/>
          <a:p>
            <a:endParaRPr lang="es-MX" b="1" dirty="0"/>
          </a:p>
          <a:p>
            <a:endParaRPr lang="es-MX" b="1" dirty="0"/>
          </a:p>
          <a:p>
            <a:r>
              <a:rPr lang="es-MX" b="1" dirty="0"/>
              <a:t> </a:t>
            </a:r>
            <a:r>
              <a:rPr lang="es-MX" sz="12800" b="1" dirty="0"/>
              <a:t>Asociación Mexicana de </a:t>
            </a:r>
            <a:r>
              <a:rPr lang="es-MX" sz="12800" b="1" dirty="0" smtClean="0"/>
              <a:t>Internet</a:t>
            </a:r>
          </a:p>
          <a:p>
            <a:r>
              <a:rPr lang="es-MX" sz="12800" b="1" dirty="0" smtClean="0"/>
              <a:t> </a:t>
            </a:r>
            <a:endParaRPr lang="es-MX" sz="12800" b="1" dirty="0"/>
          </a:p>
          <a:p>
            <a:r>
              <a:rPr lang="es-MX" sz="12800" b="1" dirty="0" smtClean="0"/>
              <a:t> </a:t>
            </a:r>
            <a:r>
              <a:rPr lang="es-MX" sz="12800" b="1" dirty="0"/>
              <a:t>8vo. Estudio sobre los hábitos de los internautas en México </a:t>
            </a:r>
          </a:p>
        </p:txBody>
      </p:sp>
      <p:sp>
        <p:nvSpPr>
          <p:cNvPr id="5" name="4 CuadroTexto"/>
          <p:cNvSpPr txBox="1"/>
          <p:nvPr/>
        </p:nvSpPr>
        <p:spPr>
          <a:xfrm>
            <a:off x="1000100" y="4214818"/>
            <a:ext cx="5143536" cy="1200329"/>
          </a:xfrm>
          <a:prstGeom prst="rect">
            <a:avLst/>
          </a:prstGeom>
          <a:noFill/>
        </p:spPr>
        <p:txBody>
          <a:bodyPr wrap="square" rtlCol="0">
            <a:spAutoFit/>
          </a:bodyPr>
          <a:lstStyle/>
          <a:p>
            <a:r>
              <a:rPr lang="es-MX" dirty="0" smtClean="0"/>
              <a:t>JUANA JIMENEZ VAZQUEZ</a:t>
            </a:r>
          </a:p>
          <a:p>
            <a:r>
              <a:rPr lang="es-MX" dirty="0" smtClean="0"/>
              <a:t>MA. DE LA LUZ CARRERA BAHENA</a:t>
            </a:r>
          </a:p>
          <a:p>
            <a:r>
              <a:rPr lang="es-MX" dirty="0" smtClean="0"/>
              <a:t>ARLENE CAMPUZANO GONZALEZ</a:t>
            </a:r>
          </a:p>
          <a:p>
            <a:r>
              <a:rPr lang="es-MX" dirty="0" smtClean="0"/>
              <a:t>FELIPE DE JESÚS RUFINO VILCHIS</a:t>
            </a:r>
            <a:endParaRPr lang="es-MX"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571472" y="1428736"/>
            <a:ext cx="8001056" cy="424731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endParaRPr lang="es-MX" dirty="0"/>
          </a:p>
          <a:p>
            <a:pPr algn="just"/>
            <a:r>
              <a:rPr lang="es-MX" sz="2800" dirty="0"/>
              <a:t>El </a:t>
            </a:r>
            <a:r>
              <a:rPr lang="es-MX" sz="2800" dirty="0" smtClean="0"/>
              <a:t>cálculo </a:t>
            </a:r>
            <a:r>
              <a:rPr lang="es-MX" sz="2800" dirty="0"/>
              <a:t>se realizó a través de una metodología diseñada por la AMIPCI, que incluye datos estadísticos provenientes de distintas fuentes, entre las que se encuentran : </a:t>
            </a:r>
          </a:p>
          <a:p>
            <a:pPr algn="just"/>
            <a:r>
              <a:rPr lang="es-MX" sz="2800" dirty="0" smtClean="0"/>
              <a:t>-El </a:t>
            </a:r>
            <a:r>
              <a:rPr lang="es-MX" sz="2800" dirty="0"/>
              <a:t>Consejo Nacional de Poblaci</a:t>
            </a:r>
            <a:r>
              <a:rPr lang="es-MX" sz="2800" b="1" dirty="0"/>
              <a:t>ón CONAPO </a:t>
            </a:r>
            <a:endParaRPr lang="es-MX" sz="2800" b="1" dirty="0" smtClean="0"/>
          </a:p>
          <a:p>
            <a:pPr algn="just"/>
            <a:r>
              <a:rPr lang="es-MX" sz="2800" dirty="0" smtClean="0"/>
              <a:t>-Instituto </a:t>
            </a:r>
            <a:r>
              <a:rPr lang="es-MX" sz="2800" dirty="0"/>
              <a:t>Nacional de Estad</a:t>
            </a:r>
            <a:r>
              <a:rPr lang="es-MX" sz="2800" b="1" dirty="0"/>
              <a:t>ística y Geografía INEGI </a:t>
            </a:r>
            <a:endParaRPr lang="es-MX" sz="2800" b="1" dirty="0" smtClean="0"/>
          </a:p>
          <a:p>
            <a:pPr algn="just"/>
            <a:r>
              <a:rPr lang="es-MX" sz="2800" dirty="0" smtClean="0"/>
              <a:t>-La </a:t>
            </a:r>
            <a:r>
              <a:rPr lang="es-MX" sz="2800" dirty="0"/>
              <a:t>Comisi</a:t>
            </a:r>
            <a:r>
              <a:rPr lang="es-MX" sz="2800" b="1" dirty="0"/>
              <a:t>ón Federal de Telecomunicaciones COFETEL </a:t>
            </a:r>
            <a:r>
              <a:rPr lang="es-MX" sz="2800" dirty="0" smtClean="0"/>
              <a:t>y </a:t>
            </a:r>
            <a:r>
              <a:rPr lang="es-MX" sz="2800" dirty="0"/>
              <a:t>el departamento de investigaci</a:t>
            </a:r>
            <a:r>
              <a:rPr lang="es-MX" sz="2800" b="1" dirty="0"/>
              <a:t>ón online de la empresa ELOGIA </a:t>
            </a:r>
            <a:endParaRPr lang="es-MX" sz="2800" dirty="0"/>
          </a:p>
        </p:txBody>
      </p:sp>
      <p:sp>
        <p:nvSpPr>
          <p:cNvPr id="6" name="5 Rectángulo"/>
          <p:cNvSpPr/>
          <p:nvPr/>
        </p:nvSpPr>
        <p:spPr>
          <a:xfrm>
            <a:off x="714348" y="214290"/>
            <a:ext cx="7572428" cy="86177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endParaRPr lang="es-MX" dirty="0"/>
          </a:p>
          <a:p>
            <a:pPr algn="ctr"/>
            <a:r>
              <a:rPr lang="es-MX" sz="3200" b="1" dirty="0"/>
              <a:t>Metodología Indicadores Generales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154758"/>
          </a:xfrm>
        </p:spPr>
        <p:style>
          <a:lnRef idx="1">
            <a:schemeClr val="accent4"/>
          </a:lnRef>
          <a:fillRef idx="2">
            <a:schemeClr val="accent4"/>
          </a:fillRef>
          <a:effectRef idx="1">
            <a:schemeClr val="accent4"/>
          </a:effectRef>
          <a:fontRef idx="minor">
            <a:schemeClr val="dk1"/>
          </a:fontRef>
        </p:style>
        <p:txBody>
          <a:bodyPr>
            <a:normAutofit fontScale="90000"/>
          </a:bodyPr>
          <a:lstStyle/>
          <a:p>
            <a:pPr algn="l"/>
            <a:r>
              <a:rPr lang="es-MX" dirty="0"/>
              <a:t/>
            </a:r>
            <a:br>
              <a:rPr lang="es-MX" dirty="0"/>
            </a:br>
            <a:r>
              <a:rPr lang="es-MX" dirty="0"/>
              <a:t/>
            </a:r>
            <a:br>
              <a:rPr lang="es-MX" dirty="0"/>
            </a:br>
            <a:r>
              <a:rPr lang="es-MX" dirty="0"/>
              <a:t/>
            </a:r>
            <a:br>
              <a:rPr lang="es-MX" dirty="0"/>
            </a:br>
            <a:r>
              <a:rPr lang="es-MX" sz="2700" dirty="0" smtClean="0"/>
              <a:t>                          </a:t>
            </a:r>
            <a:r>
              <a:rPr lang="es-MX" sz="2700" dirty="0" smtClean="0"/>
              <a:t>Actividades </a:t>
            </a:r>
            <a:r>
              <a:rPr lang="es-MX" sz="2700" dirty="0"/>
              <a:t>y Usos del </a:t>
            </a:r>
            <a:r>
              <a:rPr lang="es-MX" sz="2700" dirty="0" smtClean="0"/>
              <a:t>Internauta: </a:t>
            </a:r>
            <a:br>
              <a:rPr lang="es-MX" sz="2700" dirty="0" smtClean="0"/>
            </a:br>
            <a:r>
              <a:rPr lang="es-MX" sz="2700" dirty="0"/>
              <a:t/>
            </a:r>
            <a:br>
              <a:rPr lang="es-MX" sz="2700" dirty="0"/>
            </a:br>
            <a:r>
              <a:rPr lang="es-MX" sz="2700" dirty="0" smtClean="0"/>
              <a:t>-Se </a:t>
            </a:r>
            <a:r>
              <a:rPr lang="es-MX" sz="2700" dirty="0"/>
              <a:t>realizó un muestreo probabilístico de </a:t>
            </a:r>
            <a:r>
              <a:rPr lang="es-MX" sz="2700" dirty="0" smtClean="0"/>
              <a:t>2329 entrevistados</a:t>
            </a:r>
            <a:br>
              <a:rPr lang="es-MX" sz="2700" dirty="0" smtClean="0"/>
            </a:br>
            <a:r>
              <a:rPr lang="es-MX" sz="2700" dirty="0"/>
              <a:t/>
            </a:r>
            <a:br>
              <a:rPr lang="es-MX" sz="2700" dirty="0"/>
            </a:br>
            <a:r>
              <a:rPr lang="es-MX" sz="2700" dirty="0" smtClean="0"/>
              <a:t>- Se </a:t>
            </a:r>
            <a:r>
              <a:rPr lang="es-MX" sz="2700" dirty="0"/>
              <a:t>realizó del 23 de Abril de 2012 al 13 de Mayo de 2012, mediante un cuestionario </a:t>
            </a:r>
            <a:r>
              <a:rPr lang="es-MX" sz="2700" dirty="0" smtClean="0"/>
              <a:t>online. </a:t>
            </a:r>
            <a:r>
              <a:rPr lang="es-MX" sz="2700" dirty="0"/>
              <a:t/>
            </a:r>
            <a:br>
              <a:rPr lang="es-MX" sz="2700" dirty="0"/>
            </a:br>
            <a:r>
              <a:rPr lang="es-MX" sz="2700" dirty="0"/>
              <a:t/>
            </a:r>
            <a:br>
              <a:rPr lang="es-MX" sz="2700" dirty="0"/>
            </a:br>
            <a:r>
              <a:rPr lang="es-MX" sz="2700" dirty="0" smtClean="0"/>
              <a:t>-Tomando </a:t>
            </a:r>
            <a:r>
              <a:rPr lang="es-MX" sz="2700" dirty="0"/>
              <a:t>en cuenta todos los niveles socioeconómicos en el país así como todos los rangos de edades </a:t>
            </a:r>
            <a:r>
              <a:rPr lang="es-MX" sz="2700" dirty="0" smtClean="0"/>
              <a:t/>
            </a:r>
            <a:br>
              <a:rPr lang="es-MX" sz="2700" dirty="0" smtClean="0"/>
            </a:br>
            <a:r>
              <a:rPr lang="es-MX" sz="2700" dirty="0"/>
              <a:t/>
            </a:r>
            <a:br>
              <a:rPr lang="es-MX" sz="2700" dirty="0"/>
            </a:br>
            <a:r>
              <a:rPr lang="es-MX" sz="2700" dirty="0" smtClean="0"/>
              <a:t>•</a:t>
            </a:r>
            <a:r>
              <a:rPr lang="es-MX" sz="2700" dirty="0"/>
              <a:t>El análisis fue elaborado por Renato Juárez </a:t>
            </a:r>
            <a:r>
              <a:rPr lang="es-MX" sz="2700" dirty="0" err="1"/>
              <a:t>Research</a:t>
            </a:r>
            <a:r>
              <a:rPr lang="es-MX" sz="2700" dirty="0"/>
              <a:t> Director Elogia México. </a:t>
            </a:r>
            <a:r>
              <a:rPr lang="es-MX" sz="2700" dirty="0" smtClean="0"/>
              <a:t/>
            </a:r>
            <a:br>
              <a:rPr lang="es-MX" sz="2700" dirty="0" smtClean="0"/>
            </a:br>
            <a:r>
              <a:rPr lang="es-MX" sz="2700" dirty="0"/>
              <a:t/>
            </a:r>
            <a:br>
              <a:rPr lang="es-MX" sz="2700" dirty="0"/>
            </a:br>
            <a:r>
              <a:rPr lang="es-MX" sz="2700" dirty="0"/>
              <a:t>Metodolog</a:t>
            </a:r>
            <a:r>
              <a:rPr lang="es-MX" sz="2700" b="1" dirty="0"/>
              <a:t>ía Evaluación Internautas NC:</a:t>
            </a:r>
            <a:r>
              <a:rPr lang="es-MX" dirty="0"/>
              <a:t/>
            </a:r>
            <a:br>
              <a:rPr lang="es-MX" dirty="0"/>
            </a:br>
            <a:r>
              <a:rPr lang="es-MX" dirty="0"/>
              <a:t/>
            </a:r>
            <a:br>
              <a:rPr lang="es-MX" dirty="0"/>
            </a:br>
            <a:r>
              <a:rPr lang="es-MX" dirty="0" smtClean="0"/>
              <a:t> </a:t>
            </a:r>
            <a:r>
              <a:rPr lang="es-MX" dirty="0"/>
              <a:t/>
            </a:r>
            <a:br>
              <a:rPr lang="es-MX" dirty="0"/>
            </a:br>
            <a:endParaRPr lang="es-MX"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1 Gráfico"/>
          <p:cNvGraphicFramePr/>
          <p:nvPr/>
        </p:nvGraphicFramePr>
        <p:xfrm>
          <a:off x="285720" y="1714488"/>
          <a:ext cx="4500594" cy="24288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1 Gráfico"/>
          <p:cNvGraphicFramePr/>
          <p:nvPr/>
        </p:nvGraphicFramePr>
        <p:xfrm>
          <a:off x="4143372" y="411480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9" name="8 CuadroTexto"/>
          <p:cNvSpPr txBox="1"/>
          <p:nvPr/>
        </p:nvSpPr>
        <p:spPr>
          <a:xfrm>
            <a:off x="1000100" y="928670"/>
            <a:ext cx="3643338"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s-MX" dirty="0" smtClean="0"/>
              <a:t>ENTIDADES CON MAYOR NUMERO DE INTERNAUTAS</a:t>
            </a:r>
            <a:endParaRPr lang="es-MX" dirty="0"/>
          </a:p>
        </p:txBody>
      </p:sp>
      <p:sp>
        <p:nvSpPr>
          <p:cNvPr id="10" name="9 CuadroTexto"/>
          <p:cNvSpPr txBox="1"/>
          <p:nvPr/>
        </p:nvSpPr>
        <p:spPr>
          <a:xfrm>
            <a:off x="4857752" y="2428868"/>
            <a:ext cx="3643338"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s-MX" dirty="0" smtClean="0"/>
              <a:t>VIVIENDAS CON TECNOLOGIAS DE INFORMACION Y COMUNICACION</a:t>
            </a:r>
            <a:endParaRPr lang="es-MX"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3">
            <a:schemeClr val="lt1"/>
          </a:lnRef>
          <a:fillRef idx="1">
            <a:schemeClr val="accent4"/>
          </a:fillRef>
          <a:effectRef idx="1">
            <a:schemeClr val="accent4"/>
          </a:effectRef>
          <a:fontRef idx="minor">
            <a:schemeClr val="lt1"/>
          </a:fontRef>
        </p:style>
        <p:txBody>
          <a:bodyPr>
            <a:normAutofit fontScale="90000"/>
          </a:bodyPr>
          <a:lstStyle/>
          <a:p>
            <a:r>
              <a:rPr lang="es-MX" dirty="0" smtClean="0"/>
              <a:t>LUGARES DE CONEXIÓN DEL INTERNAUTA MEXICANO</a:t>
            </a:r>
            <a:endParaRPr lang="es-MX" dirty="0"/>
          </a:p>
        </p:txBody>
      </p:sp>
      <p:graphicFrame>
        <p:nvGraphicFramePr>
          <p:cNvPr id="6" name="1 Gráfico"/>
          <p:cNvGraphicFramePr/>
          <p:nvPr/>
        </p:nvGraphicFramePr>
        <p:xfrm>
          <a:off x="500034" y="1643050"/>
          <a:ext cx="8215370" cy="450059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28596" y="642918"/>
            <a:ext cx="8143932"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endParaRPr lang="es-MX" dirty="0"/>
          </a:p>
          <a:p>
            <a:r>
              <a:rPr lang="es-MX" dirty="0"/>
              <a:t>Durante el 2012 el Tiempo Promedio de Conexi</a:t>
            </a:r>
            <a:r>
              <a:rPr lang="es-MX" b="1" dirty="0"/>
              <a:t>ón Diario </a:t>
            </a:r>
            <a:r>
              <a:rPr lang="es-MX" b="1" dirty="0" smtClean="0"/>
              <a:t>del </a:t>
            </a:r>
            <a:r>
              <a:rPr lang="es-MX" b="1" dirty="0"/>
              <a:t>Internauta Mexicano fue de… </a:t>
            </a:r>
            <a:endParaRPr lang="es-MX" dirty="0"/>
          </a:p>
        </p:txBody>
      </p:sp>
      <p:pic>
        <p:nvPicPr>
          <p:cNvPr id="2050" name="Picture 2"/>
          <p:cNvPicPr>
            <a:picLocks noChangeAspect="1" noChangeArrowheads="1"/>
          </p:cNvPicPr>
          <p:nvPr/>
        </p:nvPicPr>
        <p:blipFill>
          <a:blip r:embed="rId2"/>
          <a:srcRect/>
          <a:stretch>
            <a:fillRect/>
          </a:stretch>
        </p:blipFill>
        <p:spPr bwMode="auto">
          <a:xfrm>
            <a:off x="2571736" y="2000240"/>
            <a:ext cx="3775627" cy="2747031"/>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785786" y="4864569"/>
            <a:ext cx="7429552" cy="1551896"/>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s-MX" dirty="0" smtClean="0"/>
              <a:t>PRINCIPALES ACTIVIDADES ONLINE</a:t>
            </a:r>
            <a:endParaRPr lang="es-MX" dirty="0"/>
          </a:p>
        </p:txBody>
      </p:sp>
      <p:graphicFrame>
        <p:nvGraphicFramePr>
          <p:cNvPr id="5" name="3 Gráfico"/>
          <p:cNvGraphicFramePr/>
          <p:nvPr/>
        </p:nvGraphicFramePr>
        <p:xfrm>
          <a:off x="500034" y="1500174"/>
          <a:ext cx="8143932" cy="478634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fontScale="90000"/>
          </a:bodyPr>
          <a:lstStyle/>
          <a:p>
            <a:r>
              <a:rPr lang="es-MX" dirty="0" smtClean="0"/>
              <a:t>TIPOS DE SITIOS DE RECORDACION PUBLICITARIA ONLINE</a:t>
            </a:r>
            <a:endParaRPr lang="es-MX" dirty="0"/>
          </a:p>
        </p:txBody>
      </p:sp>
      <p:graphicFrame>
        <p:nvGraphicFramePr>
          <p:cNvPr id="4" name="1 Gráfico"/>
          <p:cNvGraphicFramePr/>
          <p:nvPr/>
        </p:nvGraphicFramePr>
        <p:xfrm>
          <a:off x="214282" y="1643050"/>
          <a:ext cx="7929618" cy="4929222"/>
        </p:xfrm>
        <a:graphic>
          <a:graphicData uri="http://schemas.openxmlformats.org/drawingml/2006/chart">
            <c:chart xmlns:c="http://schemas.openxmlformats.org/drawingml/2006/chart" xmlns:r="http://schemas.openxmlformats.org/officeDocument/2006/relationships" r:id="rId2"/>
          </a:graphicData>
        </a:graphic>
      </p:graphicFrame>
      <p:sp>
        <p:nvSpPr>
          <p:cNvPr id="5" name="4 Llamada rectangular"/>
          <p:cNvSpPr/>
          <p:nvPr/>
        </p:nvSpPr>
        <p:spPr>
          <a:xfrm>
            <a:off x="7786710" y="4929198"/>
            <a:ext cx="1142976" cy="642942"/>
          </a:xfrm>
          <a:prstGeom prst="wedgeRectCallout">
            <a:avLst>
              <a:gd name="adj1" fmla="val -61213"/>
              <a:gd name="adj2" fmla="val 52772"/>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1200" b="1" dirty="0" smtClean="0">
                <a:solidFill>
                  <a:schemeClr val="tx1"/>
                </a:solidFill>
              </a:rPr>
              <a:t>GOOGLE</a:t>
            </a:r>
          </a:p>
          <a:p>
            <a:pPr algn="ctr"/>
            <a:r>
              <a:rPr lang="es-MX" sz="1200" b="1" dirty="0" smtClean="0">
                <a:solidFill>
                  <a:schemeClr val="tx1"/>
                </a:solidFill>
              </a:rPr>
              <a:t>YAHOO</a:t>
            </a:r>
          </a:p>
          <a:p>
            <a:pPr algn="ctr"/>
            <a:r>
              <a:rPr lang="es-MX" sz="1200" b="1" dirty="0" smtClean="0">
                <a:solidFill>
                  <a:schemeClr val="tx1"/>
                </a:solidFill>
              </a:rPr>
              <a:t>BING</a:t>
            </a:r>
            <a:endParaRPr lang="es-MX" sz="1200" b="1" dirty="0">
              <a:solidFill>
                <a:schemeClr val="tx1"/>
              </a:solidFill>
            </a:endParaRPr>
          </a:p>
        </p:txBody>
      </p:sp>
      <p:sp>
        <p:nvSpPr>
          <p:cNvPr id="6" name="5 Llamada rectangular redondeada"/>
          <p:cNvSpPr/>
          <p:nvPr/>
        </p:nvSpPr>
        <p:spPr>
          <a:xfrm>
            <a:off x="7143768" y="4214818"/>
            <a:ext cx="1285884" cy="571504"/>
          </a:xfrm>
          <a:prstGeom prst="wedgeRoundRectCallout">
            <a:avLst>
              <a:gd name="adj1" fmla="val -42362"/>
              <a:gd name="adj2" fmla="val 86722"/>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400" b="1" dirty="0" smtClean="0"/>
              <a:t>FACEBOOK</a:t>
            </a:r>
          </a:p>
          <a:p>
            <a:pPr algn="ctr"/>
            <a:r>
              <a:rPr lang="es-MX" sz="1400" b="1" dirty="0" smtClean="0"/>
              <a:t>YOUTUBE</a:t>
            </a:r>
            <a:endParaRPr lang="es-MX" sz="1400" b="1" dirty="0"/>
          </a:p>
        </p:txBody>
      </p:sp>
      <p:sp>
        <p:nvSpPr>
          <p:cNvPr id="7" name="6 Llamada rectangular redondeada"/>
          <p:cNvSpPr/>
          <p:nvPr/>
        </p:nvSpPr>
        <p:spPr>
          <a:xfrm>
            <a:off x="5214942" y="4071942"/>
            <a:ext cx="1714512" cy="642942"/>
          </a:xfrm>
          <a:prstGeom prst="wedgeRoundRectCallout">
            <a:avLst>
              <a:gd name="adj1" fmla="val -105456"/>
              <a:gd name="adj2" fmla="val 46579"/>
              <a:gd name="adj3" fmla="val 16667"/>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s-MX" sz="1400" b="1" dirty="0" smtClean="0">
                <a:solidFill>
                  <a:schemeClr val="tx1"/>
                </a:solidFill>
              </a:rPr>
              <a:t>MERCADO LIBRE Y DE COMPRAS</a:t>
            </a:r>
            <a:endParaRPr lang="es-MX" sz="1400" b="1" dirty="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3">
            <a:schemeClr val="lt1"/>
          </a:lnRef>
          <a:fillRef idx="1">
            <a:schemeClr val="accent4"/>
          </a:fillRef>
          <a:effectRef idx="1">
            <a:schemeClr val="accent4"/>
          </a:effectRef>
          <a:fontRef idx="minor">
            <a:schemeClr val="lt1"/>
          </a:fontRef>
        </p:style>
        <p:txBody>
          <a:bodyPr/>
          <a:lstStyle/>
          <a:p>
            <a:r>
              <a:rPr lang="es-MX" dirty="0" smtClean="0"/>
              <a:t>CONCLUSIONES</a:t>
            </a:r>
            <a:endParaRPr lang="es-MX" dirty="0"/>
          </a:p>
        </p:txBody>
      </p:sp>
      <p:sp>
        <p:nvSpPr>
          <p:cNvPr id="4" name="3 Rectángulo"/>
          <p:cNvSpPr/>
          <p:nvPr/>
        </p:nvSpPr>
        <p:spPr>
          <a:xfrm>
            <a:off x="500034" y="1857364"/>
            <a:ext cx="8143932" cy="409342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s-MX" sz="2000" dirty="0" smtClean="0"/>
              <a:t>•El trabajo (67%) se posiciona de nuevo como un importante lugar de conexión a internet, pasando del tercer lugar en 2010 al segundo en 2011. </a:t>
            </a:r>
          </a:p>
          <a:p>
            <a:r>
              <a:rPr lang="es-MX" sz="2000" dirty="0" smtClean="0"/>
              <a:t>•No es sorpresa que los dispositivos de mayor uso para conectarse a internet sean la PC (64%) y laptop (61%) respectivamente. </a:t>
            </a:r>
          </a:p>
          <a:p>
            <a:r>
              <a:rPr lang="es-MX" sz="2000" dirty="0" smtClean="0"/>
              <a:t>•El uso de </a:t>
            </a:r>
            <a:r>
              <a:rPr lang="es-MX" sz="2000" dirty="0" err="1" smtClean="0"/>
              <a:t>Smartphones</a:t>
            </a:r>
            <a:r>
              <a:rPr lang="es-MX" sz="2000" dirty="0" smtClean="0"/>
              <a:t> (58%) para conectarse a internet se duplicó respecto al 2010 (26%), en consecuencia el uso de PC y laptop ha disminuido en este mismo periodo de tiempo. </a:t>
            </a:r>
          </a:p>
          <a:p>
            <a:r>
              <a:rPr lang="es-MX" sz="2000" dirty="0" smtClean="0"/>
              <a:t>•El 29% de los internautas mexicanos empezaron a navegar en la red por la necesidad de buscar información, el 28% por utilizar el correo electrónico, el 17% por el uso de videojuegos y redes sociales respectivamente. </a:t>
            </a:r>
          </a:p>
          <a:p>
            <a:r>
              <a:rPr lang="es-MX" sz="2000" dirty="0" smtClean="0"/>
              <a:t>•Dentro de las principales actividades en línea del Internauta Mexicano están el Enviar y Recibir correos electrónicos (80%), acceder a redes sociales (77%) y buscar información (71%). </a:t>
            </a:r>
          </a:p>
        </p:txBody>
      </p:sp>
      <p:sp>
        <p:nvSpPr>
          <p:cNvPr id="5" name="4 Rectángulo"/>
          <p:cNvSpPr/>
          <p:nvPr/>
        </p:nvSpPr>
        <p:spPr>
          <a:xfrm>
            <a:off x="428596" y="3995678"/>
            <a:ext cx="8001056" cy="646331"/>
          </a:xfrm>
          <a:prstGeom prst="rect">
            <a:avLst/>
          </a:prstGeom>
        </p:spPr>
        <p:txBody>
          <a:bodyPr wrap="square">
            <a:spAutoFit/>
          </a:bodyPr>
          <a:lstStyle/>
          <a:p>
            <a:endParaRPr lang="es-MX" dirty="0" smtClean="0"/>
          </a:p>
          <a:p>
            <a:endParaRPr lang="es-MX"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57158" y="285728"/>
            <a:ext cx="8358246" cy="646330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endParaRPr lang="es-MX" dirty="0" smtClean="0"/>
          </a:p>
          <a:p>
            <a:endParaRPr lang="es-MX" dirty="0" smtClean="0"/>
          </a:p>
          <a:p>
            <a:r>
              <a:rPr lang="es-MX" sz="2400" dirty="0" smtClean="0"/>
              <a:t>•Respecto a esta recordación publicitaria en línea, las categorías de cómputo (50%), películas/cine (46%) y teléfonos celulares/accesorios (45%), fueron las más recordadas por parte de los internautas evaluados. </a:t>
            </a:r>
          </a:p>
          <a:p>
            <a:r>
              <a:rPr lang="es-MX" sz="2400" dirty="0" smtClean="0"/>
              <a:t>•El 92% de los internautas entrevistados </a:t>
            </a:r>
            <a:r>
              <a:rPr lang="es-MX" sz="2400" dirty="0" err="1" smtClean="0"/>
              <a:t>accesa</a:t>
            </a:r>
            <a:r>
              <a:rPr lang="es-MX" sz="2400" dirty="0" smtClean="0"/>
              <a:t> a redes sociales y las principales razones para no acceder a alguna red social son: No les interesa/no les divierte (62%) y por protección de datos personales (53%). </a:t>
            </a:r>
          </a:p>
          <a:p>
            <a:r>
              <a:rPr lang="es-MX" sz="2400" dirty="0" smtClean="0"/>
              <a:t>•4 es el promedio de cuentas en redes sociales en que el internauta mexicano se encuentra inscrito. </a:t>
            </a:r>
          </a:p>
          <a:p>
            <a:r>
              <a:rPr lang="es-MX" sz="2400" dirty="0" smtClean="0"/>
              <a:t>•El 19% de los internautas mexicanos que </a:t>
            </a:r>
            <a:r>
              <a:rPr lang="es-MX" sz="2400" dirty="0" err="1" smtClean="0"/>
              <a:t>accesan</a:t>
            </a:r>
            <a:r>
              <a:rPr lang="es-MX" sz="2400" dirty="0" smtClean="0"/>
              <a:t> a alguna red social tienen un año o menos haciéndolo, por otra parte el 30% lleva cinco años o más utilizándolas. </a:t>
            </a:r>
          </a:p>
          <a:p>
            <a:r>
              <a:rPr lang="es-MX" sz="2400" dirty="0" smtClean="0"/>
              <a:t>•Las principales redes sociales en México son </a:t>
            </a:r>
            <a:r>
              <a:rPr lang="es-MX" sz="2400" dirty="0" err="1" smtClean="0"/>
              <a:t>Facebook</a:t>
            </a:r>
            <a:r>
              <a:rPr lang="es-MX" sz="2400" dirty="0" smtClean="0"/>
              <a:t> (90%), </a:t>
            </a:r>
            <a:r>
              <a:rPr lang="es-MX" sz="2400" dirty="0" err="1" smtClean="0"/>
              <a:t>Youtube</a:t>
            </a:r>
            <a:r>
              <a:rPr lang="es-MX" sz="2400" dirty="0" smtClean="0"/>
              <a:t> (60%) y </a:t>
            </a:r>
            <a:r>
              <a:rPr lang="es-MX" sz="2400" dirty="0" err="1" smtClean="0"/>
              <a:t>Twitter</a:t>
            </a:r>
            <a:r>
              <a:rPr lang="es-MX" sz="2400" dirty="0" smtClean="0"/>
              <a:t> (55%) respectivamente. </a:t>
            </a:r>
          </a:p>
          <a:p>
            <a:endParaRPr lang="es-MX"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TotalTime>
  <Words>508</Words>
  <Application>Microsoft Office PowerPoint</Application>
  <PresentationFormat>Presentación en pantalla (4:3)</PresentationFormat>
  <Paragraphs>60</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  AMIPCI </vt:lpstr>
      <vt:lpstr>Diapositiva 2</vt:lpstr>
      <vt:lpstr>                             Actividades y Usos del Internauta:   -Se realizó un muestreo probabilístico de 2329 entrevistados  - Se realizó del 23 de Abril de 2012 al 13 de Mayo de 2012, mediante un cuestionario online.   -Tomando en cuenta todos los niveles socioeconómicos en el país así como todos los rangos de edades   •El análisis fue elaborado por Renato Juárez Research Director Elogia México.   Metodología Evaluación Internautas NC:    </vt:lpstr>
      <vt:lpstr>Diapositiva 4</vt:lpstr>
      <vt:lpstr>LUGARES DE CONEXIÓN DEL INTERNAUTA MEXICANO</vt:lpstr>
      <vt:lpstr>Diapositiva 6</vt:lpstr>
      <vt:lpstr>PRINCIPALES ACTIVIDADES ONLINE</vt:lpstr>
      <vt:lpstr>TIPOS DE SITIOS DE RECORDACION PUBLICITARIA ONLINE</vt:lpstr>
      <vt:lpstr>CONCLUSIONES</vt:lpstr>
      <vt:lpstr>Diapositiva 10</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AMIPCI</dc:title>
  <dc:creator>CARRERA</dc:creator>
  <cp:lastModifiedBy>CARRERA</cp:lastModifiedBy>
  <cp:revision>37</cp:revision>
  <dcterms:created xsi:type="dcterms:W3CDTF">2013-03-02T17:45:57Z</dcterms:created>
  <dcterms:modified xsi:type="dcterms:W3CDTF">2013-03-07T06:10:59Z</dcterms:modified>
</cp:coreProperties>
</file>