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6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60461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MD7Yp" TargetMode="External"/><Relationship Id="rId4" Type="http://schemas.openxmlformats.org/officeDocument/2006/relationships/hyperlink" Target="http://goo.gl/0hgQ7" TargetMode="External"/><Relationship Id="rId5" Type="http://schemas.openxmlformats.org/officeDocument/2006/relationships/hyperlink" Target="http://youtu.be/EovVFJpI5LM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jpg"/><Relationship Id="rId8" Type="http://schemas.openxmlformats.org/officeDocument/2006/relationships/image" Target="../media/image5.png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 sz="8000" u="sng" dirty="0">
                <a:latin typeface="Plakative Grotesk"/>
                <a:cs typeface="Plakative Grotesk"/>
              </a:rPr>
              <a:t>PHICCIÓN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3200" dirty="0">
                <a:solidFill>
                  <a:schemeClr val="tx1"/>
                </a:solidFill>
                <a:latin typeface="Avenir Next Condensed Regular"/>
                <a:cs typeface="Avenir Next Condensed Regular"/>
              </a:rPr>
              <a:t>"Hacemos de tu realidad la mejor phicción"</a:t>
            </a: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239906"/>
            <a:ext cx="1563702" cy="1209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45898"/>
            <a:ext cx="9113401" cy="1744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 sz="4400" u="sng" dirty="0">
                <a:latin typeface="Plakative Grotesk"/>
                <a:cs typeface="Plakative Grotesk"/>
              </a:rPr>
              <a:t>Misión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299887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52425" indent="-352425">
              <a:buNone/>
            </a:pPr>
            <a:r>
              <a:rPr lang="es-ES_tradnl" sz="1400" b="1" dirty="0" smtClean="0">
                <a:solidFill>
                  <a:srgbClr val="000000"/>
                </a:solidFill>
              </a:rPr>
              <a:t>	</a:t>
            </a:r>
          </a:p>
          <a:p>
            <a:pPr marL="352425" indent="-352425">
              <a:buNone/>
            </a:pPr>
            <a:r>
              <a:rPr lang="es-ES_tradnl" sz="1400" b="1" dirty="0">
                <a:solidFill>
                  <a:srgbClr val="000000"/>
                </a:solidFill>
                <a:latin typeface="Avenir Next Condensed Regular"/>
                <a:cs typeface="Avenir Next Condensed Regular"/>
              </a:rPr>
              <a:t>	</a:t>
            </a:r>
            <a:r>
              <a:rPr lang="en" sz="2000" dirty="0" smtClean="0">
                <a:solidFill>
                  <a:srgbClr val="000000"/>
                </a:solidFill>
                <a:latin typeface="Avenir Next Condensed Regular"/>
                <a:cs typeface="Avenir Next Condensed Regular"/>
              </a:rPr>
              <a:t>“</a:t>
            </a:r>
            <a:r>
              <a:rPr lang="en" sz="2000" dirty="0">
                <a:solidFill>
                  <a:srgbClr val="000000"/>
                </a:solidFill>
                <a:latin typeface="Avenir Next Condensed Regular"/>
                <a:cs typeface="Avenir Next Condensed Regular"/>
              </a:rPr>
              <a:t>Somos una casa productora especializada en la realización de proyecto audiovisuales, en los cuales transformamos las ideas de los clientes en la mejor ficción posible, desde comerciales hasta películas”.</a:t>
            </a: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45898"/>
            <a:ext cx="9113401" cy="174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239906"/>
            <a:ext cx="1563702" cy="120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s-ES_tradnl" sz="4400" u="sng" dirty="0" smtClean="0">
                <a:latin typeface="Plakative Grotesk"/>
                <a:cs typeface="Plakative Grotesk"/>
              </a:rPr>
              <a:t>Visi</a:t>
            </a:r>
            <a:r>
              <a:rPr lang="es-ES_tradnl" sz="4400" u="sng" dirty="0" smtClean="0">
                <a:latin typeface="Plakative Grotesk"/>
                <a:cs typeface="Plakative Grotesk"/>
              </a:rPr>
              <a:t>ón</a:t>
            </a:r>
            <a:endParaRPr lang="en" sz="4400" dirty="0"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457200" y="319062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52425" lvl="0" indent="-352425" algn="just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78571"/>
              <a:buFont typeface="Arial"/>
              <a:buNone/>
            </a:pPr>
            <a:r>
              <a:rPr lang="es-ES_tradnl" sz="20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 </a:t>
            </a:r>
            <a:r>
              <a:rPr lang="es-ES_tradnl" sz="2000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  </a:t>
            </a:r>
            <a:r>
              <a:rPr lang="en" sz="2000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“</a:t>
            </a:r>
            <a:r>
              <a:rPr lang="en" sz="20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Para 2018 seremos una de las casas productoras con mayor cantidad de proyectos </a:t>
            </a:r>
            <a:r>
              <a:rPr lang="en" sz="2000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nominados </a:t>
            </a:r>
            <a:r>
              <a:rPr lang="en" sz="20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en festivales tanto nacionales como internacionales y contar con </a:t>
            </a:r>
            <a:r>
              <a:rPr lang="en" sz="2000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unaamplia </a:t>
            </a:r>
            <a:r>
              <a:rPr lang="en" sz="20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cartera de clientes”.</a:t>
            </a:r>
          </a:p>
          <a:p>
            <a:endParaRPr lang="en" sz="1400" b="1" dirty="0">
              <a:solidFill>
                <a:srgbClr val="232323"/>
              </a:solidFill>
            </a:endParaRPr>
          </a:p>
          <a:p>
            <a:endParaRPr lang="en" sz="1400" b="1" dirty="0">
              <a:solidFill>
                <a:srgbClr val="232323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239906"/>
            <a:ext cx="1563702" cy="1209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270504"/>
            <a:ext cx="1563702" cy="12093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 sz="4400" u="sng" dirty="0">
                <a:latin typeface="Plakative Grotesk"/>
                <a:cs typeface="Plakative Grotesk"/>
              </a:rPr>
              <a:t>Valores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00" y="2900847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es-ES_tradnl" sz="2000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	</a:t>
            </a:r>
            <a:r>
              <a:rPr lang="en" sz="1800" u="sng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Compromiso</a:t>
            </a:r>
            <a:r>
              <a:rPr lang="en" sz="18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: </a:t>
            </a:r>
            <a:r>
              <a:rPr lang="en" sz="14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Atender a nuestros clientes de la manera más honesta, realizamos los proyectos en base a las estipulaciones que el cliente nos lo pida y el plazo que se establezca.</a:t>
            </a:r>
          </a:p>
          <a:p>
            <a:endParaRPr lang="en" sz="1400" dirty="0">
              <a:solidFill>
                <a:srgbClr val="232323"/>
              </a:solidFill>
              <a:latin typeface="Avenir Next Condensed Regular"/>
              <a:cs typeface="Avenir Next Condensed Regular"/>
            </a:endParaRPr>
          </a:p>
          <a:p>
            <a:pPr lvl="0" algn="just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es-ES_tradnl" sz="1800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	</a:t>
            </a:r>
            <a:r>
              <a:rPr lang="en" sz="1800" u="sng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Innovación</a:t>
            </a:r>
            <a:r>
              <a:rPr lang="en" sz="18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:</a:t>
            </a:r>
            <a:r>
              <a:rPr lang="en" sz="14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 Todos nuestros contenidos serán completamente originales y se presentará contenido que proponga algo nuevo.</a:t>
            </a:r>
          </a:p>
          <a:p>
            <a:endParaRPr lang="en" sz="1400" dirty="0">
              <a:solidFill>
                <a:srgbClr val="232323"/>
              </a:solidFill>
              <a:latin typeface="Avenir Next Condensed Regular"/>
              <a:cs typeface="Avenir Next Condensed Regular"/>
            </a:endParaRPr>
          </a:p>
          <a:p>
            <a:pPr lvl="0" algn="just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None/>
            </a:pPr>
            <a:r>
              <a:rPr lang="es-ES_tradnl" sz="1800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	</a:t>
            </a:r>
            <a:r>
              <a:rPr lang="en" sz="1800" u="sng" dirty="0" smtClean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Cooperación</a:t>
            </a:r>
            <a:r>
              <a:rPr lang="en" sz="18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:</a:t>
            </a:r>
            <a:r>
              <a:rPr lang="en" sz="14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 Dado que la producción audiovisual es siempre desarrollada en un trabajo en equipo, todos los puestos desempeñan un trabajo igual de esencial y estamos obligados a ayudar a nuestros compañeros de trabajo.</a:t>
            </a:r>
          </a:p>
          <a:p>
            <a:endParaRPr lang="en" sz="1400" b="1" dirty="0">
              <a:solidFill>
                <a:srgbClr val="232323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indent="0">
              <a:buNone/>
            </a:pPr>
            <a:r>
              <a:rPr lang="en" sz="4400" u="sng" dirty="0">
                <a:latin typeface="Plakative Grotesk"/>
                <a:cs typeface="Plakative Grotesk"/>
              </a:rPr>
              <a:t>Justificación del nombre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57200" y="2900847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78571"/>
              <a:buFont typeface="Arial"/>
              <a:buNone/>
            </a:pPr>
            <a:r>
              <a:rPr lang="en" sz="2000" dirty="0">
                <a:solidFill>
                  <a:srgbClr val="232323"/>
                </a:solidFill>
                <a:latin typeface="Avenir Next Condensed Regular"/>
                <a:cs typeface="Avenir Next Condensed Regular"/>
              </a:rPr>
              <a:t>El nombre proviene del “fenómeno phi”, el cual es el que hace posible que imágenes estáticas generen la ilusión del movimiento en las películas. Ya que nos dedicamos a la producción audiovisual, podemos decir qué este fenómeno es la clave de que podamos realizar nuestros proyectos.</a:t>
            </a:r>
          </a:p>
          <a:p>
            <a:endParaRPr lang="en" sz="1400" b="1" dirty="0">
              <a:solidFill>
                <a:srgbClr val="232323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301102"/>
            <a:ext cx="1563702" cy="120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400" u="sng" dirty="0">
                <a:latin typeface="Plakative Grotesk"/>
                <a:cs typeface="Plakative Grotesk"/>
              </a:rPr>
              <a:t> LOGOTIPO </a:t>
            </a:r>
            <a:endParaRPr sz="4400" u="sng" dirty="0">
              <a:latin typeface="Plakative Grotesk"/>
              <a:cs typeface="Plakative Grotesk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293" y="2962042"/>
            <a:ext cx="3903964" cy="3010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s-ES_tradnl" sz="4400" u="sng" dirty="0">
                <a:latin typeface="Plakative Grotesk"/>
                <a:cs typeface="Plakative Grotesk"/>
              </a:rPr>
              <a:t>DESCRIPCIÓN DE ACTIVIDADES</a:t>
            </a:r>
            <a:r>
              <a:rPr lang="en-US" sz="4400" dirty="0">
                <a:latin typeface="Plakative Grotesk"/>
                <a:cs typeface="Plakative Grotesk"/>
              </a:rPr>
              <a:t> </a:t>
            </a:r>
            <a:endParaRPr sz="4400" dirty="0">
              <a:latin typeface="Plakative Grotesk"/>
              <a:cs typeface="Plakative Grotesk"/>
            </a:endParaRP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57200" y="295375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s-ES_tradnl" sz="2000" dirty="0">
                <a:latin typeface="Avenir Next Condensed Regular"/>
                <a:cs typeface="Avenir Next Condensed Regular"/>
              </a:rPr>
              <a:t>Producción de contenidos </a:t>
            </a:r>
            <a:r>
              <a:rPr lang="es-ES_tradnl" sz="2000" dirty="0" smtClean="0">
                <a:latin typeface="Avenir Next Condensed Regular"/>
                <a:cs typeface="Avenir Next Condensed Regular"/>
              </a:rPr>
              <a:t>audiovisuales</a:t>
            </a:r>
            <a:r>
              <a:rPr lang="es-ES_tradnl" sz="2000" dirty="0">
                <a:latin typeface="Avenir Next Condensed Regular"/>
                <a:cs typeface="Avenir Next Condensed Regular"/>
              </a:rPr>
              <a:t>, desde comerciales hasta largometrajes.</a:t>
            </a:r>
            <a:endParaRPr lang="en-US" sz="2000" dirty="0">
              <a:latin typeface="Avenir Next Condensed Regular"/>
              <a:cs typeface="Avenir Next Condensed Regular"/>
            </a:endParaRPr>
          </a:p>
          <a:p>
            <a:pPr marL="0" indent="0">
              <a:buNone/>
            </a:pPr>
            <a:endParaRPr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301102"/>
            <a:ext cx="1563702" cy="120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301102"/>
            <a:ext cx="1563702" cy="120934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400" u="sng" dirty="0" smtClean="0">
                <a:latin typeface="Plakative Grotesk"/>
                <a:cs typeface="Plakative Grotesk"/>
              </a:rPr>
              <a:t>CAMPAÑA DE COMUNICACIÓN </a:t>
            </a:r>
            <a:r>
              <a:rPr lang="en-US" sz="4400" u="sng" dirty="0">
                <a:latin typeface="Plakative Grotesk"/>
                <a:cs typeface="Plakative Grotesk"/>
              </a:rPr>
              <a:t>FILANTRÓPICA </a:t>
            </a:r>
            <a:endParaRPr sz="4400" u="sng" dirty="0">
              <a:latin typeface="Plakative Grotesk"/>
              <a:cs typeface="Plakative Grotesk"/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57200" y="2900847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s-ES_tradnl" sz="1600" dirty="0">
                <a:latin typeface="Avenir Next Condensed Regular"/>
                <a:cs typeface="Avenir Next Condensed Regular"/>
              </a:rPr>
              <a:t>P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roblema:</a:t>
            </a:r>
            <a:r>
              <a:rPr lang="en-US" sz="1600" b="1" dirty="0">
                <a:latin typeface="Avenir Next Condensed Regular"/>
                <a:cs typeface="Avenir Next Condensed Regular"/>
              </a:rPr>
              <a:t> 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Estamos 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conscientes de que los jóvenes en México requieren de oportunidades de empleo y de que los medios en nuestro país necesitan de contenidos frescos y propositivos. Es en ese sentido que en </a:t>
            </a:r>
            <a:r>
              <a:rPr lang="es-ES_tradnl" sz="1600" dirty="0" err="1" smtClean="0">
                <a:latin typeface="Avenir Next Condensed Regular"/>
                <a:cs typeface="Avenir Next Condensed Regular"/>
              </a:rPr>
              <a:t>Phicción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 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decidimos enfocar nuestros 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esfuerzos, 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no sólo en generar los mejores 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contenidos, 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sino en buscar a los mejores talentos juveniles y darles oportunidades que las condiciones económicas actuales les quitan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.</a:t>
            </a:r>
          </a:p>
          <a:p>
            <a:r>
              <a:rPr lang="es-ES_tradnl" sz="1600" dirty="0" smtClean="0">
                <a:latin typeface="Avenir Next Condensed Regular"/>
                <a:cs typeface="Avenir Next Condensed Regular"/>
              </a:rPr>
              <a:t>Objetivos 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de la campaña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:</a:t>
            </a:r>
            <a:endParaRPr lang="en-US" sz="1600" b="1" dirty="0">
              <a:latin typeface="Avenir Next Condensed Regular"/>
              <a:cs typeface="Avenir Next Condensed Regular"/>
            </a:endParaRPr>
          </a:p>
          <a:p>
            <a:pPr marL="0" indent="0">
              <a:buNone/>
            </a:pPr>
            <a:r>
              <a:rPr lang="es-ES_tradnl" sz="1600" dirty="0" smtClean="0">
                <a:latin typeface="Avenir Next Condensed Regular"/>
                <a:cs typeface="Avenir Next Condensed Regular"/>
              </a:rPr>
              <a:t>	1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. Dotar de oportunidades laborales a jóvenes talentosos. </a:t>
            </a:r>
            <a:endParaRPr lang="en-US" sz="1600" b="1" dirty="0">
              <a:latin typeface="Avenir Next Condensed Regular"/>
              <a:cs typeface="Avenir Next Condensed Regular"/>
            </a:endParaRPr>
          </a:p>
          <a:p>
            <a:pPr marL="0" indent="0">
              <a:buNone/>
            </a:pPr>
            <a:r>
              <a:rPr lang="es-ES_tradnl" sz="1600" dirty="0" smtClean="0">
                <a:latin typeface="Avenir Next Condensed Regular"/>
                <a:cs typeface="Avenir Next Condensed Regular"/>
              </a:rPr>
              <a:t>	2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. Obtener recursos humanos de calidad</a:t>
            </a:r>
            <a:r>
              <a:rPr lang="es-ES_tradnl" sz="1600" dirty="0" smtClean="0">
                <a:latin typeface="Avenir Next Condensed Regular"/>
                <a:cs typeface="Avenir Next Condensed Regular"/>
              </a:rPr>
              <a:t>.</a:t>
            </a:r>
            <a:endParaRPr lang="en-US" sz="1600" b="1" dirty="0">
              <a:latin typeface="Avenir Next Condensed Regular"/>
              <a:cs typeface="Avenir Next Condensed Regular"/>
            </a:endParaRPr>
          </a:p>
          <a:p>
            <a:pPr marL="0" indent="0">
              <a:buNone/>
            </a:pPr>
            <a:r>
              <a:rPr lang="es-ES_tradnl" sz="1600" dirty="0" smtClean="0">
                <a:latin typeface="Avenir Next Condensed Regular"/>
                <a:cs typeface="Avenir Next Condensed Regular"/>
              </a:rPr>
              <a:t>	3</a:t>
            </a:r>
            <a:r>
              <a:rPr lang="es-ES_tradnl" sz="1600" dirty="0">
                <a:latin typeface="Avenir Next Condensed Regular"/>
                <a:cs typeface="Avenir Next Condensed Regular"/>
              </a:rPr>
              <a:t>. Ganar la reputación de ser una empresa socialmente responsable.</a:t>
            </a:r>
            <a:endParaRPr lang="en-US" sz="1600" b="1" dirty="0">
              <a:latin typeface="Avenir Next Condensed Regular"/>
              <a:cs typeface="Avenir Next Condensed Regular"/>
            </a:endParaRPr>
          </a:p>
          <a:p>
            <a:endParaRPr lang="en-US" sz="2000" b="1" dirty="0">
              <a:latin typeface="Avenir Next Condensed Regular"/>
              <a:cs typeface="Avenir Next Condensed Regular"/>
            </a:endParaRPr>
          </a:p>
          <a:p>
            <a:endParaRPr dirty="0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37979" y="314545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s-ES_tradnl" dirty="0">
                <a:latin typeface="Avenir Next Condensed Regular"/>
                <a:cs typeface="Avenir Next Condensed Regular"/>
              </a:rPr>
              <a:t>Racional creativo: Tomamos las exigencias del cliente y hacemos de ellas el mejor producto audiovisual.</a:t>
            </a:r>
            <a:endParaRPr lang="en-US" dirty="0">
              <a:latin typeface="Avenir Next Condensed Regular"/>
              <a:cs typeface="Avenir Next Condensed Regular"/>
            </a:endParaRPr>
          </a:p>
          <a:p>
            <a:pPr marL="0" indent="0">
              <a:buNone/>
            </a:pPr>
            <a:endParaRPr lang="en-US" dirty="0">
              <a:latin typeface="Avenir Next Condensed Regular"/>
              <a:cs typeface="Avenir Next Condensed Regular"/>
            </a:endParaRPr>
          </a:p>
          <a:p>
            <a:r>
              <a:rPr lang="es-ES_tradnl" dirty="0">
                <a:latin typeface="Avenir Next Condensed Regular"/>
                <a:cs typeface="Avenir Next Condensed Regular"/>
              </a:rPr>
              <a:t>Lema: “Hacemos de tu realidad, la mejor ficción.”</a:t>
            </a:r>
            <a:endParaRPr lang="en-US" dirty="0">
              <a:latin typeface="Avenir Next Condensed Regular"/>
              <a:cs typeface="Avenir Next Condensed Regular"/>
            </a:endParaRPr>
          </a:p>
          <a:p>
            <a:endParaRPr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73"/>
          <p:cNvSpPr txBox="1">
            <a:spLocks noGrp="1"/>
          </p:cNvSpPr>
          <p:nvPr>
            <p:ph type="title"/>
          </p:nvPr>
        </p:nvSpPr>
        <p:spPr>
          <a:xfrm>
            <a:off x="457200" y="175784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4400" u="sng" dirty="0" smtClean="0">
                <a:latin typeface="Plakative Grotesk"/>
                <a:cs typeface="Plakative Grotesk"/>
              </a:rPr>
              <a:t>CAMPAÑA DE COMUNICACIÓN</a:t>
            </a:r>
            <a:endParaRPr sz="4400" u="sng" dirty="0">
              <a:latin typeface="Plakative Grotesk"/>
              <a:cs typeface="Plakative Grotesk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301102"/>
            <a:ext cx="1563702" cy="120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457200" y="2181794"/>
            <a:ext cx="3046629" cy="31271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s-ES_tradnl" sz="2000" dirty="0" smtClean="0">
                <a:latin typeface="Avenir Next Condensed Regular"/>
                <a:cs typeface="Avenir Next Condensed Regular"/>
              </a:rPr>
              <a:t>Producciones:</a:t>
            </a:r>
          </a:p>
          <a:p>
            <a:pPr lvl="0" rtl="0">
              <a:buNone/>
            </a:pPr>
            <a:r>
              <a:rPr lang="en" sz="2000" dirty="0" smtClean="0">
                <a:latin typeface="Avenir Next Condensed Regular"/>
                <a:cs typeface="Avenir Next Condensed Regular"/>
              </a:rPr>
              <a:t>Spot </a:t>
            </a:r>
            <a:r>
              <a:rPr lang="en" sz="2000" dirty="0">
                <a:latin typeface="Avenir Next Condensed Regular"/>
                <a:cs typeface="Avenir Next Condensed Regular"/>
              </a:rPr>
              <a:t>1</a:t>
            </a:r>
          </a:p>
          <a:p>
            <a:pPr lvl="0">
              <a:buNone/>
            </a:pPr>
            <a:r>
              <a:rPr lang="en" sz="2000" b="1" dirty="0" smtClean="0">
                <a:solidFill>
                  <a:srgbClr val="000000"/>
                </a:solidFill>
                <a:latin typeface="Avenir Next Condensed Regular"/>
                <a:cs typeface="Avenir Next Condensed Regular"/>
                <a:hlinkClick r:id="rId3"/>
              </a:rPr>
              <a:t>http</a:t>
            </a:r>
            <a:r>
              <a:rPr lang="en" sz="2000" b="1" dirty="0">
                <a:solidFill>
                  <a:srgbClr val="000000"/>
                </a:solidFill>
                <a:latin typeface="Avenir Next Condensed Regular"/>
                <a:cs typeface="Avenir Next Condensed Regular"/>
                <a:hlinkClick r:id="rId3"/>
              </a:rPr>
              <a:t>://goo.gl/</a:t>
            </a:r>
            <a:r>
              <a:rPr lang="en" sz="2000" b="1" dirty="0" smtClean="0">
                <a:solidFill>
                  <a:srgbClr val="000000"/>
                </a:solidFill>
                <a:latin typeface="Avenir Next Condensed Regular"/>
                <a:cs typeface="Avenir Next Condensed Regular"/>
                <a:hlinkClick r:id="rId3"/>
              </a:rPr>
              <a:t>MD7Yp</a:t>
            </a:r>
            <a:endParaRPr lang="es-ES_tradnl" sz="2000" b="1" dirty="0" smtClean="0">
              <a:solidFill>
                <a:srgbClr val="000000"/>
              </a:solidFill>
              <a:latin typeface="Avenir Next Condensed Regular"/>
              <a:cs typeface="Avenir Next Condensed Regular"/>
            </a:endParaRPr>
          </a:p>
          <a:p>
            <a:pPr lvl="0">
              <a:buNone/>
            </a:pPr>
            <a:r>
              <a:rPr lang="en" sz="2000" dirty="0" smtClean="0">
                <a:latin typeface="Avenir Next Condensed Regular"/>
                <a:cs typeface="Avenir Next Condensed Regular"/>
              </a:rPr>
              <a:t>Spot </a:t>
            </a:r>
            <a:r>
              <a:rPr lang="en" sz="2000" dirty="0">
                <a:latin typeface="Avenir Next Condensed Regular"/>
                <a:cs typeface="Avenir Next Condensed Regular"/>
              </a:rPr>
              <a:t>2</a:t>
            </a:r>
          </a:p>
          <a:p>
            <a:pPr lvl="0">
              <a:buNone/>
            </a:pPr>
            <a:r>
              <a:rPr lang="en" sz="2000" b="1" dirty="0" smtClean="0">
                <a:solidFill>
                  <a:srgbClr val="000000"/>
                </a:solidFill>
                <a:latin typeface="Avenir Next Condensed Regular"/>
                <a:cs typeface="Avenir Next Condensed Regular"/>
                <a:hlinkClick r:id="rId4"/>
              </a:rPr>
              <a:t>http</a:t>
            </a:r>
            <a:r>
              <a:rPr lang="en" sz="2000" b="1" dirty="0">
                <a:solidFill>
                  <a:srgbClr val="000000"/>
                </a:solidFill>
                <a:latin typeface="Avenir Next Condensed Regular"/>
                <a:cs typeface="Avenir Next Condensed Regular"/>
                <a:hlinkClick r:id="rId4"/>
              </a:rPr>
              <a:t>://goo.gl/</a:t>
            </a:r>
            <a:r>
              <a:rPr lang="en" sz="2000" b="1" dirty="0" smtClean="0">
                <a:solidFill>
                  <a:srgbClr val="000000"/>
                </a:solidFill>
                <a:latin typeface="Avenir Next Condensed Regular"/>
                <a:cs typeface="Avenir Next Condensed Regular"/>
                <a:hlinkClick r:id="rId4"/>
              </a:rPr>
              <a:t>0hgQ7</a:t>
            </a:r>
            <a:endParaRPr lang="es-ES_tradnl" sz="2000" b="1" dirty="0" smtClean="0">
              <a:solidFill>
                <a:srgbClr val="000000"/>
              </a:solidFill>
              <a:latin typeface="Avenir Next Condensed Regular"/>
              <a:cs typeface="Avenir Next Condensed Regular"/>
            </a:endParaRPr>
          </a:p>
          <a:p>
            <a:pPr lvl="0">
              <a:buNone/>
            </a:pPr>
            <a:r>
              <a:rPr lang="en" sz="2000" dirty="0" smtClean="0">
                <a:latin typeface="Avenir Next Condensed Regular"/>
                <a:cs typeface="Avenir Next Condensed Regular"/>
              </a:rPr>
              <a:t>Spot </a:t>
            </a:r>
            <a:r>
              <a:rPr lang="en" sz="2000" dirty="0">
                <a:latin typeface="Avenir Next Condensed Regular"/>
                <a:cs typeface="Avenir Next Condensed Regular"/>
              </a:rPr>
              <a:t>de Televisión</a:t>
            </a:r>
          </a:p>
          <a:p>
            <a:pPr lvl="0">
              <a:buNone/>
            </a:pPr>
            <a:r>
              <a:rPr lang="en" sz="2000" b="1" dirty="0" smtClean="0">
                <a:solidFill>
                  <a:srgbClr val="438BC5"/>
                </a:solidFill>
                <a:latin typeface="Avenir Next Condensed Regular"/>
                <a:cs typeface="Avenir Next Condensed Regular"/>
                <a:hlinkClick r:id="rId5"/>
              </a:rPr>
              <a:t>http</a:t>
            </a:r>
            <a:r>
              <a:rPr lang="en" sz="2000" b="1" dirty="0">
                <a:solidFill>
                  <a:srgbClr val="438BC5"/>
                </a:solidFill>
                <a:latin typeface="Avenir Next Condensed Regular"/>
                <a:cs typeface="Avenir Next Condensed Regular"/>
                <a:hlinkClick r:id="rId5"/>
              </a:rPr>
              <a:t>://goo.gl/g95EL</a:t>
            </a:r>
            <a:endParaRPr lang="es-ES_tradnl" sz="2000" dirty="0" smtClean="0">
              <a:solidFill>
                <a:srgbClr val="438BC5"/>
              </a:solidFill>
              <a:latin typeface="Avenir Next Condensed Regular"/>
              <a:cs typeface="Avenir Next Condensed Regular"/>
              <a:hlinkClick r:id="rId5"/>
            </a:endParaRPr>
          </a:p>
          <a:p>
            <a:pPr>
              <a:buNone/>
            </a:pPr>
            <a:endParaRPr lang="es-ES_tradnl" sz="2000" dirty="0" smtClean="0">
              <a:latin typeface="Avenir Next Condensed Regular"/>
              <a:cs typeface="Avenir Next Condensed Regular"/>
            </a:endParaRPr>
          </a:p>
        </p:txBody>
      </p:sp>
      <p:pic>
        <p:nvPicPr>
          <p:cNvPr id="5" name="Picture 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" y="-30599"/>
            <a:ext cx="9113401" cy="174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facebook_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027" y="3349635"/>
            <a:ext cx="867898" cy="867898"/>
          </a:xfrm>
          <a:prstGeom prst="rect">
            <a:avLst/>
          </a:prstGeom>
        </p:spPr>
      </p:pic>
      <p:pic>
        <p:nvPicPr>
          <p:cNvPr id="13" name="Picture 12" descr="visualize-comunidad-twitter-blueno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44" y="3349635"/>
            <a:ext cx="858682" cy="85868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334425" y="4211123"/>
            <a:ext cx="1710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200" dirty="0" smtClean="0">
                <a:latin typeface="Myriad Pro"/>
                <a:cs typeface="Myriad Pro"/>
              </a:rPr>
              <a:t>/</a:t>
            </a:r>
            <a:r>
              <a:rPr lang="es-ES_tradnl" sz="1200" dirty="0" err="1" smtClean="0">
                <a:latin typeface="Myriad Pro"/>
                <a:cs typeface="Myriad Pro"/>
              </a:rPr>
              <a:t>phiccionproducciones</a:t>
            </a:r>
            <a:endParaRPr lang="es-ES_tradnl" sz="1200" dirty="0">
              <a:latin typeface="Myriad Pro"/>
              <a:cs typeface="Myriad Pr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92044" y="4211123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200" dirty="0" smtClean="0">
                <a:latin typeface="Myriad Pro"/>
                <a:cs typeface="Myriad Pro"/>
              </a:rPr>
              <a:t>@</a:t>
            </a:r>
            <a:r>
              <a:rPr lang="es-ES_tradnl" sz="1200" dirty="0" err="1" smtClean="0">
                <a:latin typeface="Myriad Pro"/>
                <a:cs typeface="Myriad Pro"/>
              </a:rPr>
              <a:t>PHIccion</a:t>
            </a:r>
            <a:endParaRPr lang="es-ES_tradnl" sz="1200" dirty="0">
              <a:latin typeface="Myriad Pro"/>
              <a:cs typeface="Myriad Pro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46219" y="2273588"/>
            <a:ext cx="1787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2000" dirty="0" smtClean="0">
                <a:latin typeface="Avenir Next Condensed Regular"/>
                <a:cs typeface="Avenir Next Condensed Regular"/>
              </a:rPr>
              <a:t>Redes Sociales</a:t>
            </a:r>
            <a:endParaRPr lang="es-ES_tradnl" sz="2000" dirty="0">
              <a:latin typeface="Avenir Next Condensed Regular"/>
              <a:cs typeface="Avenir Next Condensed Regular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45" y="5301102"/>
            <a:ext cx="1563702" cy="120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259</Words>
  <Application>Microsoft Macintosh PowerPoint</Application>
  <PresentationFormat>On-screen Show (4:3)</PresentationFormat>
  <Paragraphs>38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/>
      <vt:lpstr>PHICCIÓN</vt:lpstr>
      <vt:lpstr>Misión</vt:lpstr>
      <vt:lpstr>Visión</vt:lpstr>
      <vt:lpstr>Valores</vt:lpstr>
      <vt:lpstr>Justificación del nombre</vt:lpstr>
      <vt:lpstr> LOGOTIPO </vt:lpstr>
      <vt:lpstr>DESCRIPCIÓN DE ACTIVIDADES </vt:lpstr>
      <vt:lpstr>CAMPAÑA DE COMUNICACIÓN FILANTRÓPICA </vt:lpstr>
      <vt:lpstr>CAMPAÑA DE COMUNICACIÓN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PHICCIÓN</dc:title>
  <cp:lastModifiedBy>Joel Hernández Rodríguez</cp:lastModifiedBy>
  <cp:revision>4</cp:revision>
  <dcterms:modified xsi:type="dcterms:W3CDTF">2013-05-16T14:31:08Z</dcterms:modified>
</cp:coreProperties>
</file>