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76" r:id="rId3"/>
    <p:sldId id="269" r:id="rId4"/>
    <p:sldId id="270" r:id="rId5"/>
    <p:sldId id="268" r:id="rId6"/>
    <p:sldId id="271" r:id="rId7"/>
    <p:sldId id="272" r:id="rId8"/>
    <p:sldId id="273" r:id="rId9"/>
    <p:sldId id="275" r:id="rId10"/>
    <p:sldId id="274" r:id="rId11"/>
    <p:sldId id="277"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70" d="100"/>
          <a:sy n="70" d="100"/>
        </p:scale>
        <p:origin x="7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128DB180-70C1-497C-A178-32BC4D28A691}" type="datetimeFigureOut">
              <a:rPr lang="es-MX" smtClean="0"/>
              <a:t>16/05/2013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9735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28DB180-70C1-497C-A178-32BC4D28A691}" type="datetimeFigureOut">
              <a:rPr lang="es-MX" smtClean="0"/>
              <a:t>16/05/2013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119147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28DB180-70C1-497C-A178-32BC4D28A691}" type="datetimeFigureOut">
              <a:rPr lang="es-MX" smtClean="0"/>
              <a:t>16/05/2013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1661844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28DB180-70C1-497C-A178-32BC4D28A691}" type="datetimeFigureOut">
              <a:rPr lang="es-MX" smtClean="0"/>
              <a:t>16/05/2013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1567022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28DB180-70C1-497C-A178-32BC4D28A691}" type="datetimeFigureOut">
              <a:rPr lang="es-MX" smtClean="0"/>
              <a:t>16/05/2013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1352905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28DB180-70C1-497C-A178-32BC4D28A691}" type="datetimeFigureOut">
              <a:rPr lang="es-MX" smtClean="0"/>
              <a:t>16/05/2013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1932401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DB180-70C1-497C-A178-32BC4D28A691}" type="datetimeFigureOut">
              <a:rPr lang="es-MX" smtClean="0"/>
              <a:t>16/05/2013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285677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28DB180-70C1-497C-A178-32BC4D28A691}" type="datetimeFigureOut">
              <a:rPr lang="es-MX" smtClean="0"/>
              <a:t>16/05/2013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3947160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28DB180-70C1-497C-A178-32BC4D28A691}" type="datetimeFigureOut">
              <a:rPr lang="es-MX" smtClean="0"/>
              <a:t>16/05/2013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1919447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28DB180-70C1-497C-A178-32BC4D28A691}" type="datetimeFigureOut">
              <a:rPr lang="es-MX" smtClean="0"/>
              <a:t>16/05/2013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3969025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28DB180-70C1-497C-A178-32BC4D28A691}" type="datetimeFigureOut">
              <a:rPr lang="es-MX" smtClean="0"/>
              <a:t>16/05/2013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2695C59-827E-4E11-BF2C-26D14B91F47D}" type="slidenum">
              <a:rPr lang="es-MX" smtClean="0"/>
              <a:t>‹Nº›</a:t>
            </a:fld>
            <a:endParaRPr lang="es-MX"/>
          </a:p>
        </p:txBody>
      </p:sp>
    </p:spTree>
    <p:extLst>
      <p:ext uri="{BB962C8B-B14F-4D97-AF65-F5344CB8AC3E}">
        <p14:creationId xmlns:p14="http://schemas.microsoft.com/office/powerpoint/2010/main" val="221598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DB180-70C1-497C-A178-32BC4D28A691}" type="datetimeFigureOut">
              <a:rPr lang="es-MX" smtClean="0"/>
              <a:t>16/05/2013</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95C59-827E-4E11-BF2C-26D14B91F47D}" type="slidenum">
              <a:rPr lang="es-MX" smtClean="0"/>
              <a:t>‹Nº›</a:t>
            </a:fld>
            <a:endParaRPr lang="es-MX"/>
          </a:p>
        </p:txBody>
      </p:sp>
    </p:spTree>
    <p:extLst>
      <p:ext uri="{BB962C8B-B14F-4D97-AF65-F5344CB8AC3E}">
        <p14:creationId xmlns:p14="http://schemas.microsoft.com/office/powerpoint/2010/main" val="922008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facebook.com/CaritesConsultores"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youtube.com/watch?v=FtkqOUApFY0&amp;feature=youtu.be" TargetMode="External"/><Relationship Id="rId4" Type="http://schemas.openxmlformats.org/officeDocument/2006/relationships/hyperlink" Target="https://soundcloud.com/karime-lpv/sets/c-rites-consulto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30668" y="5373215"/>
            <a:ext cx="7010656" cy="120032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MX" b="1" dirty="0" smtClean="0">
                <a:latin typeface="Arial Unicode MS" pitchFamily="34" charset="-128"/>
                <a:ea typeface="Arial Unicode MS" pitchFamily="34" charset="-128"/>
                <a:cs typeface="Arial Unicode MS" pitchFamily="34" charset="-128"/>
              </a:rPr>
              <a:t>Miembros Fundadores</a:t>
            </a:r>
          </a:p>
          <a:p>
            <a:pPr algn="ctr"/>
            <a:r>
              <a:rPr lang="es-MX" b="1" dirty="0" smtClean="0">
                <a:latin typeface="Arial Unicode MS" pitchFamily="34" charset="-128"/>
                <a:ea typeface="Arial Unicode MS" pitchFamily="34" charset="-128"/>
                <a:cs typeface="Arial Unicode MS" pitchFamily="34" charset="-128"/>
              </a:rPr>
              <a:t>Alejandra Vargas</a:t>
            </a:r>
          </a:p>
          <a:p>
            <a:pPr algn="ctr"/>
            <a:r>
              <a:rPr lang="es-MX" b="1" dirty="0" err="1" smtClean="0">
                <a:latin typeface="Arial Unicode MS" pitchFamily="34" charset="-128"/>
                <a:ea typeface="Arial Unicode MS" pitchFamily="34" charset="-128"/>
                <a:cs typeface="Arial Unicode MS" pitchFamily="34" charset="-128"/>
              </a:rPr>
              <a:t>Karime</a:t>
            </a:r>
            <a:r>
              <a:rPr lang="es-MX" b="1" dirty="0" smtClean="0">
                <a:latin typeface="Arial Unicode MS" pitchFamily="34" charset="-128"/>
                <a:ea typeface="Arial Unicode MS" pitchFamily="34" charset="-128"/>
                <a:cs typeface="Arial Unicode MS" pitchFamily="34" charset="-128"/>
              </a:rPr>
              <a:t> López</a:t>
            </a:r>
          </a:p>
          <a:p>
            <a:pPr algn="ctr"/>
            <a:r>
              <a:rPr lang="es-MX" b="1" dirty="0" smtClean="0">
                <a:latin typeface="Arial Unicode MS" pitchFamily="34" charset="-128"/>
                <a:ea typeface="Arial Unicode MS" pitchFamily="34" charset="-128"/>
                <a:cs typeface="Arial Unicode MS" pitchFamily="34" charset="-128"/>
              </a:rPr>
              <a:t>Alejandro Díaz</a:t>
            </a:r>
          </a:p>
        </p:txBody>
      </p:sp>
      <p:sp>
        <p:nvSpPr>
          <p:cNvPr id="26" name="25 Rectángulo"/>
          <p:cNvSpPr/>
          <p:nvPr/>
        </p:nvSpPr>
        <p:spPr>
          <a:xfrm>
            <a:off x="395536" y="234359"/>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3 Marcador de número de diapositiva"/>
          <p:cNvSpPr>
            <a:spLocks noGrp="1"/>
          </p:cNvSpPr>
          <p:nvPr>
            <p:ph type="sldNum" sz="quarter" idx="12"/>
          </p:nvPr>
        </p:nvSpPr>
        <p:spPr/>
        <p:txBody>
          <a:bodyPr/>
          <a:lstStyle/>
          <a:p>
            <a:fld id="{44790F48-72D4-4A96-8B47-CA0317CC7CCF}" type="slidenum">
              <a:rPr lang="es-MX" smtClean="0"/>
              <a:t>1</a:t>
            </a:fld>
            <a:endParaRPr lang="es-MX"/>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773" y="548680"/>
            <a:ext cx="7642445" cy="4559560"/>
          </a:xfrm>
          <a:prstGeom prst="rect">
            <a:avLst/>
          </a:prstGeom>
        </p:spPr>
      </p:pic>
    </p:spTree>
    <p:extLst>
      <p:ext uri="{BB962C8B-B14F-4D97-AF65-F5344CB8AC3E}">
        <p14:creationId xmlns:p14="http://schemas.microsoft.com/office/powerpoint/2010/main" val="28275906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55234" y="1549720"/>
            <a:ext cx="6961523" cy="1723549"/>
          </a:xfrm>
          <a:prstGeom prst="rect">
            <a:avLst/>
          </a:prstGeom>
        </p:spPr>
        <p:txBody>
          <a:bodyPr wrap="square">
            <a:spAutoFit/>
          </a:bodyPr>
          <a:lstStyle/>
          <a:p>
            <a:pPr algn="just" fontAlgn="base"/>
            <a:r>
              <a:rPr lang="es-MX" sz="1400" b="1" dirty="0" smtClean="0">
                <a:latin typeface="Arial Unicode MS" pitchFamily="34" charset="-128"/>
                <a:ea typeface="Arial Unicode MS" pitchFamily="34" charset="-128"/>
                <a:cs typeface="Arial Unicode MS" pitchFamily="34" charset="-128"/>
              </a:rPr>
              <a:t>Misión</a:t>
            </a:r>
          </a:p>
          <a:p>
            <a:pPr algn="just" fontAlgn="base"/>
            <a:endParaRPr lang="es-MX" sz="1400" b="1" dirty="0">
              <a:latin typeface="Arial Unicode MS" pitchFamily="34" charset="-128"/>
              <a:ea typeface="Arial Unicode MS" pitchFamily="34" charset="-128"/>
              <a:cs typeface="Arial Unicode MS" pitchFamily="34" charset="-128"/>
            </a:endParaRPr>
          </a:p>
          <a:p>
            <a:pPr algn="just"/>
            <a:r>
              <a:rPr lang="es-MX" sz="1400" dirty="0">
                <a:latin typeface="Arial Unicode MS" pitchFamily="34" charset="-128"/>
                <a:ea typeface="Arial Unicode MS" pitchFamily="34" charset="-128"/>
                <a:cs typeface="Arial Unicode MS" pitchFamily="34" charset="-128"/>
              </a:rPr>
              <a:t>Somos los consultores de imagen </a:t>
            </a:r>
            <a:r>
              <a:rPr lang="es-MX" sz="1400" dirty="0" smtClean="0">
                <a:latin typeface="Arial Unicode MS" pitchFamily="34" charset="-128"/>
                <a:ea typeface="Arial Unicode MS" pitchFamily="34" charset="-128"/>
                <a:cs typeface="Arial Unicode MS" pitchFamily="34" charset="-128"/>
              </a:rPr>
              <a:t>pública, política e institucional reconocidos por satisfacer las necesidades del cliente a </a:t>
            </a:r>
            <a:r>
              <a:rPr lang="es-MX" sz="1400" dirty="0">
                <a:latin typeface="Arial Unicode MS" pitchFamily="34" charset="-128"/>
                <a:ea typeface="Arial Unicode MS" pitchFamily="34" charset="-128"/>
                <a:cs typeface="Arial Unicode MS" pitchFamily="34" charset="-128"/>
              </a:rPr>
              <a:t>través de </a:t>
            </a:r>
            <a:r>
              <a:rPr lang="es-MX" sz="1400" dirty="0" smtClean="0">
                <a:latin typeface="Arial Unicode MS" pitchFamily="34" charset="-128"/>
                <a:ea typeface="Arial Unicode MS" pitchFamily="34" charset="-128"/>
                <a:cs typeface="Arial Unicode MS" pitchFamily="34" charset="-128"/>
              </a:rPr>
              <a:t>los buenos resultados </a:t>
            </a:r>
            <a:r>
              <a:rPr lang="es-MX" sz="1400" dirty="0">
                <a:latin typeface="Arial Unicode MS" pitchFamily="34" charset="-128"/>
                <a:ea typeface="Arial Unicode MS" pitchFamily="34" charset="-128"/>
                <a:cs typeface="Arial Unicode MS" pitchFamily="34" charset="-128"/>
              </a:rPr>
              <a:t>de las </a:t>
            </a:r>
            <a:r>
              <a:rPr lang="es-MX" sz="1400" dirty="0" smtClean="0">
                <a:latin typeface="Arial Unicode MS" pitchFamily="34" charset="-128"/>
                <a:ea typeface="Arial Unicode MS" pitchFamily="34" charset="-128"/>
                <a:cs typeface="Arial Unicode MS" pitchFamily="34" charset="-128"/>
              </a:rPr>
              <a:t>campañas </a:t>
            </a:r>
            <a:r>
              <a:rPr lang="es-MX" sz="1400" dirty="0">
                <a:latin typeface="Arial Unicode MS" pitchFamily="34" charset="-128"/>
                <a:ea typeface="Arial Unicode MS" pitchFamily="34" charset="-128"/>
                <a:cs typeface="Arial Unicode MS" pitchFamily="34" charset="-128"/>
              </a:rPr>
              <a:t>realizadas con sus clientes.</a:t>
            </a:r>
          </a:p>
          <a:p>
            <a:r>
              <a:rPr lang="es-MX" dirty="0"/>
              <a:t/>
            </a:r>
            <a:br>
              <a:rPr lang="es-MX" dirty="0"/>
            </a:br>
            <a:endParaRPr lang="es-MX" dirty="0"/>
          </a:p>
        </p:txBody>
      </p:sp>
      <p:sp>
        <p:nvSpPr>
          <p:cNvPr id="4" name="3 Marcador de número de diapositiva"/>
          <p:cNvSpPr>
            <a:spLocks noGrp="1"/>
          </p:cNvSpPr>
          <p:nvPr>
            <p:ph type="sldNum" sz="quarter" idx="12"/>
          </p:nvPr>
        </p:nvSpPr>
        <p:spPr/>
        <p:txBody>
          <a:bodyPr/>
          <a:lstStyle/>
          <a:p>
            <a:fld id="{44790F48-72D4-4A96-8B47-CA0317CC7CCF}" type="slidenum">
              <a:rPr lang="es-MX" smtClean="0"/>
              <a:t>2</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825202" y="481957"/>
            <a:ext cx="2579552" cy="400110"/>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Filosofía Institucional</a:t>
            </a:r>
          </a:p>
        </p:txBody>
      </p:sp>
      <p:sp>
        <p:nvSpPr>
          <p:cNvPr id="10" name="1 Rectángulo"/>
          <p:cNvSpPr/>
          <p:nvPr/>
        </p:nvSpPr>
        <p:spPr>
          <a:xfrm>
            <a:off x="5026095" y="4977944"/>
            <a:ext cx="6149745" cy="954107"/>
          </a:xfrm>
          <a:prstGeom prst="rect">
            <a:avLst/>
          </a:prstGeom>
        </p:spPr>
        <p:txBody>
          <a:bodyPr wrap="square">
            <a:spAutoFit/>
          </a:bodyPr>
          <a:lstStyle/>
          <a:p>
            <a:pPr fontAlgn="base"/>
            <a:r>
              <a:rPr lang="es-MX" sz="1400" b="1" dirty="0">
                <a:latin typeface="Arial Unicode MS" pitchFamily="34" charset="-128"/>
                <a:ea typeface="Arial Unicode MS" pitchFamily="34" charset="-128"/>
                <a:cs typeface="Arial Unicode MS" pitchFamily="34" charset="-128"/>
              </a:rPr>
              <a:t>Lema</a:t>
            </a:r>
          </a:p>
          <a:p>
            <a:r>
              <a:rPr lang="es-MX" sz="1400" dirty="0">
                <a:latin typeface="Arial Unicode MS" pitchFamily="34" charset="-128"/>
                <a:ea typeface="Arial Unicode MS" pitchFamily="34" charset="-128"/>
                <a:cs typeface="Arial Unicode MS" pitchFamily="34" charset="-128"/>
              </a:rPr>
              <a:t/>
            </a:r>
            <a:br>
              <a:rPr lang="es-MX" sz="1400" dirty="0">
                <a:latin typeface="Arial Unicode MS" pitchFamily="34" charset="-128"/>
                <a:ea typeface="Arial Unicode MS" pitchFamily="34" charset="-128"/>
                <a:cs typeface="Arial Unicode MS" pitchFamily="34" charset="-128"/>
              </a:rPr>
            </a:br>
            <a:r>
              <a:rPr lang="es-MX" sz="1400" dirty="0">
                <a:latin typeface="Arial Unicode MS" pitchFamily="34" charset="-128"/>
                <a:ea typeface="Arial Unicode MS" pitchFamily="34" charset="-128"/>
                <a:cs typeface="Arial Unicode MS" pitchFamily="34" charset="-128"/>
              </a:rPr>
              <a:t>Encanto y belleza con creatividad humana.</a:t>
            </a:r>
            <a:br>
              <a:rPr lang="es-MX" sz="1400" dirty="0">
                <a:latin typeface="Arial Unicode MS" pitchFamily="34" charset="-128"/>
                <a:ea typeface="Arial Unicode MS" pitchFamily="34" charset="-128"/>
                <a:cs typeface="Arial Unicode MS" pitchFamily="34" charset="-128"/>
              </a:rPr>
            </a:br>
            <a:endParaRPr lang="es-MX" sz="1400" dirty="0">
              <a:latin typeface="Arial Unicode MS" pitchFamily="34" charset="-128"/>
              <a:ea typeface="Arial Unicode MS" pitchFamily="34" charset="-128"/>
              <a:cs typeface="Arial Unicode MS" pitchFamily="34" charset="-128"/>
            </a:endParaRPr>
          </a:p>
        </p:txBody>
      </p:sp>
      <p:sp>
        <p:nvSpPr>
          <p:cNvPr id="11" name="1 Rectángulo"/>
          <p:cNvSpPr/>
          <p:nvPr/>
        </p:nvSpPr>
        <p:spPr>
          <a:xfrm>
            <a:off x="5026095" y="2999483"/>
            <a:ext cx="4087342" cy="1846659"/>
          </a:xfrm>
          <a:prstGeom prst="rect">
            <a:avLst/>
          </a:prstGeom>
        </p:spPr>
        <p:txBody>
          <a:bodyPr wrap="square">
            <a:spAutoFit/>
          </a:bodyPr>
          <a:lstStyle/>
          <a:p>
            <a:pPr fontAlgn="base"/>
            <a:r>
              <a:rPr lang="es-MX" sz="1600" b="1" dirty="0" smtClean="0">
                <a:latin typeface="Arial Unicode MS" pitchFamily="34" charset="-128"/>
                <a:ea typeface="Arial Unicode MS" pitchFamily="34" charset="-128"/>
                <a:cs typeface="Arial Unicode MS" pitchFamily="34" charset="-128"/>
              </a:rPr>
              <a:t>Descripción de Actividades</a:t>
            </a:r>
          </a:p>
          <a:p>
            <a:pPr algn="just" fontAlgn="base"/>
            <a:endParaRPr lang="es-MX" sz="1400" b="1" dirty="0" smtClean="0">
              <a:latin typeface="Arial Unicode MS" pitchFamily="34" charset="-128"/>
              <a:ea typeface="Arial Unicode MS" pitchFamily="34" charset="-128"/>
              <a:cs typeface="Arial Unicode MS" pitchFamily="34" charset="-128"/>
            </a:endParaRPr>
          </a:p>
          <a:p>
            <a:pPr algn="just"/>
            <a:r>
              <a:rPr lang="es-MX" sz="1400" dirty="0" smtClean="0">
                <a:latin typeface="Arial Unicode MS" pitchFamily="34" charset="-128"/>
                <a:ea typeface="Arial Unicode MS" pitchFamily="34" charset="-128"/>
                <a:cs typeface="Arial Unicode MS" pitchFamily="34" charset="-128"/>
              </a:rPr>
              <a:t>Como empresa manejamos tres tipos de servicios:</a:t>
            </a:r>
          </a:p>
          <a:p>
            <a:pPr algn="just"/>
            <a:endParaRPr lang="es-MX" sz="1400" dirty="0" smtClean="0">
              <a:latin typeface="Arial Unicode MS" pitchFamily="34" charset="-128"/>
              <a:ea typeface="Arial Unicode MS" pitchFamily="34" charset="-128"/>
              <a:cs typeface="Arial Unicode MS" pitchFamily="34" charset="-128"/>
            </a:endParaRPr>
          </a:p>
          <a:p>
            <a:pPr marL="285750" indent="-285750" algn="just" fontAlgn="base">
              <a:buFont typeface="Wingdings" pitchFamily="2" charset="2"/>
              <a:buChar char="Ø"/>
            </a:pPr>
            <a:r>
              <a:rPr lang="es-MX" sz="1400" dirty="0" smtClean="0">
                <a:latin typeface="Arial Unicode MS" pitchFamily="34" charset="-128"/>
                <a:ea typeface="Arial Unicode MS" pitchFamily="34" charset="-128"/>
                <a:cs typeface="Arial Unicode MS" pitchFamily="34" charset="-128"/>
              </a:rPr>
              <a:t>Imagen pública. </a:t>
            </a:r>
          </a:p>
          <a:p>
            <a:pPr marL="285750" indent="-285750" algn="just" fontAlgn="base">
              <a:buFont typeface="Wingdings" pitchFamily="2" charset="2"/>
              <a:buChar char="Ø"/>
            </a:pPr>
            <a:r>
              <a:rPr lang="es-MX" sz="1400" dirty="0" smtClean="0">
                <a:latin typeface="Arial Unicode MS" pitchFamily="34" charset="-128"/>
                <a:ea typeface="Arial Unicode MS" pitchFamily="34" charset="-128"/>
                <a:cs typeface="Arial Unicode MS" pitchFamily="34" charset="-128"/>
              </a:rPr>
              <a:t>Imagen política</a:t>
            </a:r>
          </a:p>
          <a:p>
            <a:pPr marL="285750" indent="-285750" algn="just" fontAlgn="base">
              <a:buFont typeface="Wingdings" pitchFamily="2" charset="2"/>
              <a:buChar char="Ø"/>
            </a:pPr>
            <a:r>
              <a:rPr lang="es-MX" sz="1400" dirty="0" smtClean="0">
                <a:latin typeface="Arial Unicode MS" pitchFamily="34" charset="-128"/>
                <a:ea typeface="Arial Unicode MS" pitchFamily="34" charset="-128"/>
                <a:cs typeface="Arial Unicode MS" pitchFamily="34" charset="-128"/>
              </a:rPr>
              <a:t>Imagen Institucional</a:t>
            </a:r>
            <a:endParaRPr lang="es-MX" sz="1400" dirty="0">
              <a:latin typeface="Arial" panose="020B0604020202020204" pitchFamily="34" charset="0"/>
              <a:cs typeface="Arial" panose="020B0604020202020204" pitchFamily="34" charset="0"/>
            </a:endParaRPr>
          </a:p>
        </p:txBody>
      </p:sp>
      <p:sp>
        <p:nvSpPr>
          <p:cNvPr id="13" name="1 Rectángulo"/>
          <p:cNvSpPr/>
          <p:nvPr/>
        </p:nvSpPr>
        <p:spPr>
          <a:xfrm>
            <a:off x="740287" y="2999483"/>
            <a:ext cx="3970861" cy="3539430"/>
          </a:xfrm>
          <a:prstGeom prst="rect">
            <a:avLst/>
          </a:prstGeom>
        </p:spPr>
        <p:txBody>
          <a:bodyPr wrap="square">
            <a:spAutoFit/>
          </a:bodyPr>
          <a:lstStyle/>
          <a:p>
            <a:pPr fontAlgn="base"/>
            <a:r>
              <a:rPr lang="es-MX" sz="1400" b="1" dirty="0">
                <a:latin typeface="Arial" panose="020B0604020202020204" pitchFamily="34" charset="0"/>
                <a:ea typeface="Arial Unicode MS" pitchFamily="34" charset="-128"/>
                <a:cs typeface="Arial" panose="020B0604020202020204" pitchFamily="34" charset="0"/>
              </a:rPr>
              <a:t>Justificación del nombre de la </a:t>
            </a:r>
            <a:r>
              <a:rPr lang="es-MX" sz="1400" b="1" dirty="0" smtClean="0">
                <a:latin typeface="Arial" panose="020B0604020202020204" pitchFamily="34" charset="0"/>
                <a:ea typeface="Arial Unicode MS" pitchFamily="34" charset="-128"/>
                <a:cs typeface="Arial" panose="020B0604020202020204" pitchFamily="34" charset="0"/>
              </a:rPr>
              <a:t>empresa</a:t>
            </a:r>
          </a:p>
          <a:p>
            <a:pPr fontAlgn="base"/>
            <a:endParaRPr lang="es-MX" sz="1400" b="1" dirty="0" smtClean="0">
              <a:latin typeface="Arial" panose="020B0604020202020204" pitchFamily="34" charset="0"/>
              <a:ea typeface="Arial Unicode MS" pitchFamily="34" charset="-128"/>
              <a:cs typeface="Arial" panose="020B0604020202020204" pitchFamily="34" charset="0"/>
            </a:endParaRPr>
          </a:p>
          <a:p>
            <a:pPr fontAlgn="base"/>
            <a:endParaRPr lang="es-MX" sz="1400" b="1" dirty="0">
              <a:latin typeface="Arial" panose="020B0604020202020204" pitchFamily="34" charset="0"/>
              <a:ea typeface="Arial Unicode MS" pitchFamily="34" charset="-128"/>
              <a:cs typeface="Arial" panose="020B0604020202020204" pitchFamily="34" charset="0"/>
            </a:endParaRPr>
          </a:p>
          <a:p>
            <a:pPr algn="just"/>
            <a:r>
              <a:rPr lang="es-MX" sz="1400" dirty="0">
                <a:latin typeface="Arial" panose="020B0604020202020204" pitchFamily="34" charset="0"/>
                <a:ea typeface="Arial Unicode MS" pitchFamily="34" charset="-128"/>
                <a:cs typeface="Arial" panose="020B0604020202020204" pitchFamily="34" charset="0"/>
              </a:rPr>
              <a:t>En la mitología griega se conocen tres diosas mejor conocidas como las </a:t>
            </a:r>
            <a:r>
              <a:rPr lang="es-MX" sz="1400" dirty="0" err="1">
                <a:latin typeface="Arial" panose="020B0604020202020204" pitchFamily="34" charset="0"/>
                <a:ea typeface="Arial Unicode MS" pitchFamily="34" charset="-128"/>
                <a:cs typeface="Arial" panose="020B0604020202020204" pitchFamily="34" charset="0"/>
              </a:rPr>
              <a:t>Cárites</a:t>
            </a:r>
            <a:r>
              <a:rPr lang="es-MX" sz="1400" dirty="0">
                <a:latin typeface="Arial" panose="020B0604020202020204" pitchFamily="34" charset="0"/>
                <a:ea typeface="Arial Unicode MS" pitchFamily="34" charset="-128"/>
                <a:cs typeface="Arial" panose="020B0604020202020204" pitchFamily="34" charset="0"/>
              </a:rPr>
              <a:t>, que representaban:</a:t>
            </a:r>
          </a:p>
          <a:p>
            <a:pPr algn="just"/>
            <a:r>
              <a:rPr lang="es-MX" sz="1400" dirty="0">
                <a:latin typeface="Arial" panose="020B0604020202020204" pitchFamily="34" charset="0"/>
                <a:ea typeface="Arial Unicode MS" pitchFamily="34" charset="-128"/>
                <a:cs typeface="Arial" panose="020B0604020202020204" pitchFamily="34" charset="0"/>
              </a:rPr>
              <a:t>Encanto</a:t>
            </a:r>
          </a:p>
          <a:p>
            <a:pPr algn="just"/>
            <a:r>
              <a:rPr lang="es-MX" sz="1400" dirty="0">
                <a:latin typeface="Arial" panose="020B0604020202020204" pitchFamily="34" charset="0"/>
                <a:ea typeface="Arial Unicode MS" pitchFamily="34" charset="-128"/>
                <a:cs typeface="Arial" panose="020B0604020202020204" pitchFamily="34" charset="0"/>
              </a:rPr>
              <a:t>Belleza </a:t>
            </a:r>
          </a:p>
          <a:p>
            <a:pPr algn="just"/>
            <a:r>
              <a:rPr lang="es-MX" sz="1400" dirty="0">
                <a:latin typeface="Arial" panose="020B0604020202020204" pitchFamily="34" charset="0"/>
                <a:ea typeface="Arial Unicode MS" pitchFamily="34" charset="-128"/>
                <a:cs typeface="Arial" panose="020B0604020202020204" pitchFamily="34" charset="0"/>
              </a:rPr>
              <a:t>Creatividad humana. </a:t>
            </a:r>
          </a:p>
          <a:p>
            <a:pPr algn="just"/>
            <a:r>
              <a:rPr lang="es-MX" sz="1400" dirty="0">
                <a:latin typeface="Arial" panose="020B0604020202020204" pitchFamily="34" charset="0"/>
                <a:ea typeface="Arial Unicode MS" pitchFamily="34" charset="-128"/>
                <a:cs typeface="Arial" panose="020B0604020202020204" pitchFamily="34" charset="0"/>
              </a:rPr>
              <a:t>Nuestra empresa buscará que nuestros clientes sientan estas experiencias al trabajar con nosotros. Por otra parte, como consultores de imagen, estas representaciones se han convertido en ideales de lo que queremos que el cliente proyecte a los demás.</a:t>
            </a:r>
            <a:r>
              <a:rPr lang="es-MX" sz="1400" dirty="0">
                <a:latin typeface="Arial" panose="020B0604020202020204" pitchFamily="34" charset="0"/>
                <a:cs typeface="Arial" panose="020B0604020202020204" pitchFamily="34" charset="0"/>
              </a:rPr>
              <a:t/>
            </a:r>
            <a:br>
              <a:rPr lang="es-MX" sz="1400" dirty="0">
                <a:latin typeface="Arial" panose="020B0604020202020204" pitchFamily="34" charset="0"/>
                <a:cs typeface="Arial" panose="020B0604020202020204" pitchFamily="34" charset="0"/>
              </a:rPr>
            </a:br>
            <a:endParaRPr lang="es-MX"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511489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3</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413230" y="481957"/>
            <a:ext cx="3403497" cy="538609"/>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Manual de Identidad Gráfica</a:t>
            </a:r>
          </a:p>
          <a:p>
            <a:pPr algn="ctr"/>
            <a:endParaRPr lang="es-MX" sz="900" dirty="0" smtClean="0">
              <a:solidFill>
                <a:srgbClr val="595F62"/>
              </a:solidFill>
              <a:latin typeface="Arial Unicode MS" pitchFamily="34" charset="-128"/>
              <a:ea typeface="Arial Unicode MS" pitchFamily="34" charset="-128"/>
              <a:cs typeface="Arial Unicode MS" pitchFamily="34" charset="-128"/>
            </a:endParaRPr>
          </a:p>
        </p:txBody>
      </p:sp>
      <p:pic>
        <p:nvPicPr>
          <p:cNvPr id="9"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627" y="1563512"/>
            <a:ext cx="2592738" cy="1546854"/>
          </a:xfrm>
          <a:prstGeom prst="rect">
            <a:avLst/>
          </a:prstGeom>
        </p:spPr>
      </p:pic>
      <p:pic>
        <p:nvPicPr>
          <p:cNvPr id="17"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426" y="5037243"/>
            <a:ext cx="3817595" cy="1684233"/>
          </a:xfrm>
          <a:prstGeom prst="rect">
            <a:avLst/>
          </a:prstGeom>
          <a:ln>
            <a:solidFill>
              <a:schemeClr val="bg1">
                <a:lumMod val="75000"/>
              </a:schemeClr>
            </a:solidFill>
          </a:ln>
        </p:spPr>
      </p:pic>
      <p:pic>
        <p:nvPicPr>
          <p:cNvPr id="18"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265" y="1848366"/>
            <a:ext cx="2218511" cy="2871014"/>
          </a:xfrm>
          <a:prstGeom prst="rect">
            <a:avLst/>
          </a:prstGeom>
          <a:ln>
            <a:solidFill>
              <a:schemeClr val="bg1">
                <a:lumMod val="65000"/>
              </a:schemeClr>
            </a:solidFill>
          </a:ln>
        </p:spPr>
      </p:pic>
      <p:pic>
        <p:nvPicPr>
          <p:cNvPr id="19" name="1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8931" y="1668851"/>
            <a:ext cx="2227796" cy="2883030"/>
          </a:xfrm>
          <a:prstGeom prst="rect">
            <a:avLst/>
          </a:prstGeom>
          <a:ln>
            <a:solidFill>
              <a:schemeClr val="bg1">
                <a:lumMod val="65000"/>
              </a:schemeClr>
            </a:solidFill>
          </a:ln>
        </p:spPr>
      </p:pic>
      <p:pic>
        <p:nvPicPr>
          <p:cNvPr id="20" name="Imagen 1" descr="memo copia.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3486" y="4972173"/>
            <a:ext cx="2703241" cy="1749303"/>
          </a:xfrm>
          <a:prstGeom prst="rect">
            <a:avLst/>
          </a:prstGeom>
          <a:ln>
            <a:solidFill>
              <a:schemeClr val="bg1">
                <a:lumMod val="65000"/>
              </a:schemeClr>
            </a:solidFill>
          </a:ln>
        </p:spPr>
      </p:pic>
      <p:pic>
        <p:nvPicPr>
          <p:cNvPr id="21" name="Imagen 1" descr="fax copia.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5320" y="3419621"/>
            <a:ext cx="1838898" cy="2379382"/>
          </a:xfrm>
          <a:prstGeom prst="rect">
            <a:avLst/>
          </a:prstGeom>
          <a:ln>
            <a:solidFill>
              <a:schemeClr val="bg1">
                <a:lumMod val="65000"/>
              </a:schemeClr>
            </a:solidFill>
          </a:ln>
        </p:spPr>
      </p:pic>
    </p:spTree>
    <p:extLst>
      <p:ext uri="{BB962C8B-B14F-4D97-AF65-F5344CB8AC3E}">
        <p14:creationId xmlns:p14="http://schemas.microsoft.com/office/powerpoint/2010/main" val="78837549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4</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6501665" y="481957"/>
            <a:ext cx="1226619" cy="538609"/>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Servicios</a:t>
            </a:r>
          </a:p>
          <a:p>
            <a:pPr algn="ctr"/>
            <a:endParaRPr lang="es-MX" sz="900" dirty="0" smtClean="0">
              <a:solidFill>
                <a:srgbClr val="595F62"/>
              </a:solidFill>
              <a:latin typeface="Arial Unicode MS" pitchFamily="34" charset="-128"/>
              <a:ea typeface="Arial Unicode MS" pitchFamily="34" charset="-128"/>
              <a:cs typeface="Arial Unicode MS" pitchFamily="34" charset="-128"/>
            </a:endParaRPr>
          </a:p>
        </p:txBody>
      </p:sp>
      <p:sp>
        <p:nvSpPr>
          <p:cNvPr id="3" name="Rectángulo 2"/>
          <p:cNvSpPr/>
          <p:nvPr/>
        </p:nvSpPr>
        <p:spPr>
          <a:xfrm>
            <a:off x="99390" y="1547129"/>
            <a:ext cx="9144000" cy="5262979"/>
          </a:xfrm>
          <a:prstGeom prst="rect">
            <a:avLst/>
          </a:prstGeom>
        </p:spPr>
        <p:txBody>
          <a:bodyPr wrap="square">
            <a:spAutoFit/>
          </a:bodyPr>
          <a:lstStyle/>
          <a:p>
            <a:r>
              <a:rPr lang="es-MX" sz="1400" dirty="0" smtClean="0">
                <a:latin typeface="Arial" panose="020B0604020202020204" pitchFamily="34" charset="0"/>
                <a:ea typeface="Arial Unicode MS" pitchFamily="34" charset="-128"/>
                <a:cs typeface="Arial" panose="020B0604020202020204" pitchFamily="34" charset="0"/>
              </a:rPr>
              <a:t>Públicos:</a:t>
            </a:r>
          </a:p>
          <a:p>
            <a:endParaRPr lang="es-MX" sz="1400" dirty="0" smtClean="0">
              <a:latin typeface="Arial" panose="020B0604020202020204" pitchFamily="34" charset="0"/>
              <a:ea typeface="Arial Unicode MS" pitchFamily="34" charset="-128"/>
              <a:cs typeface="Arial" panose="020B0604020202020204" pitchFamily="34" charset="0"/>
            </a:endParaRPr>
          </a:p>
          <a:p>
            <a:pPr marL="285750" indent="-285750">
              <a:buFont typeface="Wingdings" pitchFamily="2" charset="2"/>
              <a:buChar char="Ø"/>
            </a:pPr>
            <a:r>
              <a:rPr lang="es-MX" sz="1400" u="sng" dirty="0" smtClean="0">
                <a:latin typeface="Arial" panose="020B0604020202020204" pitchFamily="34" charset="0"/>
                <a:ea typeface="Arial Unicode MS" pitchFamily="34" charset="-128"/>
                <a:cs typeface="Arial" panose="020B0604020202020204" pitchFamily="34" charset="0"/>
              </a:rPr>
              <a:t>Internos: </a:t>
            </a:r>
          </a:p>
          <a:p>
            <a:r>
              <a:rPr lang="es-MX" sz="1400" dirty="0" smtClean="0">
                <a:latin typeface="Arial" panose="020B0604020202020204" pitchFamily="34" charset="0"/>
                <a:ea typeface="Arial Unicode MS" pitchFamily="34" charset="-128"/>
                <a:cs typeface="Arial" panose="020B0604020202020204" pitchFamily="34" charset="0"/>
              </a:rPr>
              <a:t>Directores, vendedores, consultores en imagen, personal de seguridad, secretarias.</a:t>
            </a:r>
          </a:p>
          <a:p>
            <a:endParaRPr lang="es-MX" sz="1400" dirty="0" smtClean="0">
              <a:latin typeface="Arial" panose="020B0604020202020204" pitchFamily="34" charset="0"/>
              <a:ea typeface="Arial Unicode MS" pitchFamily="34" charset="-128"/>
              <a:cs typeface="Arial" panose="020B0604020202020204" pitchFamily="34" charset="0"/>
            </a:endParaRPr>
          </a:p>
          <a:p>
            <a:pPr marL="285750" indent="-285750">
              <a:buFont typeface="Wingdings" pitchFamily="2" charset="2"/>
              <a:buChar char="Ø"/>
            </a:pPr>
            <a:r>
              <a:rPr lang="es-MX" sz="1400" u="sng" dirty="0" smtClean="0">
                <a:latin typeface="Arial" panose="020B0604020202020204" pitchFamily="34" charset="0"/>
                <a:ea typeface="Arial Unicode MS" pitchFamily="34" charset="-128"/>
                <a:cs typeface="Arial" panose="020B0604020202020204" pitchFamily="34" charset="0"/>
              </a:rPr>
              <a:t>Externos: </a:t>
            </a:r>
          </a:p>
          <a:p>
            <a:r>
              <a:rPr lang="es-MX" sz="1400" dirty="0" smtClean="0">
                <a:latin typeface="Arial" panose="020B0604020202020204" pitchFamily="34" charset="0"/>
                <a:ea typeface="Arial Unicode MS" pitchFamily="34" charset="-128"/>
                <a:cs typeface="Arial" panose="020B0604020202020204" pitchFamily="34" charset="0"/>
              </a:rPr>
              <a:t>Instituciones políticas, agencias de relaciones públicas, competencia, instituciones privadas, asociaciones civiles.</a:t>
            </a:r>
          </a:p>
          <a:p>
            <a:endParaRPr lang="es-MX" sz="1400" dirty="0" smtClean="0">
              <a:latin typeface="Arial" panose="020B0604020202020204" pitchFamily="34" charset="0"/>
              <a:ea typeface="Arial Unicode MS" pitchFamily="34" charset="-128"/>
              <a:cs typeface="Arial" panose="020B0604020202020204" pitchFamily="34" charset="0"/>
            </a:endParaRPr>
          </a:p>
          <a:p>
            <a:pPr marL="285750" indent="-285750">
              <a:buFont typeface="Wingdings" pitchFamily="2" charset="2"/>
              <a:buChar char="Ø"/>
            </a:pPr>
            <a:r>
              <a:rPr lang="es-MX" sz="1400" u="sng" dirty="0" smtClean="0">
                <a:latin typeface="Arial" panose="020B0604020202020204" pitchFamily="34" charset="0"/>
                <a:ea typeface="Arial Unicode MS" pitchFamily="34" charset="-128"/>
                <a:cs typeface="Arial" panose="020B0604020202020204" pitchFamily="34" charset="0"/>
              </a:rPr>
              <a:t>Mixtos: </a:t>
            </a:r>
          </a:p>
          <a:p>
            <a:r>
              <a:rPr lang="es-MX" sz="1400" dirty="0" smtClean="0">
                <a:latin typeface="Arial" panose="020B0604020202020204" pitchFamily="34" charset="0"/>
                <a:ea typeface="Arial Unicode MS" pitchFamily="34" charset="-128"/>
                <a:cs typeface="Arial" panose="020B0604020202020204" pitchFamily="34" charset="0"/>
              </a:rPr>
              <a:t>Prensa, agencias de relaciones públicas, familiares de empleados, sindicatos de actores.</a:t>
            </a:r>
          </a:p>
          <a:p>
            <a:pPr marL="285750" indent="-285750">
              <a:buFont typeface="Wingdings" pitchFamily="2" charset="2"/>
              <a:buChar char="Ø"/>
            </a:pPr>
            <a:endParaRPr lang="es-MX" sz="1400" dirty="0" smtClean="0">
              <a:latin typeface="Arial" panose="020B0604020202020204" pitchFamily="34" charset="0"/>
              <a:ea typeface="Arial Unicode MS" pitchFamily="34" charset="-128"/>
              <a:cs typeface="Arial" panose="020B0604020202020204" pitchFamily="34" charset="0"/>
            </a:endParaRPr>
          </a:p>
          <a:p>
            <a:pPr marL="285750" indent="-285750">
              <a:buFont typeface="Wingdings" pitchFamily="2" charset="2"/>
              <a:buChar char="Ø"/>
            </a:pPr>
            <a:r>
              <a:rPr lang="es-MX" sz="1400" u="sng" dirty="0" smtClean="0">
                <a:latin typeface="Arial" panose="020B0604020202020204" pitchFamily="34" charset="0"/>
                <a:ea typeface="Arial Unicode MS" pitchFamily="34" charset="-128"/>
                <a:cs typeface="Arial" panose="020B0604020202020204" pitchFamily="34" charset="0"/>
              </a:rPr>
              <a:t>Financieros: </a:t>
            </a:r>
          </a:p>
          <a:p>
            <a:r>
              <a:rPr lang="es-MX" sz="1400" dirty="0" smtClean="0">
                <a:latin typeface="Arial" panose="020B0604020202020204" pitchFamily="34" charset="0"/>
                <a:ea typeface="Arial Unicode MS" pitchFamily="34" charset="-128"/>
                <a:cs typeface="Arial" panose="020B0604020202020204" pitchFamily="34" charset="0"/>
              </a:rPr>
              <a:t>Bancos, proveedores y accionistas.</a:t>
            </a:r>
            <a:r>
              <a:rPr lang="es-MX" sz="1400" dirty="0" smtClean="0">
                <a:latin typeface="Arial" panose="020B0604020202020204" pitchFamily="34" charset="0"/>
                <a:cs typeface="Arial" panose="020B0604020202020204" pitchFamily="34" charset="0"/>
              </a:rPr>
              <a:t/>
            </a:r>
            <a:br>
              <a:rPr lang="es-MX" sz="1400" dirty="0" smtClean="0">
                <a:latin typeface="Arial" panose="020B0604020202020204" pitchFamily="34" charset="0"/>
                <a:cs typeface="Arial" panose="020B0604020202020204" pitchFamily="34" charset="0"/>
              </a:rPr>
            </a:br>
            <a:endParaRPr lang="es-MX" sz="1400" dirty="0" smtClean="0">
              <a:latin typeface="Arial" panose="020B0604020202020204" pitchFamily="34" charset="0"/>
              <a:cs typeface="Arial" panose="020B0604020202020204" pitchFamily="34" charset="0"/>
            </a:endParaRPr>
          </a:p>
          <a:p>
            <a:pPr marL="285750" indent="-285750">
              <a:buFont typeface="Wingdings" pitchFamily="2" charset="2"/>
              <a:buChar char="Ø"/>
            </a:pPr>
            <a:r>
              <a:rPr lang="es-MX" sz="1400" u="sng" dirty="0" err="1" smtClean="0">
                <a:latin typeface="Arial" panose="020B0604020202020204" pitchFamily="34" charset="0"/>
                <a:ea typeface="Arial Unicode MS" pitchFamily="34" charset="-128"/>
                <a:cs typeface="Arial" panose="020B0604020202020204" pitchFamily="34" charset="0"/>
              </a:rPr>
              <a:t>Ciberaudiencias</a:t>
            </a:r>
            <a:r>
              <a:rPr lang="es-MX" sz="1400" u="sng" dirty="0" smtClean="0">
                <a:latin typeface="Arial" panose="020B0604020202020204" pitchFamily="34" charset="0"/>
                <a:ea typeface="Arial Unicode MS" pitchFamily="34" charset="-128"/>
                <a:cs typeface="Arial" panose="020B0604020202020204" pitchFamily="34" charset="0"/>
              </a:rPr>
              <a:t>: </a:t>
            </a:r>
          </a:p>
          <a:p>
            <a:r>
              <a:rPr lang="es-MX" sz="1400" dirty="0" smtClean="0">
                <a:latin typeface="Arial" panose="020B0604020202020204" pitchFamily="34" charset="0"/>
                <a:ea typeface="Arial Unicode MS" pitchFamily="34" charset="-128"/>
                <a:cs typeface="Arial" panose="020B0604020202020204" pitchFamily="34" charset="0"/>
              </a:rPr>
              <a:t>Visitantes del sitio web, lectores de alguna nota en internet sobre nuestra consultoría, seguidores en Facebook, seguidores en </a:t>
            </a:r>
            <a:r>
              <a:rPr lang="es-MX" sz="1400" dirty="0" err="1" smtClean="0">
                <a:latin typeface="Arial" panose="020B0604020202020204" pitchFamily="34" charset="0"/>
                <a:ea typeface="Arial Unicode MS" pitchFamily="34" charset="-128"/>
                <a:cs typeface="Arial" panose="020B0604020202020204" pitchFamily="34" charset="0"/>
              </a:rPr>
              <a:t>twitter</a:t>
            </a:r>
            <a:r>
              <a:rPr lang="es-MX" sz="1400" dirty="0" smtClean="0">
                <a:latin typeface="Arial" panose="020B0604020202020204" pitchFamily="34" charset="0"/>
                <a:ea typeface="Arial Unicode MS" pitchFamily="34" charset="-128"/>
                <a:cs typeface="Arial" panose="020B0604020202020204" pitchFamily="34" charset="0"/>
              </a:rPr>
              <a:t>, blogs.</a:t>
            </a:r>
          </a:p>
          <a:p>
            <a:endParaRPr lang="es-MX" sz="1400" u="sng" dirty="0" smtClean="0">
              <a:latin typeface="Arial" panose="020B0604020202020204" pitchFamily="34" charset="0"/>
              <a:ea typeface="Arial Unicode MS" pitchFamily="34" charset="-128"/>
              <a:cs typeface="Arial" panose="020B0604020202020204" pitchFamily="34" charset="0"/>
            </a:endParaRPr>
          </a:p>
          <a:p>
            <a:pPr marL="285750" indent="-285750">
              <a:buFont typeface="Wingdings" pitchFamily="2" charset="2"/>
              <a:buChar char="Ø"/>
            </a:pPr>
            <a:r>
              <a:rPr lang="es-MX" sz="1400" u="sng" dirty="0" smtClean="0">
                <a:latin typeface="Arial" panose="020B0604020202020204" pitchFamily="34" charset="0"/>
                <a:ea typeface="Arial Unicode MS" pitchFamily="34" charset="-128"/>
                <a:cs typeface="Arial" panose="020B0604020202020204" pitchFamily="34" charset="0"/>
              </a:rPr>
              <a:t>Enemigos / opositores:</a:t>
            </a:r>
          </a:p>
          <a:p>
            <a:r>
              <a:rPr lang="es-MX" sz="1400" dirty="0" smtClean="0">
                <a:latin typeface="Arial" panose="020B0604020202020204" pitchFamily="34" charset="0"/>
                <a:ea typeface="Arial Unicode MS" pitchFamily="34" charset="-128"/>
                <a:cs typeface="Arial" panose="020B0604020202020204" pitchFamily="34" charset="0"/>
              </a:rPr>
              <a:t>Consultoras “enemigas” </a:t>
            </a:r>
          </a:p>
          <a:p>
            <a:pPr marL="285750" indent="-285750">
              <a:buFont typeface="Arial" pitchFamily="34" charset="0"/>
              <a:buChar char="•"/>
            </a:pPr>
            <a:r>
              <a:rPr lang="es-MX" sz="1400" dirty="0" smtClean="0">
                <a:latin typeface="Arial" panose="020B0604020202020204" pitchFamily="34" charset="0"/>
                <a:ea typeface="Arial Unicode MS" pitchFamily="34" charset="-128"/>
                <a:cs typeface="Arial" panose="020B0604020202020204" pitchFamily="34" charset="0"/>
              </a:rPr>
              <a:t> 24tres65 Agencia Política. Ubicado en la Cd. de México. Teléfono:  5564 -92289</a:t>
            </a:r>
          </a:p>
          <a:p>
            <a:pPr marL="285750" indent="-285750">
              <a:buFont typeface="Arial" pitchFamily="34" charset="0"/>
              <a:buChar char="•"/>
            </a:pPr>
            <a:r>
              <a:rPr lang="es-MX" sz="1400" dirty="0" smtClean="0">
                <a:latin typeface="Arial" panose="020B0604020202020204" pitchFamily="34" charset="0"/>
                <a:ea typeface="Arial Unicode MS" pitchFamily="34" charset="-128"/>
                <a:cs typeface="Arial" panose="020B0604020202020204" pitchFamily="34" charset="0"/>
              </a:rPr>
              <a:t> 365 </a:t>
            </a:r>
            <a:r>
              <a:rPr lang="es-MX" sz="1400" dirty="0" err="1" smtClean="0">
                <a:latin typeface="Arial" panose="020B0604020202020204" pitchFamily="34" charset="0"/>
                <a:ea typeface="Arial Unicode MS" pitchFamily="34" charset="-128"/>
                <a:cs typeface="Arial" panose="020B0604020202020204" pitchFamily="34" charset="0"/>
              </a:rPr>
              <a:t>Consulting</a:t>
            </a:r>
            <a:r>
              <a:rPr lang="es-MX" sz="1400" dirty="0" smtClean="0">
                <a:latin typeface="Arial" panose="020B0604020202020204" pitchFamily="34" charset="0"/>
                <a:ea typeface="Arial Unicode MS" pitchFamily="34" charset="-128"/>
                <a:cs typeface="Arial" panose="020B0604020202020204" pitchFamily="34" charset="0"/>
              </a:rPr>
              <a:t>. Ubicado en Moliere 38. Colonia Polanco, Cd. de México.  Teléfono:    55438708 (Competencia más directa)</a:t>
            </a:r>
          </a:p>
          <a:p>
            <a:endParaRPr lang="es-MX"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926341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5</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932605" y="481957"/>
            <a:ext cx="2364750" cy="538609"/>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Cambio de nombre</a:t>
            </a:r>
          </a:p>
          <a:p>
            <a:pPr algn="ctr"/>
            <a:endParaRPr lang="es-MX" sz="900" dirty="0" smtClean="0">
              <a:solidFill>
                <a:srgbClr val="595F62"/>
              </a:solidFill>
              <a:latin typeface="Arial Unicode MS" pitchFamily="34" charset="-128"/>
              <a:ea typeface="Arial Unicode MS" pitchFamily="34" charset="-128"/>
              <a:cs typeface="Arial Unicode MS" pitchFamily="34" charset="-128"/>
            </a:endParaRPr>
          </a:p>
        </p:txBody>
      </p:sp>
      <p:graphicFrame>
        <p:nvGraphicFramePr>
          <p:cNvPr id="9" name="2 Tabla"/>
          <p:cNvGraphicFramePr>
            <a:graphicFrameLocks noGrp="1"/>
          </p:cNvGraphicFramePr>
          <p:nvPr>
            <p:extLst>
              <p:ext uri="{D42A27DB-BD31-4B8C-83A1-F6EECF244321}">
                <p14:modId xmlns:p14="http://schemas.microsoft.com/office/powerpoint/2010/main" val="808109112"/>
              </p:ext>
            </p:extLst>
          </p:nvPr>
        </p:nvGraphicFramePr>
        <p:xfrm>
          <a:off x="1269778" y="1612190"/>
          <a:ext cx="6882234" cy="5188794"/>
        </p:xfrm>
        <a:graphic>
          <a:graphicData uri="http://schemas.openxmlformats.org/drawingml/2006/table">
            <a:tbl>
              <a:tblPr>
                <a:tableStyleId>{22838BEF-8BB2-4498-84A7-C5851F593DF1}</a:tableStyleId>
              </a:tblPr>
              <a:tblGrid>
                <a:gridCol w="2294078"/>
                <a:gridCol w="2294078"/>
                <a:gridCol w="2294078"/>
              </a:tblGrid>
              <a:tr h="399138">
                <a:tc>
                  <a:txBody>
                    <a:bodyPr/>
                    <a:lstStyle/>
                    <a:p>
                      <a:pPr algn="ct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b="1" dirty="0">
                          <a:effectLst/>
                          <a:latin typeface="Arial Unicode MS" panose="020B0604020202020204" pitchFamily="34" charset="-128"/>
                          <a:ea typeface="Arial Unicode MS" panose="020B0604020202020204" pitchFamily="34" charset="-128"/>
                          <a:cs typeface="Arial Unicode MS" panose="020B0604020202020204" pitchFamily="34" charset="-128"/>
                        </a:rPr>
                        <a:t>Figura retórica</a:t>
                      </a:r>
                      <a:endParaRPr lang="es-MX" sz="1300" b="1"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lgn="ct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b="1">
                          <a:effectLst/>
                          <a:latin typeface="Arial Unicode MS" panose="020B0604020202020204" pitchFamily="34" charset="-128"/>
                          <a:ea typeface="Arial Unicode MS" panose="020B0604020202020204" pitchFamily="34" charset="-128"/>
                          <a:cs typeface="Arial Unicode MS" panose="020B0604020202020204" pitchFamily="34" charset="-128"/>
                        </a:rPr>
                        <a:t>Nombre actual</a:t>
                      </a:r>
                      <a:endParaRPr lang="es-MX" sz="1300" b="1">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lgn="ct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Cambio</a:t>
                      </a:r>
                    </a:p>
                    <a:p>
                      <a:pPr algn="ct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endParaRPr lang="es-MX" sz="1300" b="1"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Eliminación de un calificativo limitativo</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Cárites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Contracción</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CarConsult</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Adopción de iniciales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C.C.</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Adición del nombre de un socio</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VaBel</a:t>
                      </a: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 y asociados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Vargas, López y Díaz</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Reducción del nombre de un socio</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Vargas, López y Díaz</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López y Díaz</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Retorno al nombre anterior</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Cárites</a:t>
                      </a: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 Consultores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Gratiae</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Incremento verbal</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Cárites</a:t>
                      </a: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 Consultores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Consultoría en imagen</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Cambio a un nombre descriptivo</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Cárites</a:t>
                      </a: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 Consultoría y diseño de imagen</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Sustitución de iniciales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CC</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598707">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Adopción del nombre de la empresa compradora o la adquirida</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Imago Consultores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Cambio de situación legal</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smtClean="0">
                          <a:effectLst/>
                          <a:latin typeface="Arial Unicode MS" panose="020B0604020202020204" pitchFamily="34" charset="-128"/>
                          <a:ea typeface="Arial Unicode MS" panose="020B0604020202020204" pitchFamily="34" charset="-128"/>
                          <a:cs typeface="Arial Unicode MS" panose="020B0604020202020204" pitchFamily="34" charset="-128"/>
                        </a:rPr>
                        <a:t>Cárites</a:t>
                      </a:r>
                      <a:r>
                        <a:rPr lang="es-ES_tradnl" sz="13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Consultores S.A. DE C.V</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smtClean="0">
                          <a:effectLst/>
                          <a:latin typeface="Arial Unicode MS" panose="020B0604020202020204" pitchFamily="34" charset="-128"/>
                          <a:ea typeface="Arial Unicode MS" panose="020B0604020202020204" pitchFamily="34" charset="-128"/>
                          <a:cs typeface="Arial Unicode MS" panose="020B0604020202020204" pitchFamily="34" charset="-128"/>
                        </a:rPr>
                        <a:t>Cárites</a:t>
                      </a:r>
                      <a:r>
                        <a:rPr lang="es-ES_tradnl" sz="13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Consultores &amp; asociados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Apellido del fundador</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err="1">
                          <a:effectLst/>
                          <a:latin typeface="Arial Unicode MS" panose="020B0604020202020204" pitchFamily="34" charset="-128"/>
                          <a:ea typeface="Arial Unicode MS" panose="020B0604020202020204" pitchFamily="34" charset="-128"/>
                          <a:cs typeface="Arial Unicode MS" panose="020B0604020202020204" pitchFamily="34" charset="-128"/>
                        </a:rPr>
                        <a:t>Vertti</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pPr>
                      <a:r>
                        <a:rPr lang="en-US" sz="1300">
                          <a:effectLst/>
                          <a:latin typeface="Arial Unicode MS" panose="020B0604020202020204" pitchFamily="34" charset="-128"/>
                          <a:ea typeface="Arial Unicode MS" panose="020B0604020202020204" pitchFamily="34" charset="-128"/>
                          <a:cs typeface="Arial Unicode MS" panose="020B0604020202020204" pitchFamily="34" charset="-128"/>
                        </a:rPr>
                        <a:t>Iniciales del fundador</a:t>
                      </a:r>
                      <a:endParaRPr lang="es-MX" sz="130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L&amp;PV </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399138">
                <a:tc>
                  <a:txBody>
                    <a:bodyPr/>
                    <a:lstStyle/>
                    <a:p>
                      <a:pPr>
                        <a:spcAft>
                          <a:spcPts val="0"/>
                        </a:spcAft>
                      </a:pPr>
                      <a:r>
                        <a:rPr lang="es-MX" sz="1300">
                          <a:effectLst/>
                          <a:latin typeface="Arial Unicode MS" panose="020B0604020202020204" pitchFamily="34" charset="-128"/>
                          <a:ea typeface="Arial Unicode MS" panose="020B0604020202020204" pitchFamily="34" charset="-128"/>
                          <a:cs typeface="Arial Unicode MS" panose="020B0604020202020204" pitchFamily="34" charset="-128"/>
                        </a:rPr>
                        <a:t>Nombre de acuerdo a las actividades</a:t>
                      </a: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3i  *por las tres imágenes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r h="199569">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Iniciales nombres de socios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a:effectLst/>
                          <a:latin typeface="Arial Unicode MS" panose="020B0604020202020204" pitchFamily="34" charset="-128"/>
                          <a:ea typeface="Arial Unicode MS" panose="020B0604020202020204" pitchFamily="34" charset="-128"/>
                          <a:cs typeface="Arial Unicode MS" panose="020B0604020202020204" pitchFamily="34" charset="-128"/>
                        </a:rPr>
                        <a:t>Cárites Consultores</a:t>
                      </a:r>
                      <a:endParaRPr lang="es-MX" sz="130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c>
                  <a:txBody>
                    <a:bodyPr/>
                    <a:lstStyle/>
                    <a:p>
                      <a:pPr>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s-ES_tradnl" sz="1300" dirty="0">
                          <a:effectLst/>
                          <a:latin typeface="Arial Unicode MS" panose="020B0604020202020204" pitchFamily="34" charset="-128"/>
                          <a:ea typeface="Arial Unicode MS" panose="020B0604020202020204" pitchFamily="34" charset="-128"/>
                          <a:cs typeface="Arial Unicode MS" panose="020B0604020202020204" pitchFamily="34" charset="-128"/>
                        </a:rPr>
                        <a:t>A.K.A Consultores.</a:t>
                      </a:r>
                      <a:endParaRPr lang="es-MX" sz="1300" dirty="0">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3501" marR="63501" marT="0" marB="0"/>
                </a:tc>
              </a:tr>
            </a:tbl>
          </a:graphicData>
        </a:graphic>
      </p:graphicFrame>
    </p:spTree>
    <p:extLst>
      <p:ext uri="{BB962C8B-B14F-4D97-AF65-F5344CB8AC3E}">
        <p14:creationId xmlns:p14="http://schemas.microsoft.com/office/powerpoint/2010/main" val="360971296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6</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866076" y="481957"/>
            <a:ext cx="2497800" cy="400110"/>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Relaciones Públicas</a:t>
            </a:r>
          </a:p>
        </p:txBody>
      </p:sp>
      <p:graphicFrame>
        <p:nvGraphicFramePr>
          <p:cNvPr id="6" name="Tabla 5"/>
          <p:cNvGraphicFramePr>
            <a:graphicFrameLocks noGrp="1"/>
          </p:cNvGraphicFramePr>
          <p:nvPr>
            <p:extLst>
              <p:ext uri="{D42A27DB-BD31-4B8C-83A1-F6EECF244321}">
                <p14:modId xmlns:p14="http://schemas.microsoft.com/office/powerpoint/2010/main" val="995796806"/>
              </p:ext>
            </p:extLst>
          </p:nvPr>
        </p:nvGraphicFramePr>
        <p:xfrm>
          <a:off x="123414" y="1784349"/>
          <a:ext cx="5681041" cy="4755598"/>
        </p:xfrm>
        <a:graphic>
          <a:graphicData uri="http://schemas.openxmlformats.org/drawingml/2006/table">
            <a:tbl>
              <a:tblPr bandRow="1">
                <a:tableStyleId>{5C22544A-7EE6-4342-B048-85BDC9FD1C3A}</a:tableStyleId>
              </a:tblPr>
              <a:tblGrid>
                <a:gridCol w="5681041"/>
              </a:tblGrid>
              <a:tr h="380448">
                <a:tc>
                  <a:txBody>
                    <a:bodyPr/>
                    <a:lstStyle/>
                    <a:p>
                      <a:r>
                        <a:rPr lang="es-MX" dirty="0" smtClean="0"/>
                        <a:t>Externos</a:t>
                      </a:r>
                      <a:endParaRPr lang="es-MX" dirty="0"/>
                    </a:p>
                  </a:txBody>
                  <a:tcPr/>
                </a:tc>
              </a:tr>
              <a:tr h="951119">
                <a:tc>
                  <a:txBody>
                    <a:bodyPr/>
                    <a:lstStyle/>
                    <a:p>
                      <a:r>
                        <a:rPr lang="es-MX" dirty="0" smtClean="0"/>
                        <a:t>Mantener relaciones cordiales y un constante flujo de comunicación en vivo para tener su respaldo en caso de necesitarlo en algún momento.</a:t>
                      </a:r>
                      <a:endParaRPr lang="es-MX" dirty="0"/>
                    </a:p>
                  </a:txBody>
                  <a:tcPr/>
                </a:tc>
              </a:tr>
              <a:tr h="380448">
                <a:tc>
                  <a:txBody>
                    <a:bodyPr/>
                    <a:lstStyle/>
                    <a:p>
                      <a:r>
                        <a:rPr lang="es-MX" dirty="0" smtClean="0"/>
                        <a:t>Internos</a:t>
                      </a:r>
                      <a:endParaRPr lang="es-MX" dirty="0"/>
                    </a:p>
                  </a:txBody>
                  <a:tcPr/>
                </a:tc>
              </a:tr>
              <a:tr h="951119">
                <a:tc>
                  <a:txBody>
                    <a:bodyPr/>
                    <a:lstStyle/>
                    <a:p>
                      <a:r>
                        <a:rPr lang="es-MX" dirty="0" smtClean="0"/>
                        <a:t>Generar una buena vinculación entre la administración actual y ellos para evitar rotación de personal y generar identificación con la empresa</a:t>
                      </a:r>
                      <a:endParaRPr lang="es-MX" dirty="0"/>
                    </a:p>
                  </a:txBody>
                  <a:tcPr/>
                </a:tc>
              </a:tr>
              <a:tr h="380448">
                <a:tc>
                  <a:txBody>
                    <a:bodyPr/>
                    <a:lstStyle/>
                    <a:p>
                      <a:r>
                        <a:rPr lang="es-MX" dirty="0" smtClean="0"/>
                        <a:t>Enemigos</a:t>
                      </a:r>
                      <a:endParaRPr lang="es-MX" dirty="0"/>
                    </a:p>
                  </a:txBody>
                  <a:tcPr/>
                </a:tc>
              </a:tr>
              <a:tr h="665784">
                <a:tc>
                  <a:txBody>
                    <a:bodyPr/>
                    <a:lstStyle/>
                    <a:p>
                      <a:r>
                        <a:rPr lang="es-MX" dirty="0" smtClean="0"/>
                        <a:t>Mejorar la relación que se tiene con ellos para seguir laborando con normalidad.</a:t>
                      </a:r>
                      <a:endParaRPr lang="es-MX" dirty="0"/>
                    </a:p>
                  </a:txBody>
                  <a:tcPr/>
                </a:tc>
              </a:tr>
              <a:tr h="380448">
                <a:tc>
                  <a:txBody>
                    <a:bodyPr/>
                    <a:lstStyle/>
                    <a:p>
                      <a:r>
                        <a:rPr lang="es-MX" dirty="0" smtClean="0"/>
                        <a:t>Competidores</a:t>
                      </a:r>
                      <a:endParaRPr lang="es-MX" dirty="0"/>
                    </a:p>
                  </a:txBody>
                  <a:tcPr/>
                </a:tc>
              </a:tr>
              <a:tr h="665784">
                <a:tc>
                  <a:txBody>
                    <a:bodyPr/>
                    <a:lstStyle/>
                    <a:p>
                      <a:r>
                        <a:rPr lang="es-MX" dirty="0" smtClean="0"/>
                        <a:t>Mantener una competencia sana y ética para obtener clientes de mayor categoría</a:t>
                      </a:r>
                      <a:endParaRPr lang="es-MX" dirty="0"/>
                    </a:p>
                  </a:txBody>
                  <a:tcPr/>
                </a:tc>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877748723"/>
              </p:ext>
            </p:extLst>
          </p:nvPr>
        </p:nvGraphicFramePr>
        <p:xfrm>
          <a:off x="5866077" y="2530064"/>
          <a:ext cx="3277924" cy="3022600"/>
        </p:xfrm>
        <a:graphic>
          <a:graphicData uri="http://schemas.openxmlformats.org/drawingml/2006/table">
            <a:tbl>
              <a:tblPr bandRow="1">
                <a:tableStyleId>{5C22544A-7EE6-4342-B048-85BDC9FD1C3A}</a:tableStyleId>
              </a:tblPr>
              <a:tblGrid>
                <a:gridCol w="3277924"/>
              </a:tblGrid>
              <a:tr h="370840">
                <a:tc>
                  <a:txBody>
                    <a:bodyPr/>
                    <a:lstStyle/>
                    <a:p>
                      <a:r>
                        <a:rPr lang="es-MX" dirty="0" err="1" smtClean="0"/>
                        <a:t>Ciberaudiencia</a:t>
                      </a:r>
                      <a:endParaRPr lang="es-MX" dirty="0"/>
                    </a:p>
                  </a:txBody>
                  <a:tcPr/>
                </a:tc>
              </a:tr>
              <a:tr h="370840">
                <a:tc>
                  <a:txBody>
                    <a:bodyPr/>
                    <a:lstStyle/>
                    <a:p>
                      <a:r>
                        <a:rPr lang="es-MX" dirty="0" smtClean="0"/>
                        <a:t>Aumentar la búsqueda cibernética sobre nuestra consultoría.</a:t>
                      </a:r>
                      <a:endParaRPr lang="es-MX" dirty="0"/>
                    </a:p>
                  </a:txBody>
                  <a:tcPr/>
                </a:tc>
              </a:tr>
              <a:tr h="370840">
                <a:tc>
                  <a:txBody>
                    <a:bodyPr/>
                    <a:lstStyle/>
                    <a:p>
                      <a:r>
                        <a:rPr lang="es-MX" dirty="0" smtClean="0"/>
                        <a:t>Financieros</a:t>
                      </a:r>
                    </a:p>
                    <a:p>
                      <a:r>
                        <a:rPr lang="es-MX" dirty="0" smtClean="0"/>
                        <a:t>Mantener relaciones cordiales y un constante flujo de comunicación en vivo para tener su respaldo en caso de necesitarlo en algún momento.</a:t>
                      </a:r>
                      <a:endParaRPr lang="es-MX" dirty="0"/>
                    </a:p>
                  </a:txBody>
                  <a:tcPr/>
                </a:tc>
              </a:tr>
            </a:tbl>
          </a:graphicData>
        </a:graphic>
      </p:graphicFrame>
    </p:spTree>
    <p:extLst>
      <p:ext uri="{BB962C8B-B14F-4D97-AF65-F5344CB8AC3E}">
        <p14:creationId xmlns:p14="http://schemas.microsoft.com/office/powerpoint/2010/main" val="359044566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7</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6101716" y="481957"/>
            <a:ext cx="2026517" cy="400110"/>
          </a:xfrm>
          <a:prstGeom prst="rect">
            <a:avLst/>
          </a:prstGeom>
        </p:spPr>
        <p:txBody>
          <a:bodyPr wrap="none">
            <a:spAutoFit/>
          </a:bodyPr>
          <a:lstStyle/>
          <a:p>
            <a:pPr algn="ctr"/>
            <a:r>
              <a:rPr lang="es-MX" sz="2000" dirty="0" err="1" smtClean="0">
                <a:solidFill>
                  <a:srgbClr val="595F62"/>
                </a:solidFill>
                <a:latin typeface="Arial Unicode MS" pitchFamily="34" charset="-128"/>
                <a:ea typeface="Arial Unicode MS" pitchFamily="34" charset="-128"/>
                <a:cs typeface="Arial Unicode MS" pitchFamily="34" charset="-128"/>
              </a:rPr>
              <a:t>Ciberaudiencias</a:t>
            </a:r>
            <a:endParaRPr lang="es-MX" sz="2000" dirty="0" smtClean="0">
              <a:solidFill>
                <a:srgbClr val="595F62"/>
              </a:solidFill>
              <a:latin typeface="Arial Unicode MS" pitchFamily="34" charset="-128"/>
              <a:ea typeface="Arial Unicode MS" pitchFamily="34" charset="-128"/>
              <a:cs typeface="Arial Unicode MS" pitchFamily="34" charset="-128"/>
            </a:endParaRPr>
          </a:p>
        </p:txBody>
      </p:sp>
      <p:graphicFrame>
        <p:nvGraphicFramePr>
          <p:cNvPr id="3" name="Tabla 2"/>
          <p:cNvGraphicFramePr>
            <a:graphicFrameLocks noGrp="1"/>
          </p:cNvGraphicFramePr>
          <p:nvPr>
            <p:extLst>
              <p:ext uri="{D42A27DB-BD31-4B8C-83A1-F6EECF244321}">
                <p14:modId xmlns:p14="http://schemas.microsoft.com/office/powerpoint/2010/main" val="3095701639"/>
              </p:ext>
            </p:extLst>
          </p:nvPr>
        </p:nvGraphicFramePr>
        <p:xfrm>
          <a:off x="1540713" y="1768264"/>
          <a:ext cx="6191929" cy="4771683"/>
        </p:xfrm>
        <a:graphic>
          <a:graphicData uri="http://schemas.openxmlformats.org/drawingml/2006/table">
            <a:tbl>
              <a:tblPr firstRow="1" firstCol="1" bandRow="1">
                <a:tableStyleId>{5C22544A-7EE6-4342-B048-85BDC9FD1C3A}</a:tableStyleId>
              </a:tblPr>
              <a:tblGrid>
                <a:gridCol w="6191929"/>
              </a:tblGrid>
              <a:tr h="957583">
                <a:tc>
                  <a:txBody>
                    <a:bodyPr/>
                    <a:lstStyle/>
                    <a:p>
                      <a:pPr algn="ctr">
                        <a:lnSpc>
                          <a:spcPct val="115000"/>
                        </a:lnSpc>
                        <a:spcAft>
                          <a:spcPts val="0"/>
                        </a:spcAft>
                      </a:pPr>
                      <a:r>
                        <a:rPr lang="es-MX" sz="2000">
                          <a:effectLst/>
                        </a:rPr>
                        <a:t> </a:t>
                      </a:r>
                      <a:endParaRPr lang="es-MX" sz="900">
                        <a:effectLst/>
                      </a:endParaRPr>
                    </a:p>
                    <a:p>
                      <a:pPr algn="ctr">
                        <a:lnSpc>
                          <a:spcPct val="115000"/>
                        </a:lnSpc>
                        <a:spcAft>
                          <a:spcPts val="0"/>
                        </a:spcAft>
                      </a:pPr>
                      <a:r>
                        <a:rPr lang="es-MX" sz="2000">
                          <a:effectLst/>
                        </a:rPr>
                        <a:t>OPORTUNIDAD DE NEGOCIO</a:t>
                      </a:r>
                      <a:endParaRPr lang="es-MX" sz="900">
                        <a:effectLst/>
                      </a:endParaRPr>
                    </a:p>
                    <a:p>
                      <a:pPr algn="ctr">
                        <a:lnSpc>
                          <a:spcPct val="115000"/>
                        </a:lnSpc>
                        <a:spcAft>
                          <a:spcPts val="0"/>
                        </a:spcAft>
                      </a:pPr>
                      <a:r>
                        <a:rPr lang="es-MX" sz="900">
                          <a:effectLst/>
                        </a:rPr>
                        <a:t> </a:t>
                      </a:r>
                      <a:endParaRPr lang="es-MX" sz="9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915" marR="57915" marT="0" marB="0"/>
                </a:tc>
              </a:tr>
              <a:tr h="3814100">
                <a:tc>
                  <a:txBody>
                    <a:bodyPr/>
                    <a:lstStyle/>
                    <a:p>
                      <a:pPr algn="just">
                        <a:lnSpc>
                          <a:spcPct val="115000"/>
                        </a:lnSpc>
                        <a:spcAft>
                          <a:spcPts val="0"/>
                        </a:spcAft>
                      </a:pPr>
                      <a:r>
                        <a:rPr lang="es-MX" sz="1400" dirty="0">
                          <a:effectLst/>
                        </a:rPr>
                        <a:t>Considerando la importancia que tienen las redes sociales, además de la decaída que tienen los sitios web ante estas nuevas plataformas, sabemos que una oportunidad es el hecho de poder compartir la información vista en el sitio web a través de estas redes. Por otra parte, al ser una imagen de consultoría nuestros clientes buscan ver imágenes o información sobre su imagen y esto suele ser del interés de muchos porque les interesa la opinión de los demás así que al enfocarnos en este sentido podremos recibir visitas no sólo de nuestro público target, sino de otros usuarios que más tarde podrían convertirse en público meta o futuros clientes. Finalmente no todas las empresas cuentan con un sitio web ya que lo consideran innecesario, ante esta situación nosotros contamos con esta ventaja que siempre será visto como un respaldo para ser consultados lo cual refiere un mayor grado de profesionalismo.</a:t>
                      </a:r>
                      <a:endParaRPr lang="es-MX" sz="900" dirty="0">
                        <a:effectLst/>
                      </a:endParaRPr>
                    </a:p>
                    <a:p>
                      <a:pPr algn="ctr">
                        <a:lnSpc>
                          <a:spcPct val="115000"/>
                        </a:lnSpc>
                        <a:spcAft>
                          <a:spcPts val="0"/>
                        </a:spcAft>
                      </a:pPr>
                      <a:r>
                        <a:rPr lang="es-MX" sz="900" dirty="0">
                          <a:effectLst/>
                        </a:rPr>
                        <a:t> </a:t>
                      </a:r>
                      <a:endParaRPr lang="es-MX" sz="9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915" marR="57915" marT="0" marB="0"/>
                </a:tc>
              </a:tr>
            </a:tbl>
          </a:graphicData>
        </a:graphic>
      </p:graphicFrame>
    </p:spTree>
    <p:extLst>
      <p:ext uri="{BB962C8B-B14F-4D97-AF65-F5344CB8AC3E}">
        <p14:creationId xmlns:p14="http://schemas.microsoft.com/office/powerpoint/2010/main" val="14560017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8</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6416705" y="481957"/>
            <a:ext cx="1396537" cy="400110"/>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Filantropía</a:t>
            </a:r>
          </a:p>
        </p:txBody>
      </p:sp>
      <p:pic>
        <p:nvPicPr>
          <p:cNvPr id="9" name="0 Imagen"/>
          <p:cNvPicPr/>
          <p:nvPr/>
        </p:nvPicPr>
        <p:blipFill>
          <a:blip r:embed="rId3" cstate="print">
            <a:extLst>
              <a:ext uri="{28A0092B-C50C-407E-A947-70E740481C1C}">
                <a14:useLocalDpi xmlns:a14="http://schemas.microsoft.com/office/drawing/2010/main" val="0"/>
              </a:ext>
            </a:extLst>
          </a:blip>
          <a:stretch>
            <a:fillRect/>
          </a:stretch>
        </p:blipFill>
        <p:spPr>
          <a:xfrm>
            <a:off x="1550505" y="2007604"/>
            <a:ext cx="6065490" cy="2510531"/>
          </a:xfrm>
          <a:prstGeom prst="rect">
            <a:avLst/>
          </a:prstGeom>
        </p:spPr>
      </p:pic>
      <p:sp>
        <p:nvSpPr>
          <p:cNvPr id="3" name="Rectángulo 2"/>
          <p:cNvSpPr/>
          <p:nvPr/>
        </p:nvSpPr>
        <p:spPr>
          <a:xfrm>
            <a:off x="453675" y="4810365"/>
            <a:ext cx="8259149" cy="1366528"/>
          </a:xfrm>
          <a:prstGeom prst="rect">
            <a:avLst/>
          </a:prstGeom>
        </p:spPr>
        <p:txBody>
          <a:bodyPr wrap="square">
            <a:spAutoFit/>
          </a:bodyPr>
          <a:lstStyle/>
          <a:p>
            <a:pPr algn="ctr">
              <a:lnSpc>
                <a:spcPct val="115000"/>
              </a:lnSpc>
              <a:spcAft>
                <a:spcPts val="0"/>
              </a:spcAft>
            </a:pPr>
            <a:r>
              <a:rPr lang="es-MX" dirty="0" smtClean="0">
                <a:solidFill>
                  <a:srgbClr val="000000"/>
                </a:solidFill>
                <a:effectLst/>
                <a:latin typeface="Arial Unicode MS" panose="020B0604020202020204" pitchFamily="34" charset="-128"/>
                <a:ea typeface="Arial" panose="020B0604020202020204" pitchFamily="34" charset="0"/>
              </a:rPr>
              <a:t>“A través de este mensaje relacionamos a los artesanos de las comunidades elegidas para que de acuerdo al curso aumenten su visión no sólo en cuanto a ideas artesanales sino como micro empresa o negocio que se verá reflejado el día de la feria de artesanías.”</a:t>
            </a:r>
            <a:endParaRPr lang="es-MX" sz="1600" dirty="0">
              <a:solidFill>
                <a:srgbClr val="00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7182127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9</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703375" y="481957"/>
            <a:ext cx="2823209" cy="400110"/>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Comunicación en crisis</a:t>
            </a:r>
          </a:p>
        </p:txBody>
      </p:sp>
      <p:sp>
        <p:nvSpPr>
          <p:cNvPr id="18" name="1 Rectángulo"/>
          <p:cNvSpPr/>
          <p:nvPr/>
        </p:nvSpPr>
        <p:spPr>
          <a:xfrm flipH="1">
            <a:off x="3290798" y="2159497"/>
            <a:ext cx="5337086" cy="92516"/>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MX" dirty="0"/>
          </a:p>
        </p:txBody>
      </p:sp>
      <p:sp>
        <p:nvSpPr>
          <p:cNvPr id="14" name="Rectangle 13"/>
          <p:cNvSpPr>
            <a:spLocks noChangeArrowheads="1"/>
          </p:cNvSpPr>
          <p:nvPr/>
        </p:nvSpPr>
        <p:spPr bwMode="auto">
          <a:xfrm flipH="1">
            <a:off x="7114978" y="1829225"/>
            <a:ext cx="811981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1200" b="1" i="0"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A </a:t>
            </a:r>
            <a:r>
              <a:rPr kumimoji="0" lang="es-MX" sz="1200" b="1" i="1"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día</a:t>
            </a:r>
            <a:r>
              <a:rPr kumimoji="0" lang="es-MX" sz="1200" b="1" i="0"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de </a:t>
            </a:r>
            <a:r>
              <a:rPr kumimoji="0" lang="es-MX" sz="1200" b="1" i="1"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mes</a:t>
            </a:r>
            <a:r>
              <a:rPr kumimoji="0" lang="es-MX" sz="1200" b="1" i="0"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kumimoji="0" lang="es-MX" sz="1200" b="1" i="1"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año</a:t>
            </a:r>
            <a:r>
              <a:rPr kumimoji="0" lang="es-MX" sz="1200" b="1" i="0" u="none" strike="noStrike" cap="none" normalizeH="0" baseline="0" smtClean="0">
                <a:ln>
                  <a:noFill/>
                </a:ln>
                <a:solidFill>
                  <a:srgbClr val="000000"/>
                </a:solidFill>
                <a:effectLst/>
                <a:latin typeface="Arial Unicode MS" panose="020B0604020202020204" pitchFamily="34" charset="-128"/>
                <a:ea typeface="Arial Unicode MS" panose="020B0604020202020204" pitchFamily="34" charset="-128"/>
                <a:cs typeface="Arial Unicode MS" panose="020B0604020202020204" pitchFamily="34" charset="-128"/>
              </a:rPr>
              <a:t>.</a:t>
            </a:r>
            <a:endParaRPr kumimoji="0" lang="es-MX"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sz="1800" b="0" i="0" u="none" strike="noStrike" cap="none" normalizeH="0" baseline="0" smtClean="0">
              <a:ln>
                <a:noFill/>
              </a:ln>
              <a:solidFill>
                <a:schemeClr val="tx1"/>
              </a:solidFill>
              <a:effectLst/>
              <a:latin typeface="Arial" panose="020B0604020202020204" pitchFamily="34" charset="0"/>
            </a:endParaRPr>
          </a:p>
        </p:txBody>
      </p:sp>
      <p:sp>
        <p:nvSpPr>
          <p:cNvPr id="15" name="Rectangle 14"/>
          <p:cNvSpPr>
            <a:spLocks noChangeArrowheads="1"/>
          </p:cNvSpPr>
          <p:nvPr/>
        </p:nvSpPr>
        <p:spPr bwMode="auto">
          <a:xfrm flipH="1">
            <a:off x="556642" y="1904607"/>
            <a:ext cx="8119814"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r>
            <a:br>
              <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b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Estimados clientes y público en general:</a:t>
            </a: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El día xxx, el periódico El Universal en su sección Estado y en su cuenta de </a:t>
            </a:r>
            <a:r>
              <a:rPr kumimoji="0" lang="es-MX" sz="1400" i="0" u="none" strike="noStrike" cap="none" normalizeH="0" baseline="0" dirty="0" err="1"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twitter</a:t>
            </a: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 publicó información sobre nuestra consultoría, específicamente los directivos, relacionándonos con procesos corruptos con el gobierno durante el presente año, de acuerdo a declaraciones emitidas por el Diputado XXX.</a:t>
            </a: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En </a:t>
            </a:r>
            <a:r>
              <a:rPr kumimoji="0" lang="es-MX" sz="1400" i="0" u="none" strike="noStrike" cap="none" normalizeH="0" baseline="0" dirty="0" err="1"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Cárites</a:t>
            </a: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 Consultores es muy importante la participación de los clientes presentes y futuros por lo que se deslinda por completo de la declaración emitida por el Lic. XXX , quien en su calidad personal y aprovechándose de su fuero político difamó el rumor sobre la consultoría.</a:t>
            </a: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err="1"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Cárites</a:t>
            </a: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 Consultores y todos los que trabajan en la misma, han mantenido una intachable solvencia moral dentro de la creación y conformación de la organización por lo que sin temor a represalias y conforme a derecho, procederemos jurídicamente contra el sr. XXXXX en todas instancias jurídicas, penales y administrativas contra quien resulte responsable de daños y </a:t>
            </a:r>
            <a:r>
              <a:rPr kumimoji="0" lang="es-MX" sz="1400" i="0" u="none" strike="noStrike" cap="none" normalizeH="0" baseline="0" dirty="0" err="1"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perjucios</a:t>
            </a: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Quedamos a sus órdenes: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Lic. XXX. </a:t>
            </a: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1400" i="0" u="none" strike="noStrike" cap="none" normalizeH="0" baseline="0" dirty="0" smtClean="0">
                <a:ln>
                  <a:noFill/>
                </a:ln>
                <a:solidFill>
                  <a:srgbClr val="000000"/>
                </a:solidFill>
                <a:effectLst/>
                <a:latin typeface="Arial" panose="020B0604020202020204" pitchFamily="34" charset="0"/>
                <a:ea typeface="Arial Unicode MS" panose="020B0604020202020204" pitchFamily="34" charset="-128"/>
                <a:cs typeface="Arial" panose="020B0604020202020204" pitchFamily="34" charset="0"/>
              </a:rPr>
              <a:t>Director(a) General</a:t>
            </a:r>
            <a:endParaRPr kumimoji="0" lang="es-MX" sz="14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sp>
        <p:nvSpPr>
          <p:cNvPr id="16" name="Rectangle 15"/>
          <p:cNvSpPr>
            <a:spLocks noChangeArrowheads="1"/>
          </p:cNvSpPr>
          <p:nvPr/>
        </p:nvSpPr>
        <p:spPr bwMode="auto">
          <a:xfrm flipH="1">
            <a:off x="527720" y="4050533"/>
            <a:ext cx="8119814" cy="740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MX"/>
          </a:p>
        </p:txBody>
      </p:sp>
      <p:pic>
        <p:nvPicPr>
          <p:cNvPr id="22"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0853" y="5475434"/>
            <a:ext cx="2186639" cy="1304571"/>
          </a:xfrm>
          <a:prstGeom prst="rect">
            <a:avLst/>
          </a:prstGeom>
        </p:spPr>
      </p:pic>
    </p:spTree>
    <p:extLst>
      <p:ext uri="{BB962C8B-B14F-4D97-AF65-F5344CB8AC3E}">
        <p14:creationId xmlns:p14="http://schemas.microsoft.com/office/powerpoint/2010/main" val="391483702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10</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439680" y="481957"/>
            <a:ext cx="3350597" cy="400110"/>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Campaña de Comunicació</a:t>
            </a:r>
            <a:r>
              <a:rPr lang="es-MX" sz="2000" dirty="0">
                <a:solidFill>
                  <a:srgbClr val="595F62"/>
                </a:solidFill>
                <a:latin typeface="Arial Unicode MS" pitchFamily="34" charset="-128"/>
                <a:ea typeface="Arial Unicode MS" pitchFamily="34" charset="-128"/>
                <a:cs typeface="Arial Unicode MS" pitchFamily="34" charset="-128"/>
              </a:rPr>
              <a:t>n</a:t>
            </a:r>
            <a:endParaRPr lang="es-MX" sz="2000" dirty="0" smtClean="0">
              <a:solidFill>
                <a:srgbClr val="595F62"/>
              </a:solidFill>
              <a:latin typeface="Arial Unicode MS" pitchFamily="34" charset="-128"/>
              <a:ea typeface="Arial Unicode MS" pitchFamily="34" charset="-128"/>
              <a:cs typeface="Arial Unicode MS" pitchFamily="34" charset="-128"/>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635452"/>
            <a:ext cx="3789038" cy="4903461"/>
          </a:xfrm>
          <a:prstGeom prst="rect">
            <a:avLst/>
          </a:prstGeom>
        </p:spPr>
      </p:pic>
      <p:sp>
        <p:nvSpPr>
          <p:cNvPr id="5" name="CuadroTexto 4"/>
          <p:cNvSpPr txBox="1"/>
          <p:nvPr/>
        </p:nvSpPr>
        <p:spPr>
          <a:xfrm>
            <a:off x="4535996" y="2186608"/>
            <a:ext cx="4140460" cy="3785652"/>
          </a:xfrm>
          <a:prstGeom prst="rect">
            <a:avLst/>
          </a:prstGeom>
          <a:noFill/>
        </p:spPr>
        <p:txBody>
          <a:bodyPr wrap="square" rtlCol="0">
            <a:spAutoFit/>
          </a:bodyPr>
          <a:lstStyle/>
          <a:p>
            <a:pPr algn="ct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“Estamos en todas partes”</a:t>
            </a:r>
          </a:p>
          <a:p>
            <a:pPr algn="ctr"/>
            <a:endParaRPr lang="es-MX"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Tu forma de vestir te define</a:t>
            </a:r>
          </a:p>
          <a:p>
            <a:pPr algn="ct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Tu forma de hablar te define</a:t>
            </a:r>
          </a:p>
          <a:p>
            <a:pPr algn="ct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Todos transmiten una imagen y no sólo a través de la apariencia.</a:t>
            </a:r>
          </a:p>
          <a:p>
            <a:pPr algn="ctr"/>
            <a:endParaRPr lang="es-MX"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Somos Imagen.</a:t>
            </a:r>
          </a:p>
          <a:p>
            <a:pPr algn="ct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Somos </a:t>
            </a:r>
            <a:r>
              <a:rPr lang="es-MX" sz="2400" dirty="0" err="1" smtClean="0">
                <a:latin typeface="Arial Unicode MS" panose="020B0604020202020204" pitchFamily="34" charset="-128"/>
                <a:ea typeface="Arial Unicode MS" panose="020B0604020202020204" pitchFamily="34" charset="-128"/>
                <a:cs typeface="Arial Unicode MS" panose="020B0604020202020204" pitchFamily="34" charset="-128"/>
              </a:rPr>
              <a:t>Cárites</a:t>
            </a:r>
            <a:r>
              <a:rPr lang="es-MX" sz="2400" dirty="0" smtClean="0">
                <a:latin typeface="Arial Unicode MS" panose="020B0604020202020204" pitchFamily="34" charset="-128"/>
                <a:ea typeface="Arial Unicode MS" panose="020B0604020202020204" pitchFamily="34" charset="-128"/>
                <a:cs typeface="Arial Unicode MS" panose="020B0604020202020204" pitchFamily="34" charset="-128"/>
              </a:rPr>
              <a:t> Consultores.</a:t>
            </a:r>
            <a:endParaRPr lang="es-MX" sz="24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42100731"/>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44790F48-72D4-4A96-8B47-CA0317CC7CCF}" type="slidenum">
              <a:rPr lang="es-MX" smtClean="0"/>
              <a:t>11</a:t>
            </a:fld>
            <a:endParaRPr lang="es-MX"/>
          </a:p>
        </p:txBody>
      </p:sp>
      <p:pic>
        <p:nvPicPr>
          <p:cNvPr id="27" name="2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307" y="343858"/>
            <a:ext cx="1778429" cy="1061029"/>
          </a:xfrm>
          <a:prstGeom prst="rect">
            <a:avLst/>
          </a:prstGeom>
        </p:spPr>
      </p:pic>
      <p:sp>
        <p:nvSpPr>
          <p:cNvPr id="7" name="6 Rectángulo"/>
          <p:cNvSpPr/>
          <p:nvPr/>
        </p:nvSpPr>
        <p:spPr>
          <a:xfrm>
            <a:off x="395536" y="1484784"/>
            <a:ext cx="8280920" cy="45719"/>
          </a:xfrm>
          <a:prstGeom prst="rect">
            <a:avLst/>
          </a:prstGeom>
          <a:solidFill>
            <a:srgbClr val="87B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p:cNvSpPr/>
          <p:nvPr/>
        </p:nvSpPr>
        <p:spPr>
          <a:xfrm>
            <a:off x="5439680" y="481957"/>
            <a:ext cx="3350597" cy="400110"/>
          </a:xfrm>
          <a:prstGeom prst="rect">
            <a:avLst/>
          </a:prstGeom>
        </p:spPr>
        <p:txBody>
          <a:bodyPr wrap="none">
            <a:spAutoFit/>
          </a:bodyPr>
          <a:lstStyle/>
          <a:p>
            <a:pPr algn="ctr"/>
            <a:r>
              <a:rPr lang="es-MX" sz="2000" dirty="0" smtClean="0">
                <a:solidFill>
                  <a:srgbClr val="595F62"/>
                </a:solidFill>
                <a:latin typeface="Arial Unicode MS" pitchFamily="34" charset="-128"/>
                <a:ea typeface="Arial Unicode MS" pitchFamily="34" charset="-128"/>
                <a:cs typeface="Arial Unicode MS" pitchFamily="34" charset="-128"/>
              </a:rPr>
              <a:t>Campaña de Comunicación</a:t>
            </a:r>
          </a:p>
        </p:txBody>
      </p:sp>
      <p:sp>
        <p:nvSpPr>
          <p:cNvPr id="3" name="CuadroTexto 2"/>
          <p:cNvSpPr txBox="1"/>
          <p:nvPr/>
        </p:nvSpPr>
        <p:spPr>
          <a:xfrm>
            <a:off x="417307" y="1550506"/>
            <a:ext cx="8259149" cy="5016758"/>
          </a:xfrm>
          <a:prstGeom prst="rect">
            <a:avLst/>
          </a:prstGeom>
          <a:noFill/>
        </p:spPr>
        <p:txBody>
          <a:bodyPr wrap="square" rtlCol="0">
            <a:spAutoFit/>
          </a:bodyPr>
          <a:lstStyle/>
          <a:p>
            <a:pPr algn="ctr"/>
            <a:r>
              <a:rPr lang="es-MX" sz="2000" dirty="0" smtClean="0">
                <a:solidFill>
                  <a:schemeClr val="accent1">
                    <a:lumMod val="75000"/>
                  </a:schemeClr>
                </a:solidFill>
                <a:latin typeface="Arial" panose="020B0604020202020204" pitchFamily="34" charset="0"/>
                <a:cs typeface="Arial" panose="020B0604020202020204" pitchFamily="34" charset="0"/>
              </a:rPr>
              <a:t>Internet:</a:t>
            </a:r>
          </a:p>
          <a:p>
            <a:pPr algn="ctr"/>
            <a:endParaRPr lang="es-MX" sz="2000" dirty="0">
              <a:solidFill>
                <a:schemeClr val="accent1">
                  <a:lumMod val="75000"/>
                </a:schemeClr>
              </a:solidFill>
              <a:latin typeface="Arial" panose="020B0604020202020204" pitchFamily="34" charset="0"/>
              <a:cs typeface="Arial" panose="020B0604020202020204" pitchFamily="34" charset="0"/>
            </a:endParaRPr>
          </a:p>
          <a:p>
            <a:pPr algn="ctr"/>
            <a:r>
              <a:rPr lang="es-MX" sz="2000" dirty="0" smtClean="0">
                <a:solidFill>
                  <a:schemeClr val="accent1">
                    <a:lumMod val="75000"/>
                  </a:schemeClr>
                </a:solidFill>
                <a:latin typeface="Arial" panose="020B0604020202020204" pitchFamily="34" charset="0"/>
                <a:cs typeface="Arial" panose="020B0604020202020204" pitchFamily="34" charset="0"/>
              </a:rPr>
              <a:t>Facebook</a:t>
            </a:r>
          </a:p>
          <a:p>
            <a:pPr algn="ctr"/>
            <a:r>
              <a:rPr lang="es-MX" sz="2000" dirty="0" smtClean="0">
                <a:solidFill>
                  <a:schemeClr val="accent1">
                    <a:lumMod val="75000"/>
                  </a:schemeClr>
                </a:solidFill>
                <a:latin typeface="Arial" panose="020B0604020202020204" pitchFamily="34" charset="0"/>
                <a:cs typeface="Arial" panose="020B0604020202020204" pitchFamily="34" charset="0"/>
                <a:hlinkClick r:id="rId3"/>
              </a:rPr>
              <a:t>https://www.facebook.com/CaritesConsultores</a:t>
            </a:r>
            <a:endParaRPr lang="es-MX" sz="2000" dirty="0" smtClean="0">
              <a:solidFill>
                <a:schemeClr val="accent1">
                  <a:lumMod val="75000"/>
                </a:schemeClr>
              </a:solidFill>
              <a:latin typeface="Arial" panose="020B0604020202020204" pitchFamily="34" charset="0"/>
              <a:cs typeface="Arial" panose="020B0604020202020204" pitchFamily="34" charset="0"/>
            </a:endParaRPr>
          </a:p>
          <a:p>
            <a:pPr algn="ctr"/>
            <a:endParaRPr lang="es-MX" sz="2000" dirty="0">
              <a:solidFill>
                <a:schemeClr val="accent1">
                  <a:lumMod val="75000"/>
                </a:schemeClr>
              </a:solidFill>
              <a:latin typeface="Arial" panose="020B0604020202020204" pitchFamily="34" charset="0"/>
              <a:cs typeface="Arial" panose="020B0604020202020204" pitchFamily="34" charset="0"/>
            </a:endParaRPr>
          </a:p>
          <a:p>
            <a:pPr algn="ctr"/>
            <a:r>
              <a:rPr lang="es-MX" sz="2000" dirty="0" err="1" smtClean="0">
                <a:solidFill>
                  <a:schemeClr val="accent1">
                    <a:lumMod val="75000"/>
                  </a:schemeClr>
                </a:solidFill>
                <a:latin typeface="Arial" panose="020B0604020202020204" pitchFamily="34" charset="0"/>
                <a:cs typeface="Arial" panose="020B0604020202020204" pitchFamily="34" charset="0"/>
              </a:rPr>
              <a:t>Twitter</a:t>
            </a:r>
            <a:endParaRPr lang="es-MX" sz="2000" dirty="0" smtClean="0">
              <a:solidFill>
                <a:schemeClr val="accent1">
                  <a:lumMod val="75000"/>
                </a:schemeClr>
              </a:solidFill>
              <a:latin typeface="Arial" panose="020B0604020202020204" pitchFamily="34" charset="0"/>
              <a:cs typeface="Arial" panose="020B0604020202020204" pitchFamily="34" charset="0"/>
            </a:endParaRPr>
          </a:p>
          <a:p>
            <a:pPr algn="ctr"/>
            <a:r>
              <a:rPr lang="es-MX" sz="2000" dirty="0" smtClean="0">
                <a:solidFill>
                  <a:schemeClr val="accent1">
                    <a:lumMod val="75000"/>
                  </a:schemeClr>
                </a:solidFill>
                <a:latin typeface="Arial" panose="020B0604020202020204" pitchFamily="34" charset="0"/>
                <a:cs typeface="Arial" panose="020B0604020202020204" pitchFamily="34" charset="0"/>
              </a:rPr>
              <a:t>@</a:t>
            </a:r>
            <a:r>
              <a:rPr lang="es-MX" sz="2000" dirty="0" err="1" smtClean="0">
                <a:solidFill>
                  <a:schemeClr val="accent1">
                    <a:lumMod val="75000"/>
                  </a:schemeClr>
                </a:solidFill>
                <a:latin typeface="Arial" panose="020B0604020202020204" pitchFamily="34" charset="0"/>
                <a:cs typeface="Arial" panose="020B0604020202020204" pitchFamily="34" charset="0"/>
              </a:rPr>
              <a:t>Carites_consult</a:t>
            </a:r>
            <a:endParaRPr lang="es-MX" sz="2000" dirty="0" smtClean="0">
              <a:solidFill>
                <a:schemeClr val="accent1">
                  <a:lumMod val="75000"/>
                </a:schemeClr>
              </a:solidFill>
              <a:latin typeface="Arial" panose="020B0604020202020204" pitchFamily="34" charset="0"/>
              <a:cs typeface="Arial" panose="020B0604020202020204" pitchFamily="34" charset="0"/>
            </a:endParaRPr>
          </a:p>
          <a:p>
            <a:pPr algn="ctr"/>
            <a:endParaRPr lang="es-MX" sz="2000" dirty="0">
              <a:solidFill>
                <a:schemeClr val="accent1">
                  <a:lumMod val="75000"/>
                </a:schemeClr>
              </a:solidFill>
              <a:latin typeface="Arial" panose="020B0604020202020204" pitchFamily="34" charset="0"/>
              <a:cs typeface="Arial" panose="020B0604020202020204" pitchFamily="34" charset="0"/>
            </a:endParaRPr>
          </a:p>
          <a:p>
            <a:pPr algn="ctr"/>
            <a:r>
              <a:rPr lang="es-MX" sz="2000" dirty="0" err="1" smtClean="0">
                <a:solidFill>
                  <a:schemeClr val="accent1">
                    <a:lumMod val="75000"/>
                  </a:schemeClr>
                </a:solidFill>
                <a:latin typeface="Arial" panose="020B0604020202020204" pitchFamily="34" charset="0"/>
                <a:cs typeface="Arial" panose="020B0604020202020204" pitchFamily="34" charset="0"/>
              </a:rPr>
              <a:t>Souncloud</a:t>
            </a:r>
            <a:r>
              <a:rPr lang="es-MX" sz="2000" dirty="0" smtClean="0">
                <a:solidFill>
                  <a:schemeClr val="accent1">
                    <a:lumMod val="75000"/>
                  </a:schemeClr>
                </a:solidFill>
                <a:latin typeface="Arial" panose="020B0604020202020204" pitchFamily="34" charset="0"/>
                <a:cs typeface="Arial" panose="020B0604020202020204" pitchFamily="34" charset="0"/>
              </a:rPr>
              <a:t>:</a:t>
            </a:r>
          </a:p>
          <a:p>
            <a:pPr algn="ctr"/>
            <a:r>
              <a:rPr lang="es-MX" sz="2000" dirty="0" smtClean="0">
                <a:solidFill>
                  <a:schemeClr val="accent1">
                    <a:lumMod val="75000"/>
                  </a:schemeClr>
                </a:solidFill>
                <a:latin typeface="Arial" panose="020B0604020202020204" pitchFamily="34" charset="0"/>
                <a:cs typeface="Arial" panose="020B0604020202020204" pitchFamily="34" charset="0"/>
                <a:hlinkClick r:id="rId4"/>
              </a:rPr>
              <a:t>https://soundcloud.com/karime-lpv/sets/c-rites-consultores</a:t>
            </a:r>
            <a:endParaRPr lang="es-MX" sz="2000" dirty="0" smtClean="0">
              <a:solidFill>
                <a:schemeClr val="accent1">
                  <a:lumMod val="75000"/>
                </a:schemeClr>
              </a:solidFill>
              <a:latin typeface="Arial" panose="020B0604020202020204" pitchFamily="34" charset="0"/>
              <a:cs typeface="Arial" panose="020B0604020202020204" pitchFamily="34" charset="0"/>
            </a:endParaRPr>
          </a:p>
          <a:p>
            <a:pPr algn="ctr"/>
            <a:endParaRPr lang="es-MX" sz="2000" dirty="0">
              <a:solidFill>
                <a:schemeClr val="accent1">
                  <a:lumMod val="75000"/>
                </a:schemeClr>
              </a:solidFill>
              <a:latin typeface="Arial" panose="020B0604020202020204" pitchFamily="34" charset="0"/>
              <a:cs typeface="Arial" panose="020B0604020202020204" pitchFamily="34" charset="0"/>
            </a:endParaRPr>
          </a:p>
          <a:p>
            <a:pPr algn="ctr"/>
            <a:r>
              <a:rPr lang="es-MX" sz="2000" dirty="0" smtClean="0">
                <a:solidFill>
                  <a:schemeClr val="accent1">
                    <a:lumMod val="75000"/>
                  </a:schemeClr>
                </a:solidFill>
                <a:latin typeface="Arial" panose="020B0604020202020204" pitchFamily="34" charset="0"/>
                <a:cs typeface="Arial" panose="020B0604020202020204" pitchFamily="34" charset="0"/>
              </a:rPr>
              <a:t>YouTube:</a:t>
            </a:r>
          </a:p>
          <a:p>
            <a:pPr algn="ctr"/>
            <a:r>
              <a:rPr lang="es-MX" sz="2000" dirty="0" smtClean="0">
                <a:solidFill>
                  <a:schemeClr val="accent1">
                    <a:lumMod val="75000"/>
                  </a:schemeClr>
                </a:solidFill>
                <a:latin typeface="Arial" panose="020B0604020202020204" pitchFamily="34" charset="0"/>
                <a:cs typeface="Arial" panose="020B0604020202020204" pitchFamily="34" charset="0"/>
                <a:hlinkClick r:id="rId5"/>
              </a:rPr>
              <a:t>http://www.youtube.com/watch?v=FtkqOUApFY0&amp;feature=youtu.be</a:t>
            </a:r>
            <a:endParaRPr lang="es-MX" sz="2000" dirty="0" smtClean="0">
              <a:solidFill>
                <a:schemeClr val="accent1">
                  <a:lumMod val="75000"/>
                </a:schemeClr>
              </a:solidFill>
              <a:latin typeface="Arial" panose="020B0604020202020204" pitchFamily="34" charset="0"/>
              <a:cs typeface="Arial" panose="020B0604020202020204" pitchFamily="34" charset="0"/>
            </a:endParaRPr>
          </a:p>
          <a:p>
            <a:pPr algn="ctr"/>
            <a:endParaRPr lang="es-MX" sz="2000" dirty="0">
              <a:solidFill>
                <a:schemeClr val="accent1">
                  <a:lumMod val="75000"/>
                </a:schemeClr>
              </a:solidFill>
              <a:latin typeface="Arial" panose="020B0604020202020204" pitchFamily="34" charset="0"/>
              <a:cs typeface="Arial" panose="020B0604020202020204" pitchFamily="34" charset="0"/>
            </a:endParaRPr>
          </a:p>
          <a:p>
            <a:pPr algn="ctr"/>
            <a:r>
              <a:rPr lang="es-MX" sz="2000" u="sng" dirty="0" err="1" smtClean="0">
                <a:solidFill>
                  <a:schemeClr val="accent1">
                    <a:lumMod val="75000"/>
                  </a:schemeClr>
                </a:solidFill>
                <a:latin typeface="Arial" panose="020B0604020202020204" pitchFamily="34" charset="0"/>
                <a:cs typeface="Arial" panose="020B0604020202020204" pitchFamily="34" charset="0"/>
              </a:rPr>
              <a:t>Blogspot</a:t>
            </a:r>
            <a:r>
              <a:rPr lang="es-MX" sz="2000" u="sng" dirty="0" smtClean="0">
                <a:solidFill>
                  <a:schemeClr val="accent1">
                    <a:lumMod val="75000"/>
                  </a:schemeClr>
                </a:solidFill>
                <a:latin typeface="Arial" panose="020B0604020202020204" pitchFamily="34" charset="0"/>
                <a:cs typeface="Arial" panose="020B0604020202020204" pitchFamily="34" charset="0"/>
              </a:rPr>
              <a:t>:</a:t>
            </a:r>
          </a:p>
          <a:p>
            <a:pPr algn="ctr"/>
            <a:r>
              <a:rPr lang="es-MX" sz="2000" b="1" i="1" u="sng" dirty="0" smtClean="0">
                <a:solidFill>
                  <a:schemeClr val="accent1">
                    <a:lumMod val="75000"/>
                  </a:schemeClr>
                </a:solidFill>
                <a:latin typeface="Arial" panose="020B0604020202020204" pitchFamily="34" charset="0"/>
                <a:cs typeface="Arial" panose="020B0604020202020204" pitchFamily="34" charset="0"/>
              </a:rPr>
              <a:t>carites</a:t>
            </a:r>
            <a:r>
              <a:rPr lang="es-MX" sz="2000" i="1" u="sng" dirty="0" smtClean="0">
                <a:solidFill>
                  <a:schemeClr val="accent1">
                    <a:lumMod val="75000"/>
                  </a:schemeClr>
                </a:solidFill>
                <a:latin typeface="Arial" panose="020B0604020202020204" pitchFamily="34" charset="0"/>
                <a:cs typeface="Arial" panose="020B0604020202020204" pitchFamily="34" charset="0"/>
              </a:rPr>
              <a:t>-</a:t>
            </a:r>
            <a:r>
              <a:rPr lang="es-MX" sz="2000" b="1" i="1" u="sng" dirty="0" smtClean="0">
                <a:solidFill>
                  <a:schemeClr val="accent1">
                    <a:lumMod val="75000"/>
                  </a:schemeClr>
                </a:solidFill>
                <a:latin typeface="Arial" panose="020B0604020202020204" pitchFamily="34" charset="0"/>
                <a:cs typeface="Arial" panose="020B0604020202020204" pitchFamily="34" charset="0"/>
              </a:rPr>
              <a:t>consultores</a:t>
            </a:r>
            <a:r>
              <a:rPr lang="es-MX" sz="2000" i="1" u="sng" dirty="0" smtClean="0">
                <a:solidFill>
                  <a:schemeClr val="accent1">
                    <a:lumMod val="75000"/>
                  </a:schemeClr>
                </a:solidFill>
                <a:latin typeface="Arial" panose="020B0604020202020204" pitchFamily="34" charset="0"/>
                <a:cs typeface="Arial" panose="020B0604020202020204" pitchFamily="34" charset="0"/>
              </a:rPr>
              <a:t>-mx.</a:t>
            </a:r>
            <a:r>
              <a:rPr lang="es-MX" sz="2000" b="1" i="1" u="sng" dirty="0" smtClean="0">
                <a:solidFill>
                  <a:schemeClr val="accent1">
                    <a:lumMod val="75000"/>
                  </a:schemeClr>
                </a:solidFill>
                <a:latin typeface="Arial" panose="020B0604020202020204" pitchFamily="34" charset="0"/>
                <a:cs typeface="Arial" panose="020B0604020202020204" pitchFamily="34" charset="0"/>
              </a:rPr>
              <a:t>blogspot</a:t>
            </a:r>
            <a:r>
              <a:rPr lang="es-MX" sz="2000" i="1" u="sng" dirty="0" smtClean="0">
                <a:solidFill>
                  <a:schemeClr val="accent1">
                    <a:lumMod val="75000"/>
                  </a:schemeClr>
                </a:solidFill>
                <a:latin typeface="Arial" panose="020B0604020202020204" pitchFamily="34" charset="0"/>
                <a:cs typeface="Arial" panose="020B0604020202020204" pitchFamily="34" charset="0"/>
              </a:rPr>
              <a:t>.com</a:t>
            </a:r>
            <a:endParaRPr lang="es-MX" sz="2000" u="sng"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0019001"/>
      </p:ext>
    </p:extLst>
  </p:cSld>
  <p:clrMapOvr>
    <a:masterClrMapping/>
  </p:clrMapOvr>
  <p:transition spd="slow">
    <p:push dir="u"/>
  </p:transition>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TotalTime>
  <Words>755</Words>
  <Application>Microsoft Office PowerPoint</Application>
  <PresentationFormat>Presentación en pantalla (4:3)</PresentationFormat>
  <Paragraphs>167</Paragraphs>
  <Slides>11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vt:i4>
      </vt:variant>
    </vt:vector>
  </HeadingPairs>
  <TitlesOfParts>
    <vt:vector size="18" baseType="lpstr">
      <vt:lpstr>Arial Unicode MS</vt:lpstr>
      <vt:lpstr>Arial</vt:lpstr>
      <vt:lpstr>Calibri</vt:lpstr>
      <vt:lpstr>Calibri Light</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Karime LPV</dc:creator>
  <cp:lastModifiedBy>Karime LPV</cp:lastModifiedBy>
  <cp:revision>8</cp:revision>
  <dcterms:created xsi:type="dcterms:W3CDTF">2013-05-16T05:58:14Z</dcterms:created>
  <dcterms:modified xsi:type="dcterms:W3CDTF">2013-05-16T06:44:57Z</dcterms:modified>
</cp:coreProperties>
</file>