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8" r:id="rId3"/>
    <p:sldId id="259" r:id="rId4"/>
    <p:sldId id="267" r:id="rId5"/>
    <p:sldId id="260" r:id="rId6"/>
    <p:sldId id="268" r:id="rId7"/>
    <p:sldId id="261" r:id="rId8"/>
    <p:sldId id="262" r:id="rId9"/>
    <p:sldId id="263" r:id="rId10"/>
    <p:sldId id="264" r:id="rId11"/>
    <p:sldId id="265" r:id="rId12"/>
    <p:sldId id="266" r:id="rId1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78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BF622F-C6F2-4E67-85FD-BFFA81021743}" type="datetimeFigureOut">
              <a:rPr lang="es-MX" smtClean="0"/>
              <a:t>05/10/2012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C323AD-6781-4285-B478-8EC441935608}" type="slidenum">
              <a:rPr lang="es-MX" smtClean="0"/>
              <a:t>‹Nº›</a:t>
            </a:fld>
            <a:endParaRPr lang="es-MX"/>
          </a:p>
        </p:txBody>
      </p:sp>
    </p:spTree>
    <p:extLst>
      <p:ext uri="{BB962C8B-B14F-4D97-AF65-F5344CB8AC3E}">
        <p14:creationId xmlns:p14="http://schemas.microsoft.com/office/powerpoint/2010/main" val="3738763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1B0C7C48-C61A-49AE-9F86-94F20B639DA6}" type="datetime1">
              <a:rPr lang="es-MX" smtClean="0"/>
              <a:t>05/10/2012</a:t>
            </a:fld>
            <a:endParaRPr lang="es-MX"/>
          </a:p>
        </p:txBody>
      </p:sp>
      <p:sp>
        <p:nvSpPr>
          <p:cNvPr id="5" name="Footer Placeholder 4"/>
          <p:cNvSpPr>
            <a:spLocks noGrp="1"/>
          </p:cNvSpPr>
          <p:nvPr>
            <p:ph type="ftr" sz="quarter" idx="11"/>
          </p:nvPr>
        </p:nvSpPr>
        <p:spPr/>
        <p:txBody>
          <a:bodyPr/>
          <a:lstStyle/>
          <a:p>
            <a:r>
              <a:rPr lang="es-MX" smtClean="0"/>
              <a:t>SOCIEDAD Y COMUNICACIÓN</a:t>
            </a:r>
            <a:endParaRPr lang="es-MX"/>
          </a:p>
        </p:txBody>
      </p:sp>
      <p:sp>
        <p:nvSpPr>
          <p:cNvPr id="6" name="Slide Number Placeholder 5"/>
          <p:cNvSpPr>
            <a:spLocks noGrp="1"/>
          </p:cNvSpPr>
          <p:nvPr>
            <p:ph type="sldNum" sz="quarter" idx="12"/>
          </p:nvPr>
        </p:nvSpPr>
        <p:spPr/>
        <p:txBody>
          <a:bodyPr/>
          <a:lstStyle/>
          <a:p>
            <a:fld id="{8804A2BD-BF8C-4F4D-AD6F-9D8BE89C6332}"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D42168-6BA6-44E8-9D00-AC1203B0200B}" type="datetime1">
              <a:rPr lang="es-MX" smtClean="0"/>
              <a:t>05/10/2012</a:t>
            </a:fld>
            <a:endParaRPr lang="es-MX"/>
          </a:p>
        </p:txBody>
      </p:sp>
      <p:sp>
        <p:nvSpPr>
          <p:cNvPr id="5" name="Footer Placeholder 4"/>
          <p:cNvSpPr>
            <a:spLocks noGrp="1"/>
          </p:cNvSpPr>
          <p:nvPr>
            <p:ph type="ftr" sz="quarter" idx="11"/>
          </p:nvPr>
        </p:nvSpPr>
        <p:spPr/>
        <p:txBody>
          <a:bodyPr/>
          <a:lstStyle/>
          <a:p>
            <a:r>
              <a:rPr lang="es-MX" smtClean="0"/>
              <a:t>SOCIEDAD Y COMUNICACIÓN</a:t>
            </a:r>
            <a:endParaRPr lang="es-MX"/>
          </a:p>
        </p:txBody>
      </p:sp>
      <p:sp>
        <p:nvSpPr>
          <p:cNvPr id="6" name="Slide Number Placeholder 5"/>
          <p:cNvSpPr>
            <a:spLocks noGrp="1"/>
          </p:cNvSpPr>
          <p:nvPr>
            <p:ph type="sldNum" sz="quarter" idx="12"/>
          </p:nvPr>
        </p:nvSpPr>
        <p:spPr/>
        <p:txBody>
          <a:bodyPr/>
          <a:lstStyle/>
          <a:p>
            <a:fld id="{8804A2BD-BF8C-4F4D-AD6F-9D8BE89C6332}"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4" name="Date Placeholder 3"/>
          <p:cNvSpPr>
            <a:spLocks noGrp="1"/>
          </p:cNvSpPr>
          <p:nvPr>
            <p:ph type="dt" sz="half" idx="10"/>
          </p:nvPr>
        </p:nvSpPr>
        <p:spPr/>
        <p:txBody>
          <a:bodyPr/>
          <a:lstStyle/>
          <a:p>
            <a:fld id="{67A65325-BC13-4D40-9EF1-A3749100FE40}" type="datetime1">
              <a:rPr lang="es-MX" smtClean="0"/>
              <a:t>05/10/2012</a:t>
            </a:fld>
            <a:endParaRPr lang="es-MX"/>
          </a:p>
        </p:txBody>
      </p:sp>
      <p:sp>
        <p:nvSpPr>
          <p:cNvPr id="5" name="Footer Placeholder 4"/>
          <p:cNvSpPr>
            <a:spLocks noGrp="1"/>
          </p:cNvSpPr>
          <p:nvPr>
            <p:ph type="ftr" sz="quarter" idx="11"/>
          </p:nvPr>
        </p:nvSpPr>
        <p:spPr/>
        <p:txBody>
          <a:bodyPr/>
          <a:lstStyle/>
          <a:p>
            <a:r>
              <a:rPr lang="es-MX" smtClean="0"/>
              <a:t>SOCIEDAD Y COMUNICACIÓN</a:t>
            </a:r>
            <a:endParaRPr lang="es-MX"/>
          </a:p>
        </p:txBody>
      </p:sp>
      <p:sp>
        <p:nvSpPr>
          <p:cNvPr id="6" name="Slide Number Placeholder 5"/>
          <p:cNvSpPr>
            <a:spLocks noGrp="1"/>
          </p:cNvSpPr>
          <p:nvPr>
            <p:ph type="sldNum" sz="quarter" idx="12"/>
          </p:nvPr>
        </p:nvSpPr>
        <p:spPr/>
        <p:txBody>
          <a:bodyPr/>
          <a:lstStyle/>
          <a:p>
            <a:fld id="{8804A2BD-BF8C-4F4D-AD6F-9D8BE89C6332}"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4B9B4ED-D6BB-4B6D-8274-075BC3D1340B}" type="datetime1">
              <a:rPr lang="es-MX" smtClean="0"/>
              <a:t>05/10/2012</a:t>
            </a:fld>
            <a:endParaRPr lang="es-MX"/>
          </a:p>
        </p:txBody>
      </p:sp>
      <p:sp>
        <p:nvSpPr>
          <p:cNvPr id="6" name="Footer Placeholder 5"/>
          <p:cNvSpPr>
            <a:spLocks noGrp="1"/>
          </p:cNvSpPr>
          <p:nvPr>
            <p:ph type="ftr" sz="quarter" idx="11"/>
          </p:nvPr>
        </p:nvSpPr>
        <p:spPr/>
        <p:txBody>
          <a:bodyPr/>
          <a:lstStyle/>
          <a:p>
            <a:r>
              <a:rPr lang="es-MX" smtClean="0"/>
              <a:t>SOCIEDAD Y COMUNICACIÓN</a:t>
            </a:r>
            <a:endParaRPr lang="es-MX"/>
          </a:p>
        </p:txBody>
      </p:sp>
      <p:sp>
        <p:nvSpPr>
          <p:cNvPr id="7" name="Slide Number Placeholder 6"/>
          <p:cNvSpPr>
            <a:spLocks noGrp="1"/>
          </p:cNvSpPr>
          <p:nvPr>
            <p:ph type="sldNum" sz="quarter" idx="12"/>
          </p:nvPr>
        </p:nvSpPr>
        <p:spPr/>
        <p:txBody>
          <a:bodyPr/>
          <a:lstStyle/>
          <a:p>
            <a:fld id="{8804A2BD-BF8C-4F4D-AD6F-9D8BE89C6332}" type="slidenum">
              <a:rPr lang="es-MX" smtClean="0"/>
              <a:t>‹Nº›</a:t>
            </a:fld>
            <a:endParaRPr lang="es-MX"/>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5E9A451-5736-49DB-AAB1-E381017E977B}" type="datetime1">
              <a:rPr lang="es-MX" smtClean="0"/>
              <a:t>05/10/2012</a:t>
            </a:fld>
            <a:endParaRPr lang="es-MX"/>
          </a:p>
        </p:txBody>
      </p:sp>
      <p:sp>
        <p:nvSpPr>
          <p:cNvPr id="8" name="Footer Placeholder 7"/>
          <p:cNvSpPr>
            <a:spLocks noGrp="1"/>
          </p:cNvSpPr>
          <p:nvPr>
            <p:ph type="ftr" sz="quarter" idx="11"/>
          </p:nvPr>
        </p:nvSpPr>
        <p:spPr/>
        <p:txBody>
          <a:bodyPr/>
          <a:lstStyle/>
          <a:p>
            <a:r>
              <a:rPr lang="es-MX" smtClean="0"/>
              <a:t>SOCIEDAD Y COMUNICACIÓN</a:t>
            </a:r>
            <a:endParaRPr lang="es-MX"/>
          </a:p>
        </p:txBody>
      </p:sp>
      <p:sp>
        <p:nvSpPr>
          <p:cNvPr id="9" name="Slide Number Placeholder 8"/>
          <p:cNvSpPr>
            <a:spLocks noGrp="1"/>
          </p:cNvSpPr>
          <p:nvPr>
            <p:ph type="sldNum" sz="quarter" idx="12"/>
          </p:nvPr>
        </p:nvSpPr>
        <p:spPr/>
        <p:txBody>
          <a:bodyPr/>
          <a:lstStyle/>
          <a:p>
            <a:fld id="{8804A2BD-BF8C-4F4D-AD6F-9D8BE89C6332}"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601B906-1D6D-4D27-9652-5FD8048A9572}" type="datetime1">
              <a:rPr lang="es-MX" smtClean="0"/>
              <a:t>05/10/2012</a:t>
            </a:fld>
            <a:endParaRPr lang="es-MX"/>
          </a:p>
        </p:txBody>
      </p:sp>
      <p:sp>
        <p:nvSpPr>
          <p:cNvPr id="4" name="Footer Placeholder 3"/>
          <p:cNvSpPr>
            <a:spLocks noGrp="1"/>
          </p:cNvSpPr>
          <p:nvPr>
            <p:ph type="ftr" sz="quarter" idx="11"/>
          </p:nvPr>
        </p:nvSpPr>
        <p:spPr/>
        <p:txBody>
          <a:bodyPr/>
          <a:lstStyle/>
          <a:p>
            <a:r>
              <a:rPr lang="es-MX" smtClean="0"/>
              <a:t>SOCIEDAD Y COMUNICACIÓN</a:t>
            </a:r>
            <a:endParaRPr lang="es-MX"/>
          </a:p>
        </p:txBody>
      </p:sp>
      <p:sp>
        <p:nvSpPr>
          <p:cNvPr id="5" name="Slide Number Placeholder 4"/>
          <p:cNvSpPr>
            <a:spLocks noGrp="1"/>
          </p:cNvSpPr>
          <p:nvPr>
            <p:ph type="sldNum" sz="quarter" idx="12"/>
          </p:nvPr>
        </p:nvSpPr>
        <p:spPr/>
        <p:txBody>
          <a:bodyPr/>
          <a:lstStyle/>
          <a:p>
            <a:fld id="{8804A2BD-BF8C-4F4D-AD6F-9D8BE89C6332}"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8875F9-F55F-4AE8-AFC4-3D6E864DCE5B}" type="datetime1">
              <a:rPr lang="es-MX" smtClean="0"/>
              <a:t>05/10/2012</a:t>
            </a:fld>
            <a:endParaRPr lang="es-MX"/>
          </a:p>
        </p:txBody>
      </p:sp>
      <p:sp>
        <p:nvSpPr>
          <p:cNvPr id="3" name="Footer Placeholder 2"/>
          <p:cNvSpPr>
            <a:spLocks noGrp="1"/>
          </p:cNvSpPr>
          <p:nvPr>
            <p:ph type="ftr" sz="quarter" idx="11"/>
          </p:nvPr>
        </p:nvSpPr>
        <p:spPr/>
        <p:txBody>
          <a:bodyPr/>
          <a:lstStyle/>
          <a:p>
            <a:r>
              <a:rPr lang="es-MX" smtClean="0"/>
              <a:t>SOCIEDAD Y COMUNICACIÓN</a:t>
            </a:r>
            <a:endParaRPr lang="es-MX"/>
          </a:p>
        </p:txBody>
      </p:sp>
      <p:sp>
        <p:nvSpPr>
          <p:cNvPr id="4" name="Slide Number Placeholder 3"/>
          <p:cNvSpPr>
            <a:spLocks noGrp="1"/>
          </p:cNvSpPr>
          <p:nvPr>
            <p:ph type="sldNum" sz="quarter" idx="12"/>
          </p:nvPr>
        </p:nvSpPr>
        <p:spPr/>
        <p:txBody>
          <a:bodyPr/>
          <a:lstStyle/>
          <a:p>
            <a:fld id="{8804A2BD-BF8C-4F4D-AD6F-9D8BE89C6332}"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5" name="Date Placeholder 4"/>
          <p:cNvSpPr>
            <a:spLocks noGrp="1"/>
          </p:cNvSpPr>
          <p:nvPr>
            <p:ph type="dt" sz="half" idx="10"/>
          </p:nvPr>
        </p:nvSpPr>
        <p:spPr/>
        <p:txBody>
          <a:bodyPr/>
          <a:lstStyle/>
          <a:p>
            <a:fld id="{EA227E1C-E35C-4EAD-B9B2-27EAC686DF48}" type="datetime1">
              <a:rPr lang="es-MX" smtClean="0"/>
              <a:t>05/10/2012</a:t>
            </a:fld>
            <a:endParaRPr lang="es-MX"/>
          </a:p>
        </p:txBody>
      </p:sp>
      <p:sp>
        <p:nvSpPr>
          <p:cNvPr id="6" name="Footer Placeholder 5"/>
          <p:cNvSpPr>
            <a:spLocks noGrp="1"/>
          </p:cNvSpPr>
          <p:nvPr>
            <p:ph type="ftr" sz="quarter" idx="11"/>
          </p:nvPr>
        </p:nvSpPr>
        <p:spPr/>
        <p:txBody>
          <a:bodyPr/>
          <a:lstStyle>
            <a:lvl1pPr>
              <a:defRPr>
                <a:solidFill>
                  <a:schemeClr val="tx2"/>
                </a:solidFill>
              </a:defRPr>
            </a:lvl1pPr>
          </a:lstStyle>
          <a:p>
            <a:r>
              <a:rPr lang="es-MX" smtClean="0"/>
              <a:t>SOCIEDAD Y COMUNICACIÓN</a:t>
            </a:r>
            <a:endParaRPr lang="es-MX"/>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8804A2BD-BF8C-4F4D-AD6F-9D8BE89C6332}"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smtClean="0"/>
              <a:t>Haga clic en el icono para agregar una imagen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0B68479-2D22-4D7B-8A95-24E86DFDFA85}" type="datetime1">
              <a:rPr lang="es-MX" smtClean="0"/>
              <a:t>05/10/2012</a:t>
            </a:fld>
            <a:endParaRPr lang="es-MX"/>
          </a:p>
        </p:txBody>
      </p:sp>
      <p:sp>
        <p:nvSpPr>
          <p:cNvPr id="6" name="Footer Placeholder 5"/>
          <p:cNvSpPr>
            <a:spLocks noGrp="1"/>
          </p:cNvSpPr>
          <p:nvPr>
            <p:ph type="ftr" sz="quarter" idx="11"/>
          </p:nvPr>
        </p:nvSpPr>
        <p:spPr/>
        <p:txBody>
          <a:bodyPr/>
          <a:lstStyle/>
          <a:p>
            <a:r>
              <a:rPr lang="es-MX" smtClean="0"/>
              <a:t>SOCIEDAD Y COMUNICACIÓN</a:t>
            </a:r>
            <a:endParaRPr lang="es-MX"/>
          </a:p>
        </p:txBody>
      </p:sp>
      <p:sp>
        <p:nvSpPr>
          <p:cNvPr id="7" name="Slide Number Placeholder 6"/>
          <p:cNvSpPr>
            <a:spLocks noGrp="1"/>
          </p:cNvSpPr>
          <p:nvPr>
            <p:ph type="sldNum" sz="quarter" idx="12"/>
          </p:nvPr>
        </p:nvSpPr>
        <p:spPr/>
        <p:txBody>
          <a:bodyPr/>
          <a:lstStyle/>
          <a:p>
            <a:fld id="{8804A2BD-BF8C-4F4D-AD6F-9D8BE89C6332}"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499031D6-5D94-4D61-BB91-D288BAA0EFD1}" type="datetime1">
              <a:rPr lang="es-MX" smtClean="0"/>
              <a:t>05/10/2012</a:t>
            </a:fld>
            <a:endParaRPr lang="es-MX"/>
          </a:p>
        </p:txBody>
      </p:sp>
      <p:sp>
        <p:nvSpPr>
          <p:cNvPr id="5" name="Footer Placeholder 4"/>
          <p:cNvSpPr>
            <a:spLocks noGrp="1"/>
          </p:cNvSpPr>
          <p:nvPr>
            <p:ph type="ftr" sz="quarter" idx="11"/>
          </p:nvPr>
        </p:nvSpPr>
        <p:spPr/>
        <p:txBody>
          <a:bodyPr/>
          <a:lstStyle/>
          <a:p>
            <a:r>
              <a:rPr lang="es-MX" smtClean="0"/>
              <a:t>SOCIEDAD Y COMUNICACIÓN</a:t>
            </a:r>
            <a:endParaRPr lang="es-MX"/>
          </a:p>
        </p:txBody>
      </p:sp>
      <p:sp>
        <p:nvSpPr>
          <p:cNvPr id="6" name="Slide Number Placeholder 5"/>
          <p:cNvSpPr>
            <a:spLocks noGrp="1"/>
          </p:cNvSpPr>
          <p:nvPr>
            <p:ph type="sldNum" sz="quarter" idx="12"/>
          </p:nvPr>
        </p:nvSpPr>
        <p:spPr/>
        <p:txBody>
          <a:bodyPr/>
          <a:lstStyle/>
          <a:p>
            <a:fld id="{8804A2BD-BF8C-4F4D-AD6F-9D8BE89C6332}"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8FB20CD-F7F4-48A1-8336-746A4022730D}" type="datetime1">
              <a:rPr lang="es-MX" smtClean="0"/>
              <a:t>05/10/2012</a:t>
            </a:fld>
            <a:endParaRPr lang="es-MX"/>
          </a:p>
        </p:txBody>
      </p:sp>
      <p:sp>
        <p:nvSpPr>
          <p:cNvPr id="5" name="Footer Placeholder 4"/>
          <p:cNvSpPr>
            <a:spLocks noGrp="1"/>
          </p:cNvSpPr>
          <p:nvPr>
            <p:ph type="ftr" sz="quarter" idx="11"/>
          </p:nvPr>
        </p:nvSpPr>
        <p:spPr/>
        <p:txBody>
          <a:bodyPr/>
          <a:lstStyle/>
          <a:p>
            <a:r>
              <a:rPr lang="es-MX" smtClean="0"/>
              <a:t>SOCIEDAD Y COMUNICACIÓN</a:t>
            </a:r>
            <a:endParaRPr lang="es-MX"/>
          </a:p>
        </p:txBody>
      </p:sp>
      <p:sp>
        <p:nvSpPr>
          <p:cNvPr id="6" name="Slide Number Placeholder 5"/>
          <p:cNvSpPr>
            <a:spLocks noGrp="1"/>
          </p:cNvSpPr>
          <p:nvPr>
            <p:ph type="sldNum" sz="quarter" idx="12"/>
          </p:nvPr>
        </p:nvSpPr>
        <p:spPr/>
        <p:txBody>
          <a:bodyPr/>
          <a:lstStyle/>
          <a:p>
            <a:fld id="{8804A2BD-BF8C-4F4D-AD6F-9D8BE89C6332}"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CD310A82-BB92-4D49-9A92-FFBDC15F98E3}" type="datetime1">
              <a:rPr lang="es-MX" smtClean="0"/>
              <a:t>05/10/2012</a:t>
            </a:fld>
            <a:endParaRPr lang="es-MX"/>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r>
              <a:rPr lang="es-MX" smtClean="0"/>
              <a:t>SOCIEDAD Y COMUNICACIÓN</a:t>
            </a:r>
            <a:endParaRPr lang="es-MX"/>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8804A2BD-BF8C-4F4D-AD6F-9D8BE89C6332}"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LOS Avatares de las políticas públicas</a:t>
            </a:r>
            <a:endParaRPr lang="es-MX" dirty="0"/>
          </a:p>
        </p:txBody>
      </p:sp>
      <p:sp>
        <p:nvSpPr>
          <p:cNvPr id="3" name="2 Subtítulo"/>
          <p:cNvSpPr>
            <a:spLocks noGrp="1"/>
          </p:cNvSpPr>
          <p:nvPr>
            <p:ph type="subTitle" idx="1"/>
          </p:nvPr>
        </p:nvSpPr>
        <p:spPr>
          <a:xfrm rot="19140000">
            <a:off x="1928121" y="2203281"/>
            <a:ext cx="6511131" cy="2511515"/>
          </a:xfrm>
        </p:spPr>
        <p:txBody>
          <a:bodyPr>
            <a:normAutofit/>
          </a:bodyPr>
          <a:lstStyle/>
          <a:p>
            <a:endParaRPr lang="es-MX" dirty="0" smtClean="0"/>
          </a:p>
          <a:p>
            <a:endParaRPr lang="es-MX" dirty="0"/>
          </a:p>
          <a:p>
            <a:r>
              <a:rPr lang="es-MX" dirty="0" smtClean="0"/>
              <a:t>Gustavo Osorio</a:t>
            </a:r>
          </a:p>
          <a:p>
            <a:r>
              <a:rPr lang="es-MX" dirty="0" smtClean="0"/>
              <a:t>Diana García</a:t>
            </a:r>
          </a:p>
          <a:p>
            <a:r>
              <a:rPr lang="es-MX" dirty="0" smtClean="0"/>
              <a:t>Fernanda flores</a:t>
            </a:r>
          </a:p>
          <a:p>
            <a:r>
              <a:rPr lang="es-MX" dirty="0" smtClean="0"/>
              <a:t>Alan Suarez </a:t>
            </a:r>
            <a:endParaRPr lang="es-MX" dirty="0"/>
          </a:p>
        </p:txBody>
      </p:sp>
      <p:sp>
        <p:nvSpPr>
          <p:cNvPr id="4" name="3 Marcador de pie de página"/>
          <p:cNvSpPr>
            <a:spLocks noGrp="1"/>
          </p:cNvSpPr>
          <p:nvPr>
            <p:ph type="ftr" sz="quarter" idx="11"/>
          </p:nvPr>
        </p:nvSpPr>
        <p:spPr>
          <a:xfrm>
            <a:off x="3517514" y="5733256"/>
            <a:ext cx="4724400" cy="826186"/>
          </a:xfrm>
        </p:spPr>
        <p:txBody>
          <a:bodyPr/>
          <a:lstStyle/>
          <a:p>
            <a:r>
              <a:rPr lang="es-MX" sz="1400" b="1" dirty="0" smtClean="0"/>
              <a:t>SOCIEDAD Y COMUNICACIÓN</a:t>
            </a:r>
          </a:p>
          <a:p>
            <a:r>
              <a:rPr lang="es-MX" sz="1400" b="1" dirty="0" smtClean="0"/>
              <a:t>OCTAVIO ISLAS</a:t>
            </a:r>
            <a:endParaRPr lang="es-MX" sz="1400" b="1" dirty="0"/>
          </a:p>
        </p:txBody>
      </p:sp>
    </p:spTree>
    <p:extLst>
      <p:ext uri="{BB962C8B-B14F-4D97-AF65-F5344CB8AC3E}">
        <p14:creationId xmlns:p14="http://schemas.microsoft.com/office/powerpoint/2010/main" val="1165239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rot="19140000">
            <a:off x="-340786" y="1201158"/>
            <a:ext cx="5648623" cy="1204306"/>
          </a:xfrm>
        </p:spPr>
        <p:txBody>
          <a:bodyPr/>
          <a:lstStyle/>
          <a:p>
            <a:r>
              <a:rPr lang="es-MX" dirty="0"/>
              <a:t>La </a:t>
            </a:r>
            <a:r>
              <a:rPr lang="es-MX" dirty="0" smtClean="0"/>
              <a:t>Computópolis </a:t>
            </a:r>
            <a:r>
              <a:rPr lang="es-MX" dirty="0"/>
              <a:t>Nipona</a:t>
            </a:r>
            <a:r>
              <a:rPr lang="es-ES" dirty="0"/>
              <a:t/>
            </a:r>
            <a:br>
              <a:rPr lang="es-ES" dirty="0"/>
            </a:br>
            <a:endParaRPr lang="es-MX"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2685369"/>
            <a:ext cx="3312368" cy="285061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527375" y="4110676"/>
            <a:ext cx="6192688" cy="2246769"/>
          </a:xfrm>
          <a:prstGeom prst="rect">
            <a:avLst/>
          </a:prstGeom>
          <a:noFill/>
        </p:spPr>
        <p:txBody>
          <a:bodyPr wrap="square" rtlCol="0">
            <a:spAutoFit/>
          </a:bodyPr>
          <a:lstStyle/>
          <a:p>
            <a:pPr marL="285750" indent="-285750">
              <a:buFont typeface="Wingdings" pitchFamily="2" charset="2"/>
              <a:buChar char="§"/>
            </a:pPr>
            <a:r>
              <a:rPr lang="es-MX" sz="2800" dirty="0" smtClean="0"/>
              <a:t>Japón</a:t>
            </a:r>
          </a:p>
          <a:p>
            <a:pPr marL="285750" indent="-285750">
              <a:buFont typeface="Wingdings" pitchFamily="2" charset="2"/>
              <a:buChar char="§"/>
            </a:pPr>
            <a:r>
              <a:rPr lang="es-MX" sz="2800" dirty="0" smtClean="0"/>
              <a:t>Nuevas Tecnologías</a:t>
            </a:r>
          </a:p>
          <a:p>
            <a:pPr marL="285750" indent="-285750">
              <a:buFont typeface="Wingdings" pitchFamily="2" charset="2"/>
              <a:buChar char="§"/>
            </a:pPr>
            <a:r>
              <a:rPr lang="es-MX" sz="2800" dirty="0" smtClean="0"/>
              <a:t>JACUDI</a:t>
            </a:r>
          </a:p>
          <a:p>
            <a:pPr marL="285750" indent="-285750">
              <a:buFont typeface="Wingdings" pitchFamily="2" charset="2"/>
              <a:buChar char="§"/>
            </a:pPr>
            <a:r>
              <a:rPr lang="es-MX" sz="2800" dirty="0" smtClean="0"/>
              <a:t>Sociedad de información</a:t>
            </a:r>
          </a:p>
          <a:p>
            <a:pPr marL="285750" indent="-285750">
              <a:buFont typeface="Wingdings" pitchFamily="2" charset="2"/>
              <a:buChar char="§"/>
            </a:pPr>
            <a:r>
              <a:rPr lang="es-MX" sz="2800" dirty="0" smtClean="0"/>
              <a:t>Objetivo para el 2000</a:t>
            </a:r>
            <a:endParaRPr lang="es-MX" sz="2800" dirty="0"/>
          </a:p>
        </p:txBody>
      </p:sp>
      <p:sp>
        <p:nvSpPr>
          <p:cNvPr id="5" name="4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33356352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95476" y="476672"/>
            <a:ext cx="7520940" cy="240140"/>
          </a:xfrm>
        </p:spPr>
        <p:txBody>
          <a:bodyPr>
            <a:noAutofit/>
          </a:bodyPr>
          <a:lstStyle/>
          <a:p>
            <a:pPr algn="ctr"/>
            <a:r>
              <a:rPr lang="es-MX" sz="5400" dirty="0"/>
              <a:t>MITI</a:t>
            </a:r>
          </a:p>
          <a:p>
            <a:endParaRPr lang="es-MX" sz="5400" dirty="0"/>
          </a:p>
        </p:txBody>
      </p:sp>
      <p:sp>
        <p:nvSpPr>
          <p:cNvPr id="4" name="3 Rectángulo"/>
          <p:cNvSpPr/>
          <p:nvPr/>
        </p:nvSpPr>
        <p:spPr>
          <a:xfrm>
            <a:off x="1043608" y="2132856"/>
            <a:ext cx="7272808" cy="4401205"/>
          </a:xfrm>
          <a:prstGeom prst="rect">
            <a:avLst/>
          </a:prstGeom>
        </p:spPr>
        <p:txBody>
          <a:bodyPr wrap="square">
            <a:spAutoFit/>
          </a:bodyPr>
          <a:lstStyle/>
          <a:p>
            <a:r>
              <a:rPr lang="es-MX" sz="2800" b="1" dirty="0" smtClean="0"/>
              <a:t>Estimula las sinergias entre:</a:t>
            </a:r>
          </a:p>
          <a:p>
            <a:endParaRPr lang="es-MX" sz="2800" b="1" dirty="0"/>
          </a:p>
          <a:p>
            <a:pPr marL="457200" indent="-457200">
              <a:buFont typeface="Arial" pitchFamily="34" charset="0"/>
              <a:buChar char="•"/>
            </a:pPr>
            <a:r>
              <a:rPr lang="es-MX" sz="2800" b="1" dirty="0"/>
              <a:t>L</a:t>
            </a:r>
            <a:r>
              <a:rPr lang="es-MX" sz="2800" b="1" dirty="0" smtClean="0"/>
              <a:t>a investigación y la industria</a:t>
            </a:r>
          </a:p>
          <a:p>
            <a:endParaRPr lang="es-MX" sz="2800" b="1" dirty="0" smtClean="0"/>
          </a:p>
          <a:p>
            <a:pPr marL="457200" indent="-457200">
              <a:buFont typeface="Arial" pitchFamily="34" charset="0"/>
              <a:buChar char="•"/>
            </a:pPr>
            <a:r>
              <a:rPr lang="es-MX" sz="2800" b="1" dirty="0" smtClean="0"/>
              <a:t>El sector público - </a:t>
            </a:r>
            <a:r>
              <a:rPr lang="es-MX" sz="2800" b="1" dirty="0" smtClean="0"/>
              <a:t>Grupos privados</a:t>
            </a:r>
          </a:p>
          <a:p>
            <a:endParaRPr lang="es-MX" sz="2800" b="1" dirty="0" smtClean="0"/>
          </a:p>
          <a:p>
            <a:endParaRPr lang="es-MX" sz="2800" b="1" dirty="0" smtClean="0"/>
          </a:p>
          <a:p>
            <a:endParaRPr lang="es-MX" sz="2800" b="1" dirty="0" smtClean="0"/>
          </a:p>
          <a:p>
            <a:r>
              <a:rPr lang="es-MX" sz="2800" b="1" dirty="0" smtClean="0"/>
              <a:t>Emergen los contornos de la sociedad del futuro</a:t>
            </a:r>
          </a:p>
        </p:txBody>
      </p:sp>
      <p:sp>
        <p:nvSpPr>
          <p:cNvPr id="5" name="4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39062267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Tokio:</a:t>
            </a:r>
            <a:endParaRPr lang="es-MX" dirty="0"/>
          </a:p>
        </p:txBody>
      </p:sp>
      <p:sp>
        <p:nvSpPr>
          <p:cNvPr id="3" name="2 Marcador de contenido"/>
          <p:cNvSpPr>
            <a:spLocks noGrp="1"/>
          </p:cNvSpPr>
          <p:nvPr>
            <p:ph idx="1"/>
          </p:nvPr>
        </p:nvSpPr>
        <p:spPr>
          <a:xfrm>
            <a:off x="827584" y="908720"/>
            <a:ext cx="7520940" cy="4128572"/>
          </a:xfrm>
        </p:spPr>
        <p:txBody>
          <a:bodyPr>
            <a:normAutofit/>
          </a:bodyPr>
          <a:lstStyle/>
          <a:p>
            <a:endParaRPr lang="es-MX" dirty="0" smtClean="0"/>
          </a:p>
          <a:p>
            <a:r>
              <a:rPr lang="es-MX" sz="2000" dirty="0" smtClean="0"/>
              <a:t>Torre que garantizaría, mediante el libre acceso a la información, el nuevo sistema de participación de los ciudadanos.</a:t>
            </a:r>
          </a:p>
          <a:p>
            <a:endParaRPr lang="es-MX" sz="2000" dirty="0"/>
          </a:p>
          <a:p>
            <a:r>
              <a:rPr lang="es-MX" sz="2000" dirty="0" smtClean="0"/>
              <a:t>Aparece la noción de vulnerabilidad del sistema informático</a:t>
            </a:r>
            <a:endParaRPr lang="es-MX" sz="2000" dirty="0"/>
          </a:p>
          <a:p>
            <a:endParaRPr lang="es-MX" sz="2000" dirty="0" smtClean="0"/>
          </a:p>
          <a:p>
            <a:r>
              <a:rPr lang="es-MX" sz="2000" dirty="0" smtClean="0"/>
              <a:t>Servicio de datos NO DEBERÍA ESTAR BAJO CONTROL de CAPITALES EXTRANJEROS.</a:t>
            </a:r>
          </a:p>
          <a:p>
            <a:endParaRPr lang="es-MX" sz="2000" dirty="0"/>
          </a:p>
          <a:p>
            <a:r>
              <a:rPr lang="es-MX" sz="2000" dirty="0" smtClean="0"/>
              <a:t>Peligro LA INDEPENDECIA ECONÓMICA por lo que la participación deberá ser inferior a la mitad en una empresa.</a:t>
            </a:r>
            <a:endParaRPr lang="es-MX" sz="2000" dirty="0"/>
          </a:p>
        </p:txBody>
      </p:sp>
      <p:sp>
        <p:nvSpPr>
          <p:cNvPr id="4" name="3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3887467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a:t>El informe </a:t>
            </a:r>
            <a:r>
              <a:rPr lang="es-MX" dirty="0" smtClean="0"/>
              <a:t>Nora-</a:t>
            </a:r>
            <a:r>
              <a:rPr lang="es-MX" dirty="0" err="1" smtClean="0"/>
              <a:t>Minc</a:t>
            </a:r>
            <a:r>
              <a:rPr lang="es-MX" dirty="0"/>
              <a:t/>
            </a:r>
            <a:br>
              <a:rPr lang="es-MX" dirty="0"/>
            </a:br>
            <a:r>
              <a:rPr lang="es-MX" dirty="0"/>
              <a:t>Una filosofía de la crisis</a:t>
            </a:r>
          </a:p>
        </p:txBody>
      </p:sp>
      <p:sp>
        <p:nvSpPr>
          <p:cNvPr id="4" name="3 CuadroTexto"/>
          <p:cNvSpPr txBox="1"/>
          <p:nvPr/>
        </p:nvSpPr>
        <p:spPr>
          <a:xfrm>
            <a:off x="2915816" y="3933056"/>
            <a:ext cx="6120680" cy="2339102"/>
          </a:xfrm>
          <a:prstGeom prst="rect">
            <a:avLst/>
          </a:prstGeom>
          <a:noFill/>
        </p:spPr>
        <p:txBody>
          <a:bodyPr wrap="square" rtlCol="0">
            <a:spAutoFit/>
          </a:bodyPr>
          <a:lstStyle/>
          <a:p>
            <a:r>
              <a:rPr lang="es-MX" sz="3200" dirty="0" smtClean="0"/>
              <a:t>“Las comunicaciones deben emanar del pueblo y ser establecidas por el pueblo para servir al pueblo”.</a:t>
            </a:r>
          </a:p>
          <a:p>
            <a:endParaRPr lang="es-MX" dirty="0"/>
          </a:p>
        </p:txBody>
      </p:sp>
      <p:sp>
        <p:nvSpPr>
          <p:cNvPr id="5" name="4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13340773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27584" y="692696"/>
            <a:ext cx="7520940" cy="3579849"/>
          </a:xfrm>
        </p:spPr>
        <p:txBody>
          <a:bodyPr>
            <a:noAutofit/>
          </a:bodyPr>
          <a:lstStyle/>
          <a:p>
            <a:r>
              <a:rPr lang="es-MX" sz="2400" dirty="0" smtClean="0"/>
              <a:t>Profundizan en: “la creciente informatización de la sociedad, está en el corazón de la crisis, puede agravarla o contribuir a resolverla”</a:t>
            </a:r>
          </a:p>
          <a:p>
            <a:endParaRPr lang="es-MX" sz="2400" dirty="0"/>
          </a:p>
          <a:p>
            <a:r>
              <a:rPr lang="es-MX" sz="2400" dirty="0" smtClean="0"/>
              <a:t>La informática, para bien o para mal, será un ingrediente básico.</a:t>
            </a:r>
          </a:p>
          <a:p>
            <a:endParaRPr lang="es-MX" sz="2400" dirty="0"/>
          </a:p>
          <a:p>
            <a:r>
              <a:rPr lang="es-MX" sz="2400" dirty="0" smtClean="0"/>
              <a:t>En 1978 se vota una Ley  sobre informática y libertades y se crea una comisión  (CNIL) encargada de velar por su aplicación.</a:t>
            </a:r>
            <a:endParaRPr lang="es-MX" sz="2400" dirty="0"/>
          </a:p>
        </p:txBody>
      </p:sp>
      <p:sp>
        <p:nvSpPr>
          <p:cNvPr id="4" name="3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971163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67544" y="539387"/>
            <a:ext cx="4464496" cy="400110"/>
          </a:xfrm>
          <a:prstGeom prst="rect">
            <a:avLst/>
          </a:prstGeom>
          <a:noFill/>
        </p:spPr>
        <p:txBody>
          <a:bodyPr wrap="square" rtlCol="0">
            <a:spAutoFit/>
          </a:bodyPr>
          <a:lstStyle/>
          <a:p>
            <a:r>
              <a:rPr lang="es-MX" sz="2000" b="1" dirty="0" smtClean="0"/>
              <a:t>Hacia el modelo liberal competitivo </a:t>
            </a:r>
            <a:endParaRPr lang="es-MX" sz="2000" b="1" dirty="0"/>
          </a:p>
        </p:txBody>
      </p:sp>
      <p:sp>
        <p:nvSpPr>
          <p:cNvPr id="3" name="2 CuadroTexto"/>
          <p:cNvSpPr txBox="1"/>
          <p:nvPr/>
        </p:nvSpPr>
        <p:spPr>
          <a:xfrm>
            <a:off x="323528" y="1124744"/>
            <a:ext cx="6408711" cy="4524315"/>
          </a:xfrm>
          <a:prstGeom prst="rect">
            <a:avLst/>
          </a:prstGeom>
          <a:noFill/>
        </p:spPr>
        <p:txBody>
          <a:bodyPr wrap="square" rtlCol="0">
            <a:spAutoFit/>
          </a:bodyPr>
          <a:lstStyle/>
          <a:p>
            <a:r>
              <a:rPr lang="es-MX" dirty="0" smtClean="0"/>
              <a:t>1969 Lyndon Johnson – máquina judicial contra prácticas restrictivas de IBM</a:t>
            </a:r>
          </a:p>
          <a:p>
            <a:endParaRPr lang="es-MX" dirty="0" smtClean="0"/>
          </a:p>
          <a:p>
            <a:r>
              <a:rPr lang="es-MX" dirty="0" smtClean="0"/>
              <a:t>1970 Richard Nixon – crea la OTP – consigna: aplicación de la tecnología a las “necesidades sociales”</a:t>
            </a:r>
          </a:p>
          <a:p>
            <a:endParaRPr lang="es-MX" dirty="0" smtClean="0"/>
          </a:p>
          <a:p>
            <a:r>
              <a:rPr lang="es-MX" dirty="0" smtClean="0"/>
              <a:t>1974 Gerald Ford – comienza la persecución vs ATT</a:t>
            </a:r>
          </a:p>
          <a:p>
            <a:endParaRPr lang="es-MX" dirty="0" smtClean="0"/>
          </a:p>
          <a:p>
            <a:r>
              <a:rPr lang="es-MX" dirty="0" smtClean="0"/>
              <a:t>1976 James Carter – suprime la OTP por NTIA</a:t>
            </a:r>
          </a:p>
          <a:p>
            <a:endParaRPr lang="es-MX" dirty="0" smtClean="0"/>
          </a:p>
          <a:p>
            <a:r>
              <a:rPr lang="es-MX" dirty="0" smtClean="0"/>
              <a:t>1982 Ronald Reagan- termina la persecución después de 13 años</a:t>
            </a:r>
          </a:p>
          <a:p>
            <a:r>
              <a:rPr lang="es-MX" dirty="0" smtClean="0"/>
              <a:t> </a:t>
            </a:r>
          </a:p>
          <a:p>
            <a:r>
              <a:rPr lang="es-MX" dirty="0" smtClean="0"/>
              <a:t>2001 George Bush descongela proyecto de antimisiles</a:t>
            </a:r>
          </a:p>
          <a:p>
            <a:endParaRPr lang="es-MX" dirty="0" smtClean="0"/>
          </a:p>
          <a:p>
            <a:endParaRPr lang="es-MX"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2045" y="222882"/>
            <a:ext cx="2554153" cy="13716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2045" y="3844527"/>
            <a:ext cx="2520280" cy="279137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28139426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5148064" y="1556792"/>
            <a:ext cx="3672408" cy="4524315"/>
          </a:xfrm>
          <a:prstGeom prst="rect">
            <a:avLst/>
          </a:prstGeom>
          <a:noFill/>
        </p:spPr>
        <p:txBody>
          <a:bodyPr wrap="square" rtlCol="0">
            <a:spAutoFit/>
          </a:bodyPr>
          <a:lstStyle/>
          <a:p>
            <a:r>
              <a:rPr lang="es-MX" dirty="0" smtClean="0"/>
              <a:t>1975 Se agrupan 24 países a la OCDE</a:t>
            </a:r>
          </a:p>
          <a:p>
            <a:r>
              <a:rPr lang="es-MX" dirty="0" smtClean="0"/>
              <a:t>1980 Europa aprueba convenio para la protección de las personas </a:t>
            </a:r>
          </a:p>
          <a:p>
            <a:r>
              <a:rPr lang="es-MX" dirty="0" smtClean="0"/>
              <a:t>OCDE adopta recomendación sobre flujo internacional de datos personales.</a:t>
            </a:r>
          </a:p>
          <a:p>
            <a:r>
              <a:rPr lang="es-MX" dirty="0" smtClean="0"/>
              <a:t>Proteger la vida privada</a:t>
            </a:r>
          </a:p>
          <a:p>
            <a:r>
              <a:rPr lang="es-MX" dirty="0" smtClean="0"/>
              <a:t>Obstáculo para la creación de bancos de datos/perfiles=comercio electrónico.</a:t>
            </a:r>
          </a:p>
          <a:p>
            <a:r>
              <a:rPr lang="es-MX" dirty="0" smtClean="0"/>
              <a:t>1982 Centro de Estudios sobre las sociedades transnacionales de las Naciones Unidas estudia el desequilibrio de los flujos fronterizos.</a:t>
            </a:r>
            <a:endParaRPr lang="es-MX" dirty="0"/>
          </a:p>
        </p:txBody>
      </p:sp>
      <p:sp>
        <p:nvSpPr>
          <p:cNvPr id="6" name="5 CuadroTexto"/>
          <p:cNvSpPr txBox="1"/>
          <p:nvPr/>
        </p:nvSpPr>
        <p:spPr>
          <a:xfrm>
            <a:off x="467544" y="260648"/>
            <a:ext cx="7344816" cy="830997"/>
          </a:xfrm>
          <a:prstGeom prst="rect">
            <a:avLst/>
          </a:prstGeom>
          <a:noFill/>
        </p:spPr>
        <p:txBody>
          <a:bodyPr wrap="square" rtlCol="0">
            <a:spAutoFit/>
          </a:bodyPr>
          <a:lstStyle/>
          <a:p>
            <a:r>
              <a:rPr lang="es-MX" sz="2400" b="1" dirty="0" smtClean="0"/>
              <a:t>La propaganda de la noción de sociedad de la Información</a:t>
            </a:r>
            <a:endParaRPr lang="es-MX" sz="2400" b="1"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4016" y="1988840"/>
            <a:ext cx="2683479" cy="144112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1169" y="4081391"/>
            <a:ext cx="2169172" cy="180161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5402468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La </a:t>
            </a:r>
            <a:r>
              <a:rPr lang="es-MX" dirty="0" smtClean="0"/>
              <a:t>Desreglamentación</a:t>
            </a:r>
            <a:endParaRPr lang="es-MX" dirty="0"/>
          </a:p>
        </p:txBody>
      </p:sp>
      <p:sp>
        <p:nvSpPr>
          <p:cNvPr id="3" name="2 Marcador de contenido"/>
          <p:cNvSpPr>
            <a:spLocks noGrp="1"/>
          </p:cNvSpPr>
          <p:nvPr>
            <p:ph idx="1"/>
          </p:nvPr>
        </p:nvSpPr>
        <p:spPr>
          <a:xfrm>
            <a:off x="822960" y="1100629"/>
            <a:ext cx="7520940" cy="3336484"/>
          </a:xfrm>
        </p:spPr>
        <p:txBody>
          <a:bodyPr>
            <a:normAutofit/>
          </a:bodyPr>
          <a:lstStyle/>
          <a:p>
            <a:endParaRPr lang="es-MX" sz="1800" b="0" dirty="0"/>
          </a:p>
          <a:p>
            <a:r>
              <a:rPr lang="es-MX" sz="1800" b="0" dirty="0"/>
              <a:t>Al no tener restricciones en el espacio mundial a los movimientos de capitales, </a:t>
            </a:r>
            <a:r>
              <a:rPr lang="es-MX" sz="1800" b="0" dirty="0" smtClean="0"/>
              <a:t>se crea </a:t>
            </a:r>
            <a:r>
              <a:rPr lang="es-MX" sz="1800" b="0" dirty="0"/>
              <a:t>una </a:t>
            </a:r>
            <a:r>
              <a:rPr lang="es-MX" sz="1800" b="0" dirty="0" smtClean="0"/>
              <a:t>desreglamentación. Los años 1984 y 1985 constituyen un periodo-bisagra,  al abrir sin restricciones el espacio mundial a los movimientos de capitales .  El paso al estatus competitivo repercute en el conjunto del sistema comunicacional. Se entabla la batalla por figurar entre los escasos operadores globales capaces de ofrecer servicios de telecomunicaciones (teléfono, transmisión de datos, etc.) gracias a una llamada red sin costura. Su ámbito de competencia va en aumento. </a:t>
            </a:r>
            <a:endParaRPr lang="es-MX" sz="1800" b="0" dirty="0"/>
          </a:p>
        </p:txBody>
      </p:sp>
      <p:sp>
        <p:nvSpPr>
          <p:cNvPr id="5" name="4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27682922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promesa de las autopistas de la información.</a:t>
            </a:r>
            <a:endParaRPr lang="es-MX" dirty="0"/>
          </a:p>
        </p:txBody>
      </p:sp>
      <p:sp>
        <p:nvSpPr>
          <p:cNvPr id="3" name="2 Marcador de contenido"/>
          <p:cNvSpPr>
            <a:spLocks noGrp="1"/>
          </p:cNvSpPr>
          <p:nvPr>
            <p:ph idx="1"/>
          </p:nvPr>
        </p:nvSpPr>
        <p:spPr>
          <a:xfrm>
            <a:off x="885232" y="1340768"/>
            <a:ext cx="7520940" cy="3579849"/>
          </a:xfrm>
        </p:spPr>
        <p:txBody>
          <a:bodyPr>
            <a:normAutofit lnSpcReduction="10000"/>
          </a:bodyPr>
          <a:lstStyle/>
          <a:p>
            <a:r>
              <a:rPr lang="es-MX" sz="2000" dirty="0" smtClean="0"/>
              <a:t>Libro verde 1987: el documento preconiza la abolición de los monopolios nacionales y esbozo una problemática de las redes de información como elemento de construcción del mercado único. (salida para la concentración  de los países miembros de la unión europea para  la elaboración de una política  publica  común en el ámbito de las telecomunicaciones).</a:t>
            </a:r>
          </a:p>
          <a:p>
            <a:endParaRPr lang="es-MX" sz="2000" dirty="0" smtClean="0"/>
          </a:p>
          <a:p>
            <a:r>
              <a:rPr lang="es-MX" sz="2000" dirty="0" smtClean="0"/>
              <a:t>El libro blanco elaborado por el estadounidense Jacques </a:t>
            </a:r>
            <a:r>
              <a:rPr lang="es-MX" sz="2000" dirty="0" err="1" smtClean="0"/>
              <a:t>Dolors</a:t>
            </a:r>
            <a:r>
              <a:rPr lang="es-MX" sz="2000" dirty="0" smtClean="0"/>
              <a:t> habla sobre el crecimiento, la complejidad  y el empleo, plantea el marco dentro del que hay  que pensar  en la respuesta al proyecto norteamericano de autopistas de la información.</a:t>
            </a:r>
            <a:endParaRPr lang="es-MX" sz="2000" dirty="0"/>
          </a:p>
        </p:txBody>
      </p:sp>
      <p:pic>
        <p:nvPicPr>
          <p:cNvPr id="7170" name="Picture 2" descr="C:\Program Files\Microsoft Office\MEDIA\CAGCAT10\j0287005.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4324792"/>
            <a:ext cx="1475656" cy="25332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3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25830428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Autofit/>
          </a:bodyPr>
          <a:lstStyle/>
          <a:p>
            <a:pPr>
              <a:buFont typeface="Arial" pitchFamily="34" charset="0"/>
              <a:buChar char="•"/>
            </a:pPr>
            <a:r>
              <a:rPr lang="es-MX" sz="4000" dirty="0" smtClean="0"/>
              <a:t>Libro Verde  (1987)</a:t>
            </a:r>
          </a:p>
          <a:p>
            <a:pPr>
              <a:buFont typeface="Arial" pitchFamily="34" charset="0"/>
              <a:buChar char="•"/>
            </a:pPr>
            <a:r>
              <a:rPr lang="es-MX" sz="4000" dirty="0" smtClean="0"/>
              <a:t>Libro Blanco ( 1987)</a:t>
            </a:r>
          </a:p>
          <a:p>
            <a:pPr>
              <a:buFont typeface="Arial" pitchFamily="34" charset="0"/>
              <a:buChar char="•"/>
            </a:pPr>
            <a:r>
              <a:rPr lang="es-MX" sz="4000" dirty="0" smtClean="0"/>
              <a:t>Al Gore Información Global de la Infraestructura</a:t>
            </a:r>
          </a:p>
          <a:p>
            <a:pPr>
              <a:buFont typeface="Arial" pitchFamily="34" charset="0"/>
              <a:buChar char="•"/>
            </a:pPr>
            <a:r>
              <a:rPr lang="es-MX" sz="4000" dirty="0" smtClean="0"/>
              <a:t>Informe Bagemann  Europa y la Sociedad de la información Planetaria</a:t>
            </a:r>
          </a:p>
        </p:txBody>
      </p:sp>
      <p:pic>
        <p:nvPicPr>
          <p:cNvPr id="6147" name="Picture 3" descr="C:\Program Files\Microsoft Office\MEDIA\CAGCAT10\j0299125.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476672"/>
            <a:ext cx="1368152" cy="2244998"/>
          </a:xfrm>
          <a:prstGeom prst="rect">
            <a:avLst/>
          </a:prstGeom>
          <a:noFill/>
          <a:extLst>
            <a:ext uri="{909E8E84-426E-40DD-AFC4-6F175D3DCCD1}">
              <a14:hiddenFill xmlns:a14="http://schemas.microsoft.com/office/drawing/2010/main">
                <a:solidFill>
                  <a:srgbClr val="FFFFFF"/>
                </a:solidFill>
              </a14:hiddenFill>
            </a:ext>
          </a:extLst>
        </p:spPr>
      </p:pic>
      <p:sp>
        <p:nvSpPr>
          <p:cNvPr id="4" name="3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3288838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Unión </a:t>
            </a:r>
            <a:r>
              <a:rPr lang="es-MX" dirty="0"/>
              <a:t>Europea</a:t>
            </a:r>
          </a:p>
        </p:txBody>
      </p:sp>
      <p:sp>
        <p:nvSpPr>
          <p:cNvPr id="3" name="2 Marcador de contenido"/>
          <p:cNvSpPr>
            <a:spLocks noGrp="1"/>
          </p:cNvSpPr>
          <p:nvPr>
            <p:ph idx="1"/>
          </p:nvPr>
        </p:nvSpPr>
        <p:spPr>
          <a:xfrm>
            <a:off x="641401" y="1268760"/>
            <a:ext cx="7520940" cy="3579849"/>
          </a:xfrm>
        </p:spPr>
        <p:txBody>
          <a:bodyPr>
            <a:normAutofit/>
          </a:bodyPr>
          <a:lstStyle/>
          <a:p>
            <a:r>
              <a:rPr lang="es-MX" sz="3200" dirty="0"/>
              <a:t>La </a:t>
            </a:r>
            <a:r>
              <a:rPr lang="es-MX" sz="3200" dirty="0" smtClean="0"/>
              <a:t>Unión </a:t>
            </a:r>
            <a:r>
              <a:rPr lang="es-MX" sz="3200" dirty="0"/>
              <a:t>Europea busca convertirse en una economía mas competitiva y dinámica.</a:t>
            </a:r>
          </a:p>
          <a:p>
            <a:endParaRPr lang="es-MX" sz="3200" dirty="0"/>
          </a:p>
          <a:p>
            <a:r>
              <a:rPr lang="es-MX" sz="3200" dirty="0"/>
              <a:t>Trata de implantar una red </a:t>
            </a:r>
            <a:r>
              <a:rPr lang="es-MX" sz="3200" dirty="0" smtClean="0"/>
              <a:t>educativa.</a:t>
            </a:r>
            <a:endParaRPr lang="es-MX" sz="3200" dirty="0"/>
          </a:p>
        </p:txBody>
      </p:sp>
      <p:pic>
        <p:nvPicPr>
          <p:cNvPr id="5122" name="Picture 2" descr="C:\Program Files\Microsoft Office\MEDIA\CAGCAT10\j0157763.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3933056"/>
            <a:ext cx="2465059" cy="24876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3 Marcador de pie de página"/>
          <p:cNvSpPr>
            <a:spLocks noGrp="1"/>
          </p:cNvSpPr>
          <p:nvPr>
            <p:ph type="ftr" sz="quarter" idx="11"/>
          </p:nvPr>
        </p:nvSpPr>
        <p:spPr/>
        <p:txBody>
          <a:bodyPr/>
          <a:lstStyle/>
          <a:p>
            <a:r>
              <a:rPr lang="es-MX" smtClean="0"/>
              <a:t>SOCIEDAD Y COMUNICACIÓN</a:t>
            </a:r>
            <a:endParaRPr lang="es-MX"/>
          </a:p>
        </p:txBody>
      </p:sp>
    </p:spTree>
    <p:extLst>
      <p:ext uri="{BB962C8B-B14F-4D97-AF65-F5344CB8AC3E}">
        <p14:creationId xmlns:p14="http://schemas.microsoft.com/office/powerpoint/2010/main" val="11260860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122</TotalTime>
  <Words>638</Words>
  <Application>Microsoft Office PowerPoint</Application>
  <PresentationFormat>Presentación en pantalla (4:3)</PresentationFormat>
  <Paragraphs>86</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Ángulos</vt:lpstr>
      <vt:lpstr>LOS Avatares de las políticas públicas</vt:lpstr>
      <vt:lpstr>La Computópolis Nipona </vt:lpstr>
      <vt:lpstr>Presentación de PowerPoint</vt:lpstr>
      <vt:lpstr>Tokio:</vt:lpstr>
      <vt:lpstr>El informe Nora-Minc Una filosofía de la crisis</vt:lpstr>
      <vt:lpstr>Presentación de PowerPoint</vt:lpstr>
      <vt:lpstr>Presentación de PowerPoint</vt:lpstr>
      <vt:lpstr>Presentación de PowerPoint</vt:lpstr>
      <vt:lpstr>La Desreglamentación</vt:lpstr>
      <vt:lpstr>La promesa de las autopistas de la información.</vt:lpstr>
      <vt:lpstr>Presentación de PowerPoint</vt:lpstr>
      <vt:lpstr>Unión Europea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Avatares de las políticas publicas</dc:title>
  <dc:creator>Invitado</dc:creator>
  <cp:lastModifiedBy>Invitado</cp:lastModifiedBy>
  <cp:revision>11</cp:revision>
  <dcterms:created xsi:type="dcterms:W3CDTF">2012-10-05T23:53:03Z</dcterms:created>
  <dcterms:modified xsi:type="dcterms:W3CDTF">2012-10-06T01:56:02Z</dcterms:modified>
</cp:coreProperties>
</file>