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4" r:id="rId12"/>
    <p:sldId id="265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6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841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8464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689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129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750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418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4844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897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110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7076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5333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880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2835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31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3708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6193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5715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6896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902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0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99941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60901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67000">
                <a:schemeClr val="bg2">
                  <a:lumMod val="60000"/>
                  <a:lumOff val="40000"/>
                  <a:alpha val="0"/>
                </a:schemeClr>
              </a:gs>
              <a:gs pos="30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B3D492D-1F61-4000-BBEB-D0DE69AC92BA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B657A-F773-4078-A9DD-D46BB88504F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76526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2040" y="2416629"/>
            <a:ext cx="8825658" cy="3329581"/>
          </a:xfrm>
        </p:spPr>
        <p:txBody>
          <a:bodyPr/>
          <a:lstStyle/>
          <a:p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 smtClean="0"/>
              <a:t>Benemérita </a:t>
            </a:r>
            <a:r>
              <a:rPr lang="es-MX" sz="2800" dirty="0"/>
              <a:t>U</a:t>
            </a:r>
            <a:r>
              <a:rPr lang="es-MX" sz="2800" dirty="0" smtClean="0"/>
              <a:t>niversidad </a:t>
            </a:r>
            <a:r>
              <a:rPr lang="es-MX" sz="2800" dirty="0"/>
              <a:t>A</a:t>
            </a:r>
            <a:r>
              <a:rPr lang="es-MX" sz="2800" dirty="0" smtClean="0"/>
              <a:t>utónoma de Puebla</a:t>
            </a:r>
            <a:br>
              <a:rPr lang="es-MX" sz="2800" dirty="0" smtClean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 smtClean="0"/>
              <a:t>Profesor: Octavio Islas Carmona</a:t>
            </a:r>
            <a:br>
              <a:rPr lang="es-MX" sz="2800" dirty="0" smtClean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 smtClean="0"/>
              <a:t>Materia: Sociedad y Comunicación </a:t>
            </a:r>
            <a:br>
              <a:rPr lang="es-MX" sz="2800" dirty="0" smtClean="0"/>
            </a:b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 smtClean="0"/>
              <a:t>Alumnos: </a:t>
            </a:r>
            <a:r>
              <a:rPr lang="es-MX" sz="2800" dirty="0" err="1" smtClean="0"/>
              <a:t>Noe</a:t>
            </a:r>
            <a:r>
              <a:rPr lang="es-MX" sz="2800" dirty="0" smtClean="0"/>
              <a:t> Álvarez </a:t>
            </a:r>
            <a:r>
              <a:rPr lang="es-MX" sz="2800" dirty="0" err="1" smtClean="0"/>
              <a:t>Garfias</a:t>
            </a:r>
            <a:r>
              <a:rPr lang="es-MX" sz="2800" dirty="0" smtClean="0"/>
              <a:t/>
            </a:r>
            <a:br>
              <a:rPr lang="es-MX" sz="2800" dirty="0" smtClean="0"/>
            </a:br>
            <a:r>
              <a:rPr lang="es-MX" sz="2800" dirty="0" smtClean="0"/>
              <a:t>                 Marco </a:t>
            </a:r>
            <a:r>
              <a:rPr lang="es-MX" sz="2800" dirty="0"/>
              <a:t>F</a:t>
            </a:r>
            <a:r>
              <a:rPr lang="es-MX" sz="2800" dirty="0" smtClean="0"/>
              <a:t>igueroa</a:t>
            </a:r>
            <a:br>
              <a:rPr lang="es-MX" sz="2800" dirty="0" smtClean="0"/>
            </a:br>
            <a:r>
              <a:rPr lang="es-MX" sz="2800" dirty="0" smtClean="0"/>
              <a:t>                Amanda Vázquez Hernández</a:t>
            </a:r>
            <a:br>
              <a:rPr lang="es-MX" sz="2800" dirty="0" smtClean="0"/>
            </a:br>
            <a:r>
              <a:rPr lang="es-MX" sz="2800" dirty="0" smtClean="0"/>
              <a:t>                Iván Antonio Velázquez Rodríguez</a:t>
            </a:r>
            <a:r>
              <a:rPr lang="es-MX" sz="4400" dirty="0" smtClean="0"/>
              <a:t/>
            </a:r>
            <a:br>
              <a:rPr lang="es-MX" sz="4400" dirty="0" smtClean="0"/>
            </a:b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120878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8884" y="1203832"/>
            <a:ext cx="8946541" cy="4195481"/>
          </a:xfrm>
        </p:spPr>
        <p:txBody>
          <a:bodyPr>
            <a:normAutofit/>
          </a:bodyPr>
          <a:lstStyle/>
          <a:p>
            <a:r>
              <a:rPr lang="es-MX" sz="4800" dirty="0"/>
              <a:t>La Autonomía Metodológica de la Sociología y los Orígenes del Análisis Estructural Funcional</a:t>
            </a:r>
          </a:p>
        </p:txBody>
      </p:sp>
    </p:spTree>
    <p:extLst>
      <p:ext uri="{BB962C8B-B14F-4D97-AF65-F5344CB8AC3E}">
        <p14:creationId xmlns:p14="http://schemas.microsoft.com/office/powerpoint/2010/main" val="191244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Gabriel </a:t>
            </a:r>
            <a:r>
              <a:rPr lang="es-MX" dirty="0" smtClean="0"/>
              <a:t>de </a:t>
            </a:r>
            <a:r>
              <a:rPr lang="es-MX" dirty="0"/>
              <a:t>T</a:t>
            </a:r>
            <a:r>
              <a:rPr lang="es-MX" dirty="0" smtClean="0"/>
              <a:t>arde 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Como física </a:t>
            </a:r>
            <a:r>
              <a:rPr lang="es-MX" dirty="0" smtClean="0"/>
              <a:t>social</a:t>
            </a:r>
            <a:endParaRPr lang="es-MX" dirty="0"/>
          </a:p>
          <a:p>
            <a:r>
              <a:rPr lang="es-MX" dirty="0"/>
              <a:t>Como biología social</a:t>
            </a:r>
          </a:p>
          <a:p>
            <a:r>
              <a:rPr lang="es-MX" dirty="0"/>
              <a:t>Psicología social</a:t>
            </a:r>
          </a:p>
          <a:p>
            <a:r>
              <a:rPr lang="es-MX" dirty="0"/>
              <a:t>Peor idea ideología social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1495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Es </a:t>
            </a:r>
            <a:r>
              <a:rPr lang="es-MX" dirty="0" smtClean="0"/>
              <a:t>consciente </a:t>
            </a:r>
            <a:r>
              <a:rPr lang="es-MX" dirty="0"/>
              <a:t>de las reglas:</a:t>
            </a:r>
            <a:br>
              <a:rPr lang="es-MX" dirty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079043"/>
            <a:ext cx="8946541" cy="4195481"/>
          </a:xfrm>
        </p:spPr>
        <p:txBody>
          <a:bodyPr/>
          <a:lstStyle/>
          <a:p>
            <a:r>
              <a:rPr lang="es-MX" sz="3200" dirty="0" smtClean="0"/>
              <a:t>La c</a:t>
            </a:r>
            <a:r>
              <a:rPr lang="es-MX" sz="3200" dirty="0" smtClean="0"/>
              <a:t>iencia </a:t>
            </a:r>
            <a:r>
              <a:rPr lang="es-MX" sz="3200" dirty="0"/>
              <a:t>no puede considerarse como definitivamente constituida sino cuando consigue hacerse una personalidad independiente</a:t>
            </a:r>
            <a:r>
              <a:rPr lang="es-MX" sz="3200" dirty="0" smtClean="0"/>
              <a:t>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1148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Durkheim</a:t>
            </a:r>
            <a:br>
              <a:rPr lang="es-MX" dirty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Curso </a:t>
            </a:r>
            <a:r>
              <a:rPr lang="es-MX" dirty="0"/>
              <a:t>de ciencia social cuatro disciplinas como ramas </a:t>
            </a:r>
            <a:r>
              <a:rPr lang="es-MX" dirty="0" smtClean="0"/>
              <a:t>fundamentales. </a:t>
            </a:r>
            <a:endParaRPr lang="es-MX" dirty="0"/>
          </a:p>
          <a:p>
            <a:r>
              <a:rPr lang="es-MX" dirty="0"/>
              <a:t>Psicología </a:t>
            </a:r>
            <a:r>
              <a:rPr lang="es-MX" dirty="0" smtClean="0"/>
              <a:t>social.</a:t>
            </a:r>
            <a:endParaRPr lang="es-MX" dirty="0"/>
          </a:p>
          <a:p>
            <a:r>
              <a:rPr lang="es-MX" dirty="0"/>
              <a:t>Ciencia de la </a:t>
            </a:r>
            <a:r>
              <a:rPr lang="es-MX" dirty="0" smtClean="0"/>
              <a:t>moral.</a:t>
            </a:r>
            <a:endParaRPr lang="es-MX" dirty="0"/>
          </a:p>
          <a:p>
            <a:r>
              <a:rPr lang="es-MX" dirty="0"/>
              <a:t>Ciencia del </a:t>
            </a:r>
            <a:r>
              <a:rPr lang="es-MX" dirty="0" smtClean="0"/>
              <a:t>derecho.</a:t>
            </a:r>
            <a:endParaRPr lang="es-MX" dirty="0"/>
          </a:p>
          <a:p>
            <a:r>
              <a:rPr lang="es-MX" dirty="0"/>
              <a:t>Economía </a:t>
            </a:r>
            <a:r>
              <a:rPr lang="es-MX" dirty="0" smtClean="0"/>
              <a:t>nacional.</a:t>
            </a:r>
            <a:endParaRPr lang="es-MX" dirty="0" smtClean="0"/>
          </a:p>
          <a:p>
            <a:r>
              <a:rPr lang="es-MX" dirty="0"/>
              <a:t>Concibe la sociedad como totalidad </a:t>
            </a:r>
            <a:r>
              <a:rPr lang="es-MX" dirty="0" smtClean="0"/>
              <a:t>objetiva.</a:t>
            </a:r>
            <a:endParaRPr lang="es-MX" dirty="0"/>
          </a:p>
          <a:p>
            <a:r>
              <a:rPr lang="es-MX" dirty="0"/>
              <a:t>Posible diagnóstico de síntomas patológicos situaciones no coherentes con el sistema de ideas socialmente </a:t>
            </a:r>
            <a:r>
              <a:rPr lang="es-MX" dirty="0" smtClean="0"/>
              <a:t>vigentes.</a:t>
            </a:r>
            <a:endParaRPr lang="es-MX" dirty="0"/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781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Wundt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Postulado </a:t>
            </a:r>
            <a:r>
              <a:rPr lang="es-MX" dirty="0" smtClean="0"/>
              <a:t>psicofísico.</a:t>
            </a:r>
            <a:endParaRPr lang="es-MX" dirty="0"/>
          </a:p>
          <a:p>
            <a:r>
              <a:rPr lang="es-MX" dirty="0"/>
              <a:t>Fenómenos sociales como formas de hacer pensar y sentir.</a:t>
            </a:r>
          </a:p>
          <a:p>
            <a:r>
              <a:rPr lang="es-MX" dirty="0"/>
              <a:t>Estos hechos sociales son el resultado de la vida común producto de las acciones y reacciones de un individuo. Constituyen la conciencia colectiva.</a:t>
            </a:r>
          </a:p>
          <a:p>
            <a:r>
              <a:rPr lang="es-MX" dirty="0"/>
              <a:t>Composición física de la </a:t>
            </a:r>
            <a:r>
              <a:rPr lang="es-MX" dirty="0" smtClean="0"/>
              <a:t>sociedad.</a:t>
            </a:r>
            <a:endParaRPr lang="es-MX" dirty="0"/>
          </a:p>
          <a:p>
            <a:r>
              <a:rPr lang="es-MX" dirty="0"/>
              <a:t>El número y naturaleza de las que está compuesta , distribución de la población, las vías de </a:t>
            </a:r>
            <a:r>
              <a:rPr lang="es-MX" dirty="0" err="1" smtClean="0"/>
              <a:t>comunicación,formas</a:t>
            </a:r>
            <a:r>
              <a:rPr lang="es-MX" dirty="0" smtClean="0"/>
              <a:t> </a:t>
            </a:r>
            <a:r>
              <a:rPr lang="es-MX" dirty="0"/>
              <a:t>de hacer o funciones que se repiten </a:t>
            </a:r>
            <a:r>
              <a:rPr lang="es-MX" dirty="0" smtClean="0"/>
              <a:t>diario </a:t>
            </a:r>
            <a:r>
              <a:rPr lang="es-MX" dirty="0"/>
              <a:t>y son </a:t>
            </a:r>
            <a:r>
              <a:rPr lang="es-MX" dirty="0" smtClean="0"/>
              <a:t>idénticas </a:t>
            </a:r>
            <a:r>
              <a:rPr lang="es-MX" dirty="0"/>
              <a:t>están </a:t>
            </a:r>
            <a:r>
              <a:rPr lang="es-MX" dirty="0" smtClean="0"/>
              <a:t>vinculadas </a:t>
            </a:r>
            <a:r>
              <a:rPr lang="es-MX" dirty="0"/>
              <a:t>a las condiciones generales y constante de la vida social.</a:t>
            </a:r>
          </a:p>
          <a:p>
            <a:r>
              <a:rPr lang="es-MX" dirty="0"/>
              <a:t>La sociedad se define en un sistema de funciones que satisfacen las necesidades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4991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Saint-</a:t>
            </a:r>
            <a:r>
              <a:rPr lang="es-MX" dirty="0" err="1" smtClean="0"/>
              <a:t>Simon</a:t>
            </a:r>
            <a:r>
              <a:rPr lang="es-MX" dirty="0" smtClean="0"/>
              <a:t> </a:t>
            </a:r>
            <a:r>
              <a:rPr lang="es-MX" dirty="0"/>
              <a:t>en 1803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La reunión  de los hombres constituye un verdadero ser cuya existencia es débil o fuerte según lo que sus órganos desempeñen mas o menos regularmente las funciones que les son confiadas.</a:t>
            </a:r>
          </a:p>
          <a:p>
            <a:r>
              <a:rPr lang="es-MX" dirty="0"/>
              <a:t> </a:t>
            </a:r>
          </a:p>
          <a:p>
            <a:r>
              <a:rPr lang="es-MX" dirty="0"/>
              <a:t>La medicina inspira decisivamente la sociología a </a:t>
            </a:r>
            <a:r>
              <a:rPr lang="es-MX" dirty="0" smtClean="0"/>
              <a:t>través </a:t>
            </a:r>
            <a:r>
              <a:rPr lang="es-MX" dirty="0"/>
              <a:t>de las categorías biológicas de </a:t>
            </a:r>
            <a:r>
              <a:rPr lang="es-MX" dirty="0" err="1"/>
              <a:t>B</a:t>
            </a:r>
            <a:r>
              <a:rPr lang="es-MX" dirty="0" err="1" smtClean="0"/>
              <a:t>ichat</a:t>
            </a:r>
            <a:r>
              <a:rPr lang="es-MX" dirty="0" smtClean="0"/>
              <a:t> </a:t>
            </a:r>
            <a:r>
              <a:rPr lang="es-MX" dirty="0"/>
              <a:t>y </a:t>
            </a:r>
            <a:r>
              <a:rPr lang="es-MX" dirty="0" err="1"/>
              <a:t>C</a:t>
            </a:r>
            <a:r>
              <a:rPr lang="es-MX" dirty="0" err="1" smtClean="0"/>
              <a:t>uvier</a:t>
            </a:r>
            <a:r>
              <a:rPr lang="es-MX" dirty="0" smtClean="0"/>
              <a:t> </a:t>
            </a:r>
            <a:endParaRPr lang="es-MX" dirty="0"/>
          </a:p>
          <a:p>
            <a:r>
              <a:rPr lang="es-MX" dirty="0" smtClean="0"/>
              <a:t>Saint-</a:t>
            </a:r>
            <a:r>
              <a:rPr lang="es-MX" dirty="0" err="1" smtClean="0"/>
              <a:t>Simon</a:t>
            </a:r>
            <a:r>
              <a:rPr lang="es-MX" dirty="0" smtClean="0"/>
              <a:t> </a:t>
            </a:r>
            <a:r>
              <a:rPr lang="es-MX" dirty="0"/>
              <a:t>y C</a:t>
            </a:r>
            <a:r>
              <a:rPr lang="es-MX" dirty="0" smtClean="0"/>
              <a:t>omte </a:t>
            </a:r>
            <a:r>
              <a:rPr lang="es-MX" dirty="0"/>
              <a:t>incorporan el viejo organicismo metafísico.</a:t>
            </a:r>
          </a:p>
          <a:p>
            <a:r>
              <a:rPr lang="es-MX" dirty="0"/>
              <a:t>La biología es la gran </a:t>
            </a:r>
            <a:r>
              <a:rPr lang="es-MX" dirty="0" smtClean="0"/>
              <a:t>ciencia </a:t>
            </a:r>
            <a:r>
              <a:rPr lang="es-MX" dirty="0"/>
              <a:t>modelo del racionalismo positivista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136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12" y="666206"/>
            <a:ext cx="9174642" cy="5582193"/>
          </a:xfrm>
        </p:spPr>
        <p:txBody>
          <a:bodyPr>
            <a:normAutofit/>
          </a:bodyPr>
          <a:lstStyle/>
          <a:p>
            <a:endParaRPr lang="es-MX" dirty="0" smtClean="0"/>
          </a:p>
          <a:p>
            <a:r>
              <a:rPr lang="es-MX" dirty="0" smtClean="0"/>
              <a:t>Cuando </a:t>
            </a:r>
            <a:r>
              <a:rPr lang="es-MX" dirty="0"/>
              <a:t>decimos que la vida social es natural deriva directamente del ser </a:t>
            </a:r>
            <a:r>
              <a:rPr lang="es-MX" dirty="0" smtClean="0"/>
              <a:t>colectivo. </a:t>
            </a:r>
            <a:endParaRPr lang="es-MX" dirty="0"/>
          </a:p>
          <a:p>
            <a:r>
              <a:rPr lang="es-MX" dirty="0"/>
              <a:t>El individuo y la sociedad resultan naturalezas </a:t>
            </a:r>
            <a:r>
              <a:rPr lang="es-MX" dirty="0" smtClean="0"/>
              <a:t>diversas.</a:t>
            </a:r>
            <a:endParaRPr lang="es-MX" dirty="0"/>
          </a:p>
          <a:p>
            <a:r>
              <a:rPr lang="es-MX" dirty="0"/>
              <a:t>Las categorías tomadas de la biología van a servir para formar la autonomía de la </a:t>
            </a:r>
            <a:r>
              <a:rPr lang="es-MX" dirty="0" smtClean="0"/>
              <a:t>sociedad.</a:t>
            </a:r>
            <a:endParaRPr lang="es-MX" dirty="0"/>
          </a:p>
          <a:p>
            <a:r>
              <a:rPr lang="es-MX" dirty="0" smtClean="0"/>
              <a:t>El </a:t>
            </a:r>
            <a:r>
              <a:rPr lang="es-MX" dirty="0"/>
              <a:t>investigador exige una cierta </a:t>
            </a:r>
            <a:r>
              <a:rPr lang="es-MX" dirty="0" smtClean="0"/>
              <a:t>cristalización </a:t>
            </a:r>
            <a:r>
              <a:rPr lang="es-MX" dirty="0"/>
              <a:t>y </a:t>
            </a:r>
            <a:r>
              <a:rPr lang="es-MX" dirty="0" smtClean="0"/>
              <a:t>fijeza </a:t>
            </a:r>
            <a:r>
              <a:rPr lang="es-MX" dirty="0"/>
              <a:t>en los fenómenos reales como supuesto de su objetivación científica.</a:t>
            </a:r>
          </a:p>
          <a:p>
            <a:r>
              <a:rPr lang="es-MX" dirty="0" smtClean="0"/>
              <a:t>La </a:t>
            </a:r>
            <a:r>
              <a:rPr lang="es-MX" dirty="0"/>
              <a:t>objetividad dialéctica supone esa condición constituyente de la historia abierta a la libertad individual y la objetividad positivista separa la temporalidad </a:t>
            </a:r>
            <a:r>
              <a:rPr lang="es-MX" dirty="0" smtClean="0"/>
              <a:t>científica, </a:t>
            </a:r>
            <a:r>
              <a:rPr lang="es-MX" dirty="0"/>
              <a:t>de la propia al objeto social estudiado.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7561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548640"/>
            <a:ext cx="8946541" cy="5699759"/>
          </a:xfrm>
        </p:spPr>
        <p:txBody>
          <a:bodyPr>
            <a:normAutofit/>
          </a:bodyPr>
          <a:lstStyle/>
          <a:p>
            <a:endParaRPr lang="es-MX" dirty="0" smtClean="0"/>
          </a:p>
          <a:p>
            <a:r>
              <a:rPr lang="es-MX" dirty="0" smtClean="0"/>
              <a:t>El </a:t>
            </a:r>
            <a:r>
              <a:rPr lang="es-MX" dirty="0" smtClean="0"/>
              <a:t>pasado predetermina el porvenir como investigación exclusiva de la dimensión de necesidad y recurrencia de la temporalidad.</a:t>
            </a:r>
          </a:p>
          <a:p>
            <a:r>
              <a:rPr lang="es-MX" dirty="0" smtClean="0"/>
              <a:t>Toda vida social esta constituida por un sistema de hechos que deriva de las relaciones positivas y </a:t>
            </a:r>
            <a:r>
              <a:rPr lang="es-MX" dirty="0"/>
              <a:t>d</a:t>
            </a:r>
            <a:r>
              <a:rPr lang="es-MX" dirty="0" smtClean="0"/>
              <a:t>urables establecidas entre una pluralidad de individuos.</a:t>
            </a:r>
          </a:p>
          <a:p>
            <a:r>
              <a:rPr lang="es-MX" dirty="0" smtClean="0"/>
              <a:t>El sistema anatómico social es un sistema de órganos con funciones más o menos determinadas, asegurando así la supervivencia de la organización colectiva.</a:t>
            </a:r>
          </a:p>
          <a:p>
            <a:r>
              <a:rPr lang="es-MX" dirty="0" smtClean="0"/>
              <a:t>La estructura funcional es una forma de organización de los elementos sociales determinando y exigiendo ciertos cumplimientos, que implican la satisfacción de las necesidades planteadas por la supervivencia de la colectividad así constituida.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2788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En el organismo, cada célula tiene su papel definido y no puede cambiar. En la sociedad las tareas nunca han sido repartidas de un modo tan inmutable.</a:t>
            </a:r>
          </a:p>
          <a:p>
            <a:r>
              <a:rPr lang="es-MX" dirty="0" smtClean="0"/>
              <a:t>La división del trabajo no pone en relación individuos, sino funciones sociales… la naturaleza del hombre es, en gran parte, ser un órgano de la sociedad, y su acto propio, por consiguiente el de jugar su papel de órgano.</a:t>
            </a:r>
          </a:p>
          <a:p>
            <a:r>
              <a:rPr lang="es-MX" dirty="0" smtClean="0"/>
              <a:t>El hombre esta destinado a cumplir una función especial en el organismo social y por consiguiente es preciso que aprenda a jugar su papel de órgano.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935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19518"/>
            <a:ext cx="8946541" cy="4195481"/>
          </a:xfrm>
        </p:spPr>
        <p:txBody>
          <a:bodyPr/>
          <a:lstStyle/>
          <a:p>
            <a:r>
              <a:rPr lang="es-MX" dirty="0" smtClean="0"/>
              <a:t>Cuando se pretende explicar un fenómeno social es preciso investigar por separado la causa eficiente que lo produce y la función que la cumple.</a:t>
            </a:r>
          </a:p>
          <a:p>
            <a:r>
              <a:rPr lang="es-MX" dirty="0" smtClean="0"/>
              <a:t>Si verdaderamente la evolución social tuviese su origen en la constitución psicológica del hombre, no se ve como hubiese podido producirse.</a:t>
            </a:r>
          </a:p>
          <a:p>
            <a:r>
              <a:rPr lang="es-MX" dirty="0" smtClean="0"/>
              <a:t>La causa determinante de un hecho social debe buscarse entre los hechos sociales antecedentes.</a:t>
            </a:r>
          </a:p>
          <a:p>
            <a:r>
              <a:rPr lang="es-MX" dirty="0" smtClean="0"/>
              <a:t>La función de un hecho social no puede ser mas que social, es decir, consiste en la producción de efectos socialmente útiles.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9830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Durkheim: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Distingue dos niveles de cristalización de la vida social, dos tipos de hechos sociales, los morfológicos y los fisiológicos.</a:t>
            </a:r>
          </a:p>
          <a:p>
            <a:r>
              <a:rPr lang="es-MX" dirty="0" smtClean="0"/>
              <a:t>El sistema de los hechos morfológicos: llámese medio interno, llámese estructura; constituye el origen primero de todo proceso social.</a:t>
            </a:r>
          </a:p>
          <a:p>
            <a:r>
              <a:rPr lang="es-MX" dirty="0" smtClean="0"/>
              <a:t>El desarrollo de los hechos fisiológicos: pende de la dinámica fundamental de la estructura, a cuya auto conservación o transformación contribuye sin llegar nunca a determinarla.</a:t>
            </a:r>
          </a:p>
        </p:txBody>
      </p:sp>
    </p:spTree>
    <p:extLst>
      <p:ext uri="{BB962C8B-B14F-4D97-AF65-F5344CB8AC3E}">
        <p14:creationId xmlns:p14="http://schemas.microsoft.com/office/powerpoint/2010/main" val="99687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 Gree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197</TotalTime>
  <Words>697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                                                       Benemérita Universidad Autónoma de Puebla  Profesor: Octavio Islas Carmona  Materia: Sociedad y Comunicación   Alumnos: Noe Álvarez Garfias                  Marco Figueroa                 Amanda Vázquez Hernández                 Iván Antonio Velázquez Rodríguez </vt:lpstr>
      <vt:lpstr>PowerPoint Presentation</vt:lpstr>
      <vt:lpstr>Gabriel de Tarde </vt:lpstr>
      <vt:lpstr>Es consciente de las reglas: </vt:lpstr>
      <vt:lpstr>Durkheim </vt:lpstr>
      <vt:lpstr>Wundt</vt:lpstr>
      <vt:lpstr>Saint-Simon en 1803 </vt:lpstr>
      <vt:lpstr>PowerPoint Presentation</vt:lpstr>
      <vt:lpstr>PowerPoint Presentation</vt:lpstr>
      <vt:lpstr>PowerPoint Presentation</vt:lpstr>
      <vt:lpstr>PowerPoint Presentation</vt:lpstr>
      <vt:lpstr>Durkheim: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Autonomía Metodológica de la Sociología y los orígenes del Análisis Estructural Funcional</dc:title>
  <dc:creator>Mandys</dc:creator>
  <cp:lastModifiedBy>Mandys</cp:lastModifiedBy>
  <cp:revision>13</cp:revision>
  <dcterms:created xsi:type="dcterms:W3CDTF">2012-10-19T22:26:15Z</dcterms:created>
  <dcterms:modified xsi:type="dcterms:W3CDTF">2012-10-22T14:40:00Z</dcterms:modified>
</cp:coreProperties>
</file>