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8" r:id="rId3"/>
    <p:sldId id="334" r:id="rId4"/>
    <p:sldId id="335" r:id="rId5"/>
    <p:sldId id="325" r:id="rId6"/>
    <p:sldId id="326" r:id="rId7"/>
    <p:sldId id="324" r:id="rId8"/>
    <p:sldId id="313" r:id="rId9"/>
    <p:sldId id="331" r:id="rId10"/>
    <p:sldId id="332" r:id="rId11"/>
    <p:sldId id="333" r:id="rId12"/>
    <p:sldId id="336" r:id="rId13"/>
    <p:sldId id="337" r:id="rId14"/>
    <p:sldId id="338" r:id="rId15"/>
    <p:sldId id="339" r:id="rId16"/>
    <p:sldId id="359" r:id="rId17"/>
    <p:sldId id="340" r:id="rId18"/>
    <p:sldId id="341" r:id="rId19"/>
    <p:sldId id="357" r:id="rId20"/>
    <p:sldId id="358" r:id="rId21"/>
    <p:sldId id="356" r:id="rId22"/>
    <p:sldId id="353" r:id="rId23"/>
    <p:sldId id="354" r:id="rId24"/>
    <p:sldId id="342" r:id="rId25"/>
    <p:sldId id="343" r:id="rId26"/>
    <p:sldId id="344" r:id="rId27"/>
    <p:sldId id="355" r:id="rId28"/>
    <p:sldId id="346" r:id="rId29"/>
    <p:sldId id="345" r:id="rId30"/>
    <p:sldId id="347" r:id="rId31"/>
    <p:sldId id="348" r:id="rId32"/>
    <p:sldId id="351" r:id="rId33"/>
    <p:sldId id="349" r:id="rId34"/>
    <p:sldId id="350" r:id="rId35"/>
    <p:sldId id="352" r:id="rId3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8"/>
    <a:srgbClr val="FDB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733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71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643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459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22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53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62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78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124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8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4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53D9-0367-4B0F-8A86-7B3C36A344ED}" type="datetimeFigureOut">
              <a:rPr lang="es-MX" smtClean="0"/>
              <a:t>05/11/2012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0E434-1083-4983-8FC1-271FCF4C12F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924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11.wdp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5544616" cy="1470025"/>
          </a:xfrm>
        </p:spPr>
        <p:txBody>
          <a:bodyPr>
            <a:noAutofit/>
          </a:bodyPr>
          <a:lstStyle/>
          <a:p>
            <a: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  <a:t>Consultoría</a:t>
            </a:r>
            <a:b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</a:br>
            <a:r>
              <a:rPr lang="es-MX" sz="11500" b="1" dirty="0" smtClean="0">
                <a:ln w="38100" cap="flat" cmpd="sng">
                  <a:solidFill>
                    <a:srgbClr val="FFD9E8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1750" dist="38100" dir="1380000" algn="tl" rotWithShape="0">
                    <a:srgbClr val="000000">
                      <a:alpha val="55000"/>
                    </a:srgbClr>
                  </a:outerShdw>
                </a:effectLst>
                <a:latin typeface="Gabriola" pitchFamily="82" charset="0"/>
              </a:rPr>
              <a:t>Fly Fitness</a:t>
            </a:r>
            <a:endParaRPr lang="es-MX" sz="11500" b="1" dirty="0">
              <a:ln w="38100" cap="flat" cmpd="sng">
                <a:solidFill>
                  <a:srgbClr val="FFD9E8"/>
                </a:solidFill>
                <a:prstDash val="solid"/>
                <a:round/>
              </a:ln>
              <a:solidFill>
                <a:schemeClr val="bg1"/>
              </a:solidFill>
              <a:effectLst>
                <a:outerShdw blurRad="31750" dist="38100" dir="1380000" algn="tl" rotWithShape="0">
                  <a:srgbClr val="000000">
                    <a:alpha val="55000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6212804"/>
            <a:ext cx="5648672" cy="627856"/>
          </a:xfrm>
        </p:spPr>
        <p:txBody>
          <a:bodyPr>
            <a:noAutofit/>
          </a:bodyPr>
          <a:lstStyle/>
          <a:p>
            <a:r>
              <a:rPr lang="es-MX" b="1" dirty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Alejandra </a:t>
            </a:r>
            <a:r>
              <a:rPr lang="es-MX" b="1" dirty="0" smtClean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Merino       Ingrid </a:t>
            </a:r>
            <a:r>
              <a:rPr lang="es-MX" b="1" dirty="0">
                <a:ln w="15875" cap="sq">
                  <a:solidFill>
                    <a:schemeClr val="bg1"/>
                  </a:solidFill>
                </a:ln>
                <a:solidFill>
                  <a:srgbClr val="FFD9E8"/>
                </a:solidFill>
                <a:latin typeface="Gabriola" pitchFamily="82" charset="0"/>
              </a:rPr>
              <a:t>Rodríguez</a:t>
            </a:r>
          </a:p>
        </p:txBody>
      </p:sp>
      <p:pic>
        <p:nvPicPr>
          <p:cNvPr id="4" name="Imagen 3" descr="255511_518893444791658_946320158_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6667" l="0" r="100000">
                        <a14:foregroundMark x1="29094" y1="39861" x2="29094" y2="39861"/>
                        <a14:foregroundMark x1="30058" y1="39167" x2="30058" y2="3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1" r="29979" b="23688"/>
          <a:stretch/>
        </p:blipFill>
        <p:spPr>
          <a:xfrm>
            <a:off x="6278650" y="1624515"/>
            <a:ext cx="2885528" cy="523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aldre_adelante-6825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697" b="89801" l="1934" r="98619">
                        <a14:backgroundMark x1="93370" y1="61194" x2="93370" y2="61194"/>
                        <a14:backgroundMark x1="88674" y1="57711" x2="88674" y2="57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4624"/>
            <a:ext cx="6192688" cy="6876962"/>
          </a:xfrm>
          <a:prstGeom prst="rect">
            <a:avLst/>
          </a:prstGeom>
        </p:spPr>
      </p:pic>
      <p:pic>
        <p:nvPicPr>
          <p:cNvPr id="7" name="Imagen 6" descr="550591_543812105633125_253246887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16"/>
            <a:ext cx="9170554" cy="687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6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Aerial Playground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2" name="Imagen 1" descr="154238_545060772174925_1884902646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8069003" cy="537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51520" y="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Aerial Playground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23528" y="1072675"/>
            <a:ext cx="6336704" cy="5400600"/>
          </a:xfrm>
        </p:spPr>
        <p:txBody>
          <a:bodyPr>
            <a:noAutofit/>
          </a:bodyPr>
          <a:lstStyle/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Primer AERIAL PLAYGROUND en América Latina.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Se nombró así por la diversidad de clases que se ofrecen que se realizan en alto.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400" dirty="0" smtClean="0">
                <a:solidFill>
                  <a:srgbClr val="FFFFFF"/>
                </a:solidFill>
                <a:latin typeface="Gabriola"/>
                <a:cs typeface="Gabriola"/>
              </a:rPr>
              <a:t>Pole fitness.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400" dirty="0" smtClean="0">
                <a:solidFill>
                  <a:srgbClr val="FFFFFF"/>
                </a:solidFill>
                <a:latin typeface="Gabriola"/>
                <a:cs typeface="Gabriola"/>
              </a:rPr>
              <a:t>Sky fitness.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400" dirty="0" smtClean="0">
                <a:solidFill>
                  <a:srgbClr val="FFFFFF"/>
                </a:solidFill>
                <a:latin typeface="Gabriola"/>
                <a:cs typeface="Gabriola"/>
              </a:rPr>
              <a:t>Crossfit.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400" dirty="0" smtClean="0">
                <a:solidFill>
                  <a:srgbClr val="FFFFFF"/>
                </a:solidFill>
                <a:latin typeface="Gabriola"/>
                <a:cs typeface="Gabriola"/>
              </a:rPr>
              <a:t>Yoga.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400" dirty="0" smtClean="0">
                <a:solidFill>
                  <a:srgbClr val="FFFFFF"/>
                </a:solidFill>
                <a:latin typeface="Gabriola"/>
                <a:cs typeface="Gabriola"/>
              </a:rPr>
              <a:t>Aro.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Enfocado a fitness, y no sensual.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" sz="2800" dirty="0" smtClean="0">
                <a:solidFill>
                  <a:srgbClr val="FFFFFF"/>
                </a:solidFill>
                <a:latin typeface="Gabriola"/>
                <a:cs typeface="Gabriola"/>
              </a:rPr>
              <a:t>D</a:t>
            </a: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elante de la competencia, estudios de pole.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Profesores Certificados</a:t>
            </a: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Único junto con India, EUA y China.</a:t>
            </a:r>
            <a:endParaRPr lang="es-MX" sz="28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home_slider_1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8491" y1="22170" x2="88491" y2="22170"/>
                        <a14:foregroundMark x1="83962" y1="20519" x2="83962" y2="20519"/>
                        <a14:foregroundMark x1="88113" y1="16981" x2="88113" y2="16981"/>
                        <a14:foregroundMark x1="66792" y1="9670" x2="66792" y2="9670"/>
                        <a14:foregroundMark x1="41321" y1="12972" x2="41321" y2="12972"/>
                        <a14:foregroundMark x1="41321" y1="26651" x2="41321" y2="26651"/>
                        <a14:foregroundMark x1="41321" y1="20519" x2="41321" y2="20519"/>
                        <a14:backgroundMark x1="38113" y1="67453" x2="38113" y2="67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507" y="1046789"/>
            <a:ext cx="5498045" cy="439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Maestra: Adriana Aguilar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28800"/>
            <a:ext cx="3312368" cy="2736303"/>
          </a:xfrm>
        </p:spPr>
        <p:txBody>
          <a:bodyPr>
            <a:noAutofit/>
          </a:bodyPr>
          <a:lstStyle/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Certificado de Femexpole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.</a:t>
            </a:r>
          </a:p>
          <a:p>
            <a:pPr>
              <a:buClr>
                <a:srgbClr val="FFD9E8"/>
              </a:buClr>
              <a:buFont typeface="Wingdings" charset="2"/>
              <a:buChar char=""/>
            </a:pP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Certificado de 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X</a:t>
            </a:r>
            <a:r>
              <a:rPr lang="es-ES" sz="3600" dirty="0" smtClean="0">
                <a:solidFill>
                  <a:schemeClr val="bg1"/>
                </a:solidFill>
                <a:latin typeface="Gabriola" pitchFamily="82" charset="0"/>
              </a:rPr>
              <a:t>p</a:t>
            </a: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ert.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8721" b="8886"/>
          <a:stretch/>
        </p:blipFill>
        <p:spPr>
          <a:xfrm>
            <a:off x="3851920" y="5229200"/>
            <a:ext cx="1572950" cy="1296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271" y="5261510"/>
            <a:ext cx="1259631" cy="1263830"/>
          </a:xfrm>
          <a:prstGeom prst="rect">
            <a:avLst/>
          </a:prstGeom>
        </p:spPr>
      </p:pic>
      <p:pic>
        <p:nvPicPr>
          <p:cNvPr id="10" name="Imagen 9" descr="Captura de pantalla 2012-11-05 a la(s) 10.47.5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556792"/>
            <a:ext cx="3223781" cy="2232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n 3" descr="Captura de pantalla 2012-11-05 a la(s) 10.54.5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09760" y="3375795"/>
            <a:ext cx="3803452" cy="26137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0691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Coach: Miguel Vera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844824"/>
            <a:ext cx="2952328" cy="2736303"/>
          </a:xfrm>
        </p:spPr>
        <p:txBody>
          <a:bodyPr>
            <a:noAutofit/>
          </a:bodyPr>
          <a:lstStyle/>
          <a:p>
            <a:pPr marL="0" indent="0" algn="ctr">
              <a:buClr>
                <a:srgbClr val="FFD9E8"/>
              </a:buClr>
              <a:buNone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Certificado </a:t>
            </a:r>
            <a:r>
              <a:rPr lang="es-MX" sz="3600" dirty="0">
                <a:solidFill>
                  <a:schemeClr val="bg1"/>
                </a:solidFill>
                <a:latin typeface="Gabriola" pitchFamily="82" charset="0"/>
              </a:rPr>
              <a:t>de Body Building (CONADE).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149080"/>
            <a:ext cx="1331558" cy="1296168"/>
          </a:xfrm>
          <a:prstGeom prst="rect">
            <a:avLst/>
          </a:prstGeom>
        </p:spPr>
      </p:pic>
      <p:pic>
        <p:nvPicPr>
          <p:cNvPr id="5" name="Imagen 4" descr="Captura de pantalla 2012-11-05 a la(s) 10.54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51968" y="2172770"/>
            <a:ext cx="5080391" cy="3560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4180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6624736" cy="1143000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Maestra: Berenice Yañez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1628800"/>
            <a:ext cx="2736304" cy="2736303"/>
          </a:xfrm>
        </p:spPr>
        <p:txBody>
          <a:bodyPr>
            <a:noAutofit/>
          </a:bodyPr>
          <a:lstStyle/>
          <a:p>
            <a:pPr marL="0" indent="0" algn="ctr">
              <a:buClr>
                <a:srgbClr val="FFD9E8"/>
              </a:buClr>
              <a:buNone/>
            </a:pPr>
            <a:r>
              <a:rPr lang="es-MX" sz="3600" dirty="0" smtClean="0">
                <a:solidFill>
                  <a:schemeClr val="bg1"/>
                </a:solidFill>
                <a:latin typeface="Gabriola" pitchFamily="82" charset="0"/>
              </a:rPr>
              <a:t>Certificado de FlyFitness.</a:t>
            </a: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  <a:p>
            <a:pPr algn="ctr">
              <a:buClr>
                <a:srgbClr val="FFD9E8"/>
              </a:buClr>
              <a:buFont typeface="Wingdings" charset="2"/>
              <a:buChar char=""/>
            </a:pPr>
            <a:endParaRPr lang="es-MX" sz="36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10" name="Picture 2" descr="https://fbcdn-sphotos-b-a.akamaihd.net/hphotos-ak-ash4/424057_383868271627510_1804502166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5"/>
          <a:stretch/>
        </p:blipFill>
        <p:spPr bwMode="auto">
          <a:xfrm>
            <a:off x="1763688" y="3140968"/>
            <a:ext cx="1823086" cy="1296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  <a:extLst/>
        </p:spPr>
      </p:pic>
      <p:pic>
        <p:nvPicPr>
          <p:cNvPr id="4" name="Imagen 3" descr="Captura de pantalla 2012-11-05 a la(s) 10.58.3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4" r="24111"/>
          <a:stretch/>
        </p:blipFill>
        <p:spPr>
          <a:xfrm>
            <a:off x="3923928" y="1283930"/>
            <a:ext cx="4271261" cy="51711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49830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70" y="44624"/>
            <a:ext cx="7278034" cy="1143000"/>
          </a:xfrm>
        </p:spPr>
        <p:txBody>
          <a:bodyPr>
            <a:noAutofit/>
          </a:bodyPr>
          <a:lstStyle/>
          <a:p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Estacionamiento / Fachada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4" name="Marcador de contenido 3" descr="Captura de pantalla 2012-08-27 a la(s) 19.43.3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2" r="12622"/>
          <a:stretch>
            <a:fillRect/>
          </a:stretch>
        </p:blipFill>
        <p:spPr>
          <a:xfrm>
            <a:off x="323528" y="1196752"/>
            <a:ext cx="5158383" cy="2836912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n 2" descr="image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" t="41124" r="27268" b="19904"/>
          <a:stretch/>
        </p:blipFill>
        <p:spPr>
          <a:xfrm>
            <a:off x="2529162" y="3717032"/>
            <a:ext cx="6191131" cy="2559497"/>
          </a:xfrm>
          <a:prstGeom prst="rect">
            <a:avLst/>
          </a:prstGeom>
          <a:ln w="190500" cap="sq">
            <a:solidFill>
              <a:srgbClr val="FFD9E8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351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 (exterior)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 descr="IMG_308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52" y="836712"/>
            <a:ext cx="7104789" cy="5328592"/>
          </a:xfrm>
          <a:prstGeom prst="rect">
            <a:avLst/>
          </a:prstGeom>
        </p:spPr>
      </p:pic>
      <p:sp>
        <p:nvSpPr>
          <p:cNvPr id="5" name="Llamada ovalada 4"/>
          <p:cNvSpPr/>
          <p:nvPr/>
        </p:nvSpPr>
        <p:spPr>
          <a:xfrm>
            <a:off x="-180528" y="4265712"/>
            <a:ext cx="2664296" cy="2592288"/>
          </a:xfrm>
          <a:prstGeom prst="wedgeEllipseCallout">
            <a:avLst>
              <a:gd name="adj1" fmla="val 43566"/>
              <a:gd name="adj2" fmla="val -32113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Gabriola"/>
                <a:cs typeface="Gabriola"/>
              </a:rPr>
              <a:t>Plaza sin intensión, dedicada al cuidado de la mujer.</a:t>
            </a:r>
          </a:p>
          <a:p>
            <a:pPr marL="285750" indent="-285750">
              <a:buFont typeface="Arial"/>
              <a:buChar char="•"/>
            </a:pPr>
            <a:r>
              <a:rPr lang="es-ES" sz="1600" dirty="0" smtClean="0">
                <a:latin typeface="Gabriola"/>
                <a:cs typeface="Gabriola"/>
              </a:rPr>
              <a:t>Salón de belleza.</a:t>
            </a:r>
          </a:p>
          <a:p>
            <a:pPr marL="285750" indent="-285750">
              <a:buFont typeface="Arial"/>
              <a:buChar char="•"/>
            </a:pPr>
            <a:r>
              <a:rPr lang="es-ES" sz="1600" dirty="0" smtClean="0">
                <a:latin typeface="Gabriola"/>
                <a:cs typeface="Gabriola"/>
              </a:rPr>
              <a:t>Clínica de depilación.</a:t>
            </a:r>
          </a:p>
          <a:p>
            <a:pPr marL="285750" indent="-285750">
              <a:buFont typeface="Arial"/>
              <a:buChar char="•"/>
            </a:pPr>
            <a:r>
              <a:rPr lang="es-ES" sz="1600" dirty="0" smtClean="0">
                <a:latin typeface="Gabriola"/>
                <a:cs typeface="Gabriola"/>
              </a:rPr>
              <a:t>Masajes.</a:t>
            </a:r>
          </a:p>
          <a:p>
            <a:pPr marL="285750" indent="-285750">
              <a:buFont typeface="Arial"/>
              <a:buChar char="•"/>
            </a:pPr>
            <a:r>
              <a:rPr lang="es-ES" sz="1600" dirty="0" smtClean="0">
                <a:latin typeface="Gabriola"/>
                <a:cs typeface="Gabriola"/>
              </a:rPr>
              <a:t>Pilates.</a:t>
            </a:r>
          </a:p>
        </p:txBody>
      </p:sp>
    </p:spTree>
    <p:extLst>
      <p:ext uri="{BB962C8B-B14F-4D97-AF65-F5344CB8AC3E}">
        <p14:creationId xmlns:p14="http://schemas.microsoft.com/office/powerpoint/2010/main" val="290061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 (estacionamiento)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 descr="IMG_3086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8"/>
          <a:stretch/>
        </p:blipFill>
        <p:spPr>
          <a:xfrm>
            <a:off x="4283968" y="3660194"/>
            <a:ext cx="4583867" cy="30278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n 4" descr="IMG_308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536504" cy="34023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Imagen 8" descr="images.jpe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0" r="90000">
                        <a14:foregroundMark x1="24474" y1="22308" x2="24474" y2="22308"/>
                        <a14:foregroundMark x1="31053" y1="26154" x2="31053" y2="26154"/>
                        <a14:foregroundMark x1="40000" y1="24615" x2="40000" y2="24615"/>
                        <a14:foregroundMark x1="59737" y1="33077" x2="59737" y2="33077"/>
                        <a14:backgroundMark x1="66579" y1="8462" x2="66579" y2="8462"/>
                        <a14:backgroundMark x1="59474" y1="5385" x2="59474" y2="5385"/>
                        <a14:backgroundMark x1="53684" y1="44615" x2="53684" y2="44615"/>
                        <a14:backgroundMark x1="27105" y1="46154" x2="27105" y2="46154"/>
                        <a14:backgroundMark x1="63947" y1="13846" x2="63947" y2="13846"/>
                        <a14:backgroundMark x1="50789" y1="43846" x2="50789" y2="43846"/>
                        <a14:backgroundMark x1="68421" y1="42308" x2="68421" y2="42308"/>
                        <a14:backgroundMark x1="63158" y1="42308" x2="63158" y2="42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025"/>
          <a:stretch/>
        </p:blipFill>
        <p:spPr>
          <a:xfrm>
            <a:off x="2915816" y="2852936"/>
            <a:ext cx="5966288" cy="979229"/>
          </a:xfrm>
          <a:prstGeom prst="rect">
            <a:avLst/>
          </a:prstGeom>
        </p:spPr>
      </p:pic>
      <p:sp>
        <p:nvSpPr>
          <p:cNvPr id="10" name="Llamada ovalada 9"/>
          <p:cNvSpPr/>
          <p:nvPr/>
        </p:nvSpPr>
        <p:spPr>
          <a:xfrm>
            <a:off x="611560" y="4293096"/>
            <a:ext cx="3600400" cy="2533903"/>
          </a:xfrm>
          <a:prstGeom prst="wedgeEllipseCallout">
            <a:avLst>
              <a:gd name="adj1" fmla="val 33820"/>
              <a:gd name="adj2" fmla="val -55786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latin typeface="Gabriola"/>
                <a:cs typeface="Gabriola"/>
              </a:rPr>
              <a:t>Estacionamiento para más de 20 autos.</a:t>
            </a:r>
            <a:endParaRPr lang="es-ES" sz="3600" dirty="0"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81928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 (interior)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 descr="IMG_3089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7272808" cy="54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 (interior)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 descr="IMG_3090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1" y="836712"/>
            <a:ext cx="7740351" cy="5805264"/>
          </a:xfrm>
          <a:prstGeom prst="rect">
            <a:avLst/>
          </a:prstGeom>
        </p:spPr>
      </p:pic>
      <p:sp>
        <p:nvSpPr>
          <p:cNvPr id="5" name="Llamada ovalada 4"/>
          <p:cNvSpPr/>
          <p:nvPr/>
        </p:nvSpPr>
        <p:spPr>
          <a:xfrm>
            <a:off x="179512" y="4797152"/>
            <a:ext cx="2376264" cy="1885831"/>
          </a:xfrm>
          <a:prstGeom prst="wedgeEllipseCallout">
            <a:avLst>
              <a:gd name="adj1" fmla="val 33820"/>
              <a:gd name="adj2" fmla="val -55786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latin typeface="Gabriola"/>
                <a:cs typeface="Gabriola"/>
              </a:rPr>
              <a:t>Nuevas</a:t>
            </a:r>
          </a:p>
          <a:p>
            <a:pPr algn="ctr"/>
            <a:r>
              <a:rPr lang="es-ES" sz="3600" dirty="0" smtClean="0">
                <a:latin typeface="Gabriola"/>
                <a:cs typeface="Gabriola"/>
              </a:rPr>
              <a:t>Seguras</a:t>
            </a:r>
          </a:p>
          <a:p>
            <a:pPr algn="ctr"/>
            <a:r>
              <a:rPr lang="es-ES" sz="3600" dirty="0" smtClean="0">
                <a:latin typeface="Gabriola"/>
                <a:cs typeface="Gabriola"/>
              </a:rPr>
              <a:t>Cómodas</a:t>
            </a:r>
            <a:endParaRPr lang="es-ES" sz="3600" dirty="0"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5651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 (interior)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 descr="IMG_309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80728"/>
            <a:ext cx="7164288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689152"/>
              </p:ext>
            </p:extLst>
          </p:nvPr>
        </p:nvGraphicFramePr>
        <p:xfrm>
          <a:off x="5004048" y="908720"/>
          <a:ext cx="3348372" cy="278986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348372"/>
              </a:tblGrid>
              <a:tr h="686953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Pole </a:t>
                      </a:r>
                      <a:r>
                        <a:rPr lang="es-ES" sz="32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Fitness</a:t>
                      </a:r>
                      <a:endParaRPr lang="es-ES" sz="32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2102915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607768"/>
              </p:ext>
            </p:extLst>
          </p:nvPr>
        </p:nvGraphicFramePr>
        <p:xfrm>
          <a:off x="1475656" y="3933056"/>
          <a:ext cx="3348372" cy="278986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348372"/>
              </a:tblGrid>
              <a:tr h="686953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Telas</a:t>
                      </a:r>
                      <a:endParaRPr lang="es-ES" sz="32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2102915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24" y="-1622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5400" b="1" dirty="0" smtClean="0">
                <a:solidFill>
                  <a:srgbClr val="FFD9E8"/>
                </a:solidFill>
                <a:latin typeface="Gabriola"/>
                <a:cs typeface="Gabriola"/>
              </a:rPr>
              <a:t>Disciplinas</a:t>
            </a:r>
            <a:endParaRPr lang="es-ES" sz="5400" b="1" dirty="0">
              <a:solidFill>
                <a:srgbClr val="FFD9E8"/>
              </a:solidFill>
              <a:latin typeface="Gabriola"/>
              <a:cs typeface="Gabriol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152" t="4698" r="18993" b="6818"/>
          <a:stretch/>
        </p:blipFill>
        <p:spPr>
          <a:xfrm>
            <a:off x="1673100" y="4725144"/>
            <a:ext cx="2970908" cy="1845830"/>
          </a:xfrm>
          <a:prstGeom prst="rect">
            <a:avLst/>
          </a:prstGeom>
        </p:spPr>
      </p:pic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108634"/>
              </p:ext>
            </p:extLst>
          </p:nvPr>
        </p:nvGraphicFramePr>
        <p:xfrm>
          <a:off x="1475656" y="927164"/>
          <a:ext cx="3348372" cy="278986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348372"/>
              </a:tblGrid>
              <a:tr h="686953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Pole </a:t>
                      </a:r>
                      <a:r>
                        <a:rPr lang="es-ES" sz="3200" dirty="0" err="1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Fitness</a:t>
                      </a:r>
                      <a:endParaRPr lang="es-ES" sz="32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2102915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" name="Imagen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700808"/>
            <a:ext cx="2520280" cy="18595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19071"/>
          <a:stretch/>
        </p:blipFill>
        <p:spPr>
          <a:xfrm>
            <a:off x="5364088" y="1772815"/>
            <a:ext cx="2664296" cy="1796823"/>
          </a:xfrm>
          <a:prstGeom prst="rect">
            <a:avLst/>
          </a:prstGeom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76674"/>
              </p:ext>
            </p:extLst>
          </p:nvPr>
        </p:nvGraphicFramePr>
        <p:xfrm>
          <a:off x="5004048" y="3933056"/>
          <a:ext cx="3348372" cy="278986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348372"/>
              </a:tblGrid>
              <a:tr h="686953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rgbClr val="FFD9E8"/>
                          </a:solidFill>
                          <a:latin typeface="Gabriola"/>
                          <a:cs typeface="Gabriola"/>
                        </a:rPr>
                        <a:t>Yoga</a:t>
                      </a:r>
                      <a:endParaRPr lang="es-ES" sz="32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  <a:tr h="2102915">
                <a:tc>
                  <a:txBody>
                    <a:bodyPr/>
                    <a:lstStyle/>
                    <a:p>
                      <a:pPr algn="ctr"/>
                      <a:endParaRPr lang="es-ES" sz="2400" dirty="0">
                        <a:solidFill>
                          <a:srgbClr val="FFD9E8"/>
                        </a:solidFill>
                        <a:latin typeface="Gabriola"/>
                        <a:cs typeface="Gabriol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n 4" descr="yoga_ide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25143"/>
            <a:ext cx="1458163" cy="19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tubos-para-practicar-pole-dance_MLV-F-38258739_377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4" t="42348" r="6624" b="11544"/>
          <a:stretch/>
        </p:blipFill>
        <p:spPr>
          <a:xfrm>
            <a:off x="1846846" y="1844824"/>
            <a:ext cx="6400117" cy="417646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Nuevas instalaciones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5" name="Llamada ovalada 4"/>
          <p:cNvSpPr/>
          <p:nvPr/>
        </p:nvSpPr>
        <p:spPr>
          <a:xfrm>
            <a:off x="107504" y="5085184"/>
            <a:ext cx="2160240" cy="1800200"/>
          </a:xfrm>
          <a:prstGeom prst="wedgeEllipseCallout">
            <a:avLst>
              <a:gd name="adj1" fmla="val 33820"/>
              <a:gd name="adj2" fmla="val -55786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Gabriola"/>
                <a:cs typeface="Gabriola"/>
              </a:rPr>
              <a:t>Medidas: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40mm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45mm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50mm</a:t>
            </a:r>
          </a:p>
        </p:txBody>
      </p:sp>
      <p:pic>
        <p:nvPicPr>
          <p:cNvPr id="7" name="Imagen 6" descr="s_MLM_v_V_f_2708548341_052012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61" y="1844824"/>
            <a:ext cx="3271912" cy="3271912"/>
          </a:xfrm>
          <a:prstGeom prst="rect">
            <a:avLst/>
          </a:prstGeom>
        </p:spPr>
      </p:pic>
      <p:sp>
        <p:nvSpPr>
          <p:cNvPr id="8" name="Llamada ovalada 7"/>
          <p:cNvSpPr/>
          <p:nvPr/>
        </p:nvSpPr>
        <p:spPr>
          <a:xfrm>
            <a:off x="6588224" y="115723"/>
            <a:ext cx="2555776" cy="1873117"/>
          </a:xfrm>
          <a:prstGeom prst="wedgeEllipseCallout">
            <a:avLst>
              <a:gd name="adj1" fmla="val -32241"/>
              <a:gd name="adj2" fmla="val 47025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Gabriola"/>
                <a:cs typeface="Gabriola"/>
              </a:rPr>
              <a:t>4 metros de alto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¡Para un mejor desempeño!</a:t>
            </a:r>
            <a:endParaRPr lang="es-ES" sz="2400" dirty="0"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95127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>
                <a:solidFill>
                  <a:srgbClr val="FDBFED"/>
                </a:solidFill>
                <a:latin typeface="Gabriola" pitchFamily="82" charset="0"/>
              </a:rPr>
              <a:t>Material</a:t>
            </a:r>
            <a:endParaRPr lang="es-MX" dirty="0">
              <a:solidFill>
                <a:srgbClr val="FDBFED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sz="3600" dirty="0" err="1" smtClean="0">
                <a:solidFill>
                  <a:srgbClr val="FFD9E8"/>
                </a:solidFill>
                <a:latin typeface="Gabriola" pitchFamily="82" charset="0"/>
              </a:rPr>
              <a:t>Xpole</a:t>
            </a:r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.- Norte América</a:t>
            </a:r>
          </a:p>
          <a:p>
            <a:r>
              <a:rPr lang="es-MX" sz="3600" dirty="0" err="1" smtClean="0">
                <a:solidFill>
                  <a:srgbClr val="FFD9E8"/>
                </a:solidFill>
                <a:latin typeface="Gabriola" pitchFamily="82" charset="0"/>
              </a:rPr>
              <a:t>Platinum</a:t>
            </a:r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 </a:t>
            </a:r>
            <a:r>
              <a:rPr lang="es-MX" sz="3600" dirty="0" err="1" smtClean="0">
                <a:solidFill>
                  <a:srgbClr val="FFD9E8"/>
                </a:solidFill>
                <a:latin typeface="Gabriola" pitchFamily="82" charset="0"/>
              </a:rPr>
              <a:t>Stage</a:t>
            </a:r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.- Europa</a:t>
            </a: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Portable Dance.-México</a:t>
            </a: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Seguridad: 3.70 m altura, diámetros 40, 45 y 50mm. </a:t>
            </a: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Uniformes: playeras, pants y sudaderas</a:t>
            </a: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Telas</a:t>
            </a: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Pelotas de </a:t>
            </a:r>
            <a:r>
              <a:rPr lang="es-MX" sz="3600" dirty="0" err="1" smtClean="0">
                <a:solidFill>
                  <a:srgbClr val="FFD9E8"/>
                </a:solidFill>
                <a:latin typeface="Gabriola" pitchFamily="82" charset="0"/>
              </a:rPr>
              <a:t>pilates</a:t>
            </a:r>
            <a:endParaRPr lang="es-MX" sz="3600" dirty="0" smtClean="0">
              <a:solidFill>
                <a:srgbClr val="FFD9E8"/>
              </a:solidFill>
              <a:latin typeface="Gabriola" pitchFamily="82" charset="0"/>
            </a:endParaRPr>
          </a:p>
          <a:p>
            <a:r>
              <a:rPr lang="es-MX" sz="3600" dirty="0" smtClean="0">
                <a:solidFill>
                  <a:srgbClr val="FFD9E8"/>
                </a:solidFill>
                <a:latin typeface="Gabriola" pitchFamily="82" charset="0"/>
              </a:rPr>
              <a:t>Tapetes de yoga</a:t>
            </a:r>
            <a:endParaRPr lang="es-MX" sz="3600" dirty="0">
              <a:solidFill>
                <a:srgbClr val="FFD9E8"/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707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53752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Nuevos horarios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946793"/>
              </p:ext>
            </p:extLst>
          </p:nvPr>
        </p:nvGraphicFramePr>
        <p:xfrm>
          <a:off x="395536" y="1412776"/>
          <a:ext cx="8496944" cy="4379089"/>
        </p:xfrm>
        <a:graphic>
          <a:graphicData uri="http://schemas.openxmlformats.org/drawingml/2006/table">
            <a:tbl>
              <a:tblPr/>
              <a:tblGrid>
                <a:gridCol w="881527"/>
                <a:gridCol w="1101909"/>
                <a:gridCol w="1101909"/>
                <a:gridCol w="1322291"/>
                <a:gridCol w="1101909"/>
                <a:gridCol w="1052936"/>
                <a:gridCol w="1934463"/>
              </a:tblGrid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Lunes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Martes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Mirécoles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Jueves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Viernes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Sábado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08:00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09:00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10:00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Yoga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11:00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12:00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 / Telas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8C3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18:00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Yoga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19:00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20:00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39809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21:00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8" name="Llamada ovalada 7"/>
          <p:cNvSpPr/>
          <p:nvPr/>
        </p:nvSpPr>
        <p:spPr>
          <a:xfrm>
            <a:off x="6408910" y="4509120"/>
            <a:ext cx="2699792" cy="2233157"/>
          </a:xfrm>
          <a:prstGeom prst="wedgeEllipseCallout">
            <a:avLst>
              <a:gd name="adj1" fmla="val -41524"/>
              <a:gd name="adj2" fmla="val -34544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Gabriola"/>
                <a:cs typeface="Gabriola"/>
              </a:rPr>
              <a:t>8 Clases de pole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7 Clases de </a:t>
            </a:r>
            <a:r>
              <a:rPr lang="es-ES" sz="2400" dirty="0" err="1" smtClean="0">
                <a:latin typeface="Gabriola"/>
                <a:cs typeface="Gabriola"/>
              </a:rPr>
              <a:t>crossfit</a:t>
            </a:r>
            <a:endParaRPr lang="es-ES" sz="2400" dirty="0" smtClean="0">
              <a:latin typeface="Gabriola"/>
              <a:cs typeface="Gabriola"/>
            </a:endParaRP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3 Clases de telas</a:t>
            </a:r>
          </a:p>
          <a:p>
            <a:pPr algn="ctr"/>
            <a:r>
              <a:rPr lang="es-ES" sz="2400" dirty="0" smtClean="0">
                <a:latin typeface="Gabriola"/>
                <a:cs typeface="Gabriola"/>
              </a:rPr>
              <a:t>2 Clases de Yoga</a:t>
            </a:r>
            <a:endParaRPr lang="es-ES" sz="2400" dirty="0"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42945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53752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Nuevos Precios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49091"/>
              </p:ext>
            </p:extLst>
          </p:nvPr>
        </p:nvGraphicFramePr>
        <p:xfrm>
          <a:off x="611560" y="1268760"/>
          <a:ext cx="3384375" cy="4918316"/>
        </p:xfrm>
        <a:graphic>
          <a:graphicData uri="http://schemas.openxmlformats.org/drawingml/2006/table">
            <a:tbl>
              <a:tblPr/>
              <a:tblGrid>
                <a:gridCol w="1128124"/>
                <a:gridCol w="940104"/>
                <a:gridCol w="1316147"/>
              </a:tblGrid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Cantidad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Clases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Precio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$ 900.00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$ 520.00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$ 1,200.00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339447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9447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$ 900.00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6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9447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6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$ 950.00</a:t>
                      </a:r>
                    </a:p>
                  </a:txBody>
                  <a:tcPr marL="12572" marR="12572" marT="125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339447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2019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572" marR="12572" marT="125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Yoga</a:t>
                      </a:r>
                    </a:p>
                  </a:txBody>
                  <a:tcPr marL="12572" marR="12572" marT="125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989966"/>
              </p:ext>
            </p:extLst>
          </p:nvPr>
        </p:nvGraphicFramePr>
        <p:xfrm>
          <a:off x="4572000" y="1268760"/>
          <a:ext cx="3672408" cy="3014980"/>
        </p:xfrm>
        <a:graphic>
          <a:graphicData uri="http://schemas.openxmlformats.org/drawingml/2006/table">
            <a:tbl>
              <a:tblPr/>
              <a:tblGrid>
                <a:gridCol w="948852"/>
                <a:gridCol w="1757133"/>
                <a:gridCol w="966423"/>
              </a:tblGrid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Cantidad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Clases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FFFFFF"/>
                          </a:solidFill>
                          <a:effectLst/>
                          <a:latin typeface="Gabriola"/>
                        </a:rPr>
                        <a:t>Precio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$ 320.00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Yoga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$ 250.00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Telas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$ 320.00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$ 170.00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Crossfit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$ 50.00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400" b="0" i="0" u="none" strike="noStrike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Clase muestra pole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briola"/>
                        </a:rPr>
                        <a:t>$ 50.00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 descr="8901940-3d-de-bajo-precio-dinero-crucigrama-sobre-fondo-blan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653136"/>
            <a:ext cx="2765445" cy="21017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81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>
                <a:solidFill>
                  <a:srgbClr val="FDBFED"/>
                </a:solidFill>
                <a:latin typeface="Gabriola" pitchFamily="82" charset="0"/>
              </a:rPr>
              <a:t>Logotipo</a:t>
            </a:r>
            <a:endParaRPr lang="es-MX" dirty="0">
              <a:solidFill>
                <a:srgbClr val="FDBFED"/>
              </a:solidFill>
              <a:latin typeface="Gabriola" pitchFamily="82" charset="0"/>
            </a:endParaRPr>
          </a:p>
        </p:txBody>
      </p:sp>
      <p:pic>
        <p:nvPicPr>
          <p:cNvPr id="4" name="Imagen 8" descr="Fly Fitness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b="17775"/>
          <a:stretch/>
        </p:blipFill>
        <p:spPr>
          <a:xfrm>
            <a:off x="1478275" y="1600200"/>
            <a:ext cx="618745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34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>
                <a:solidFill>
                  <a:srgbClr val="FDBFED"/>
                </a:solidFill>
                <a:latin typeface="Gabriola" pitchFamily="82" charset="0"/>
              </a:rPr>
              <a:t>Logotipo</a:t>
            </a:r>
            <a:endParaRPr lang="es-MX" dirty="0">
              <a:solidFill>
                <a:srgbClr val="FDBFED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MX" dirty="0">
                <a:solidFill>
                  <a:srgbClr val="FFD9E8"/>
                </a:solidFill>
                <a:latin typeface="Gabriola"/>
                <a:cs typeface="Gabriola"/>
              </a:rPr>
              <a:t>La tipografía Edwardian </a:t>
            </a:r>
            <a:r>
              <a:rPr lang="es-MX" dirty="0" err="1">
                <a:solidFill>
                  <a:srgbClr val="FFD9E8"/>
                </a:solidFill>
                <a:latin typeface="Gabriola"/>
                <a:cs typeface="Gabriola"/>
              </a:rPr>
              <a:t>Sriptt</a:t>
            </a:r>
            <a:r>
              <a:rPr lang="es-MX" dirty="0">
                <a:solidFill>
                  <a:srgbClr val="FFD9E8"/>
                </a:solidFill>
                <a:latin typeface="Gabriola"/>
                <a:cs typeface="Gabriola"/>
              </a:rPr>
              <a:t> ITC, será la fuente utilizada para los títulos</a:t>
            </a:r>
            <a:r>
              <a:rPr lang="es-MX" dirty="0" smtClean="0">
                <a:solidFill>
                  <a:srgbClr val="FFD9E8"/>
                </a:solidFill>
                <a:latin typeface="Gabriola"/>
                <a:cs typeface="Gabriola"/>
              </a:rPr>
              <a:t>.</a:t>
            </a:r>
          </a:p>
          <a:p>
            <a:r>
              <a:rPr lang="es-MX" dirty="0" err="1" smtClean="0">
                <a:solidFill>
                  <a:srgbClr val="FFD9E8"/>
                </a:solidFill>
                <a:latin typeface="Gabriola"/>
                <a:cs typeface="Gabriola"/>
              </a:rPr>
              <a:t>Fly</a:t>
            </a:r>
            <a:r>
              <a:rPr lang="es-MX" dirty="0" smtClean="0">
                <a:solidFill>
                  <a:srgbClr val="FFD9E8"/>
                </a:solidFill>
                <a:latin typeface="Gabriola"/>
                <a:cs typeface="Gabriola"/>
              </a:rPr>
              <a:t> </a:t>
            </a:r>
            <a:r>
              <a:rPr lang="es-MX" dirty="0" err="1" smtClean="0">
                <a:solidFill>
                  <a:srgbClr val="FFD9E8"/>
                </a:solidFill>
                <a:latin typeface="Gabriola"/>
                <a:cs typeface="Gabriola"/>
              </a:rPr>
              <a:t>Fitness</a:t>
            </a:r>
            <a:r>
              <a:rPr lang="es-MX" dirty="0" smtClean="0">
                <a:solidFill>
                  <a:srgbClr val="FFD9E8"/>
                </a:solidFill>
                <a:latin typeface="Gabriola"/>
                <a:cs typeface="Gabriola"/>
              </a:rPr>
              <a:t>: salir de lo común con «clases de tubo» apostar por el trabajo físico de las alumnas.</a:t>
            </a:r>
            <a:endParaRPr lang="es-MX" dirty="0">
              <a:solidFill>
                <a:srgbClr val="FFD9E8"/>
              </a:solidFill>
              <a:latin typeface="Gabriola"/>
              <a:cs typeface="Gabriola"/>
            </a:endParaRP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Remite al espectador a elegancia, movimiento y dinamismo</a:t>
            </a:r>
          </a:p>
          <a:p>
            <a:r>
              <a:rPr lang="es-MX" dirty="0">
                <a:solidFill>
                  <a:srgbClr val="FFD9E8"/>
                </a:solidFill>
                <a:latin typeface="Gabriola" pitchFamily="82" charset="0"/>
              </a:rPr>
              <a:t>Uso de grecas, mariposas y plumas: viento, libertad.</a:t>
            </a: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Los colores de base son morado, chocolate y </a:t>
            </a:r>
            <a:r>
              <a:rPr lang="es-MX" dirty="0" err="1" smtClean="0">
                <a:solidFill>
                  <a:srgbClr val="FFD9E8"/>
                </a:solidFill>
                <a:latin typeface="Gabriola" pitchFamily="82" charset="0"/>
              </a:rPr>
              <a:t>aqua</a:t>
            </a:r>
            <a:r>
              <a:rPr lang="es-MX" smtClean="0">
                <a:solidFill>
                  <a:srgbClr val="FFD9E8"/>
                </a:solidFill>
                <a:latin typeface="Gabriola" pitchFamily="82" charset="0"/>
              </a:rPr>
              <a:t>.</a:t>
            </a:r>
            <a:endParaRPr lang="es-MX" dirty="0" smtClean="0">
              <a:solidFill>
                <a:srgbClr val="FFD9E8"/>
              </a:solidFill>
              <a:latin typeface="Gabriola" pitchFamily="82" charset="0"/>
            </a:endParaRP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El logotipo y slogan en morado, negro, verde, rosa y azul neón. </a:t>
            </a:r>
          </a:p>
          <a:p>
            <a:endParaRPr lang="es-MX" dirty="0">
              <a:solidFill>
                <a:srgbClr val="FFD9E8"/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3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5400" dirty="0" smtClean="0">
                <a:solidFill>
                  <a:srgbClr val="FDBFED"/>
                </a:solidFill>
                <a:latin typeface="Gabriola" pitchFamily="82" charset="0"/>
              </a:rPr>
              <a:t>Slogan</a:t>
            </a:r>
            <a:endParaRPr lang="es-MX" sz="5400" dirty="0">
              <a:solidFill>
                <a:srgbClr val="FDBFED"/>
              </a:solidFill>
              <a:latin typeface="Gabriola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Be sexy, do pole…</a:t>
            </a: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Inglés: Certificación en Miami, Eventos Internacionales.</a:t>
            </a: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Ser sexy sin perder el respeto al trabajo de </a:t>
            </a:r>
            <a:r>
              <a:rPr lang="es-MX" dirty="0" err="1" smtClean="0">
                <a:solidFill>
                  <a:srgbClr val="FFD9E8"/>
                </a:solidFill>
                <a:latin typeface="Gabriola" pitchFamily="82" charset="0"/>
              </a:rPr>
              <a:t>fitness</a:t>
            </a:r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.</a:t>
            </a: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Sensualidad asociado a «clases de tubo»  </a:t>
            </a:r>
          </a:p>
          <a:p>
            <a:r>
              <a:rPr lang="es-MX" dirty="0" smtClean="0">
                <a:solidFill>
                  <a:srgbClr val="FFD9E8"/>
                </a:solidFill>
                <a:latin typeface="Gabriola" pitchFamily="82" charset="0"/>
              </a:rPr>
              <a:t>La gente los ubica como «clases de tubo»</a:t>
            </a:r>
          </a:p>
          <a:p>
            <a:endParaRPr lang="es-MX" dirty="0">
              <a:solidFill>
                <a:srgbClr val="FFD9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31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23528" y="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Tipografía Principal</a:t>
            </a:r>
            <a:endParaRPr lang="es-MX" sz="5400" b="1" dirty="0">
              <a:solidFill>
                <a:srgbClr val="FFD9E8"/>
              </a:solidFill>
              <a:latin typeface="Edwardian Script ITC"/>
              <a:cs typeface="Edwardian Script ITC"/>
            </a:endParaRPr>
          </a:p>
        </p:txBody>
      </p:sp>
      <p:sp>
        <p:nvSpPr>
          <p:cNvPr id="9" name="3 Marcador de contenido"/>
          <p:cNvSpPr txBox="1">
            <a:spLocks/>
          </p:cNvSpPr>
          <p:nvPr/>
        </p:nvSpPr>
        <p:spPr>
          <a:xfrm>
            <a:off x="827584" y="1340768"/>
            <a:ext cx="3024336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5400" dirty="0" smtClean="0">
                <a:solidFill>
                  <a:srgbClr val="FDBFED"/>
                </a:solidFill>
                <a:latin typeface="Edwardian Script ITC"/>
                <a:cs typeface="Edwardian Script ITC"/>
              </a:rPr>
              <a:t>Edwardian Sriptt ITC</a:t>
            </a:r>
            <a:endParaRPr lang="es-MX" sz="5400" dirty="0">
              <a:solidFill>
                <a:srgbClr val="FDBFED"/>
              </a:solidFill>
              <a:latin typeface="Gabriola"/>
              <a:cs typeface="Gabriola"/>
            </a:endParaRPr>
          </a:p>
        </p:txBody>
      </p:sp>
      <p:sp>
        <p:nvSpPr>
          <p:cNvPr id="5" name="3 Marcador de contenido"/>
          <p:cNvSpPr txBox="1">
            <a:spLocks/>
          </p:cNvSpPr>
          <p:nvPr/>
        </p:nvSpPr>
        <p:spPr>
          <a:xfrm>
            <a:off x="251520" y="3573016"/>
            <a:ext cx="4536504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La tipografía Edwardian Sriptt ITC, será la fuente utilizada para los títulos.</a:t>
            </a:r>
            <a:endParaRPr lang="es-MX" sz="40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sp>
        <p:nvSpPr>
          <p:cNvPr id="7" name="3 Marcador de contenido"/>
          <p:cNvSpPr txBox="1">
            <a:spLocks/>
          </p:cNvSpPr>
          <p:nvPr/>
        </p:nvSpPr>
        <p:spPr>
          <a:xfrm>
            <a:off x="5508104" y="1484784"/>
            <a:ext cx="3024336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5400" dirty="0" smtClean="0">
                <a:solidFill>
                  <a:srgbClr val="FDBFED"/>
                </a:solidFill>
                <a:latin typeface="Trebuchet MS"/>
                <a:cs typeface="Trebuchet MS"/>
              </a:rPr>
              <a:t>Trebuchet MS</a:t>
            </a:r>
            <a:endParaRPr lang="es-MX" sz="5400" dirty="0">
              <a:solidFill>
                <a:srgbClr val="FDBFED"/>
              </a:solidFill>
              <a:latin typeface="Trebuchet MS"/>
              <a:cs typeface="Trebuchet MS"/>
            </a:endParaRPr>
          </a:p>
        </p:txBody>
      </p:sp>
      <p:sp>
        <p:nvSpPr>
          <p:cNvPr id="8" name="3 Marcador de contenido"/>
          <p:cNvSpPr txBox="1">
            <a:spLocks/>
          </p:cNvSpPr>
          <p:nvPr/>
        </p:nvSpPr>
        <p:spPr>
          <a:xfrm>
            <a:off x="4438808" y="3651202"/>
            <a:ext cx="4813712" cy="2298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La tipografía Trebuche MS, será la fuente utilizada para los subtítulos.</a:t>
            </a:r>
            <a:endParaRPr lang="es-MX" sz="40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428917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9512" y="10232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Tipografía</a:t>
            </a:r>
            <a:endParaRPr lang="es-MX" sz="5400" b="1" dirty="0">
              <a:solidFill>
                <a:srgbClr val="FFD9E8"/>
              </a:solidFill>
              <a:latin typeface="Edwardian Script ITC"/>
              <a:cs typeface="Edwardian Script ITC"/>
            </a:endParaRPr>
          </a:p>
        </p:txBody>
      </p:sp>
      <p:sp>
        <p:nvSpPr>
          <p:cNvPr id="5" name="3 Marcador de contenido"/>
          <p:cNvSpPr txBox="1">
            <a:spLocks/>
          </p:cNvSpPr>
          <p:nvPr/>
        </p:nvSpPr>
        <p:spPr>
          <a:xfrm>
            <a:off x="899592" y="1385392"/>
            <a:ext cx="4824536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DBFED"/>
              </a:buClr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Muy utilizadas.</a:t>
            </a:r>
          </a:p>
          <a:p>
            <a:pPr>
              <a:buClr>
                <a:srgbClr val="FDBFED"/>
              </a:buClr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Claridad.</a:t>
            </a:r>
          </a:p>
          <a:p>
            <a:pPr>
              <a:buClr>
                <a:srgbClr val="FDBFED"/>
              </a:buClr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Diferencia marcada entre t</a:t>
            </a:r>
            <a:r>
              <a:rPr lang="es-ES" sz="4000" dirty="0" smtClean="0">
                <a:solidFill>
                  <a:srgbClr val="FFFFFF"/>
                </a:solidFill>
                <a:latin typeface="Gabriola"/>
                <a:cs typeface="Gabriola"/>
              </a:rPr>
              <a:t>í</a:t>
            </a: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tulo y subtítulo. </a:t>
            </a:r>
          </a:p>
          <a:p>
            <a:pPr>
              <a:buClr>
                <a:srgbClr val="FDBFED"/>
              </a:buClr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Tienen patines.</a:t>
            </a:r>
          </a:p>
          <a:p>
            <a:pPr>
              <a:buClr>
                <a:srgbClr val="FDBFED"/>
              </a:buClr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Femeninas.</a:t>
            </a:r>
          </a:p>
          <a:p>
            <a:pPr>
              <a:buClr>
                <a:srgbClr val="FDBFED"/>
              </a:buClr>
            </a:pPr>
            <a:endParaRPr lang="es-MX" sz="40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</a:pPr>
            <a:endParaRPr lang="es-MX" sz="40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pop-style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840" y1="11292" x2="15840" y2="11292"/>
                        <a14:foregroundMark x1="25272" y1="15227" x2="25272" y2="15227"/>
                        <a14:foregroundMark x1="66989" y1="82635" x2="66989" y2="82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67" y="1844824"/>
            <a:ext cx="3546533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90264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Retícula de trazado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3" name="Imagen 2" descr="Captura de pantalla 2012-11-05 a la(s) 15.21.4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 r="13750"/>
          <a:stretch/>
        </p:blipFill>
        <p:spPr>
          <a:xfrm>
            <a:off x="1259632" y="836565"/>
            <a:ext cx="6627016" cy="596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-162272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Retícula de área de restricción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 descr="Captura de pantalla 2012-11-05 a la(s) 15.31.2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1" t="3393" r="16126" b="2449"/>
          <a:stretch/>
        </p:blipFill>
        <p:spPr>
          <a:xfrm>
            <a:off x="1654190" y="910305"/>
            <a:ext cx="6518210" cy="583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5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Pantones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5" name="3 Marcador de contenido"/>
          <p:cNvSpPr>
            <a:spLocks noGrp="1"/>
          </p:cNvSpPr>
          <p:nvPr>
            <p:ph sz="half" idx="1"/>
          </p:nvPr>
        </p:nvSpPr>
        <p:spPr>
          <a:xfrm>
            <a:off x="323528" y="2492896"/>
            <a:ext cx="3312368" cy="3816424"/>
          </a:xfrm>
        </p:spPr>
        <p:txBody>
          <a:bodyPr>
            <a:noAutofit/>
          </a:bodyPr>
          <a:lstStyle/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dirty="0" smtClean="0">
                <a:solidFill>
                  <a:srgbClr val="FFFFFF"/>
                </a:solidFill>
                <a:latin typeface="Gabriola"/>
                <a:cs typeface="Gabriola"/>
              </a:rPr>
              <a:t>FONDO</a:t>
            </a:r>
          </a:p>
          <a:p>
            <a:pPr marL="0" indent="0" algn="ctr">
              <a:buClr>
                <a:srgbClr val="FDBFED"/>
              </a:buClr>
              <a:buNone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#dab4ff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H / S / B:  270º /29% / 100%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R </a:t>
            </a:r>
            <a:r>
              <a:rPr lang="es-MX" sz="2000" dirty="0">
                <a:solidFill>
                  <a:srgbClr val="FFFFFF"/>
                </a:solidFill>
                <a:latin typeface="Gabriola"/>
                <a:cs typeface="Gabriola"/>
              </a:rPr>
              <a:t>/ </a:t>
            </a: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G </a:t>
            </a:r>
            <a:r>
              <a:rPr lang="es-MX" sz="2000" dirty="0">
                <a:solidFill>
                  <a:srgbClr val="FFFFFF"/>
                </a:solidFill>
                <a:latin typeface="Gabriola"/>
                <a:cs typeface="Gabriola"/>
              </a:rPr>
              <a:t>/ B: </a:t>
            </a: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218 / 180 / 255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C: 18%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M: 30%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Y: 0%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K: 0%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Untitled-1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72" b="89474" l="4590" r="32787">
                        <a14:foregroundMark x1="19344" y1="54386" x2="19344" y2="54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1" t="8799" r="71670" b="23244"/>
          <a:stretch/>
        </p:blipFill>
        <p:spPr>
          <a:xfrm>
            <a:off x="3419872" y="1052736"/>
            <a:ext cx="1465944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Untitled-1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09" b="86842" l="64918" r="98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781" t="8644" r="9823" b="23401"/>
          <a:stretch/>
        </p:blipFill>
        <p:spPr>
          <a:xfrm>
            <a:off x="6444208" y="1052736"/>
            <a:ext cx="1439765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 descr="Untitled-1.jp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281" b="85088" l="35738" r="649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62" t="9973" r="38782" b="20836"/>
          <a:stretch/>
        </p:blipFill>
        <p:spPr>
          <a:xfrm>
            <a:off x="683568" y="1052736"/>
            <a:ext cx="1439766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3 Marcador de contenido"/>
          <p:cNvSpPr txBox="1">
            <a:spLocks/>
          </p:cNvSpPr>
          <p:nvPr/>
        </p:nvSpPr>
        <p:spPr>
          <a:xfrm>
            <a:off x="3131840" y="2492896"/>
            <a:ext cx="3312368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dirty="0" smtClean="0">
                <a:solidFill>
                  <a:srgbClr val="FFFFFF"/>
                </a:solidFill>
                <a:latin typeface="Gabriola"/>
                <a:cs typeface="Gabriola"/>
              </a:rPr>
              <a:t>LOGO</a:t>
            </a:r>
          </a:p>
          <a:p>
            <a:pPr marL="0" indent="0" algn="ctr">
              <a:buClr>
                <a:srgbClr val="FDBFED"/>
              </a:buClr>
              <a:buFont typeface="Arial" pitchFamily="34" charset="0"/>
              <a:buNone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#2c105d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H / S / B:  262º /83% / 16%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R / G / B: 44 / 16 / 93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C: 96%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M: 100%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Y:  27%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K: 29%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sp>
        <p:nvSpPr>
          <p:cNvPr id="13" name="3 Marcador de contenido"/>
          <p:cNvSpPr txBox="1">
            <a:spLocks/>
          </p:cNvSpPr>
          <p:nvPr/>
        </p:nvSpPr>
        <p:spPr>
          <a:xfrm>
            <a:off x="6156176" y="2492896"/>
            <a:ext cx="3312368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dirty="0" smtClean="0">
                <a:solidFill>
                  <a:srgbClr val="FFFFFF"/>
                </a:solidFill>
                <a:latin typeface="Gabriola"/>
                <a:cs typeface="Gabriola"/>
              </a:rPr>
              <a:t>LETRAS</a:t>
            </a:r>
          </a:p>
          <a:p>
            <a:pPr marL="0" indent="0" algn="ctr">
              <a:buClr>
                <a:srgbClr val="FDBFED"/>
              </a:buClr>
              <a:buFont typeface="Arial" pitchFamily="34" charset="0"/>
              <a:buNone/>
            </a:pPr>
            <a:r>
              <a:rPr lang="es-MX" sz="2800" dirty="0" smtClean="0">
                <a:solidFill>
                  <a:srgbClr val="FFFFFF"/>
                </a:solidFill>
                <a:latin typeface="Gabriola"/>
                <a:cs typeface="Gabriola"/>
              </a:rPr>
              <a:t>#000000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H / S / B:  345º /0% / 0%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R / G / B: 0 / 0 / 0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C: 75%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M: 68%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Y: 67%</a:t>
            </a:r>
          </a:p>
          <a:p>
            <a:pPr lvl="1">
              <a:buClr>
                <a:srgbClr val="FDBFED"/>
              </a:buClr>
              <a:buFont typeface="Wingdings" charset="2"/>
              <a:buChar char=""/>
            </a:pPr>
            <a:r>
              <a:rPr lang="es-MX" sz="2000" dirty="0" smtClean="0">
                <a:solidFill>
                  <a:srgbClr val="FFFFFF"/>
                </a:solidFill>
                <a:latin typeface="Gabriola"/>
                <a:cs typeface="Gabriola"/>
              </a:rPr>
              <a:t>K: 90%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1828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Pantones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5" name="3 Marcador de contenido"/>
          <p:cNvSpPr>
            <a:spLocks noGrp="1"/>
          </p:cNvSpPr>
          <p:nvPr>
            <p:ph sz="half" idx="1"/>
          </p:nvPr>
        </p:nvSpPr>
        <p:spPr>
          <a:xfrm>
            <a:off x="323528" y="2492896"/>
            <a:ext cx="3672408" cy="3816424"/>
          </a:xfrm>
        </p:spPr>
        <p:txBody>
          <a:bodyPr>
            <a:noAutofit/>
          </a:bodyPr>
          <a:lstStyle/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MX" sz="2800" dirty="0" smtClean="0">
                <a:solidFill>
                  <a:schemeClr val="bg1"/>
                </a:solidFill>
                <a:latin typeface="Gabriola"/>
                <a:cs typeface="Gabriola"/>
              </a:rPr>
              <a:t>El morado en tonos diluidos, provoca </a:t>
            </a:r>
            <a:r>
              <a:rPr lang="es-ES_tradnl" sz="2800" dirty="0" smtClean="0">
                <a:solidFill>
                  <a:schemeClr val="bg1"/>
                </a:solidFill>
                <a:latin typeface="Gabriola"/>
                <a:cs typeface="Gabriola"/>
              </a:rPr>
              <a:t>nostalgia</a:t>
            </a:r>
            <a:r>
              <a:rPr lang="es-ES_tradnl" sz="2800" dirty="0">
                <a:solidFill>
                  <a:schemeClr val="bg1"/>
                </a:solidFill>
                <a:latin typeface="Gabriola"/>
                <a:cs typeface="Gabriola"/>
              </a:rPr>
              <a:t>, sentimiento, aroma, por lo que es muy efectivo para los diseños que impliquen a la mujer como mercado objetivo.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400" dirty="0">
              <a:solidFill>
                <a:schemeClr val="bg1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Untitled-1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72" b="89474" l="4590" r="32787">
                        <a14:foregroundMark x1="19344" y1="54386" x2="19344" y2="54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1" t="8799" r="71670" b="23244"/>
          <a:stretch/>
        </p:blipFill>
        <p:spPr>
          <a:xfrm>
            <a:off x="4355976" y="980728"/>
            <a:ext cx="1465944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 descr="Untitled-1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281" b="85088" l="35738" r="649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62" t="9973" r="38782" b="20836"/>
          <a:stretch/>
        </p:blipFill>
        <p:spPr>
          <a:xfrm>
            <a:off x="683568" y="1052736"/>
            <a:ext cx="1439766" cy="14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3 Marcador de contenido"/>
          <p:cNvSpPr txBox="1">
            <a:spLocks/>
          </p:cNvSpPr>
          <p:nvPr/>
        </p:nvSpPr>
        <p:spPr>
          <a:xfrm>
            <a:off x="3131840" y="2492896"/>
            <a:ext cx="3312368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_tradnl" sz="2400" dirty="0" smtClean="0"/>
          </a:p>
        </p:txBody>
      </p:sp>
      <p:sp>
        <p:nvSpPr>
          <p:cNvPr id="12" name="3 Marcador de contenido"/>
          <p:cNvSpPr txBox="1">
            <a:spLocks/>
          </p:cNvSpPr>
          <p:nvPr/>
        </p:nvSpPr>
        <p:spPr>
          <a:xfrm>
            <a:off x="4572000" y="2564904"/>
            <a:ext cx="4248472" cy="3816424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Belleza.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Balance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Equilibrio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Creatividad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Sueño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Moda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Independencia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Inspiración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Individualismo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r>
              <a:rPr lang="es-ES_tradnl" sz="2800" dirty="0" smtClean="0">
                <a:solidFill>
                  <a:srgbClr val="FFFFFF"/>
                </a:solidFill>
                <a:latin typeface="Gabriola"/>
                <a:cs typeface="Gabriola"/>
              </a:rPr>
              <a:t>Feminidad</a:t>
            </a: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ES_tradnl" sz="2800" dirty="0" smtClean="0">
              <a:solidFill>
                <a:srgbClr val="FFFFFF"/>
              </a:solidFill>
              <a:latin typeface="Gabriola"/>
              <a:cs typeface="Gabriola"/>
            </a:endParaRPr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ES_tradnl" sz="2800" dirty="0" smtClean="0"/>
          </a:p>
          <a:p>
            <a:pPr>
              <a:buClr>
                <a:srgbClr val="FDBFED"/>
              </a:buClr>
              <a:buFont typeface="Wingdings" charset="2"/>
              <a:buChar char=""/>
            </a:pPr>
            <a:endParaRPr lang="es-MX" sz="28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29613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Logotipo a color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9" name="Imagen 8" descr="Fly Fitness.jp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b="17775"/>
          <a:stretch/>
        </p:blipFill>
        <p:spPr>
          <a:xfrm>
            <a:off x="1547664" y="908720"/>
            <a:ext cx="612068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4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Logotipo a blanco y negro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12" name="Imagen 11" descr="Fly Fitness.jpg"/>
          <p:cNvPicPr>
            <a:picLocks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b="17775"/>
          <a:stretch/>
        </p:blipFill>
        <p:spPr>
          <a:xfrm>
            <a:off x="1547664" y="908720"/>
            <a:ext cx="612068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1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Logotipo escala de grises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4" name="Imagen 3" descr="Fly Fitness.jpg"/>
          <p:cNvPicPr>
            <a:picLocks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b="17775"/>
          <a:stretch/>
        </p:blipFill>
        <p:spPr>
          <a:xfrm>
            <a:off x="1547664" y="908720"/>
            <a:ext cx="612068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6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23528" y="-90264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Usos correctos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pic>
        <p:nvPicPr>
          <p:cNvPr id="2" name="Imagen 1" descr="380020_325933947420943_1348459363_n.jpg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3" t="11326" r="12069" b="25675"/>
          <a:stretch/>
        </p:blipFill>
        <p:spPr>
          <a:xfrm>
            <a:off x="899592" y="4005064"/>
            <a:ext cx="3240360" cy="2628072"/>
          </a:xfrm>
          <a:prstGeom prst="rect">
            <a:avLst/>
          </a:prstGeom>
        </p:spPr>
      </p:pic>
      <p:pic>
        <p:nvPicPr>
          <p:cNvPr id="5" name="Imagen 4" descr="Fly Fitness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b="17775"/>
          <a:stretch/>
        </p:blipFill>
        <p:spPr>
          <a:xfrm>
            <a:off x="4572000" y="764704"/>
            <a:ext cx="3168352" cy="2700080"/>
          </a:xfrm>
          <a:prstGeom prst="rect">
            <a:avLst/>
          </a:prstGeom>
        </p:spPr>
      </p:pic>
      <p:sp>
        <p:nvSpPr>
          <p:cNvPr id="8" name="3 Marcador de contenido"/>
          <p:cNvSpPr txBox="1">
            <a:spLocks/>
          </p:cNvSpPr>
          <p:nvPr/>
        </p:nvSpPr>
        <p:spPr>
          <a:xfrm>
            <a:off x="4139952" y="4005064"/>
            <a:ext cx="3816424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3600" dirty="0" smtClean="0">
                <a:solidFill>
                  <a:srgbClr val="FFFFFF"/>
                </a:solidFill>
                <a:latin typeface="Gabriola"/>
                <a:cs typeface="Gabriola"/>
              </a:rPr>
              <a:t>El logotipo podrá ser utilizado con el fondo en color negro y las letras morado fosforescente.</a:t>
            </a:r>
            <a:endParaRPr lang="es-MX" sz="36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sp>
        <p:nvSpPr>
          <p:cNvPr id="9" name="3 Marcador de contenido"/>
          <p:cNvSpPr txBox="1">
            <a:spLocks/>
          </p:cNvSpPr>
          <p:nvPr/>
        </p:nvSpPr>
        <p:spPr>
          <a:xfrm>
            <a:off x="971600" y="1124744"/>
            <a:ext cx="3456384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3600" dirty="0" smtClean="0">
                <a:solidFill>
                  <a:srgbClr val="FFFFFF"/>
                </a:solidFill>
                <a:latin typeface="Gabriola"/>
                <a:cs typeface="Gabriola"/>
              </a:rPr>
              <a:t>El logotipo podrá ser utilizado con el fondo en color lila y las letras morado fuerte.</a:t>
            </a:r>
            <a:endParaRPr lang="es-MX" sz="36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107783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Usos correctos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43608" y="1988840"/>
            <a:ext cx="3672408" cy="1656184"/>
          </a:xfrm>
        </p:spPr>
        <p:txBody>
          <a:bodyPr>
            <a:noAutofit/>
          </a:bodyPr>
          <a:lstStyle/>
          <a:p>
            <a:pPr marL="0" indent="0" algn="ctr">
              <a:buClr>
                <a:srgbClr val="FDBFED"/>
              </a:buClr>
              <a:buNone/>
            </a:pPr>
            <a:r>
              <a:rPr lang="es-MX" sz="4000" dirty="0" smtClean="0">
                <a:solidFill>
                  <a:srgbClr val="FFFFFF"/>
                </a:solidFill>
                <a:latin typeface="Gabriola"/>
                <a:cs typeface="Gabriola"/>
              </a:rPr>
              <a:t>El logotipo podrá ser utilizado con el fondo en color blanco y letras morado fuerte.</a:t>
            </a:r>
            <a:endParaRPr lang="es-MX" sz="40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7" name="Imagen 6" descr="Fly Fitness copy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16832"/>
            <a:ext cx="381642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07504" y="-171400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Usos incorrectos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9" name="3 Marcador de contenido"/>
          <p:cNvSpPr txBox="1">
            <a:spLocks/>
          </p:cNvSpPr>
          <p:nvPr/>
        </p:nvSpPr>
        <p:spPr>
          <a:xfrm>
            <a:off x="467544" y="1556792"/>
            <a:ext cx="4032448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3600" dirty="0" smtClean="0">
                <a:solidFill>
                  <a:srgbClr val="FFFFFF"/>
                </a:solidFill>
                <a:latin typeface="Gabriola"/>
                <a:cs typeface="Gabriola"/>
              </a:rPr>
              <a:t>Bajo ningún motivo está permitido cambiar la tipografía del logotipo, pues la identidad de la empresa se fundamenta en esta,así como las plumas.</a:t>
            </a:r>
            <a:endParaRPr lang="es-MX" sz="36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12" name="Imagen 11" descr="Fly Fitness 3 copy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36"/>
          <a:stretch/>
        </p:blipFill>
        <p:spPr>
          <a:xfrm>
            <a:off x="4644008" y="2432544"/>
            <a:ext cx="4392488" cy="190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2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67544" y="11458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Usos incorrectos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8" name="3 Marcador de contenido"/>
          <p:cNvSpPr txBox="1">
            <a:spLocks/>
          </p:cNvSpPr>
          <p:nvPr/>
        </p:nvSpPr>
        <p:spPr>
          <a:xfrm>
            <a:off x="4932040" y="1340768"/>
            <a:ext cx="3456384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4400" dirty="0" smtClean="0">
                <a:solidFill>
                  <a:srgbClr val="FFFFFF"/>
                </a:solidFill>
                <a:latin typeface="Gabriola"/>
                <a:cs typeface="Gabriola"/>
              </a:rPr>
              <a:t>No se recomienda utilizar texturas para el fondo que no sea lisa, pues daña la aparienicia de la letra.</a:t>
            </a:r>
            <a:endParaRPr lang="es-MX" sz="44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3" name="Imagen 2" descr="Aerial Play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4227273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4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95536" y="33332"/>
            <a:ext cx="7488832" cy="1143000"/>
          </a:xfrm>
        </p:spPr>
        <p:txBody>
          <a:bodyPr>
            <a:noAutofit/>
          </a:bodyPr>
          <a:lstStyle/>
          <a:p>
            <a:pPr algn="l"/>
            <a:r>
              <a:rPr lang="es-MX" sz="5400" b="1" dirty="0" smtClean="0">
                <a:solidFill>
                  <a:srgbClr val="FFD9E8"/>
                </a:solidFill>
                <a:latin typeface="Gabriola" pitchFamily="82" charset="0"/>
              </a:rPr>
              <a:t>Usos incorrectos</a:t>
            </a:r>
            <a:endParaRPr lang="es-MX" sz="5400" b="1" dirty="0">
              <a:solidFill>
                <a:srgbClr val="FFD9E8"/>
              </a:solidFill>
              <a:latin typeface="Gabriola" pitchFamily="82" charset="0"/>
            </a:endParaRPr>
          </a:p>
        </p:txBody>
      </p:sp>
      <p:sp>
        <p:nvSpPr>
          <p:cNvPr id="9" name="3 Marcador de contenido"/>
          <p:cNvSpPr txBox="1">
            <a:spLocks/>
          </p:cNvSpPr>
          <p:nvPr/>
        </p:nvSpPr>
        <p:spPr>
          <a:xfrm>
            <a:off x="467544" y="1916832"/>
            <a:ext cx="3672408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DBFED"/>
              </a:buClr>
              <a:buNone/>
            </a:pPr>
            <a:r>
              <a:rPr lang="es-MX" sz="3600" dirty="0" smtClean="0">
                <a:solidFill>
                  <a:srgbClr val="FFFFFF"/>
                </a:solidFill>
                <a:latin typeface="Gabriola"/>
                <a:cs typeface="Gabriola"/>
              </a:rPr>
              <a:t>De ninguna manera se permite cambiar el color del logotipo así como de la tipografía.</a:t>
            </a:r>
            <a:endParaRPr lang="es-MX" sz="3600" dirty="0">
              <a:solidFill>
                <a:srgbClr val="FFFFFF"/>
              </a:solidFill>
              <a:latin typeface="Gabriola"/>
              <a:cs typeface="Gabriola"/>
            </a:endParaRPr>
          </a:p>
        </p:txBody>
      </p:sp>
      <p:pic>
        <p:nvPicPr>
          <p:cNvPr id="2" name="Imagen 1" descr="Fly Fitness 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4423093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856</Words>
  <Application>Microsoft Office PowerPoint</Application>
  <PresentationFormat>Presentación en pantalla (4:3)</PresentationFormat>
  <Paragraphs>276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Tema de Office</vt:lpstr>
      <vt:lpstr>Consultoría Fly Fitness</vt:lpstr>
      <vt:lpstr>Presentación de PowerPoint</vt:lpstr>
      <vt:lpstr>Aerial Playground</vt:lpstr>
      <vt:lpstr>Aerial Playground</vt:lpstr>
      <vt:lpstr>Maestra: Adriana Aguilar</vt:lpstr>
      <vt:lpstr>Coach: Miguel Vera</vt:lpstr>
      <vt:lpstr>Maestra: Berenice Yañez</vt:lpstr>
      <vt:lpstr>Estacionamiento / Fachada</vt:lpstr>
      <vt:lpstr>Nuevas instalaciones (exterior)</vt:lpstr>
      <vt:lpstr>Nuevas instalaciones (estacionamiento)</vt:lpstr>
      <vt:lpstr>Nuevas instalaciones (interior)</vt:lpstr>
      <vt:lpstr>Nuevas instalaciones (interior)</vt:lpstr>
      <vt:lpstr>Nuevas instalaciones (interior)</vt:lpstr>
      <vt:lpstr>Disciplinas</vt:lpstr>
      <vt:lpstr>Nuevas instalaciones</vt:lpstr>
      <vt:lpstr>Material</vt:lpstr>
      <vt:lpstr>Nuevos horarios</vt:lpstr>
      <vt:lpstr>Nuevos Precios</vt:lpstr>
      <vt:lpstr>Logotipo</vt:lpstr>
      <vt:lpstr>Logotipo</vt:lpstr>
      <vt:lpstr>Slogan</vt:lpstr>
      <vt:lpstr>Tipografía Principal</vt:lpstr>
      <vt:lpstr>Tipografía</vt:lpstr>
      <vt:lpstr>Retícula de trazado</vt:lpstr>
      <vt:lpstr>Retícula de área de restricción</vt:lpstr>
      <vt:lpstr>Pantones</vt:lpstr>
      <vt:lpstr>Pantones</vt:lpstr>
      <vt:lpstr>Logotipo a color</vt:lpstr>
      <vt:lpstr>Logotipo a blanco y negro</vt:lpstr>
      <vt:lpstr>Logotipo escala de grises</vt:lpstr>
      <vt:lpstr>Usos correctos</vt:lpstr>
      <vt:lpstr>Usos correctos</vt:lpstr>
      <vt:lpstr>Usos incorrectos</vt:lpstr>
      <vt:lpstr>Usos incorrectos</vt:lpstr>
      <vt:lpstr>Usos incorrectos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</dc:title>
  <dc:creator>Alejandra Merino Meléndez</dc:creator>
  <cp:lastModifiedBy>Ingrid Guadalupe Rodríguez Barrera</cp:lastModifiedBy>
  <cp:revision>88</cp:revision>
  <dcterms:created xsi:type="dcterms:W3CDTF">2012-08-20T22:41:28Z</dcterms:created>
  <dcterms:modified xsi:type="dcterms:W3CDTF">2012-11-06T00:18:15Z</dcterms:modified>
</cp:coreProperties>
</file>