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70" r:id="rId3"/>
    <p:sldId id="271" r:id="rId4"/>
    <p:sldId id="275" r:id="rId5"/>
    <p:sldId id="274" r:id="rId6"/>
    <p:sldId id="272" r:id="rId7"/>
    <p:sldId id="273" r:id="rId8"/>
    <p:sldId id="27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0CB4C-3B23-3141-B59B-3DD8B5B42730}" type="doc">
      <dgm:prSet loTypeId="urn:microsoft.com/office/officeart/2005/8/layout/radia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C9154B4-0139-A949-9452-984F652262E0}">
      <dgm:prSet phldrT="[Texto]"/>
      <dgm:spPr/>
      <dgm:t>
        <a:bodyPr/>
        <a:lstStyle/>
        <a:p>
          <a:r>
            <a:rPr lang="es-ES" dirty="0" smtClean="0"/>
            <a:t>Organizaci</a:t>
          </a:r>
          <a:r>
            <a:rPr lang="es-ES" dirty="0" smtClean="0"/>
            <a:t>ón</a:t>
          </a:r>
          <a:endParaRPr lang="es-ES" dirty="0"/>
        </a:p>
      </dgm:t>
    </dgm:pt>
    <dgm:pt modelId="{1D59EAF6-F9C4-AD4A-AFBF-96DA383EC2CE}" type="parTrans" cxnId="{4E12DF51-1BF1-444D-ABA2-3E8085A58EEB}">
      <dgm:prSet/>
      <dgm:spPr/>
      <dgm:t>
        <a:bodyPr/>
        <a:lstStyle/>
        <a:p>
          <a:endParaRPr lang="es-ES"/>
        </a:p>
      </dgm:t>
    </dgm:pt>
    <dgm:pt modelId="{5C222038-A6EB-5F42-A102-CFE0AFDE5D88}" type="sibTrans" cxnId="{4E12DF51-1BF1-444D-ABA2-3E8085A58EEB}">
      <dgm:prSet/>
      <dgm:spPr/>
      <dgm:t>
        <a:bodyPr/>
        <a:lstStyle/>
        <a:p>
          <a:endParaRPr lang="es-ES"/>
        </a:p>
      </dgm:t>
    </dgm:pt>
    <dgm:pt modelId="{66CEE68A-A174-F14E-8927-A0C414B5E4A7}">
      <dgm:prSet phldrT="[Texto]"/>
      <dgm:spPr/>
      <dgm:t>
        <a:bodyPr/>
        <a:lstStyle/>
        <a:p>
          <a:r>
            <a:rPr lang="es-ES" dirty="0" smtClean="0"/>
            <a:t>Realidad Corporativa</a:t>
          </a:r>
          <a:endParaRPr lang="es-ES" dirty="0"/>
        </a:p>
      </dgm:t>
    </dgm:pt>
    <dgm:pt modelId="{C0DB25E2-7D84-F640-8DEF-632DA483473D}" type="parTrans" cxnId="{3AA9FB04-9ED8-9444-9CE2-596553A920F6}">
      <dgm:prSet/>
      <dgm:spPr/>
      <dgm:t>
        <a:bodyPr/>
        <a:lstStyle/>
        <a:p>
          <a:endParaRPr lang="es-ES"/>
        </a:p>
      </dgm:t>
    </dgm:pt>
    <dgm:pt modelId="{BC9535E8-BA7B-414B-8077-0066D2289B4D}" type="sibTrans" cxnId="{3AA9FB04-9ED8-9444-9CE2-596553A920F6}">
      <dgm:prSet/>
      <dgm:spPr/>
      <dgm:t>
        <a:bodyPr/>
        <a:lstStyle/>
        <a:p>
          <a:endParaRPr lang="es-ES"/>
        </a:p>
      </dgm:t>
    </dgm:pt>
    <dgm:pt modelId="{FDE76522-3109-8A4B-A41E-C8778A75DF43}">
      <dgm:prSet phldrT="[Texto]"/>
      <dgm:spPr/>
      <dgm:t>
        <a:bodyPr/>
        <a:lstStyle/>
        <a:p>
          <a:r>
            <a:rPr lang="es-ES" dirty="0" smtClean="0"/>
            <a:t>Formas de Comunicaci</a:t>
          </a:r>
          <a:r>
            <a:rPr lang="es-ES" dirty="0" smtClean="0"/>
            <a:t>ón</a:t>
          </a:r>
          <a:endParaRPr lang="es-ES" dirty="0"/>
        </a:p>
      </dgm:t>
    </dgm:pt>
    <dgm:pt modelId="{3F1BB191-51D8-134A-9CA9-842482EC204B}" type="parTrans" cxnId="{3C207C1E-C85F-8A42-AE02-AEB3E7FBA6A0}">
      <dgm:prSet/>
      <dgm:spPr/>
      <dgm:t>
        <a:bodyPr/>
        <a:lstStyle/>
        <a:p>
          <a:endParaRPr lang="es-ES"/>
        </a:p>
      </dgm:t>
    </dgm:pt>
    <dgm:pt modelId="{9524A181-D38F-BC4E-B7FE-918F57A570A6}" type="sibTrans" cxnId="{3C207C1E-C85F-8A42-AE02-AEB3E7FBA6A0}">
      <dgm:prSet/>
      <dgm:spPr/>
      <dgm:t>
        <a:bodyPr/>
        <a:lstStyle/>
        <a:p>
          <a:endParaRPr lang="es-ES"/>
        </a:p>
      </dgm:t>
    </dgm:pt>
    <dgm:pt modelId="{FC43B19E-4D03-504A-87CB-C5B76C362DC0}">
      <dgm:prSet phldrT="[Texto]"/>
      <dgm:spPr/>
      <dgm:t>
        <a:bodyPr/>
        <a:lstStyle/>
        <a:p>
          <a:r>
            <a:rPr lang="es-ES" dirty="0" smtClean="0"/>
            <a:t>Imagen Corporativa</a:t>
          </a:r>
          <a:endParaRPr lang="es-ES" dirty="0"/>
        </a:p>
      </dgm:t>
    </dgm:pt>
    <dgm:pt modelId="{F0CC866F-B15D-E446-8E03-AB606EEDC43D}" type="parTrans" cxnId="{4BDDC531-1D04-9D49-8E29-B76B297DE08F}">
      <dgm:prSet/>
      <dgm:spPr/>
      <dgm:t>
        <a:bodyPr/>
        <a:lstStyle/>
        <a:p>
          <a:endParaRPr lang="es-ES"/>
        </a:p>
      </dgm:t>
    </dgm:pt>
    <dgm:pt modelId="{1CA3FFF2-0B79-3A4E-8BA9-EC5007D0CFF3}" type="sibTrans" cxnId="{4BDDC531-1D04-9D49-8E29-B76B297DE08F}">
      <dgm:prSet/>
      <dgm:spPr/>
      <dgm:t>
        <a:bodyPr/>
        <a:lstStyle/>
        <a:p>
          <a:endParaRPr lang="es-ES"/>
        </a:p>
      </dgm:t>
    </dgm:pt>
    <dgm:pt modelId="{8BB98540-4793-D249-82F2-F2A875742B89}" type="pres">
      <dgm:prSet presAssocID="{AEC0CB4C-3B23-3141-B59B-3DD8B5B4273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156104D-04B4-484C-9E79-5B0F6CE8B2E7}" type="pres">
      <dgm:prSet presAssocID="{1C9154B4-0139-A949-9452-984F652262E0}" presName="centerShape" presStyleLbl="node0" presStyleIdx="0" presStyleCnt="1"/>
      <dgm:spPr/>
    </dgm:pt>
    <dgm:pt modelId="{C15934FE-F42A-F748-B0ED-A92A2265F497}" type="pres">
      <dgm:prSet presAssocID="{C0DB25E2-7D84-F640-8DEF-632DA483473D}" presName="Name9" presStyleLbl="parChTrans1D2" presStyleIdx="0" presStyleCnt="3"/>
      <dgm:spPr/>
    </dgm:pt>
    <dgm:pt modelId="{D5FDDE72-7DDA-5D47-B769-D685F1C2CA3D}" type="pres">
      <dgm:prSet presAssocID="{C0DB25E2-7D84-F640-8DEF-632DA483473D}" presName="connTx" presStyleLbl="parChTrans1D2" presStyleIdx="0" presStyleCnt="3"/>
      <dgm:spPr/>
    </dgm:pt>
    <dgm:pt modelId="{C37700BF-9B00-C74C-9E57-5C1E5637F0C0}" type="pres">
      <dgm:prSet presAssocID="{66CEE68A-A174-F14E-8927-A0C414B5E4A7}" presName="node" presStyleLbl="node1" presStyleIdx="0" presStyleCnt="3">
        <dgm:presLayoutVars>
          <dgm:bulletEnabled val="1"/>
        </dgm:presLayoutVars>
      </dgm:prSet>
      <dgm:spPr/>
    </dgm:pt>
    <dgm:pt modelId="{FBB0F37C-ED21-484B-9E63-D9C43B2D71F1}" type="pres">
      <dgm:prSet presAssocID="{3F1BB191-51D8-134A-9CA9-842482EC204B}" presName="Name9" presStyleLbl="parChTrans1D2" presStyleIdx="1" presStyleCnt="3"/>
      <dgm:spPr/>
    </dgm:pt>
    <dgm:pt modelId="{CD9CC804-EC94-E243-B657-BD5119779934}" type="pres">
      <dgm:prSet presAssocID="{3F1BB191-51D8-134A-9CA9-842482EC204B}" presName="connTx" presStyleLbl="parChTrans1D2" presStyleIdx="1" presStyleCnt="3"/>
      <dgm:spPr/>
    </dgm:pt>
    <dgm:pt modelId="{B096E675-3290-4043-8E26-AC5E78E19A12}" type="pres">
      <dgm:prSet presAssocID="{FDE76522-3109-8A4B-A41E-C8778A75DF4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1F7800-7C9C-094E-BD12-53B6BF8A99B1}" type="pres">
      <dgm:prSet presAssocID="{F0CC866F-B15D-E446-8E03-AB606EEDC43D}" presName="Name9" presStyleLbl="parChTrans1D2" presStyleIdx="2" presStyleCnt="3"/>
      <dgm:spPr/>
    </dgm:pt>
    <dgm:pt modelId="{2F2F7419-8E82-614B-B622-4717BFB112FC}" type="pres">
      <dgm:prSet presAssocID="{F0CC866F-B15D-E446-8E03-AB606EEDC43D}" presName="connTx" presStyleLbl="parChTrans1D2" presStyleIdx="2" presStyleCnt="3"/>
      <dgm:spPr/>
    </dgm:pt>
    <dgm:pt modelId="{BB86E3C4-B2CD-1747-A3A6-4B96ED0B09E9}" type="pres">
      <dgm:prSet presAssocID="{FC43B19E-4D03-504A-87CB-C5B76C362DC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89FBEE6-F22B-B946-8DC8-7F7CF543720B}" type="presOf" srcId="{AEC0CB4C-3B23-3141-B59B-3DD8B5B42730}" destId="{8BB98540-4793-D249-82F2-F2A875742B89}" srcOrd="0" destOrd="0" presId="urn:microsoft.com/office/officeart/2005/8/layout/radial1"/>
    <dgm:cxn modelId="{E9858D70-4195-3845-A52F-1C2CB754653C}" type="presOf" srcId="{F0CC866F-B15D-E446-8E03-AB606EEDC43D}" destId="{0F1F7800-7C9C-094E-BD12-53B6BF8A99B1}" srcOrd="0" destOrd="0" presId="urn:microsoft.com/office/officeart/2005/8/layout/radial1"/>
    <dgm:cxn modelId="{865D255A-9B2D-3A41-8C53-1EA5907A7465}" type="presOf" srcId="{F0CC866F-B15D-E446-8E03-AB606EEDC43D}" destId="{2F2F7419-8E82-614B-B622-4717BFB112FC}" srcOrd="1" destOrd="0" presId="urn:microsoft.com/office/officeart/2005/8/layout/radial1"/>
    <dgm:cxn modelId="{6BD1B077-5E88-0543-9989-A6230EE251E3}" type="presOf" srcId="{C0DB25E2-7D84-F640-8DEF-632DA483473D}" destId="{C15934FE-F42A-F748-B0ED-A92A2265F497}" srcOrd="0" destOrd="0" presId="urn:microsoft.com/office/officeart/2005/8/layout/radial1"/>
    <dgm:cxn modelId="{41B9D906-AFEF-844F-BD1A-C0A3136F011D}" type="presOf" srcId="{1C9154B4-0139-A949-9452-984F652262E0}" destId="{4156104D-04B4-484C-9E79-5B0F6CE8B2E7}" srcOrd="0" destOrd="0" presId="urn:microsoft.com/office/officeart/2005/8/layout/radial1"/>
    <dgm:cxn modelId="{80375ADF-E7F9-A746-83D0-7ABE10C0F947}" type="presOf" srcId="{C0DB25E2-7D84-F640-8DEF-632DA483473D}" destId="{D5FDDE72-7DDA-5D47-B769-D685F1C2CA3D}" srcOrd="1" destOrd="0" presId="urn:microsoft.com/office/officeart/2005/8/layout/radial1"/>
    <dgm:cxn modelId="{3AA9FB04-9ED8-9444-9CE2-596553A920F6}" srcId="{1C9154B4-0139-A949-9452-984F652262E0}" destId="{66CEE68A-A174-F14E-8927-A0C414B5E4A7}" srcOrd="0" destOrd="0" parTransId="{C0DB25E2-7D84-F640-8DEF-632DA483473D}" sibTransId="{BC9535E8-BA7B-414B-8077-0066D2289B4D}"/>
    <dgm:cxn modelId="{8AF9F001-402F-D643-AB6F-3135094B76DA}" type="presOf" srcId="{3F1BB191-51D8-134A-9CA9-842482EC204B}" destId="{CD9CC804-EC94-E243-B657-BD5119779934}" srcOrd="1" destOrd="0" presId="urn:microsoft.com/office/officeart/2005/8/layout/radial1"/>
    <dgm:cxn modelId="{01C88837-65BC-DE47-BFE7-997E1D8B2A52}" type="presOf" srcId="{FDE76522-3109-8A4B-A41E-C8778A75DF43}" destId="{B096E675-3290-4043-8E26-AC5E78E19A12}" srcOrd="0" destOrd="0" presId="urn:microsoft.com/office/officeart/2005/8/layout/radial1"/>
    <dgm:cxn modelId="{4BDDC531-1D04-9D49-8E29-B76B297DE08F}" srcId="{1C9154B4-0139-A949-9452-984F652262E0}" destId="{FC43B19E-4D03-504A-87CB-C5B76C362DC0}" srcOrd="2" destOrd="0" parTransId="{F0CC866F-B15D-E446-8E03-AB606EEDC43D}" sibTransId="{1CA3FFF2-0B79-3A4E-8BA9-EC5007D0CFF3}"/>
    <dgm:cxn modelId="{4E12DF51-1BF1-444D-ABA2-3E8085A58EEB}" srcId="{AEC0CB4C-3B23-3141-B59B-3DD8B5B42730}" destId="{1C9154B4-0139-A949-9452-984F652262E0}" srcOrd="0" destOrd="0" parTransId="{1D59EAF6-F9C4-AD4A-AFBF-96DA383EC2CE}" sibTransId="{5C222038-A6EB-5F42-A102-CFE0AFDE5D88}"/>
    <dgm:cxn modelId="{3C207C1E-C85F-8A42-AE02-AEB3E7FBA6A0}" srcId="{1C9154B4-0139-A949-9452-984F652262E0}" destId="{FDE76522-3109-8A4B-A41E-C8778A75DF43}" srcOrd="1" destOrd="0" parTransId="{3F1BB191-51D8-134A-9CA9-842482EC204B}" sibTransId="{9524A181-D38F-BC4E-B7FE-918F57A570A6}"/>
    <dgm:cxn modelId="{02ECB091-AFC4-9C4C-A853-15687183AE79}" type="presOf" srcId="{3F1BB191-51D8-134A-9CA9-842482EC204B}" destId="{FBB0F37C-ED21-484B-9E63-D9C43B2D71F1}" srcOrd="0" destOrd="0" presId="urn:microsoft.com/office/officeart/2005/8/layout/radial1"/>
    <dgm:cxn modelId="{0B46D811-F3FC-6241-95CF-B13AE298FCD5}" type="presOf" srcId="{FC43B19E-4D03-504A-87CB-C5B76C362DC0}" destId="{BB86E3C4-B2CD-1747-A3A6-4B96ED0B09E9}" srcOrd="0" destOrd="0" presId="urn:microsoft.com/office/officeart/2005/8/layout/radial1"/>
    <dgm:cxn modelId="{007637EB-8135-E449-BA8E-2866C39EC2A7}" type="presOf" srcId="{66CEE68A-A174-F14E-8927-A0C414B5E4A7}" destId="{C37700BF-9B00-C74C-9E57-5C1E5637F0C0}" srcOrd="0" destOrd="0" presId="urn:microsoft.com/office/officeart/2005/8/layout/radial1"/>
    <dgm:cxn modelId="{EB47A3F3-0541-7F4A-92F6-D8CA3FB381BA}" type="presParOf" srcId="{8BB98540-4793-D249-82F2-F2A875742B89}" destId="{4156104D-04B4-484C-9E79-5B0F6CE8B2E7}" srcOrd="0" destOrd="0" presId="urn:microsoft.com/office/officeart/2005/8/layout/radial1"/>
    <dgm:cxn modelId="{3ECD61A8-6005-5E4D-A2DF-F2A7C81BAEEA}" type="presParOf" srcId="{8BB98540-4793-D249-82F2-F2A875742B89}" destId="{C15934FE-F42A-F748-B0ED-A92A2265F497}" srcOrd="1" destOrd="0" presId="urn:microsoft.com/office/officeart/2005/8/layout/radial1"/>
    <dgm:cxn modelId="{5AE490BF-4698-2C48-BC42-5F8CC990BA31}" type="presParOf" srcId="{C15934FE-F42A-F748-B0ED-A92A2265F497}" destId="{D5FDDE72-7DDA-5D47-B769-D685F1C2CA3D}" srcOrd="0" destOrd="0" presId="urn:microsoft.com/office/officeart/2005/8/layout/radial1"/>
    <dgm:cxn modelId="{9B64E71D-19AA-FB41-A39F-094FF459E060}" type="presParOf" srcId="{8BB98540-4793-D249-82F2-F2A875742B89}" destId="{C37700BF-9B00-C74C-9E57-5C1E5637F0C0}" srcOrd="2" destOrd="0" presId="urn:microsoft.com/office/officeart/2005/8/layout/radial1"/>
    <dgm:cxn modelId="{8B4FE30C-FFCE-4D43-B93F-0CEAF9BA0D80}" type="presParOf" srcId="{8BB98540-4793-D249-82F2-F2A875742B89}" destId="{FBB0F37C-ED21-484B-9E63-D9C43B2D71F1}" srcOrd="3" destOrd="0" presId="urn:microsoft.com/office/officeart/2005/8/layout/radial1"/>
    <dgm:cxn modelId="{D11371EF-110D-7E40-859C-F59A2DF1B970}" type="presParOf" srcId="{FBB0F37C-ED21-484B-9E63-D9C43B2D71F1}" destId="{CD9CC804-EC94-E243-B657-BD5119779934}" srcOrd="0" destOrd="0" presId="urn:microsoft.com/office/officeart/2005/8/layout/radial1"/>
    <dgm:cxn modelId="{35E2FA67-051B-D040-95F1-4E1463E1747E}" type="presParOf" srcId="{8BB98540-4793-D249-82F2-F2A875742B89}" destId="{B096E675-3290-4043-8E26-AC5E78E19A12}" srcOrd="4" destOrd="0" presId="urn:microsoft.com/office/officeart/2005/8/layout/radial1"/>
    <dgm:cxn modelId="{94002F08-E798-3A48-9C08-A53890723E45}" type="presParOf" srcId="{8BB98540-4793-D249-82F2-F2A875742B89}" destId="{0F1F7800-7C9C-094E-BD12-53B6BF8A99B1}" srcOrd="5" destOrd="0" presId="urn:microsoft.com/office/officeart/2005/8/layout/radial1"/>
    <dgm:cxn modelId="{B449EC49-0DDB-8E45-B7C8-38B38B49DDAC}" type="presParOf" srcId="{0F1F7800-7C9C-094E-BD12-53B6BF8A99B1}" destId="{2F2F7419-8E82-614B-B622-4717BFB112FC}" srcOrd="0" destOrd="0" presId="urn:microsoft.com/office/officeart/2005/8/layout/radial1"/>
    <dgm:cxn modelId="{B0E686A0-2EF8-564D-9885-8B45BCBEFEA1}" type="presParOf" srcId="{8BB98540-4793-D249-82F2-F2A875742B89}" destId="{BB86E3C4-B2CD-1747-A3A6-4B96ED0B09E9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6104D-04B4-484C-9E79-5B0F6CE8B2E7}">
      <dsp:nvSpPr>
        <dsp:cNvPr id="0" name=""/>
        <dsp:cNvSpPr/>
      </dsp:nvSpPr>
      <dsp:spPr>
        <a:xfrm>
          <a:off x="3339672" y="2860572"/>
          <a:ext cx="2177638" cy="21776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Organizaci</a:t>
          </a:r>
          <a:r>
            <a:rPr lang="es-ES" sz="2100" kern="1200" dirty="0" smtClean="0"/>
            <a:t>ón</a:t>
          </a:r>
          <a:endParaRPr lang="es-ES" sz="2100" kern="1200" dirty="0"/>
        </a:p>
      </dsp:txBody>
      <dsp:txXfrm>
        <a:off x="3658580" y="3179480"/>
        <a:ext cx="1539822" cy="1539822"/>
      </dsp:txXfrm>
    </dsp:sp>
    <dsp:sp modelId="{C15934FE-F42A-F748-B0ED-A92A2265F497}">
      <dsp:nvSpPr>
        <dsp:cNvPr id="0" name=""/>
        <dsp:cNvSpPr/>
      </dsp:nvSpPr>
      <dsp:spPr>
        <a:xfrm rot="16200000">
          <a:off x="4099247" y="2509200"/>
          <a:ext cx="658489" cy="44256"/>
        </a:xfrm>
        <a:custGeom>
          <a:avLst/>
          <a:gdLst/>
          <a:ahLst/>
          <a:cxnLst/>
          <a:rect l="0" t="0" r="0" b="0"/>
          <a:pathLst>
            <a:path>
              <a:moveTo>
                <a:pt x="0" y="22128"/>
              </a:moveTo>
              <a:lnTo>
                <a:pt x="658489" y="2212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412029" y="2514865"/>
        <a:ext cx="32924" cy="32924"/>
      </dsp:txXfrm>
    </dsp:sp>
    <dsp:sp modelId="{C37700BF-9B00-C74C-9E57-5C1E5637F0C0}">
      <dsp:nvSpPr>
        <dsp:cNvPr id="0" name=""/>
        <dsp:cNvSpPr/>
      </dsp:nvSpPr>
      <dsp:spPr>
        <a:xfrm>
          <a:off x="3339672" y="24445"/>
          <a:ext cx="2177638" cy="21776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Realidad Corporativa</a:t>
          </a:r>
          <a:endParaRPr lang="es-ES" sz="2000" kern="1200" dirty="0"/>
        </a:p>
      </dsp:txBody>
      <dsp:txXfrm>
        <a:off x="3658580" y="343353"/>
        <a:ext cx="1539822" cy="1539822"/>
      </dsp:txXfrm>
    </dsp:sp>
    <dsp:sp modelId="{FBB0F37C-ED21-484B-9E63-D9C43B2D71F1}">
      <dsp:nvSpPr>
        <dsp:cNvPr id="0" name=""/>
        <dsp:cNvSpPr/>
      </dsp:nvSpPr>
      <dsp:spPr>
        <a:xfrm rot="1800000">
          <a:off x="5327326" y="4636295"/>
          <a:ext cx="658489" cy="44256"/>
        </a:xfrm>
        <a:custGeom>
          <a:avLst/>
          <a:gdLst/>
          <a:ahLst/>
          <a:cxnLst/>
          <a:rect l="0" t="0" r="0" b="0"/>
          <a:pathLst>
            <a:path>
              <a:moveTo>
                <a:pt x="0" y="22128"/>
              </a:moveTo>
              <a:lnTo>
                <a:pt x="658489" y="2212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640108" y="4641961"/>
        <a:ext cx="32924" cy="32924"/>
      </dsp:txXfrm>
    </dsp:sp>
    <dsp:sp modelId="{B096E675-3290-4043-8E26-AC5E78E19A12}">
      <dsp:nvSpPr>
        <dsp:cNvPr id="0" name=""/>
        <dsp:cNvSpPr/>
      </dsp:nvSpPr>
      <dsp:spPr>
        <a:xfrm>
          <a:off x="5795831" y="4278636"/>
          <a:ext cx="2177638" cy="21776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Formas de Comunicaci</a:t>
          </a:r>
          <a:r>
            <a:rPr lang="es-ES" sz="2000" kern="1200" dirty="0" smtClean="0"/>
            <a:t>ón</a:t>
          </a:r>
          <a:endParaRPr lang="es-ES" sz="2000" kern="1200" dirty="0"/>
        </a:p>
      </dsp:txBody>
      <dsp:txXfrm>
        <a:off x="6114739" y="4597544"/>
        <a:ext cx="1539822" cy="1539822"/>
      </dsp:txXfrm>
    </dsp:sp>
    <dsp:sp modelId="{0F1F7800-7C9C-094E-BD12-53B6BF8A99B1}">
      <dsp:nvSpPr>
        <dsp:cNvPr id="0" name=""/>
        <dsp:cNvSpPr/>
      </dsp:nvSpPr>
      <dsp:spPr>
        <a:xfrm rot="9000000">
          <a:off x="2871168" y="4636295"/>
          <a:ext cx="658489" cy="44256"/>
        </a:xfrm>
        <a:custGeom>
          <a:avLst/>
          <a:gdLst/>
          <a:ahLst/>
          <a:cxnLst/>
          <a:rect l="0" t="0" r="0" b="0"/>
          <a:pathLst>
            <a:path>
              <a:moveTo>
                <a:pt x="0" y="22128"/>
              </a:moveTo>
              <a:lnTo>
                <a:pt x="658489" y="2212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0800000">
        <a:off x="3183950" y="4641961"/>
        <a:ext cx="32924" cy="32924"/>
      </dsp:txXfrm>
    </dsp:sp>
    <dsp:sp modelId="{BB86E3C4-B2CD-1747-A3A6-4B96ED0B09E9}">
      <dsp:nvSpPr>
        <dsp:cNvPr id="0" name=""/>
        <dsp:cNvSpPr/>
      </dsp:nvSpPr>
      <dsp:spPr>
        <a:xfrm>
          <a:off x="883514" y="4278636"/>
          <a:ext cx="2177638" cy="21776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Imagen Corporativa</a:t>
          </a:r>
          <a:endParaRPr lang="es-ES" sz="2000" kern="1200" dirty="0"/>
        </a:p>
      </dsp:txBody>
      <dsp:txXfrm>
        <a:off x="1202422" y="4597544"/>
        <a:ext cx="1539822" cy="1539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8B341E0-BFB3-4106-98DA-B7D95A185054}" type="datetimeFigureOut">
              <a:rPr lang="es-MX" smtClean="0"/>
              <a:t>03/10/12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45C834F-530D-4799-B2ED-36F9AE681C67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388660"/>
            <a:ext cx="7520940" cy="2184356"/>
          </a:xfrm>
        </p:spPr>
        <p:txBody>
          <a:bodyPr>
            <a:noAutofit/>
          </a:bodyPr>
          <a:lstStyle/>
          <a:p>
            <a:pPr algn="ctr"/>
            <a:r>
              <a:rPr lang="es-MX" sz="3000" dirty="0" smtClean="0"/>
              <a:t>Gilberto </a:t>
            </a:r>
            <a:r>
              <a:rPr lang="es-MX" sz="3000" dirty="0" smtClean="0"/>
              <a:t>Ismael Trejo Gonz</a:t>
            </a:r>
            <a:r>
              <a:rPr lang="es-MX" sz="3000" dirty="0" smtClean="0"/>
              <a:t>ález</a:t>
            </a:r>
          </a:p>
          <a:p>
            <a:pPr algn="ctr"/>
            <a:r>
              <a:rPr lang="es-MX" sz="3000" dirty="0" smtClean="0"/>
              <a:t>463381</a:t>
            </a:r>
            <a:endParaRPr lang="es-MX" sz="3000" dirty="0" smtClean="0"/>
          </a:p>
          <a:p>
            <a:pPr algn="ctr"/>
            <a:endParaRPr lang="es-MX" sz="3000" dirty="0" smtClean="0"/>
          </a:p>
          <a:p>
            <a:pPr algn="ctr"/>
            <a:r>
              <a:rPr lang="es-MX" sz="3000" dirty="0" smtClean="0"/>
              <a:t>Marina Esquivias </a:t>
            </a:r>
            <a:r>
              <a:rPr lang="es-MX" sz="3000" dirty="0" smtClean="0"/>
              <a:t>Celedón</a:t>
            </a:r>
          </a:p>
          <a:p>
            <a:pPr algn="ctr"/>
            <a:r>
              <a:rPr lang="es-MX" sz="3000" dirty="0" smtClean="0"/>
              <a:t>1163882</a:t>
            </a:r>
            <a:endParaRPr lang="es-MX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7520940" cy="548640"/>
          </a:xfrm>
        </p:spPr>
        <p:txBody>
          <a:bodyPr/>
          <a:lstStyle/>
          <a:p>
            <a:pPr algn="ctr"/>
            <a:r>
              <a:rPr lang="es-ES" sz="3500" dirty="0" smtClean="0"/>
              <a:t>El Mapa Integral de Comunicaci</a:t>
            </a:r>
            <a:r>
              <a:rPr lang="es-ES" sz="3500" dirty="0" smtClean="0"/>
              <a:t>ón</a:t>
            </a:r>
            <a:endParaRPr lang="es-ES" sz="35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2840" y="2636912"/>
            <a:ext cx="8229600" cy="1324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000" dirty="0" smtClean="0"/>
              <a:t>Sandra I. Fuentes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2413178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000" dirty="0" smtClean="0"/>
              <a:t>“Las empresas son mundos en acci</a:t>
            </a:r>
            <a:r>
              <a:rPr lang="es-ES" sz="3000" dirty="0" smtClean="0"/>
              <a:t>ón.  Organismos inmersos en un universo de cambios constantes y en expansión.</a:t>
            </a:r>
          </a:p>
          <a:p>
            <a:pPr marL="0" indent="0" algn="just">
              <a:buNone/>
            </a:pPr>
            <a:endParaRPr lang="es-ES" sz="3000" dirty="0" smtClean="0"/>
          </a:p>
          <a:p>
            <a:pPr marL="0" indent="0" algn="just">
              <a:buNone/>
            </a:pPr>
            <a:r>
              <a:rPr lang="es-ES" sz="3000" dirty="0" smtClean="0"/>
              <a:t>Mercados, Instituciones, Sociedad</a:t>
            </a:r>
          </a:p>
          <a:p>
            <a:pPr marL="0" indent="0" algn="just">
              <a:buNone/>
            </a:pPr>
            <a:endParaRPr lang="es-ES" sz="3000" dirty="0" smtClean="0"/>
          </a:p>
          <a:p>
            <a:pPr marL="0" indent="0" algn="just">
              <a:buNone/>
            </a:pPr>
            <a:r>
              <a:rPr lang="es-ES" sz="3000" dirty="0" smtClean="0"/>
              <a:t>Todo cambio interno y externo afecta a la empresa y exige de ella respuestas efectivas.”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64286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3000" dirty="0" err="1" smtClean="0"/>
              <a:t>DirCom</a:t>
            </a:r>
            <a:r>
              <a:rPr lang="es-ES" sz="3000" dirty="0" smtClean="0"/>
              <a:t> – Mapa Integral de Comunicaci</a:t>
            </a:r>
            <a:r>
              <a:rPr lang="es-ES" sz="3000" dirty="0" smtClean="0"/>
              <a:t>ón (el cual nos da visión completa y operacional de la diversidad de públicos, circunstancias, intereses y expectativas de todos los grupos sociales de la empresa)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321636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762043"/>
              </p:ext>
            </p:extLst>
          </p:nvPr>
        </p:nvGraphicFramePr>
        <p:xfrm>
          <a:off x="179512" y="260648"/>
          <a:ext cx="8856984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07504" y="188640"/>
            <a:ext cx="2427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Ejes de caracterizaci</a:t>
            </a:r>
            <a:r>
              <a:rPr lang="es-ES" dirty="0" smtClean="0"/>
              <a:t>ón </a:t>
            </a:r>
          </a:p>
          <a:p>
            <a:pPr algn="ctr"/>
            <a:r>
              <a:rPr lang="es-ES" dirty="0" smtClean="0"/>
              <a:t>del MIC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315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000" dirty="0" smtClean="0"/>
              <a:t>El </a:t>
            </a:r>
            <a:r>
              <a:rPr lang="es-ES" sz="3000" dirty="0" err="1" smtClean="0"/>
              <a:t>DirCom</a:t>
            </a:r>
            <a:r>
              <a:rPr lang="es-ES" sz="3000" dirty="0" smtClean="0"/>
              <a:t> deber</a:t>
            </a:r>
            <a:r>
              <a:rPr lang="es-ES" sz="3000" dirty="0" smtClean="0"/>
              <a:t>á definir el diseño, la estructura y la formulación de Planes Estratégicos de Comunicación (PEC) que corresponden a proyectos puntuales o a Auditorías de imagen Global.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2247797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000" dirty="0" smtClean="0"/>
              <a:t>Tres grandes etapas de la Planeaci</a:t>
            </a:r>
            <a:r>
              <a:rPr lang="es-ES" sz="3000" dirty="0" smtClean="0"/>
              <a:t>ón Estratégica de Comunicación por medio del MIC:</a:t>
            </a:r>
          </a:p>
          <a:p>
            <a:pPr marL="457200" indent="-457200" algn="just">
              <a:buFont typeface="Arial"/>
              <a:buChar char="•"/>
            </a:pPr>
            <a:r>
              <a:rPr lang="es-ES" sz="3000" dirty="0" smtClean="0"/>
              <a:t>Análisis situacional</a:t>
            </a:r>
          </a:p>
          <a:p>
            <a:pPr marL="457200" indent="-457200" algn="just">
              <a:buFont typeface="Arial"/>
              <a:buChar char="•"/>
            </a:pPr>
            <a:r>
              <a:rPr lang="es-ES" sz="3000" dirty="0" smtClean="0"/>
              <a:t>Diseño del PEC</a:t>
            </a:r>
          </a:p>
          <a:p>
            <a:pPr marL="457200" indent="-457200" algn="just">
              <a:buFont typeface="Arial"/>
              <a:buChar char="•"/>
            </a:pPr>
            <a:r>
              <a:rPr lang="es-ES" sz="3000" dirty="0" smtClean="0"/>
              <a:t>Ejecución y Seguimiento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436889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492" y="1584216"/>
            <a:ext cx="7520940" cy="548640"/>
          </a:xfrm>
        </p:spPr>
        <p:txBody>
          <a:bodyPr/>
          <a:lstStyle/>
          <a:p>
            <a:pPr algn="ctr"/>
            <a:r>
              <a:rPr lang="es-MX" sz="3500" dirty="0"/>
              <a:t>Pensamiento estratégico en el DirCom</a:t>
            </a:r>
            <a:endParaRPr lang="es-ES" sz="35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9492" y="2564904"/>
            <a:ext cx="7520940" cy="1368152"/>
          </a:xfrm>
        </p:spPr>
        <p:txBody>
          <a:bodyPr>
            <a:normAutofit/>
          </a:bodyPr>
          <a:lstStyle/>
          <a:p>
            <a:pPr algn="ctr"/>
            <a:r>
              <a:rPr lang="es-MX" sz="3000" dirty="0"/>
              <a:t>Martha-Lucía </a:t>
            </a:r>
            <a:r>
              <a:rPr lang="es-MX" sz="3000" dirty="0" smtClean="0"/>
              <a:t>Buenaventura</a:t>
            </a:r>
            <a:endParaRPr lang="es-MX" sz="3000" dirty="0"/>
          </a:p>
        </p:txBody>
      </p:sp>
    </p:spTree>
    <p:extLst>
      <p:ext uri="{BB962C8B-B14F-4D97-AF65-F5344CB8AC3E}">
        <p14:creationId xmlns:p14="http://schemas.microsoft.com/office/powerpoint/2010/main" val="334400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 algn="just"/>
            <a:endParaRPr lang="es-MX" dirty="0" smtClean="0"/>
          </a:p>
          <a:p>
            <a:pPr algn="just"/>
            <a:r>
              <a:rPr lang="es-MX" sz="3000" dirty="0" smtClean="0"/>
              <a:t>El Pensamiento estratégico implica para el </a:t>
            </a:r>
            <a:r>
              <a:rPr lang="es-MX" sz="3000" dirty="0" err="1" smtClean="0"/>
              <a:t>DirCom</a:t>
            </a:r>
            <a:r>
              <a:rPr lang="es-MX" sz="3000" dirty="0" smtClean="0"/>
              <a:t>, aprender a identificar el camino hacia el éxito empresarial, mediante la recopilación y el análisis de informaciones claves, establecimientos de objetivos a corto, mediano y largo plazo, desarrollo de la capacidad de liderazgo y uso de un enfoque flexible. </a:t>
            </a:r>
            <a:endParaRPr lang="es-MX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3000" b="1" dirty="0" smtClean="0"/>
              <a:t>Estrategia</a:t>
            </a:r>
          </a:p>
          <a:p>
            <a:pPr algn="just"/>
            <a:r>
              <a:rPr lang="es-MX" sz="3000" dirty="0" smtClean="0"/>
              <a:t>Implica ponerse de acuerdo en objetivos y coordinar acciones para alcanzarlos. Gestionar la incertidumbre, pues esto es clave para el destino de la empresa.</a:t>
            </a:r>
          </a:p>
          <a:p>
            <a:pPr algn="just"/>
            <a:r>
              <a:rPr lang="es-MX" sz="3000" b="1" dirty="0" smtClean="0"/>
              <a:t>Pensamiento estratégico </a:t>
            </a:r>
            <a:r>
              <a:rPr lang="es-MX" sz="3000" dirty="0" smtClean="0"/>
              <a:t>es la competencia que debe tener un </a:t>
            </a:r>
            <a:r>
              <a:rPr lang="es-MX" sz="3000" dirty="0" err="1" smtClean="0"/>
              <a:t>DirCom</a:t>
            </a:r>
            <a:r>
              <a:rPr lang="es-MX" sz="3000" dirty="0" smtClean="0"/>
              <a:t> para desarrollar un modelo que permita atender la incertidumbre con mayor fluidez, pero que permita construir objetivos a medio y largo plazo.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¿Qué es el Pensamiento estratégico?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s-MX" sz="2500" dirty="0" smtClean="0"/>
              <a:t>Proceso intelectualmente disciplinado que hace a una persona experta analizar, conceptualizar, evaluar y controlar las acciones emprendidas por una organización. </a:t>
            </a:r>
          </a:p>
          <a:p>
            <a:pPr marL="457200" indent="-457200" algn="just">
              <a:buFont typeface="Arial"/>
              <a:buChar char="•"/>
            </a:pPr>
            <a:r>
              <a:rPr lang="es-MX" sz="2500" dirty="0" smtClean="0"/>
              <a:t>Se basa en valores </a:t>
            </a:r>
            <a:r>
              <a:rPr lang="es-MX" sz="2500" dirty="0" smtClean="0"/>
              <a:t>intelectuales </a:t>
            </a:r>
            <a:r>
              <a:rPr lang="es-MX" sz="2500" dirty="0" smtClean="0"/>
              <a:t>de claridad, exactitud, consistencia, amplitud y justicia.</a:t>
            </a:r>
          </a:p>
          <a:p>
            <a:pPr marL="457200" indent="-457200" algn="just">
              <a:buFont typeface="Arial"/>
              <a:buChar char="•"/>
            </a:pPr>
            <a:r>
              <a:rPr lang="es-MX" sz="2500" dirty="0" smtClean="0"/>
              <a:t>Implica una actividad creativa, productiva y positiva.</a:t>
            </a:r>
          </a:p>
          <a:p>
            <a:endParaRPr lang="es-MX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s-MX" sz="3000" dirty="0" smtClean="0"/>
              <a:t>Se percibe en los procesos no como un producto.</a:t>
            </a:r>
          </a:p>
          <a:p>
            <a:pPr algn="just">
              <a:buNone/>
            </a:pPr>
            <a:endParaRPr lang="es-MX" sz="3000" dirty="0" smtClean="0"/>
          </a:p>
          <a:p>
            <a:pPr marL="457200" indent="-457200" algn="just">
              <a:buFont typeface="Arial"/>
              <a:buChar char="•"/>
            </a:pPr>
            <a:r>
              <a:rPr lang="es-MX" sz="3000" dirty="0" smtClean="0"/>
              <a:t>Es la combinación de dos elementos: Habilidades para procesar, generar información y el hábito basado en compromiso social e intelectual para usar sus habilidades en beneficio de la empresa.</a:t>
            </a:r>
            <a:endParaRPr lang="es-MX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El Pensamiento estratégico permitirá: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s-MX" sz="3000" dirty="0" smtClean="0"/>
              <a:t>Asegurarse de que las decisiones correspondan a la visión y objetivos empresariales.</a:t>
            </a:r>
          </a:p>
          <a:p>
            <a:pPr marL="457200" indent="-457200" algn="just">
              <a:buFont typeface="Arial"/>
              <a:buChar char="•"/>
            </a:pPr>
            <a:r>
              <a:rPr lang="es-MX" sz="3000" dirty="0" smtClean="0"/>
              <a:t>Tener visión holística e integradora.</a:t>
            </a:r>
          </a:p>
          <a:p>
            <a:pPr marL="457200" indent="-457200" algn="just">
              <a:buFont typeface="Arial"/>
              <a:buChar char="•"/>
            </a:pPr>
            <a:r>
              <a:rPr lang="es-MX" sz="3000" dirty="0" smtClean="0"/>
              <a:t>Diseñar tácticas que tengan importancia para todos los públicos de la empresa.</a:t>
            </a:r>
          </a:p>
          <a:p>
            <a:pPr marL="457200" indent="-457200" algn="just">
              <a:buFont typeface="Arial"/>
              <a:buChar char="•"/>
            </a:pPr>
            <a:r>
              <a:rPr lang="es-MX" sz="3000" dirty="0" smtClean="0"/>
              <a:t>Considerar el futuro como indispensable para diseñar las estrategias prospectivas.</a:t>
            </a:r>
            <a:endParaRPr lang="es-MX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836712"/>
            <a:ext cx="7520940" cy="548640"/>
          </a:xfrm>
        </p:spPr>
        <p:txBody>
          <a:bodyPr>
            <a:noAutofit/>
          </a:bodyPr>
          <a:lstStyle/>
          <a:p>
            <a:r>
              <a:rPr lang="es-MX" sz="2500" dirty="0" smtClean="0"/>
              <a:t>Para que un </a:t>
            </a:r>
            <a:r>
              <a:rPr lang="es-MX" sz="2500" dirty="0" err="1" smtClean="0"/>
              <a:t>DirCom</a:t>
            </a:r>
            <a:r>
              <a:rPr lang="es-MX" sz="2500" dirty="0" smtClean="0"/>
              <a:t> utilice adecuadamente el Pensamiento estratégico deberá:</a:t>
            </a:r>
            <a:endParaRPr lang="es-MX" sz="25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65375"/>
            <a:ext cx="7520940" cy="3579849"/>
          </a:xfrm>
        </p:spPr>
        <p:txBody>
          <a:bodyPr>
            <a:normAutofit/>
          </a:bodyPr>
          <a:lstStyle/>
          <a:p>
            <a:pPr algn="just">
              <a:buFont typeface="Arial"/>
              <a:buChar char="•"/>
            </a:pPr>
            <a:r>
              <a:rPr lang="es-MX" sz="2000" dirty="0" smtClean="0"/>
              <a:t>Identificar los diversos públicos de la empresa</a:t>
            </a:r>
          </a:p>
          <a:p>
            <a:pPr algn="just">
              <a:buFont typeface="Arial"/>
              <a:buChar char="•"/>
            </a:pPr>
            <a:r>
              <a:rPr lang="es-MX" sz="2000" dirty="0" smtClean="0"/>
              <a:t>Escuchar, investigar</a:t>
            </a:r>
          </a:p>
          <a:p>
            <a:pPr algn="just">
              <a:buFont typeface="Arial"/>
              <a:buChar char="•"/>
            </a:pPr>
            <a:r>
              <a:rPr lang="es-MX" sz="2000" dirty="0" smtClean="0"/>
              <a:t>Analizar la información</a:t>
            </a:r>
          </a:p>
          <a:p>
            <a:pPr algn="just">
              <a:buFont typeface="Arial"/>
              <a:buChar char="•"/>
            </a:pPr>
            <a:r>
              <a:rPr lang="es-MX" sz="2000" dirty="0" smtClean="0"/>
              <a:t>Reconocer la ventaja competitiva ante otras empresas</a:t>
            </a:r>
          </a:p>
          <a:p>
            <a:pPr algn="just">
              <a:buFont typeface="Arial"/>
              <a:buChar char="•"/>
            </a:pPr>
            <a:r>
              <a:rPr lang="es-MX" sz="2000" dirty="0" smtClean="0"/>
              <a:t>Reconocer y asignar prioridades</a:t>
            </a:r>
          </a:p>
          <a:p>
            <a:pPr algn="just">
              <a:buFont typeface="Arial"/>
              <a:buChar char="•"/>
            </a:pPr>
            <a:r>
              <a:rPr lang="es-MX" sz="2000" dirty="0" smtClean="0"/>
              <a:t>Diseñar, hacer el control y seguimiento de las tácticas para realizar las estrategias</a:t>
            </a:r>
            <a:endParaRPr lang="es-MX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s-MX" sz="2500" dirty="0" smtClean="0"/>
              <a:t>Analizar los problemas como oportunidades</a:t>
            </a:r>
          </a:p>
          <a:p>
            <a:pPr marL="457200" indent="-457200" algn="just">
              <a:buFont typeface="Arial"/>
              <a:buChar char="•"/>
            </a:pPr>
            <a:r>
              <a:rPr lang="es-MX" sz="2500" dirty="0" smtClean="0"/>
              <a:t>Definir el alcance de sus productos o servicios y sus mercados directos o potenciales</a:t>
            </a:r>
          </a:p>
          <a:p>
            <a:pPr marL="457200" indent="-457200" algn="just">
              <a:buFont typeface="Arial"/>
              <a:buChar char="•"/>
            </a:pPr>
            <a:r>
              <a:rPr lang="es-MX" sz="2500" dirty="0" smtClean="0"/>
              <a:t>Propiciar cambios </a:t>
            </a:r>
            <a:r>
              <a:rPr lang="es-MX" sz="2500" dirty="0" smtClean="0"/>
              <a:t>estratégicos</a:t>
            </a:r>
            <a:endParaRPr lang="es-MX" sz="2500" dirty="0" smtClean="0"/>
          </a:p>
          <a:p>
            <a:pPr marL="457200" indent="-457200" algn="just">
              <a:buFont typeface="Arial"/>
              <a:buChar char="•"/>
            </a:pPr>
            <a:r>
              <a:rPr lang="es-MX" sz="2500" dirty="0" smtClean="0"/>
              <a:t>Desarrollar el pensamiento crítico y creativo: Según </a:t>
            </a:r>
            <a:r>
              <a:rPr lang="es-MX" sz="2500" dirty="0" err="1" smtClean="0"/>
              <a:t>Sternberg</a:t>
            </a:r>
            <a:r>
              <a:rPr lang="es-MX" sz="2500" dirty="0" smtClean="0"/>
              <a:t> (1997) quien considera “la creatividad” como un proceso conformado por tres tipos de inteligencia:</a:t>
            </a:r>
          </a:p>
          <a:p>
            <a:endParaRPr lang="es-MX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/>
            <a:r>
              <a:rPr lang="es-MX" sz="3000" b="1" dirty="0" smtClean="0"/>
              <a:t>Inteligencia creativa: </a:t>
            </a:r>
            <a:r>
              <a:rPr lang="es-MX" sz="3000" dirty="0" smtClean="0"/>
              <a:t>Capacidad para ir más allá de lo dado y engendrar ideas nuevas e interesantes.</a:t>
            </a:r>
          </a:p>
          <a:p>
            <a:pPr algn="just"/>
            <a:r>
              <a:rPr lang="es-MX" sz="3000" b="1" dirty="0" smtClean="0"/>
              <a:t>Inteligencia analítica: </a:t>
            </a:r>
            <a:r>
              <a:rPr lang="es-MX" sz="3000" dirty="0" smtClean="0"/>
              <a:t>Capacidad para analizar y evaluar ideas, resolver problemas y tomar decisiones.</a:t>
            </a:r>
          </a:p>
          <a:p>
            <a:pPr algn="just"/>
            <a:r>
              <a:rPr lang="es-MX" sz="3000" b="1" dirty="0" smtClean="0"/>
              <a:t>Inteligencia práctica: </a:t>
            </a:r>
            <a:r>
              <a:rPr lang="es-MX" sz="3000" dirty="0" smtClean="0"/>
              <a:t>Capacidad para traducir la teoría en acciones.</a:t>
            </a:r>
            <a:endParaRPr lang="es-MX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just"/>
            <a:r>
              <a:rPr lang="es-MX" sz="3000" dirty="0" smtClean="0"/>
              <a:t>El </a:t>
            </a:r>
            <a:r>
              <a:rPr lang="es-MX" sz="3000" dirty="0" err="1" smtClean="0"/>
              <a:t>DirCom</a:t>
            </a:r>
            <a:r>
              <a:rPr lang="es-MX" sz="3000" dirty="0" smtClean="0"/>
              <a:t> tiende o manifiesta características de poseer un pensamiento reflexivo, proactivo y proyectivo.</a:t>
            </a:r>
          </a:p>
          <a:p>
            <a:pPr algn="just"/>
            <a:r>
              <a:rPr lang="es-MX" sz="3000" dirty="0" smtClean="0"/>
              <a:t>Según Richard Paul (1989) existen 7 condiciones de la mente que una persona líder necesita cultivar si desea poseer y proyectar Pensamiento estratégico:</a:t>
            </a:r>
          </a:p>
          <a:p>
            <a:pPr algn="just"/>
            <a:r>
              <a:rPr lang="es-MX" sz="3000" dirty="0" smtClean="0"/>
              <a:t>1.-</a:t>
            </a:r>
            <a:r>
              <a:rPr lang="es-MX" sz="3000" b="1" dirty="0" smtClean="0"/>
              <a:t>Humildad intelectual </a:t>
            </a:r>
            <a:r>
              <a:rPr lang="es-MX" sz="3000" dirty="0" smtClean="0">
                <a:sym typeface="Wingdings" pitchFamily="2" charset="2"/>
              </a:rPr>
              <a:t>Capacidad para reconocer los límites de su conocimiento.</a:t>
            </a:r>
            <a:endParaRPr lang="es-MX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just"/>
            <a:r>
              <a:rPr lang="es-MX" sz="3000" dirty="0" smtClean="0"/>
              <a:t>2.- </a:t>
            </a:r>
            <a:r>
              <a:rPr lang="es-MX" sz="3000" b="1" dirty="0" smtClean="0"/>
              <a:t>Coraje</a:t>
            </a:r>
            <a:r>
              <a:rPr lang="es-MX" sz="3000" dirty="0" smtClean="0"/>
              <a:t> </a:t>
            </a:r>
            <a:r>
              <a:rPr lang="es-MX" sz="3000" dirty="0" smtClean="0">
                <a:sym typeface="Wingdings" pitchFamily="2" charset="2"/>
              </a:rPr>
              <a:t>Actitud proactiva, apoyar ideas y creencias, adelantar acciones con y entre los públicos y clientes (se debe estar pendiente de crear una actitud proactiva y no reactiva)</a:t>
            </a:r>
          </a:p>
          <a:p>
            <a:pPr algn="just"/>
            <a:r>
              <a:rPr lang="es-MX" sz="3000" dirty="0" smtClean="0">
                <a:sym typeface="Wingdings" pitchFamily="2" charset="2"/>
              </a:rPr>
              <a:t>3.-</a:t>
            </a:r>
            <a:r>
              <a:rPr lang="es-MX" sz="3000" b="1" dirty="0" smtClean="0">
                <a:sym typeface="Wingdings" pitchFamily="2" charset="2"/>
              </a:rPr>
              <a:t>Empatía intelectual </a:t>
            </a:r>
            <a:r>
              <a:rPr lang="es-MX" sz="3000" dirty="0" smtClean="0">
                <a:sym typeface="Wingdings" pitchFamily="2" charset="2"/>
              </a:rPr>
              <a:t> El </a:t>
            </a:r>
            <a:r>
              <a:rPr lang="es-MX" sz="3000" dirty="0" err="1" smtClean="0">
                <a:sym typeface="Wingdings" pitchFamily="2" charset="2"/>
              </a:rPr>
              <a:t>DirCom</a:t>
            </a:r>
            <a:r>
              <a:rPr lang="es-MX" sz="3000" dirty="0" smtClean="0">
                <a:sym typeface="Wingdings" pitchFamily="2" charset="2"/>
              </a:rPr>
              <a:t> deberá sentir la necesidad de permanecer en contacto con todos los que lo rodean, y sentir las percepciones y expectativas de los públicos.</a:t>
            </a:r>
            <a:endParaRPr lang="es-MX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/>
            <a:r>
              <a:rPr lang="es-MX" sz="2500" dirty="0" smtClean="0"/>
              <a:t>4.- </a:t>
            </a:r>
            <a:r>
              <a:rPr lang="es-MX" sz="2500" b="1" dirty="0" smtClean="0"/>
              <a:t>Integridad</a:t>
            </a:r>
            <a:r>
              <a:rPr lang="es-MX" sz="2500" dirty="0" smtClean="0"/>
              <a:t> </a:t>
            </a:r>
            <a:r>
              <a:rPr lang="es-MX" sz="2500" dirty="0" smtClean="0">
                <a:sym typeface="Wingdings" pitchFamily="2" charset="2"/>
              </a:rPr>
              <a:t> Irradiar rectitud, coherencia entre el ser y el hacer, en todas las acciones que planifique, ejecute y evalúe.</a:t>
            </a:r>
          </a:p>
          <a:p>
            <a:pPr algn="just"/>
            <a:r>
              <a:rPr lang="es-MX" sz="2500" dirty="0" smtClean="0">
                <a:sym typeface="Wingdings" pitchFamily="2" charset="2"/>
              </a:rPr>
              <a:t>5.- </a:t>
            </a:r>
            <a:r>
              <a:rPr lang="es-MX" sz="2500" b="1" dirty="0" smtClean="0">
                <a:sym typeface="Wingdings" pitchFamily="2" charset="2"/>
              </a:rPr>
              <a:t>Perseverancia</a:t>
            </a:r>
            <a:r>
              <a:rPr lang="es-MX" sz="2500" dirty="0" smtClean="0">
                <a:sym typeface="Wingdings" pitchFamily="2" charset="2"/>
              </a:rPr>
              <a:t>  Sin obstinación, perseguir los objetivos empresariales sin perder de vista que </a:t>
            </a:r>
            <a:r>
              <a:rPr lang="es-MX" sz="2500" i="1" dirty="0" smtClean="0">
                <a:sym typeface="Wingdings" pitchFamily="2" charset="2"/>
              </a:rPr>
              <a:t>la comunicación es acción.</a:t>
            </a:r>
          </a:p>
          <a:p>
            <a:pPr algn="just"/>
            <a:r>
              <a:rPr lang="es-MX" sz="2500" dirty="0" smtClean="0">
                <a:sym typeface="Wingdings" pitchFamily="2" charset="2"/>
              </a:rPr>
              <a:t>6.-</a:t>
            </a:r>
            <a:r>
              <a:rPr lang="es-MX" sz="2500" b="1" dirty="0" smtClean="0">
                <a:sym typeface="Wingdings" pitchFamily="2" charset="2"/>
              </a:rPr>
              <a:t>Visión</a:t>
            </a:r>
            <a:r>
              <a:rPr lang="es-MX" sz="2500" dirty="0" smtClean="0">
                <a:sym typeface="Wingdings" pitchFamily="2" charset="2"/>
              </a:rPr>
              <a:t>  El </a:t>
            </a:r>
            <a:r>
              <a:rPr lang="es-MX" sz="2500" dirty="0" err="1" smtClean="0">
                <a:sym typeface="Wingdings" pitchFamily="2" charset="2"/>
              </a:rPr>
              <a:t>DirCom</a:t>
            </a:r>
            <a:r>
              <a:rPr lang="es-MX" sz="2500" dirty="0" smtClean="0">
                <a:sym typeface="Wingdings" pitchFamily="2" charset="2"/>
              </a:rPr>
              <a:t> sabe que a mediano y largo plazo, está contribuyendo a la visión empresarial y al logro de las metas corporativas; que todas las acciones conllevan a lo planificado.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just"/>
            <a:r>
              <a:rPr lang="es-MX" sz="3000" dirty="0" smtClean="0"/>
              <a:t>7.-</a:t>
            </a:r>
            <a:r>
              <a:rPr lang="es-MX" sz="3000" b="1" dirty="0" smtClean="0"/>
              <a:t> Justicia </a:t>
            </a:r>
            <a:r>
              <a:rPr lang="es-MX" sz="3000" dirty="0" smtClean="0">
                <a:sym typeface="Wingdings" pitchFamily="2" charset="2"/>
              </a:rPr>
              <a:t> Proyectar igualdad en el desarrollo y cumplimiento de los logros empresariales.</a:t>
            </a:r>
          </a:p>
          <a:p>
            <a:pPr algn="just"/>
            <a:endParaRPr lang="es-MX" sz="3000" dirty="0">
              <a:sym typeface="Wingdings" pitchFamily="2" charset="2"/>
            </a:endParaRPr>
          </a:p>
          <a:p>
            <a:pPr algn="just"/>
            <a:r>
              <a:rPr lang="es-MX" sz="3000" dirty="0" smtClean="0">
                <a:sym typeface="Wingdings" pitchFamily="2" charset="2"/>
              </a:rPr>
              <a:t>El </a:t>
            </a:r>
            <a:r>
              <a:rPr lang="es-MX" sz="3000" dirty="0" err="1" smtClean="0">
                <a:sym typeface="Wingdings" pitchFamily="2" charset="2"/>
              </a:rPr>
              <a:t>DirCom</a:t>
            </a:r>
            <a:r>
              <a:rPr lang="es-MX" sz="3000" dirty="0" smtClean="0">
                <a:sym typeface="Wingdings" pitchFamily="2" charset="2"/>
              </a:rPr>
              <a:t> debe propiciar la construcción de relaciones colaboradoras, motivando el logro de metas comunes: Las empresariales y las individuales.</a:t>
            </a:r>
            <a:endParaRPr lang="es-MX" sz="3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Ángulos.thmx</Template>
  <TotalTime>182</TotalTime>
  <Words>827</Words>
  <Application>Microsoft Macintosh PowerPoint</Application>
  <PresentationFormat>Presentación en pantalla (4:3)</PresentationFormat>
  <Paragraphs>68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Ángulos</vt:lpstr>
      <vt:lpstr>Presentación de PowerPoint</vt:lpstr>
      <vt:lpstr>El Mapa Integral de Comunicación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Pensamiento estratégico en el DirCom</vt:lpstr>
      <vt:lpstr>Presentación de PowerPoint</vt:lpstr>
      <vt:lpstr>Presentación de PowerPoint</vt:lpstr>
      <vt:lpstr>¿Qué es el Pensamiento estratégico?</vt:lpstr>
      <vt:lpstr>Presentación de PowerPoint</vt:lpstr>
      <vt:lpstr>El Pensamiento estratégico permitirá:</vt:lpstr>
      <vt:lpstr>Para que un DirCom utilice adecuadamente el Pensamiento estratégico deberá: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Mandarina tochera 24</dc:creator>
  <cp:lastModifiedBy>Gilberto Ismael Trejo Gonzalez</cp:lastModifiedBy>
  <cp:revision>17</cp:revision>
  <dcterms:created xsi:type="dcterms:W3CDTF">2012-10-03T16:59:17Z</dcterms:created>
  <dcterms:modified xsi:type="dcterms:W3CDTF">2012-10-04T00:26:33Z</dcterms:modified>
</cp:coreProperties>
</file>