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2"/>
  </p:notesMasterIdLst>
  <p:sldIdLst>
    <p:sldId id="256" r:id="rId2"/>
    <p:sldId id="262" r:id="rId3"/>
    <p:sldId id="259" r:id="rId4"/>
    <p:sldId id="263" r:id="rId5"/>
    <p:sldId id="260" r:id="rId6"/>
    <p:sldId id="264" r:id="rId7"/>
    <p:sldId id="261" r:id="rId8"/>
    <p:sldId id="265" r:id="rId9"/>
    <p:sldId id="266" r:id="rId10"/>
    <p:sldId id="267" r:id="rId11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72" y="-4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DDF831-5E67-40EE-A3FB-8CE0893C4742}" type="datetimeFigureOut">
              <a:rPr lang="es-MX" smtClean="0"/>
              <a:t>22/08/2012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1C8C24-4AC9-43D5-8F85-859F9440DA9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746739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DA701-F48B-4513-B48B-20A2EEB14108}" type="datetimeFigureOut">
              <a:rPr lang="es-MX" smtClean="0"/>
              <a:t>22/08/2012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9B6F2-62C6-4730-A31D-885C2BC19DE1}" type="slidenum">
              <a:rPr lang="es-MX" smtClean="0"/>
              <a:t>‹Nº›</a:t>
            </a:fld>
            <a:endParaRPr lang="es-MX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DA701-F48B-4513-B48B-20A2EEB14108}" type="datetimeFigureOut">
              <a:rPr lang="es-MX" smtClean="0"/>
              <a:t>22/08/2012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9B6F2-62C6-4730-A31D-885C2BC19DE1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DA701-F48B-4513-B48B-20A2EEB14108}" type="datetimeFigureOut">
              <a:rPr lang="es-MX" smtClean="0"/>
              <a:t>22/08/2012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9B6F2-62C6-4730-A31D-885C2BC19DE1}" type="slidenum">
              <a:rPr lang="es-MX" smtClean="0"/>
              <a:t>‹Nº›</a:t>
            </a:fld>
            <a:endParaRPr lang="es-MX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DA701-F48B-4513-B48B-20A2EEB14108}" type="datetimeFigureOut">
              <a:rPr lang="es-MX" smtClean="0"/>
              <a:t>22/08/2012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9B6F2-62C6-4730-A31D-885C2BC19DE1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DA701-F48B-4513-B48B-20A2EEB14108}" type="datetimeFigureOut">
              <a:rPr lang="es-MX" smtClean="0"/>
              <a:t>22/08/2012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9B6F2-62C6-4730-A31D-885C2BC19DE1}" type="slidenum">
              <a:rPr lang="es-MX" smtClean="0"/>
              <a:t>‹Nº›</a:t>
            </a:fld>
            <a:endParaRPr lang="es-MX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DA701-F48B-4513-B48B-20A2EEB14108}" type="datetimeFigureOut">
              <a:rPr lang="es-MX" smtClean="0"/>
              <a:t>22/08/2012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9B6F2-62C6-4730-A31D-885C2BC19DE1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DA701-F48B-4513-B48B-20A2EEB14108}" type="datetimeFigureOut">
              <a:rPr lang="es-MX" smtClean="0"/>
              <a:t>22/08/2012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9B6F2-62C6-4730-A31D-885C2BC19DE1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DA701-F48B-4513-B48B-20A2EEB14108}" type="datetimeFigureOut">
              <a:rPr lang="es-MX" smtClean="0"/>
              <a:t>22/08/2012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9B6F2-62C6-4730-A31D-885C2BC19DE1}" type="slidenum">
              <a:rPr lang="es-MX" smtClean="0"/>
              <a:t>‹Nº›</a:t>
            </a:fld>
            <a:endParaRPr lang="es-MX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DA701-F48B-4513-B48B-20A2EEB14108}" type="datetimeFigureOut">
              <a:rPr lang="es-MX" smtClean="0"/>
              <a:t>22/08/2012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9B6F2-62C6-4730-A31D-885C2BC19DE1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DA701-F48B-4513-B48B-20A2EEB14108}" type="datetimeFigureOut">
              <a:rPr lang="es-MX" smtClean="0"/>
              <a:t>22/08/2012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9B6F2-62C6-4730-A31D-885C2BC19DE1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DA701-F48B-4513-B48B-20A2EEB14108}" type="datetimeFigureOut">
              <a:rPr lang="es-MX" smtClean="0"/>
              <a:t>22/08/2012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9B6F2-62C6-4730-A31D-885C2BC19DE1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37CDA701-F48B-4513-B48B-20A2EEB14108}" type="datetimeFigureOut">
              <a:rPr lang="es-MX" smtClean="0"/>
              <a:t>22/08/2012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1469B6F2-62C6-4730-A31D-885C2BC19DE1}" type="slidenum">
              <a:rPr lang="es-MX" smtClean="0"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 smtClean="0"/>
              <a:t>Modelos de Inteligencia Comunicativa</a:t>
            </a:r>
            <a:endParaRPr lang="es-MX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Blanca </a:t>
            </a:r>
            <a:r>
              <a:rPr lang="es-MX" dirty="0" err="1" smtClean="0"/>
              <a:t>Cerdeira</a:t>
            </a:r>
            <a:endParaRPr lang="es-MX" dirty="0" smtClean="0"/>
          </a:p>
          <a:p>
            <a:r>
              <a:rPr lang="es-MX" dirty="0" smtClean="0"/>
              <a:t>Rosario Martínez</a:t>
            </a:r>
          </a:p>
          <a:p>
            <a:r>
              <a:rPr lang="es-MX" dirty="0" err="1" smtClean="0"/>
              <a:t>Ericka</a:t>
            </a:r>
            <a:r>
              <a:rPr lang="es-MX" dirty="0" smtClean="0"/>
              <a:t> Peña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314105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/>
              <a:t>I</a:t>
            </a:r>
            <a:r>
              <a:rPr lang="es-MX" b="1" dirty="0" smtClean="0"/>
              <a:t>nteligencia </a:t>
            </a:r>
            <a:r>
              <a:rPr lang="es-MX" b="1" dirty="0"/>
              <a:t>C</a:t>
            </a:r>
            <a:r>
              <a:rPr lang="es-MX" b="1" dirty="0" smtClean="0"/>
              <a:t>omunicativa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i="1" dirty="0"/>
              <a:t>E</a:t>
            </a:r>
            <a:r>
              <a:rPr lang="es-MX" i="1" dirty="0" smtClean="0"/>
              <a:t>s </a:t>
            </a:r>
            <a:r>
              <a:rPr lang="es-MX" i="1" dirty="0"/>
              <a:t>el grado en que los mensajes generan más satisfacción que insatisfacción en quienes los producen, los distribuyen y reciben, y los </a:t>
            </a:r>
            <a:r>
              <a:rPr lang="es-MX" i="1" dirty="0" smtClean="0"/>
              <a:t>usan.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45274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Lineal o «</a:t>
            </a:r>
            <a:r>
              <a:rPr lang="es-MX" dirty="0" smtClean="0"/>
              <a:t>fuentes egoístas»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Surge como fenómeno </a:t>
            </a:r>
            <a:r>
              <a:rPr lang="es-MX" dirty="0"/>
              <a:t>de producción masiva de </a:t>
            </a:r>
            <a:r>
              <a:rPr lang="es-MX" dirty="0" smtClean="0"/>
              <a:t>mensajes.</a:t>
            </a:r>
          </a:p>
          <a:p>
            <a:r>
              <a:rPr lang="es-MX" dirty="0" smtClean="0"/>
              <a:t>Mala fama por unidireccionales, mecanicistas y autoritarismo.</a:t>
            </a:r>
          </a:p>
          <a:p>
            <a:r>
              <a:rPr lang="es-MX" dirty="0" smtClean="0"/>
              <a:t>Las </a:t>
            </a:r>
            <a:r>
              <a:rPr lang="es-MX" dirty="0"/>
              <a:t>fuentes no son empáticas y conciben a sus receptores como destinos anónimos. </a:t>
            </a:r>
            <a:endParaRPr lang="es-MX" dirty="0" smtClean="0"/>
          </a:p>
          <a:p>
            <a:r>
              <a:rPr lang="es-MX" dirty="0" smtClean="0"/>
              <a:t>El emisor transmite un interés particular.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076593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ara sonriente"/>
          <p:cNvSpPr/>
          <p:nvPr/>
        </p:nvSpPr>
        <p:spPr>
          <a:xfrm>
            <a:off x="971600" y="908720"/>
            <a:ext cx="1656184" cy="1584176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4 Cara sonriente"/>
          <p:cNvSpPr/>
          <p:nvPr/>
        </p:nvSpPr>
        <p:spPr>
          <a:xfrm>
            <a:off x="6660232" y="4581128"/>
            <a:ext cx="1224136" cy="1224136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7" name="6 Conector recto de flecha"/>
          <p:cNvCxnSpPr/>
          <p:nvPr/>
        </p:nvCxnSpPr>
        <p:spPr>
          <a:xfrm>
            <a:off x="3059832" y="2636912"/>
            <a:ext cx="3096344" cy="19442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7 CuadroTexto"/>
          <p:cNvSpPr txBox="1"/>
          <p:nvPr/>
        </p:nvSpPr>
        <p:spPr>
          <a:xfrm>
            <a:off x="3598364" y="3782046"/>
            <a:ext cx="16217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Mensaje</a:t>
            </a:r>
            <a:endParaRPr lang="es-MX" dirty="0"/>
          </a:p>
        </p:txBody>
      </p:sp>
      <p:sp>
        <p:nvSpPr>
          <p:cNvPr id="9" name="8 CuadroTexto"/>
          <p:cNvSpPr txBox="1"/>
          <p:nvPr/>
        </p:nvSpPr>
        <p:spPr>
          <a:xfrm>
            <a:off x="971600" y="2636912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Emisor</a:t>
            </a:r>
            <a:endParaRPr lang="es-MX" dirty="0"/>
          </a:p>
        </p:txBody>
      </p:sp>
      <p:sp>
        <p:nvSpPr>
          <p:cNvPr id="10" name="9 CuadroTexto"/>
          <p:cNvSpPr txBox="1"/>
          <p:nvPr/>
        </p:nvSpPr>
        <p:spPr>
          <a:xfrm>
            <a:off x="6876256" y="5949280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Receptor</a:t>
            </a:r>
            <a:endParaRPr lang="es-MX" dirty="0"/>
          </a:p>
        </p:txBody>
      </p:sp>
      <p:sp>
        <p:nvSpPr>
          <p:cNvPr id="11" name="10 CuadroTexto"/>
          <p:cNvSpPr txBox="1"/>
          <p:nvPr/>
        </p:nvSpPr>
        <p:spPr>
          <a:xfrm>
            <a:off x="3347864" y="4151378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Interés particular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23790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Dinámica o «</a:t>
            </a:r>
            <a:r>
              <a:rPr lang="es-MX" dirty="0" smtClean="0"/>
              <a:t>de los emisores y receptores estratégicos»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Las </a:t>
            </a:r>
            <a:r>
              <a:rPr lang="es-MX" dirty="0"/>
              <a:t>fuentes frías y mecánicas son sustituidas por emisores más humanos. </a:t>
            </a:r>
            <a:endParaRPr lang="es-MX" dirty="0" smtClean="0"/>
          </a:p>
          <a:p>
            <a:r>
              <a:rPr lang="es-MX" dirty="0"/>
              <a:t>L</a:t>
            </a:r>
            <a:r>
              <a:rPr lang="es-MX" dirty="0" smtClean="0"/>
              <a:t>os </a:t>
            </a:r>
            <a:r>
              <a:rPr lang="es-MX" dirty="0"/>
              <a:t>emisores </a:t>
            </a:r>
            <a:r>
              <a:rPr lang="es-MX" dirty="0" smtClean="0"/>
              <a:t>son </a:t>
            </a:r>
            <a:r>
              <a:rPr lang="es-MX" dirty="0"/>
              <a:t>personas reales, con intereses particulares y condiciones </a:t>
            </a:r>
            <a:r>
              <a:rPr lang="es-MX" dirty="0" smtClean="0"/>
              <a:t>específicas.</a:t>
            </a:r>
          </a:p>
          <a:p>
            <a:r>
              <a:rPr lang="es-MX" dirty="0" smtClean="0"/>
              <a:t>Retroalimentación: «el </a:t>
            </a:r>
            <a:r>
              <a:rPr lang="es-MX" dirty="0"/>
              <a:t>control recíproco que ejerce el emisor sobre el receptor y el receptor sobre el </a:t>
            </a:r>
            <a:r>
              <a:rPr lang="es-MX" dirty="0" smtClean="0"/>
              <a:t>emisor»</a:t>
            </a:r>
          </a:p>
          <a:p>
            <a:r>
              <a:rPr lang="es-MX" dirty="0" smtClean="0"/>
              <a:t>«El </a:t>
            </a:r>
            <a:r>
              <a:rPr lang="es-MX" dirty="0"/>
              <a:t>argumento de la selectividad" y </a:t>
            </a:r>
            <a:r>
              <a:rPr lang="es-MX" dirty="0" smtClean="0"/>
              <a:t>«el </a:t>
            </a:r>
            <a:r>
              <a:rPr lang="es-MX" dirty="0"/>
              <a:t>argumento de la conversación</a:t>
            </a:r>
            <a:r>
              <a:rPr lang="es-MX" dirty="0" smtClean="0"/>
              <a:t>".</a:t>
            </a:r>
          </a:p>
          <a:p>
            <a:r>
              <a:rPr lang="es-MX" dirty="0" smtClean="0"/>
              <a:t>Tres </a:t>
            </a:r>
            <a:r>
              <a:rPr lang="es-MX" dirty="0"/>
              <a:t>complejidades: la retroalimentación, el procesamiento humano de información y nuestra conformación social en redes.</a:t>
            </a:r>
          </a:p>
        </p:txBody>
      </p:sp>
    </p:spTree>
    <p:extLst>
      <p:ext uri="{BB962C8B-B14F-4D97-AF65-F5344CB8AC3E}">
        <p14:creationId xmlns:p14="http://schemas.microsoft.com/office/powerpoint/2010/main" val="3170006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ara sonriente"/>
          <p:cNvSpPr/>
          <p:nvPr/>
        </p:nvSpPr>
        <p:spPr>
          <a:xfrm>
            <a:off x="539552" y="548680"/>
            <a:ext cx="1656184" cy="1728192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5 Cara sonriente"/>
          <p:cNvSpPr/>
          <p:nvPr/>
        </p:nvSpPr>
        <p:spPr>
          <a:xfrm>
            <a:off x="6156176" y="4221088"/>
            <a:ext cx="1656184" cy="1728192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8" name="7 Conector recto de flecha"/>
          <p:cNvCxnSpPr/>
          <p:nvPr/>
        </p:nvCxnSpPr>
        <p:spPr>
          <a:xfrm>
            <a:off x="2627784" y="2420888"/>
            <a:ext cx="3168352" cy="1944216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8 CuadroTexto"/>
          <p:cNvSpPr txBox="1"/>
          <p:nvPr/>
        </p:nvSpPr>
        <p:spPr>
          <a:xfrm>
            <a:off x="2987824" y="3573016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Mensaje</a:t>
            </a:r>
            <a:endParaRPr lang="es-MX" dirty="0"/>
          </a:p>
        </p:txBody>
      </p:sp>
      <p:sp>
        <p:nvSpPr>
          <p:cNvPr id="10" name="9 CuadroTexto"/>
          <p:cNvSpPr txBox="1"/>
          <p:nvPr/>
        </p:nvSpPr>
        <p:spPr>
          <a:xfrm>
            <a:off x="755576" y="2564904"/>
            <a:ext cx="1440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Emisor humanizado</a:t>
            </a:r>
            <a:endParaRPr lang="es-MX" dirty="0"/>
          </a:p>
        </p:txBody>
      </p:sp>
      <p:sp>
        <p:nvSpPr>
          <p:cNvPr id="11" name="10 CuadroTexto"/>
          <p:cNvSpPr txBox="1"/>
          <p:nvPr/>
        </p:nvSpPr>
        <p:spPr>
          <a:xfrm>
            <a:off x="6243348" y="6093296"/>
            <a:ext cx="1929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Receptor activo</a:t>
            </a:r>
            <a:endParaRPr lang="es-MX" dirty="0"/>
          </a:p>
        </p:txBody>
      </p:sp>
      <p:sp>
        <p:nvSpPr>
          <p:cNvPr id="12" name="11 CuadroTexto"/>
          <p:cNvSpPr txBox="1"/>
          <p:nvPr/>
        </p:nvSpPr>
        <p:spPr>
          <a:xfrm>
            <a:off x="2647961" y="3942348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Retroalimentación</a:t>
            </a:r>
            <a:endParaRPr lang="es-MX" dirty="0"/>
          </a:p>
        </p:txBody>
      </p:sp>
      <p:sp>
        <p:nvSpPr>
          <p:cNvPr id="13" name="12 Anillo"/>
          <p:cNvSpPr/>
          <p:nvPr/>
        </p:nvSpPr>
        <p:spPr>
          <a:xfrm>
            <a:off x="5580112" y="4725144"/>
            <a:ext cx="360040" cy="360040"/>
          </a:xfrm>
          <a:prstGeom prst="donut">
            <a:avLst/>
          </a:prstGeom>
          <a:solidFill>
            <a:srgbClr val="FFFF00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14" name="13 Señal de prohibido"/>
          <p:cNvSpPr/>
          <p:nvPr/>
        </p:nvSpPr>
        <p:spPr>
          <a:xfrm>
            <a:off x="6012160" y="3942348"/>
            <a:ext cx="360040" cy="369332"/>
          </a:xfrm>
          <a:prstGeom prst="noSmoking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6588224" y="3645024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Selectividad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892687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Productiva o «</a:t>
            </a:r>
            <a:r>
              <a:rPr lang="es-MX" dirty="0" smtClean="0"/>
              <a:t>de las comunidades de inteligencia comunicativa»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Responsabilidad tripartita:</a:t>
            </a:r>
          </a:p>
          <a:p>
            <a:r>
              <a:rPr lang="es-MX" dirty="0"/>
              <a:t>P</a:t>
            </a:r>
            <a:r>
              <a:rPr lang="es-MX" dirty="0" smtClean="0"/>
              <a:t>roveedor </a:t>
            </a:r>
            <a:r>
              <a:rPr lang="es-MX" dirty="0"/>
              <a:t>(</a:t>
            </a:r>
            <a:r>
              <a:rPr lang="es-MX" dirty="0" smtClean="0"/>
              <a:t>emisor) produce </a:t>
            </a:r>
            <a:r>
              <a:rPr lang="es-MX" dirty="0"/>
              <a:t>información con los requerimientos de calidad acordados con su </a:t>
            </a:r>
            <a:r>
              <a:rPr lang="es-MX" dirty="0" smtClean="0"/>
              <a:t>usuario.</a:t>
            </a:r>
          </a:p>
          <a:p>
            <a:r>
              <a:rPr lang="es-MX" dirty="0" smtClean="0"/>
              <a:t>Usuario obligado </a:t>
            </a:r>
            <a:r>
              <a:rPr lang="es-MX" dirty="0"/>
              <a:t>a retroalimentar a su proveedor de forma </a:t>
            </a:r>
            <a:r>
              <a:rPr lang="es-MX" dirty="0" smtClean="0"/>
              <a:t>para </a:t>
            </a:r>
            <a:r>
              <a:rPr lang="es-MX" dirty="0"/>
              <a:t>mejorar en su capacidad </a:t>
            </a:r>
            <a:r>
              <a:rPr lang="es-MX" dirty="0" smtClean="0"/>
              <a:t>comunicativa.</a:t>
            </a:r>
          </a:p>
          <a:p>
            <a:r>
              <a:rPr lang="es-MX" dirty="0" smtClean="0"/>
              <a:t>Todos deben </a:t>
            </a:r>
            <a:r>
              <a:rPr lang="es-MX" dirty="0"/>
              <a:t>de asumir su responsabilidad individual ante el sistema que integran para que la mejora </a:t>
            </a:r>
            <a:r>
              <a:rPr lang="es-MX" dirty="0" smtClean="0"/>
              <a:t>colectiva 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731956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ara sonriente"/>
          <p:cNvSpPr/>
          <p:nvPr/>
        </p:nvSpPr>
        <p:spPr>
          <a:xfrm>
            <a:off x="1331640" y="908720"/>
            <a:ext cx="2088232" cy="216024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4 Cara sonriente"/>
          <p:cNvSpPr/>
          <p:nvPr/>
        </p:nvSpPr>
        <p:spPr>
          <a:xfrm>
            <a:off x="5871604" y="892412"/>
            <a:ext cx="2088232" cy="216024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861048"/>
            <a:ext cx="3810000" cy="2538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7 Conector recto de flecha"/>
          <p:cNvCxnSpPr/>
          <p:nvPr/>
        </p:nvCxnSpPr>
        <p:spPr>
          <a:xfrm>
            <a:off x="3707904" y="2204864"/>
            <a:ext cx="1944216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 de flecha"/>
          <p:cNvCxnSpPr/>
          <p:nvPr/>
        </p:nvCxnSpPr>
        <p:spPr>
          <a:xfrm>
            <a:off x="3419872" y="2924944"/>
            <a:ext cx="1260140" cy="64807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11 Conector recto de flecha"/>
          <p:cNvCxnSpPr/>
          <p:nvPr/>
        </p:nvCxnSpPr>
        <p:spPr>
          <a:xfrm flipH="1">
            <a:off x="4860032" y="3052652"/>
            <a:ext cx="1296144" cy="520364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14 CuadroTexto"/>
          <p:cNvSpPr txBox="1"/>
          <p:nvPr/>
        </p:nvSpPr>
        <p:spPr>
          <a:xfrm>
            <a:off x="1475656" y="404664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Proveedor</a:t>
            </a:r>
            <a:endParaRPr lang="es-MX" dirty="0"/>
          </a:p>
        </p:txBody>
      </p:sp>
      <p:sp>
        <p:nvSpPr>
          <p:cNvPr id="16" name="15 CuadroTexto"/>
          <p:cNvSpPr txBox="1"/>
          <p:nvPr/>
        </p:nvSpPr>
        <p:spPr>
          <a:xfrm>
            <a:off x="6444208" y="426348"/>
            <a:ext cx="1803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Usuario</a:t>
            </a:r>
            <a:endParaRPr lang="es-MX" dirty="0"/>
          </a:p>
        </p:txBody>
      </p:sp>
      <p:sp>
        <p:nvSpPr>
          <p:cNvPr id="17" name="16 CuadroTexto"/>
          <p:cNvSpPr txBox="1"/>
          <p:nvPr/>
        </p:nvSpPr>
        <p:spPr>
          <a:xfrm>
            <a:off x="3995936" y="2444773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Mensaje colectivo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723884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Gestión del Conocimiento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900808"/>
          </a:xfrm>
        </p:spPr>
        <p:txBody>
          <a:bodyPr>
            <a:normAutofit fontScale="92500" lnSpcReduction="10000"/>
          </a:bodyPr>
          <a:lstStyle/>
          <a:p>
            <a:r>
              <a:rPr lang="es-MX" dirty="0" smtClean="0"/>
              <a:t>Guardas el conocimiento de la experiencia previa para situaciones futuras.</a:t>
            </a:r>
          </a:p>
          <a:p>
            <a:r>
              <a:rPr lang="es-MX" dirty="0" smtClean="0"/>
              <a:t>Transferir conocimiento desde el lugar dónde se genera hasta el lugar en dónde se va a emplear.</a:t>
            </a:r>
          </a:p>
          <a:p>
            <a:r>
              <a:rPr lang="es-MX" dirty="0" smtClean="0"/>
              <a:t>Mayor aprendizaje.</a:t>
            </a:r>
            <a:endParaRPr lang="es-MX" dirty="0"/>
          </a:p>
        </p:txBody>
      </p:sp>
      <p:sp>
        <p:nvSpPr>
          <p:cNvPr id="4" name="3 Cara sonriente"/>
          <p:cNvSpPr/>
          <p:nvPr/>
        </p:nvSpPr>
        <p:spPr>
          <a:xfrm>
            <a:off x="824455" y="4253455"/>
            <a:ext cx="1800200" cy="180020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4 Cara sonriente"/>
          <p:cNvSpPr/>
          <p:nvPr/>
        </p:nvSpPr>
        <p:spPr>
          <a:xfrm>
            <a:off x="6012160" y="4383277"/>
            <a:ext cx="1800200" cy="180020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5 Llamada de nube"/>
          <p:cNvSpPr/>
          <p:nvPr/>
        </p:nvSpPr>
        <p:spPr>
          <a:xfrm>
            <a:off x="7147945" y="3086963"/>
            <a:ext cx="1528511" cy="1197424"/>
          </a:xfrm>
          <a:prstGeom prst="cloudCallou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8" name="7 Conector curvado"/>
          <p:cNvCxnSpPr/>
          <p:nvPr/>
        </p:nvCxnSpPr>
        <p:spPr>
          <a:xfrm>
            <a:off x="3129702" y="5017498"/>
            <a:ext cx="2520280" cy="1008112"/>
          </a:xfrm>
          <a:prstGeom prst="curvedConnector3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8 CuadroTexto"/>
          <p:cNvSpPr txBox="1"/>
          <p:nvPr/>
        </p:nvSpPr>
        <p:spPr>
          <a:xfrm>
            <a:off x="1043608" y="6183477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Proveedor</a:t>
            </a:r>
            <a:endParaRPr lang="es-MX" dirty="0"/>
          </a:p>
        </p:txBody>
      </p:sp>
      <p:sp>
        <p:nvSpPr>
          <p:cNvPr id="10" name="9 CuadroTexto"/>
          <p:cNvSpPr txBox="1"/>
          <p:nvPr/>
        </p:nvSpPr>
        <p:spPr>
          <a:xfrm>
            <a:off x="6457648" y="6268670"/>
            <a:ext cx="9092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Usuario</a:t>
            </a:r>
            <a:endParaRPr lang="es-MX" dirty="0"/>
          </a:p>
        </p:txBody>
      </p:sp>
      <p:sp>
        <p:nvSpPr>
          <p:cNvPr id="11" name="10 CuadroTexto"/>
          <p:cNvSpPr txBox="1"/>
          <p:nvPr/>
        </p:nvSpPr>
        <p:spPr>
          <a:xfrm>
            <a:off x="7269407" y="3429000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Aprendizaje</a:t>
            </a:r>
            <a:endParaRPr lang="es-MX" dirty="0"/>
          </a:p>
        </p:txBody>
      </p:sp>
      <p:sp>
        <p:nvSpPr>
          <p:cNvPr id="12" name="11 Llamada de nube"/>
          <p:cNvSpPr/>
          <p:nvPr/>
        </p:nvSpPr>
        <p:spPr>
          <a:xfrm>
            <a:off x="2365447" y="3429000"/>
            <a:ext cx="1528511" cy="1197424"/>
          </a:xfrm>
          <a:prstGeom prst="cloudCallou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5" name="14 CuadroTexto"/>
          <p:cNvSpPr txBox="1"/>
          <p:nvPr/>
        </p:nvSpPr>
        <p:spPr>
          <a:xfrm>
            <a:off x="2453798" y="3685675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Aprendizaje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219044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9552" y="404664"/>
            <a:ext cx="8229600" cy="1143000"/>
          </a:xfrm>
        </p:spPr>
        <p:txBody>
          <a:bodyPr/>
          <a:lstStyle/>
          <a:p>
            <a:r>
              <a:rPr lang="es-MX" dirty="0" smtClean="0"/>
              <a:t>Conjunto de Modelos</a:t>
            </a:r>
            <a:endParaRPr lang="es-MX" dirty="0"/>
          </a:p>
        </p:txBody>
      </p:sp>
      <p:sp>
        <p:nvSpPr>
          <p:cNvPr id="4" name="3 Cara sonriente"/>
          <p:cNvSpPr/>
          <p:nvPr/>
        </p:nvSpPr>
        <p:spPr>
          <a:xfrm>
            <a:off x="1979712" y="2708920"/>
            <a:ext cx="1368152" cy="1296144"/>
          </a:xfrm>
          <a:prstGeom prst="smileyFac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4 Cara sonriente"/>
          <p:cNvSpPr/>
          <p:nvPr/>
        </p:nvSpPr>
        <p:spPr>
          <a:xfrm>
            <a:off x="2066893" y="4651395"/>
            <a:ext cx="1368152" cy="1296144"/>
          </a:xfrm>
          <a:prstGeom prst="smileyFac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5 Cara sonriente"/>
          <p:cNvSpPr/>
          <p:nvPr/>
        </p:nvSpPr>
        <p:spPr>
          <a:xfrm>
            <a:off x="3779912" y="1628800"/>
            <a:ext cx="1368152" cy="1296144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6 Cara sonriente"/>
          <p:cNvSpPr/>
          <p:nvPr/>
        </p:nvSpPr>
        <p:spPr>
          <a:xfrm>
            <a:off x="5868144" y="4745686"/>
            <a:ext cx="1368152" cy="1296144"/>
          </a:xfrm>
          <a:prstGeom prst="smileyFac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7 Cara sonriente"/>
          <p:cNvSpPr/>
          <p:nvPr/>
        </p:nvSpPr>
        <p:spPr>
          <a:xfrm>
            <a:off x="5732465" y="2708920"/>
            <a:ext cx="1368152" cy="1296144"/>
          </a:xfrm>
          <a:prstGeom prst="smileyFac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1" name="10 Conector recto de flecha"/>
          <p:cNvCxnSpPr/>
          <p:nvPr/>
        </p:nvCxnSpPr>
        <p:spPr>
          <a:xfrm>
            <a:off x="3527884" y="3577297"/>
            <a:ext cx="2088232" cy="1291863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12 Conector recto de flecha"/>
          <p:cNvCxnSpPr/>
          <p:nvPr/>
        </p:nvCxnSpPr>
        <p:spPr>
          <a:xfrm flipV="1">
            <a:off x="3635896" y="3438135"/>
            <a:ext cx="1872208" cy="143587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17 Conector recto de flecha"/>
          <p:cNvCxnSpPr/>
          <p:nvPr/>
        </p:nvCxnSpPr>
        <p:spPr>
          <a:xfrm>
            <a:off x="4535996" y="3183088"/>
            <a:ext cx="36004" cy="175808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20 Cara sonriente"/>
          <p:cNvSpPr/>
          <p:nvPr/>
        </p:nvSpPr>
        <p:spPr>
          <a:xfrm>
            <a:off x="3851920" y="5085184"/>
            <a:ext cx="1368152" cy="1296144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3" name="22 CuadroTexto"/>
          <p:cNvSpPr txBox="1"/>
          <p:nvPr/>
        </p:nvSpPr>
        <p:spPr>
          <a:xfrm>
            <a:off x="4572000" y="3900062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Mensaje colectivo</a:t>
            </a:r>
            <a:endParaRPr lang="es-MX" dirty="0"/>
          </a:p>
        </p:txBody>
      </p:sp>
      <p:sp>
        <p:nvSpPr>
          <p:cNvPr id="24" name="23 CuadroTexto"/>
          <p:cNvSpPr txBox="1"/>
          <p:nvPr/>
        </p:nvSpPr>
        <p:spPr>
          <a:xfrm>
            <a:off x="1290186" y="1907540"/>
            <a:ext cx="1667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USUARIOS</a:t>
            </a:r>
            <a:endParaRPr lang="es-MX" dirty="0"/>
          </a:p>
        </p:txBody>
      </p:sp>
      <p:sp>
        <p:nvSpPr>
          <p:cNvPr id="25" name="24 CuadroTexto"/>
          <p:cNvSpPr txBox="1"/>
          <p:nvPr/>
        </p:nvSpPr>
        <p:spPr>
          <a:xfrm>
            <a:off x="6192180" y="1907540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RETROALIMENTACIÓN</a:t>
            </a:r>
            <a:endParaRPr lang="es-MX" dirty="0"/>
          </a:p>
        </p:txBody>
      </p:sp>
      <p:sp>
        <p:nvSpPr>
          <p:cNvPr id="30" name="29 CuadroTexto"/>
          <p:cNvSpPr txBox="1"/>
          <p:nvPr/>
        </p:nvSpPr>
        <p:spPr>
          <a:xfrm>
            <a:off x="179512" y="5366038"/>
            <a:ext cx="29274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000" dirty="0" smtClean="0">
                <a:solidFill>
                  <a:srgbClr val="FF0000"/>
                </a:solidFill>
              </a:rPr>
              <a:t>UNIÓN</a:t>
            </a:r>
            <a:endParaRPr lang="es-MX" sz="4000" dirty="0">
              <a:solidFill>
                <a:srgbClr val="FF0000"/>
              </a:solidFill>
            </a:endParaRPr>
          </a:p>
        </p:txBody>
      </p:sp>
      <p:cxnSp>
        <p:nvCxnSpPr>
          <p:cNvPr id="32" name="31 Conector recto de flecha"/>
          <p:cNvCxnSpPr/>
          <p:nvPr/>
        </p:nvCxnSpPr>
        <p:spPr>
          <a:xfrm flipV="1">
            <a:off x="3203848" y="2492896"/>
            <a:ext cx="432048" cy="28803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34 Conector recto de flecha"/>
          <p:cNvCxnSpPr/>
          <p:nvPr/>
        </p:nvCxnSpPr>
        <p:spPr>
          <a:xfrm>
            <a:off x="2663788" y="4156074"/>
            <a:ext cx="0" cy="390319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36 Conector recto de flecha"/>
          <p:cNvCxnSpPr/>
          <p:nvPr/>
        </p:nvCxnSpPr>
        <p:spPr>
          <a:xfrm>
            <a:off x="3419872" y="5733256"/>
            <a:ext cx="360040" cy="214283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39 Conector recto de flecha"/>
          <p:cNvCxnSpPr/>
          <p:nvPr/>
        </p:nvCxnSpPr>
        <p:spPr>
          <a:xfrm flipV="1">
            <a:off x="5364088" y="5661248"/>
            <a:ext cx="504056" cy="179149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41 Conector recto de flecha"/>
          <p:cNvCxnSpPr/>
          <p:nvPr/>
        </p:nvCxnSpPr>
        <p:spPr>
          <a:xfrm flipV="1">
            <a:off x="6552220" y="4062128"/>
            <a:ext cx="0" cy="484265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43 Conector recto de flecha"/>
          <p:cNvCxnSpPr/>
          <p:nvPr/>
        </p:nvCxnSpPr>
        <p:spPr>
          <a:xfrm>
            <a:off x="5220072" y="2348880"/>
            <a:ext cx="648072" cy="36004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4662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dad">
  <a:themeElements>
    <a:clrScheme name="Claridad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Clásico de Office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da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52</TotalTime>
  <Words>297</Words>
  <Application>Microsoft Office PowerPoint</Application>
  <PresentationFormat>Presentación en pantalla (4:3)</PresentationFormat>
  <Paragraphs>47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1" baseType="lpstr">
      <vt:lpstr>Claridad</vt:lpstr>
      <vt:lpstr>Modelos de Inteligencia Comunicativa</vt:lpstr>
      <vt:lpstr>Inteligencia Comunicativa</vt:lpstr>
      <vt:lpstr>Lineal o «fuentes egoístas»</vt:lpstr>
      <vt:lpstr>Presentación de PowerPoint</vt:lpstr>
      <vt:lpstr>Dinámica o «de los emisores y receptores estratégicos»</vt:lpstr>
      <vt:lpstr>Presentación de PowerPoint</vt:lpstr>
      <vt:lpstr>Productiva o «de las comunidades de inteligencia comunicativa»</vt:lpstr>
      <vt:lpstr>Presentación de PowerPoint</vt:lpstr>
      <vt:lpstr>Gestión del Conocimiento</vt:lpstr>
      <vt:lpstr>Conjunto de Modelos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Ericka Peña Segura</dc:creator>
  <cp:lastModifiedBy>Ericka Peña Segura</cp:lastModifiedBy>
  <cp:revision>6</cp:revision>
  <dcterms:created xsi:type="dcterms:W3CDTF">2012-08-23T00:54:50Z</dcterms:created>
  <dcterms:modified xsi:type="dcterms:W3CDTF">2012-08-23T01:47:27Z</dcterms:modified>
</cp:coreProperties>
</file>