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1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680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0666C-3332-45F6-8E0B-DA56C920EDC9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7B86-AEAE-432D-9FFE-FD2911382ED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83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0666C-3332-45F6-8E0B-DA56C920EDC9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7B86-AEAE-432D-9FFE-FD2911382ED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7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lparedondenr@hotmail.com" TargetMode="External"/><Relationship Id="rId4" Type="http://schemas.openxmlformats.org/officeDocument/2006/relationships/hyperlink" Target="mailto:contacto@escuadrontv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elescuadrondenr@hot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Directorios Publicitarios MPM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Berenice Cano</a:t>
            </a:r>
          </a:p>
          <a:p>
            <a:r>
              <a:rPr lang="es-ES" dirty="0" smtClean="0"/>
              <a:t>Stephany Reyes</a:t>
            </a:r>
          </a:p>
          <a:p>
            <a:r>
              <a:rPr lang="es-ES" dirty="0" smtClean="0"/>
              <a:t>15 octubre 2012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1276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Agencias y Anunciantes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Agencias</a:t>
            </a:r>
          </a:p>
          <a:p>
            <a:pPr lvl="1"/>
            <a:r>
              <a:rPr lang="es-ES" dirty="0" smtClean="0"/>
              <a:t>D</a:t>
            </a:r>
            <a:r>
              <a:rPr lang="es-ES" dirty="0" smtClean="0"/>
              <a:t>e asesor</a:t>
            </a:r>
            <a:r>
              <a:rPr lang="es-ES" dirty="0" smtClean="0"/>
              <a:t>ía profesional</a:t>
            </a:r>
          </a:p>
          <a:p>
            <a:pPr lvl="1"/>
            <a:r>
              <a:rPr lang="es-ES" dirty="0" smtClean="0"/>
              <a:t>D</a:t>
            </a:r>
            <a:r>
              <a:rPr lang="es-ES" dirty="0" smtClean="0"/>
              <a:t>e investigación de mercado</a:t>
            </a:r>
          </a:p>
          <a:p>
            <a:pPr lvl="1"/>
            <a:r>
              <a:rPr lang="es-ES" dirty="0" smtClean="0"/>
              <a:t>D</a:t>
            </a:r>
            <a:r>
              <a:rPr lang="es-ES" dirty="0" smtClean="0"/>
              <a:t>e medios</a:t>
            </a:r>
          </a:p>
          <a:p>
            <a:pPr lvl="1"/>
            <a:r>
              <a:rPr lang="es-ES" dirty="0" smtClean="0"/>
              <a:t>D</a:t>
            </a:r>
            <a:r>
              <a:rPr lang="es-ES" dirty="0" smtClean="0"/>
              <a:t>e mercadotecnia directa</a:t>
            </a:r>
          </a:p>
          <a:p>
            <a:pPr lvl="2"/>
            <a:r>
              <a:rPr lang="es-ES" dirty="0" smtClean="0"/>
              <a:t>Agencias de estrategia</a:t>
            </a:r>
          </a:p>
          <a:p>
            <a:pPr lvl="2"/>
            <a:r>
              <a:rPr lang="es-ES" dirty="0" smtClean="0"/>
              <a:t>C</a:t>
            </a:r>
            <a:r>
              <a:rPr lang="es-ES" dirty="0" smtClean="0"/>
              <a:t>orreo directo y bases de datos</a:t>
            </a:r>
          </a:p>
          <a:p>
            <a:pPr lvl="2"/>
            <a:r>
              <a:rPr lang="es-ES" dirty="0" smtClean="0"/>
              <a:t>D</a:t>
            </a:r>
            <a:r>
              <a:rPr lang="es-ES" dirty="0" smtClean="0"/>
              <a:t>irecta integral</a:t>
            </a:r>
          </a:p>
          <a:p>
            <a:pPr lvl="2"/>
            <a:r>
              <a:rPr lang="es-ES" dirty="0" smtClean="0"/>
              <a:t>Impresión</a:t>
            </a:r>
          </a:p>
          <a:p>
            <a:pPr lvl="2"/>
            <a:r>
              <a:rPr lang="es-ES" dirty="0" smtClean="0"/>
              <a:t>Móvil</a:t>
            </a:r>
          </a:p>
          <a:p>
            <a:pPr lvl="2"/>
            <a:r>
              <a:rPr lang="es-ES" dirty="0" err="1" smtClean="0"/>
              <a:t>On</a:t>
            </a:r>
            <a:r>
              <a:rPr lang="es-ES" dirty="0" smtClean="0"/>
              <a:t> line</a:t>
            </a:r>
          </a:p>
          <a:p>
            <a:pPr lvl="2"/>
            <a:r>
              <a:rPr lang="es-ES" dirty="0" smtClean="0"/>
              <a:t>P</a:t>
            </a:r>
            <a:r>
              <a:rPr lang="es-ES" dirty="0" smtClean="0"/>
              <a:t>rogramas de lealtad y CMR</a:t>
            </a:r>
          </a:p>
          <a:p>
            <a:pPr lvl="2"/>
            <a:r>
              <a:rPr lang="es-ES" dirty="0" smtClean="0"/>
              <a:t>Servicios y tecnología de </a:t>
            </a:r>
            <a:r>
              <a:rPr lang="es-ES" dirty="0" err="1" smtClean="0"/>
              <a:t>contact</a:t>
            </a:r>
            <a:r>
              <a:rPr lang="es-ES" dirty="0" smtClean="0"/>
              <a:t> centers y </a:t>
            </a:r>
            <a:r>
              <a:rPr lang="es-ES" dirty="0" err="1" smtClean="0"/>
              <a:t>telemarketing</a:t>
            </a:r>
            <a:endParaRPr lang="es-ES" dirty="0" smtClean="0"/>
          </a:p>
          <a:p>
            <a:pPr lvl="2"/>
            <a:r>
              <a:rPr lang="es-ES" dirty="0" err="1" smtClean="0"/>
              <a:t>Telemarketing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3254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 smtClean="0"/>
              <a:t>De modelos y artistas</a:t>
            </a:r>
          </a:p>
          <a:p>
            <a:pPr lvl="1"/>
            <a:r>
              <a:rPr lang="es-ES" dirty="0" smtClean="0"/>
              <a:t>D</a:t>
            </a:r>
            <a:r>
              <a:rPr lang="es-ES" dirty="0" smtClean="0"/>
              <a:t>e noticias</a:t>
            </a:r>
          </a:p>
          <a:p>
            <a:pPr lvl="1"/>
            <a:r>
              <a:rPr lang="es-ES" dirty="0" smtClean="0"/>
              <a:t>D</a:t>
            </a:r>
            <a:r>
              <a:rPr lang="es-ES" dirty="0" smtClean="0"/>
              <a:t>e producci</a:t>
            </a:r>
            <a:r>
              <a:rPr lang="es-ES" dirty="0" smtClean="0"/>
              <a:t>ón</a:t>
            </a:r>
          </a:p>
          <a:p>
            <a:pPr lvl="2"/>
            <a:r>
              <a:rPr lang="es-ES" dirty="0" smtClean="0"/>
              <a:t>D</a:t>
            </a:r>
            <a:r>
              <a:rPr lang="es-ES" dirty="0" smtClean="0"/>
              <a:t>e escenografía/</a:t>
            </a:r>
            <a:r>
              <a:rPr lang="es-ES" dirty="0" err="1" smtClean="0"/>
              <a:t>display</a:t>
            </a:r>
            <a:endParaRPr lang="es-ES" dirty="0" smtClean="0"/>
          </a:p>
          <a:p>
            <a:pPr lvl="2"/>
            <a:r>
              <a:rPr lang="es-ES" dirty="0" smtClean="0"/>
              <a:t>D</a:t>
            </a:r>
            <a:r>
              <a:rPr lang="es-ES" dirty="0" smtClean="0"/>
              <a:t>e artículos promocionales</a:t>
            </a:r>
          </a:p>
          <a:p>
            <a:pPr lvl="2"/>
            <a:r>
              <a:rPr lang="es-ES" dirty="0" smtClean="0"/>
              <a:t>A</a:t>
            </a:r>
            <a:r>
              <a:rPr lang="es-ES" dirty="0" smtClean="0"/>
              <a:t>uditiva</a:t>
            </a:r>
          </a:p>
          <a:p>
            <a:pPr lvl="2"/>
            <a:r>
              <a:rPr lang="es-ES" dirty="0" smtClean="0"/>
              <a:t>V</a:t>
            </a:r>
            <a:r>
              <a:rPr lang="es-ES" dirty="0" smtClean="0"/>
              <a:t>isual</a:t>
            </a:r>
          </a:p>
          <a:p>
            <a:pPr lvl="2"/>
            <a:r>
              <a:rPr lang="es-ES" dirty="0" smtClean="0"/>
              <a:t>A</a:t>
            </a:r>
            <a:r>
              <a:rPr lang="es-ES" dirty="0" smtClean="0"/>
              <a:t>udio-visual</a:t>
            </a:r>
          </a:p>
          <a:p>
            <a:pPr lvl="1"/>
            <a:r>
              <a:rPr lang="es-ES" dirty="0" smtClean="0"/>
              <a:t>Promoción de ventas</a:t>
            </a:r>
          </a:p>
          <a:p>
            <a:pPr lvl="1"/>
            <a:r>
              <a:rPr lang="es-ES" dirty="0" smtClean="0"/>
              <a:t>D</a:t>
            </a:r>
            <a:r>
              <a:rPr lang="es-ES" dirty="0" smtClean="0"/>
              <a:t>e relaciones públicas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1482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Medios Audiovisuales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Cine</a:t>
            </a:r>
          </a:p>
          <a:p>
            <a:pPr lvl="1"/>
            <a:r>
              <a:rPr lang="es-ES" dirty="0" smtClean="0"/>
              <a:t>Noticieros y cine minutos</a:t>
            </a:r>
          </a:p>
          <a:p>
            <a:r>
              <a:rPr lang="es-ES" dirty="0" smtClean="0"/>
              <a:t>Radio AM-FM</a:t>
            </a:r>
          </a:p>
          <a:p>
            <a:r>
              <a:rPr lang="es-ES" dirty="0" smtClean="0"/>
              <a:t>Televisi</a:t>
            </a:r>
            <a:r>
              <a:rPr lang="es-ES" dirty="0" smtClean="0"/>
              <a:t>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2551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Medios Impresos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Anuncio exterior</a:t>
            </a:r>
          </a:p>
          <a:p>
            <a:pPr lvl="1"/>
            <a:r>
              <a:rPr lang="es-ES" dirty="0" smtClean="0"/>
              <a:t>Aeropuertos</a:t>
            </a:r>
          </a:p>
          <a:p>
            <a:pPr lvl="1"/>
            <a:r>
              <a:rPr lang="es-ES" dirty="0" smtClean="0"/>
              <a:t>Carteleras</a:t>
            </a:r>
          </a:p>
          <a:p>
            <a:pPr lvl="1"/>
            <a:r>
              <a:rPr lang="es-ES" dirty="0" smtClean="0"/>
              <a:t>Material promocional impreso</a:t>
            </a:r>
          </a:p>
          <a:p>
            <a:pPr lvl="1"/>
            <a:r>
              <a:rPr lang="es-ES" dirty="0" smtClean="0"/>
              <a:t>M</a:t>
            </a:r>
            <a:r>
              <a:rPr lang="es-ES" dirty="0" smtClean="0"/>
              <a:t>obiliario urbano</a:t>
            </a:r>
          </a:p>
          <a:p>
            <a:pPr lvl="1"/>
            <a:r>
              <a:rPr lang="es-ES" dirty="0" smtClean="0"/>
              <a:t>M</a:t>
            </a:r>
            <a:r>
              <a:rPr lang="es-ES" dirty="0" smtClean="0"/>
              <a:t>uros y vallas</a:t>
            </a:r>
          </a:p>
          <a:p>
            <a:pPr lvl="1"/>
            <a:r>
              <a:rPr lang="es-ES" dirty="0" smtClean="0"/>
              <a:t>O</a:t>
            </a:r>
            <a:r>
              <a:rPr lang="es-ES" dirty="0" smtClean="0"/>
              <a:t>tros medios</a:t>
            </a:r>
          </a:p>
          <a:p>
            <a:pPr lvl="1"/>
            <a:r>
              <a:rPr lang="es-ES" dirty="0" smtClean="0"/>
              <a:t>P</a:t>
            </a:r>
            <a:r>
              <a:rPr lang="es-ES" dirty="0" smtClean="0"/>
              <a:t>ublicidad a</a:t>
            </a:r>
            <a:r>
              <a:rPr lang="es-ES" dirty="0" smtClean="0"/>
              <a:t>érea</a:t>
            </a:r>
          </a:p>
          <a:p>
            <a:pPr lvl="1"/>
            <a:r>
              <a:rPr lang="es-ES" dirty="0" smtClean="0"/>
              <a:t>P</a:t>
            </a:r>
            <a:r>
              <a:rPr lang="es-ES" dirty="0" smtClean="0"/>
              <a:t>ublicidad en espejos</a:t>
            </a:r>
          </a:p>
          <a:p>
            <a:pPr lvl="1"/>
            <a:r>
              <a:rPr lang="es-ES" dirty="0" smtClean="0"/>
              <a:t>P</a:t>
            </a:r>
            <a:r>
              <a:rPr lang="es-ES" dirty="0" smtClean="0"/>
              <a:t>unto de venta</a:t>
            </a:r>
          </a:p>
          <a:p>
            <a:pPr lvl="1"/>
            <a:r>
              <a:rPr lang="es-ES" dirty="0" smtClean="0"/>
              <a:t>transportes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599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Peri</a:t>
            </a:r>
            <a:r>
              <a:rPr lang="es-ES" dirty="0" smtClean="0"/>
              <a:t>ódicos</a:t>
            </a:r>
          </a:p>
          <a:p>
            <a:r>
              <a:rPr lang="es-ES" dirty="0" smtClean="0"/>
              <a:t>Revistas al consumidor</a:t>
            </a:r>
          </a:p>
          <a:p>
            <a:r>
              <a:rPr lang="es-ES" dirty="0" smtClean="0"/>
              <a:t>Revistas especializadas</a:t>
            </a:r>
          </a:p>
          <a:p>
            <a:r>
              <a:rPr lang="es-ES" dirty="0" smtClean="0"/>
              <a:t>Peri</a:t>
            </a:r>
            <a:r>
              <a:rPr lang="es-ES" dirty="0" smtClean="0"/>
              <a:t>ódicos y revistas en internet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2143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Sal</a:t>
            </a:r>
            <a:r>
              <a:rPr lang="es-ES" dirty="0" smtClean="0"/>
              <a:t>ón de eventos </a:t>
            </a:r>
            <a:r>
              <a:rPr lang="es-ES" dirty="0" err="1" smtClean="0"/>
              <a:t>Rip’s</a:t>
            </a:r>
            <a:endParaRPr lang="es-ES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posición de imagen 7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9" name="Marcador de posición de imagen 8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 smtClean="0"/>
              <a:t>Medios para el cliente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888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Impresi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RR </a:t>
            </a:r>
            <a:r>
              <a:rPr lang="es-ES" dirty="0" err="1" smtClean="0"/>
              <a:t>Donnelley</a:t>
            </a:r>
            <a:r>
              <a:rPr lang="es-ES" dirty="0" smtClean="0"/>
              <a:t> (Tlalnepantla) </a:t>
            </a:r>
            <a:r>
              <a:rPr lang="es-ES" dirty="0" smtClean="0"/>
              <a:t>–</a:t>
            </a:r>
            <a:r>
              <a:rPr lang="es-ES" dirty="0" smtClean="0"/>
              <a:t> Correo directo, impresi</a:t>
            </a:r>
            <a:r>
              <a:rPr lang="es-ES" dirty="0" smtClean="0"/>
              <a:t>ón de catálogos.</a:t>
            </a:r>
          </a:p>
          <a:p>
            <a:r>
              <a:rPr lang="es-ES" dirty="0" err="1" smtClean="0"/>
              <a:t>Seripublicidad</a:t>
            </a:r>
            <a:r>
              <a:rPr lang="es-ES" dirty="0" smtClean="0"/>
              <a:t> (Col. Santo Domingo) </a:t>
            </a:r>
            <a:r>
              <a:rPr lang="es-ES" dirty="0" smtClean="0"/>
              <a:t>–</a:t>
            </a:r>
            <a:r>
              <a:rPr lang="es-ES" dirty="0" smtClean="0"/>
              <a:t> Impresión de papelería, textil.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9235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Art</a:t>
            </a:r>
            <a:r>
              <a:rPr lang="es-ES" dirty="0" smtClean="0"/>
              <a:t>ículos promocionales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Art</a:t>
            </a:r>
            <a:r>
              <a:rPr lang="es-ES" dirty="0" smtClean="0"/>
              <a:t>ículos exclusivos y especializados (Nueva Industrial Vallejo) </a:t>
            </a:r>
            <a:r>
              <a:rPr lang="es-ES" dirty="0" smtClean="0"/>
              <a:t>–</a:t>
            </a:r>
            <a:r>
              <a:rPr lang="es-ES" dirty="0" smtClean="0"/>
              <a:t> Artículos promocionales nacionales e importados</a:t>
            </a:r>
          </a:p>
          <a:p>
            <a:r>
              <a:rPr lang="es-ES" dirty="0" smtClean="0"/>
              <a:t>Marketing </a:t>
            </a:r>
            <a:r>
              <a:rPr lang="es-ES" dirty="0" err="1" smtClean="0"/>
              <a:t>corporation</a:t>
            </a:r>
            <a:r>
              <a:rPr lang="es-ES" dirty="0" smtClean="0"/>
              <a:t> (Viveros del Valle, Tlalnepantla) </a:t>
            </a:r>
            <a:r>
              <a:rPr lang="es-ES" dirty="0" smtClean="0"/>
              <a:t>–</a:t>
            </a:r>
            <a:r>
              <a:rPr lang="es-ES" dirty="0" smtClean="0"/>
              <a:t> Artículos promocionales</a:t>
            </a:r>
          </a:p>
          <a:p>
            <a:r>
              <a:rPr lang="es-ES" dirty="0" err="1" smtClean="0"/>
              <a:t>Promoexpo</a:t>
            </a:r>
            <a:r>
              <a:rPr lang="es-ES" dirty="0" smtClean="0"/>
              <a:t> (Santa Mónica, Tlalnepantla) </a:t>
            </a:r>
            <a:r>
              <a:rPr lang="es-ES" dirty="0" smtClean="0"/>
              <a:t>–</a:t>
            </a:r>
            <a:r>
              <a:rPr lang="es-ES" dirty="0" smtClean="0"/>
              <a:t> Distribuidor de artículos promocionales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4080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Medios Impresos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Universal (Aviso Oportuno), impreso y en l</a:t>
            </a:r>
            <a:r>
              <a:rPr lang="es-ES" dirty="0" smtClean="0"/>
              <a:t>ínea.</a:t>
            </a:r>
            <a:endParaRPr lang="es-ES" dirty="0"/>
          </a:p>
        </p:txBody>
      </p:sp>
      <p:pic>
        <p:nvPicPr>
          <p:cNvPr id="7" name="Imagen 6" descr="Captura de pantalla 2012-10-15 a las 19.58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223" y="2516742"/>
            <a:ext cx="5956300" cy="34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54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2" descr="D:\Users\RAUL\Desktop\Ivonne\Otros\Alga&amp;Omega\Logo\logo alfay omega okok cop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474" y="340148"/>
            <a:ext cx="3888432" cy="183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MX" sz="1400" b="1" dirty="0" smtClean="0">
                <a:latin typeface="Century Gothic" pitchFamily="34" charset="0"/>
              </a:rPr>
              <a:t>PERFIL PERIODÍSTICO</a:t>
            </a:r>
          </a:p>
          <a:p>
            <a:pPr algn="just">
              <a:buNone/>
            </a:pPr>
            <a:r>
              <a:rPr lang="es-MX" sz="1400" b="1" dirty="0" smtClean="0">
                <a:latin typeface="Century Gothic" pitchFamily="34" charset="0"/>
              </a:rPr>
              <a:t>Generales: </a:t>
            </a:r>
            <a:endParaRPr lang="en-US" sz="1400" dirty="0" smtClean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El </a:t>
            </a:r>
            <a:r>
              <a:rPr lang="es-MX" sz="1400" dirty="0">
                <a:latin typeface="Century Gothic" pitchFamily="34" charset="0"/>
              </a:rPr>
              <a:t>periódico Alfa &amp; Omega es una publicación semanal de distribución gratuita con un tiraje 20 mil ejemplares por edición, su formato es tabloide, se imprime en papel </a:t>
            </a:r>
            <a:r>
              <a:rPr lang="es-MX" sz="1400" dirty="0" err="1">
                <a:latin typeface="Century Gothic" pitchFamily="34" charset="0"/>
              </a:rPr>
              <a:t>couché</a:t>
            </a:r>
            <a:r>
              <a:rPr lang="es-MX" sz="1400" dirty="0">
                <a:latin typeface="Century Gothic" pitchFamily="34" charset="0"/>
              </a:rPr>
              <a:t> de 135gr/cm2 en selección de color en forros y páginas centrales; blanco y negro en páginas interiores.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b="1" dirty="0" smtClean="0">
                <a:latin typeface="Century Gothic" pitchFamily="34" charset="0"/>
              </a:rPr>
              <a:t>Contenido editorial.</a:t>
            </a:r>
            <a:endParaRPr lang="en-US" sz="1400" dirty="0" smtClean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El contenido es </a:t>
            </a:r>
            <a:r>
              <a:rPr lang="es-MX" sz="1400" dirty="0">
                <a:latin typeface="Century Gothic" pitchFamily="34" charset="0"/>
              </a:rPr>
              <a:t>de corte político-social. En sus páginas se publican notas informativas, entrevistas, reportajes y artículos de opinión relacionadas con las actividades y acciones de gobierno que se están llevando a cabo en diversos municipios del Estado de México. Respecto a la información de corte social, se publican notas de interés nacional, así como, información del ambiente de los espectáculos y entretenimiento.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endParaRPr lang="es-MX" sz="1400" dirty="0" smtClean="0">
              <a:latin typeface="Century Gothic" pitchFamily="34" charset="0"/>
            </a:endParaRPr>
          </a:p>
          <a:p>
            <a:pPr algn="just"/>
            <a:endParaRPr lang="es-MX" sz="1400" dirty="0" smtClean="0">
              <a:latin typeface="Century Gothic" pitchFamily="34" charset="0"/>
            </a:endParaRPr>
          </a:p>
          <a:p>
            <a:pPr algn="just"/>
            <a:endParaRPr lang="en-US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93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es-MX" b="1" dirty="0">
                <a:latin typeface="Century Gothic" pitchFamily="34" charset="0"/>
              </a:rPr>
              <a:t>Público lector.</a:t>
            </a:r>
            <a:endParaRPr lang="en-US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dirty="0">
                <a:latin typeface="Century Gothic" pitchFamily="34" charset="0"/>
              </a:rPr>
              <a:t>	Alfa &amp; Omega está dirigido a todas aquellas personas -servidores públicos, empresarios, comerciantes, académicos y ciudadanos comunes- que están interesadas en conocer lo que acontece en su comunidad en temas relacionados con la administración de gobierno, la obra pública, los programas de apoyo ciudadano y todas aquellas acciones que los gobernantes municipales, estatales y federales están realizando así como aquellas actividades que otras entidades sociales como grupos empresariales, organizaciones civiles, agrupaciones culturales, entre otras, están llevando a cabo desde su posición</a:t>
            </a:r>
            <a:r>
              <a:rPr lang="es-MX" dirty="0" smtClean="0">
                <a:latin typeface="Century Gothic" pitchFamily="34" charset="0"/>
              </a:rPr>
              <a:t>.</a:t>
            </a:r>
          </a:p>
          <a:p>
            <a:pPr algn="just"/>
            <a:r>
              <a:rPr lang="es-MX" b="1" dirty="0">
                <a:latin typeface="Century Gothic" pitchFamily="34" charset="0"/>
              </a:rPr>
              <a:t>DISTRIBUCIÓN Y CIRCULACIÓN.</a:t>
            </a:r>
            <a:endParaRPr lang="en-US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dirty="0">
                <a:latin typeface="Century Gothic" pitchFamily="34" charset="0"/>
              </a:rPr>
              <a:t>	Alfa &amp; Omega se distribuye de manera gratuita los primeros días de cada semana en lugares estratégicos como oficinas, auditorios municipales, centros comerciales, plazas públicas, puestos de revistas y lugares de reunión de Naucalpan, Tlalnepantla, Cuautitlán Izcalli, Tepotzotlán, Atizapán de Zaragoza, Ecatepec, Tultitlán, Cuautitlán México, Melchor Ocampo, Teoloyucan, Tultepec, Nicolás Romero, Huixquilucan, Coacalco y Toluca.</a:t>
            </a:r>
            <a:endParaRPr lang="en-US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dirty="0">
                <a:latin typeface="Century Gothic" pitchFamily="34" charset="0"/>
              </a:rPr>
              <a:t>	Su distribución se hace de mano en mano en lugares públicos y se entrega en oficinas y lugares cerrados para que los visitantes lo tomen y se lo lleven </a:t>
            </a:r>
            <a:r>
              <a:rPr lang="es-MX" dirty="0" smtClean="0">
                <a:latin typeface="Century Gothic" pitchFamily="34" charset="0"/>
              </a:rPr>
              <a:t>gratuitamente.</a:t>
            </a:r>
            <a:endParaRPr 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685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MX" sz="1400" dirty="0">
                <a:latin typeface="Century Gothic" pitchFamily="34" charset="0"/>
              </a:rPr>
              <a:t> </a:t>
            </a:r>
            <a:r>
              <a:rPr lang="es-MX" sz="1400" b="1" dirty="0" smtClean="0">
                <a:latin typeface="Century Gothic" pitchFamily="34" charset="0"/>
              </a:rPr>
              <a:t>LUGAR </a:t>
            </a:r>
            <a:r>
              <a:rPr lang="es-MX" sz="1400" b="1" dirty="0">
                <a:latin typeface="Century Gothic" pitchFamily="34" charset="0"/>
              </a:rPr>
              <a:t>Y TARIFAS 2010.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b="1" dirty="0">
                <a:latin typeface="Century Gothic" pitchFamily="34" charset="0"/>
              </a:rPr>
              <a:t> 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El </a:t>
            </a:r>
            <a:r>
              <a:rPr lang="es-MX" sz="1400" dirty="0">
                <a:latin typeface="Century Gothic" pitchFamily="34" charset="0"/>
              </a:rPr>
              <a:t>costo es semanal.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</a:t>
            </a:r>
            <a:r>
              <a:rPr lang="es-MX" sz="1400" i="1" dirty="0" smtClean="0">
                <a:latin typeface="Century Gothic" pitchFamily="34" charset="0"/>
              </a:rPr>
              <a:t>A </a:t>
            </a:r>
            <a:r>
              <a:rPr lang="es-MX" sz="1400" i="1" dirty="0">
                <a:latin typeface="Century Gothic" pitchFamily="34" charset="0"/>
              </a:rPr>
              <a:t>COLOR.</a:t>
            </a:r>
            <a:endParaRPr lang="en-US" sz="1400" i="1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UNA </a:t>
            </a:r>
            <a:r>
              <a:rPr lang="es-MX" sz="1400" dirty="0">
                <a:latin typeface="Century Gothic" pitchFamily="34" charset="0"/>
              </a:rPr>
              <a:t>PLANA………………...……………………………………………………$6,800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MEDIA </a:t>
            </a:r>
            <a:r>
              <a:rPr lang="es-MX" sz="1400" dirty="0">
                <a:latin typeface="Century Gothic" pitchFamily="34" charset="0"/>
              </a:rPr>
              <a:t>PLANA…………………………………………………………………...$3,500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CUARTO </a:t>
            </a:r>
            <a:r>
              <a:rPr lang="es-MX" sz="1400" dirty="0">
                <a:latin typeface="Century Gothic" pitchFamily="34" charset="0"/>
              </a:rPr>
              <a:t>DE PLANA………………………………………..…………………..$2,000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OCTAVO </a:t>
            </a:r>
            <a:r>
              <a:rPr lang="es-MX" sz="1400" dirty="0">
                <a:latin typeface="Century Gothic" pitchFamily="34" charset="0"/>
              </a:rPr>
              <a:t>DE PLANA…………………………………………………………....$850</a:t>
            </a:r>
            <a:endParaRPr lang="en-US" sz="1400" dirty="0">
              <a:latin typeface="Century Gothic" pitchFamily="34" charset="0"/>
            </a:endParaRP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DIECISEISAVO </a:t>
            </a:r>
            <a:r>
              <a:rPr lang="es-MX" sz="1400" dirty="0">
                <a:latin typeface="Century Gothic" pitchFamily="34" charset="0"/>
              </a:rPr>
              <a:t>DE PLANA……………………………………………………..$400 </a:t>
            </a:r>
            <a:endParaRPr lang="en-US" sz="1400" dirty="0">
              <a:latin typeface="Century Gothic" pitchFamily="34" charset="0"/>
            </a:endParaRPr>
          </a:p>
          <a:p>
            <a:pPr algn="just"/>
            <a:endParaRPr lang="en-US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562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MX" sz="1400" dirty="0" smtClean="0">
                <a:latin typeface="Century Gothic" pitchFamily="34" charset="0"/>
              </a:rPr>
              <a:t>	Publicación </a:t>
            </a:r>
            <a:r>
              <a:rPr lang="es-MX" sz="1400" dirty="0">
                <a:latin typeface="Century Gothic" pitchFamily="34" charset="0"/>
              </a:rPr>
              <a:t>impresa semanal que tiene presencia en 5 municipios del Estado de México y tiene un tiraje de 6000 </a:t>
            </a:r>
            <a:r>
              <a:rPr lang="es-MX" sz="1400" dirty="0" smtClean="0">
                <a:latin typeface="Century Gothic" pitchFamily="34" charset="0"/>
              </a:rPr>
              <a:t>ejemplares. Se distribuye en: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Nicolás Romero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Isidro Fabela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Cuautitlán Izcalli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Villa </a:t>
            </a:r>
            <a:r>
              <a:rPr lang="es-MX" sz="1400" dirty="0">
                <a:latin typeface="Century Gothic" pitchFamily="34" charset="0"/>
              </a:rPr>
              <a:t>del </a:t>
            </a:r>
            <a:r>
              <a:rPr lang="es-MX" sz="1400" dirty="0" smtClean="0">
                <a:latin typeface="Century Gothic" pitchFamily="34" charset="0"/>
              </a:rPr>
              <a:t>Carbón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Atizapán </a:t>
            </a:r>
            <a:r>
              <a:rPr lang="es-MX" sz="1400" dirty="0">
                <a:latin typeface="Century Gothic" pitchFamily="34" charset="0"/>
              </a:rPr>
              <a:t>de </a:t>
            </a:r>
            <a:r>
              <a:rPr lang="es-MX" sz="1400" dirty="0" smtClean="0">
                <a:latin typeface="Century Gothic" pitchFamily="34" charset="0"/>
              </a:rPr>
              <a:t>Zaragoza</a:t>
            </a:r>
          </a:p>
          <a:p>
            <a:pPr>
              <a:buNone/>
            </a:pPr>
            <a:r>
              <a:rPr lang="es-MX" sz="1400" dirty="0" smtClean="0">
                <a:latin typeface="Century Gothic" pitchFamily="34" charset="0"/>
              </a:rPr>
              <a:t>	</a:t>
            </a:r>
          </a:p>
          <a:p>
            <a:pPr>
              <a:buNone/>
            </a:pPr>
            <a:r>
              <a:rPr lang="es-MX" sz="1400" dirty="0">
                <a:latin typeface="Century Gothic" pitchFamily="34" charset="0"/>
              </a:rPr>
              <a:t>	</a:t>
            </a:r>
            <a:r>
              <a:rPr lang="es-MX" sz="1400" dirty="0" smtClean="0">
                <a:latin typeface="Century Gothic" pitchFamily="34" charset="0"/>
              </a:rPr>
              <a:t>“Si tienes </a:t>
            </a:r>
            <a:r>
              <a:rPr lang="es-MX" sz="1400" dirty="0">
                <a:latin typeface="Century Gothic" pitchFamily="34" charset="0"/>
              </a:rPr>
              <a:t>un negocio, ofreces servicios, rentas, vendes, requieres personal, o simplemente quieres colocar una felicitación a una persona en especial, no dudes en llamarnos y preguntar por nuestros espacios, tenemos el adecuado a tu </a:t>
            </a:r>
            <a:r>
              <a:rPr lang="es-MX" sz="1400" dirty="0" smtClean="0">
                <a:latin typeface="Century Gothic" pitchFamily="34" charset="0"/>
              </a:rPr>
              <a:t>presupuesto”</a:t>
            </a:r>
          </a:p>
          <a:p>
            <a:pPr>
              <a:buNone/>
            </a:pPr>
            <a:endParaRPr lang="es-MX" sz="1400" dirty="0">
              <a:latin typeface="Century Gothic" pitchFamily="34" charset="0"/>
            </a:endParaRPr>
          </a:p>
          <a:p>
            <a:pPr>
              <a:buNone/>
            </a:pPr>
            <a:r>
              <a:rPr lang="es-MX" sz="1400" dirty="0" smtClean="0">
                <a:latin typeface="Century Gothic" pitchFamily="34" charset="0"/>
              </a:rPr>
              <a:t>	Informes:</a:t>
            </a:r>
          </a:p>
          <a:p>
            <a:pPr>
              <a:buNone/>
            </a:pPr>
            <a:r>
              <a:rPr lang="pt-BR" sz="1400" dirty="0">
                <a:latin typeface="Century Gothic" pitchFamily="34" charset="0"/>
              </a:rPr>
              <a:t> </a:t>
            </a:r>
            <a:r>
              <a:rPr lang="pt-BR" sz="1400" dirty="0" smtClean="0">
                <a:latin typeface="Century Gothic" pitchFamily="34" charset="0"/>
              </a:rPr>
              <a:t>	21681384 </a:t>
            </a:r>
            <a:r>
              <a:rPr lang="pt-BR" sz="1400" dirty="0">
                <a:latin typeface="Century Gothic" pitchFamily="34" charset="0"/>
              </a:rPr>
              <a:t>de 9 a 6 </a:t>
            </a:r>
            <a:r>
              <a:rPr lang="pt-BR" sz="1400" dirty="0" smtClean="0">
                <a:latin typeface="Century Gothic" pitchFamily="34" charset="0"/>
              </a:rPr>
              <a:t>PM</a:t>
            </a:r>
            <a:endParaRPr lang="en-US" sz="1400" dirty="0">
              <a:latin typeface="Century Gothic" pitchFamily="34" charset="0"/>
            </a:endParaRPr>
          </a:p>
        </p:txBody>
      </p:sp>
      <p:pic>
        <p:nvPicPr>
          <p:cNvPr id="2050" name="Picture 2" descr="http://sphotos-b.ak.fbcdn.net/hphotos-ak-prn1/30344_364897786926317_94151370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619" y="384743"/>
            <a:ext cx="4686300" cy="13049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5842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sphotos-e.ak.fbcdn.net/hphotos-ak-prn1/148830_364825540266875_17417011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253" y="548680"/>
            <a:ext cx="4475747" cy="5616624"/>
          </a:xfrm>
          <a:prstGeom prst="rect">
            <a:avLst/>
          </a:prstGeom>
          <a:noFill/>
        </p:spPr>
      </p:pic>
      <p:pic>
        <p:nvPicPr>
          <p:cNvPr id="16388" name="Picture 4" descr="http://sphotos-g.ak.fbcdn.net/hphotos-ak-snc7/427921_364825470266882_168970076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48680"/>
            <a:ext cx="4487448" cy="5616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8116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</a:t>
            </a:r>
            <a:r>
              <a:rPr lang="es-MX" sz="1400" b="1" dirty="0" smtClean="0">
                <a:latin typeface="Century Gothic" pitchFamily="34" charset="0"/>
              </a:rPr>
              <a:t>¿Quiénes Somos?</a:t>
            </a: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“El periódico de mayor prestigio y más leído en Nicolás Romero y sus alrededores”</a:t>
            </a: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Somos un medio de comunicación de carácter público e </a:t>
            </a:r>
            <a:r>
              <a:rPr lang="es-MX" sz="1400" u="sng" dirty="0" smtClean="0">
                <a:latin typeface="Century Gothic" pitchFamily="34" charset="0"/>
              </a:rPr>
              <a:t>independiente</a:t>
            </a:r>
            <a:r>
              <a:rPr lang="es-MX" sz="1400" dirty="0" smtClean="0">
                <a:latin typeface="Century Gothic" pitchFamily="34" charset="0"/>
              </a:rPr>
              <a:t> con el cuál por medio de una publicación quincenal, hacemos llegar a nuestros lectores las notas más  sobresalientes de lo que acontece día a día en nuestro municipio y sus alrededores, brindando así una </a:t>
            </a:r>
            <a:r>
              <a:rPr lang="es-MX" sz="1400" u="sng" dirty="0" smtClean="0">
                <a:latin typeface="Century Gothic" pitchFamily="34" charset="0"/>
              </a:rPr>
              <a:t>información</a:t>
            </a:r>
            <a:r>
              <a:rPr lang="es-MX" sz="1400" dirty="0" smtClean="0">
                <a:latin typeface="Century Gothic" pitchFamily="34" charset="0"/>
              </a:rPr>
              <a:t> </a:t>
            </a:r>
            <a:r>
              <a:rPr lang="es-MX" sz="1400" u="sng" dirty="0" smtClean="0">
                <a:latin typeface="Century Gothic" pitchFamily="34" charset="0"/>
              </a:rPr>
              <a:t>veraz</a:t>
            </a:r>
            <a:r>
              <a:rPr lang="es-MX" sz="1400" dirty="0" smtClean="0">
                <a:latin typeface="Century Gothic" pitchFamily="34" charset="0"/>
              </a:rPr>
              <a:t> y oportuna de interés basados en:</a:t>
            </a:r>
          </a:p>
          <a:p>
            <a:pPr algn="just">
              <a:buNone/>
            </a:pPr>
            <a:r>
              <a:rPr lang="es-MX" sz="1400" dirty="0" smtClean="0">
                <a:latin typeface="Century Gothic" pitchFamily="34" charset="0"/>
              </a:rPr>
              <a:t>	Entrevistas, Reportajes, Columnistas, Caricaturistas, Cuentistas, Etc</a:t>
            </a:r>
            <a:r>
              <a:rPr lang="es-MX" sz="1400" dirty="0" smtClean="0">
                <a:latin typeface="Century Gothic" pitchFamily="34" charset="0"/>
              </a:rPr>
              <a:t>.</a:t>
            </a:r>
            <a:endParaRPr lang="es-MX" sz="1400" b="1" dirty="0" smtClean="0"/>
          </a:p>
          <a:p>
            <a:pPr>
              <a:buNone/>
            </a:pPr>
            <a:r>
              <a:rPr lang="es-MX" sz="1400" b="1" dirty="0" smtClean="0">
                <a:latin typeface="Century Gothic" pitchFamily="34" charset="0"/>
              </a:rPr>
              <a:t>	Compromisos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Mantener informados a los lectores acerca de los acontecimientos de mayor interés, ofreciendo datos verídicos y </a:t>
            </a:r>
            <a:r>
              <a:rPr lang="es-MX" sz="1400" u="sng" dirty="0" smtClean="0">
                <a:latin typeface="Century Gothic" pitchFamily="34" charset="0"/>
              </a:rPr>
              <a:t>actuales</a:t>
            </a:r>
            <a:r>
              <a:rPr lang="es-MX" sz="1400" dirty="0" smtClean="0">
                <a:latin typeface="Century Gothic" pitchFamily="34" charset="0"/>
              </a:rPr>
              <a:t>.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Generar notas para que el lector pueda crear su propia opinión.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Incrementar la satisfacción de nuestros clientes (internos y externos)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Cumplir con la realización en tiempo y forma de las publicaciones.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Ofrecer </a:t>
            </a:r>
            <a:r>
              <a:rPr lang="es-MX" sz="1400" u="sng" dirty="0" smtClean="0">
                <a:latin typeface="Century Gothic" pitchFamily="34" charset="0"/>
              </a:rPr>
              <a:t>productos</a:t>
            </a:r>
            <a:r>
              <a:rPr lang="es-MX" sz="1400" dirty="0" smtClean="0">
                <a:latin typeface="Century Gothic" pitchFamily="34" charset="0"/>
              </a:rPr>
              <a:t> y servicios por medio de </a:t>
            </a:r>
            <a:r>
              <a:rPr lang="es-MX" sz="1400" u="sng" dirty="0" smtClean="0">
                <a:latin typeface="Century Gothic" pitchFamily="34" charset="0"/>
              </a:rPr>
              <a:t>publicidad</a:t>
            </a:r>
            <a:r>
              <a:rPr lang="es-MX" sz="1400" dirty="0" smtClean="0">
                <a:latin typeface="Century Gothic" pitchFamily="34" charset="0"/>
              </a:rPr>
              <a:t>.</a:t>
            </a:r>
          </a:p>
          <a:p>
            <a:pPr lvl="1"/>
            <a:r>
              <a:rPr lang="es-MX" sz="1400" dirty="0" smtClean="0">
                <a:latin typeface="Century Gothic" pitchFamily="34" charset="0"/>
              </a:rPr>
              <a:t>Cumplir con las especificaciones del producto establecidas</a:t>
            </a:r>
            <a:r>
              <a:rPr lang="es-MX" sz="1400" dirty="0" smtClean="0">
                <a:latin typeface="Century Gothic" pitchFamily="34" charset="0"/>
              </a:rPr>
              <a:t>.</a:t>
            </a:r>
            <a:endParaRPr lang="es-MX" sz="1400" dirty="0" smtClean="0">
              <a:latin typeface="Century Gothic" pitchFamily="34" charset="0"/>
            </a:endParaRPr>
          </a:p>
          <a:p>
            <a:pPr algn="just">
              <a:buNone/>
            </a:pPr>
            <a:endParaRPr lang="en-US" sz="1400" dirty="0">
              <a:latin typeface="Century Gothic" pitchFamily="34" charset="0"/>
            </a:endParaRPr>
          </a:p>
        </p:txBody>
      </p:sp>
      <p:pic>
        <p:nvPicPr>
          <p:cNvPr id="6" name="Picture 4" descr="http://sphotos-a.xx.fbcdn.net/hphotos-snc7/482672_351336018242286_44739391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474" y="531815"/>
            <a:ext cx="2520280" cy="969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380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MX" sz="1400" b="1" dirty="0" smtClean="0">
                <a:latin typeface="Century Gothic" pitchFamily="34" charset="0"/>
              </a:rPr>
              <a:t>	Nuestro Propósito</a:t>
            </a:r>
            <a:endParaRPr lang="es-MX" sz="1400" dirty="0" smtClean="0">
              <a:latin typeface="Century Gothic" pitchFamily="34" charset="0"/>
            </a:endParaRP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Ayudar a promover tu </a:t>
            </a:r>
            <a:r>
              <a:rPr lang="es-MX" sz="1400" u="sng" dirty="0" smtClean="0">
                <a:latin typeface="Century Gothic" pitchFamily="34" charset="0"/>
              </a:rPr>
              <a:t>negocio</a:t>
            </a:r>
            <a:r>
              <a:rPr lang="es-MX" sz="1400" dirty="0" smtClean="0">
                <a:latin typeface="Century Gothic" pitchFamily="34" charset="0"/>
              </a:rPr>
              <a:t> con ingeniosas e innovadoras tácticas las cuales favorecerán tu negocio con efectividad, sin la necesidad de desembolsar fuertes cantidades de </a:t>
            </a:r>
            <a:r>
              <a:rPr lang="es-MX" sz="1400" u="sng" dirty="0" smtClean="0">
                <a:latin typeface="Century Gothic" pitchFamily="34" charset="0"/>
              </a:rPr>
              <a:t>dinero</a:t>
            </a:r>
            <a:r>
              <a:rPr lang="es-MX" sz="1400" dirty="0" smtClean="0">
                <a:latin typeface="Century Gothic" pitchFamily="34" charset="0"/>
              </a:rPr>
              <a:t> en publicidad y recursos para darlo a conocer.</a:t>
            </a: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Sabemos la importancia que tiene la difusión de tu negocio.</a:t>
            </a: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Es por eso que “El Escuadrón de Nicolás Romero” cuenta con el nivel más alto de :</a:t>
            </a: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Veracidad</a:t>
            </a: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Credibilidad</a:t>
            </a: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Objetividad</a:t>
            </a: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Profesionalismo</a:t>
            </a:r>
          </a:p>
          <a:p>
            <a:pPr lvl="1" algn="just"/>
            <a:r>
              <a:rPr lang="es-MX" sz="1400" dirty="0" smtClean="0">
                <a:latin typeface="Century Gothic" pitchFamily="34" charset="0"/>
              </a:rPr>
              <a:t>Al anunciarte con nosotros, te garantizamos una importante penetración en todos los niveles del municipio, con excelentes </a:t>
            </a:r>
            <a:r>
              <a:rPr lang="es-MX" sz="1400" u="sng" dirty="0" smtClean="0">
                <a:latin typeface="Century Gothic" pitchFamily="34" charset="0"/>
              </a:rPr>
              <a:t>resultados</a:t>
            </a:r>
            <a:r>
              <a:rPr lang="es-MX" sz="1400" dirty="0" smtClean="0">
                <a:latin typeface="Century Gothic" pitchFamily="34" charset="0"/>
              </a:rPr>
              <a:t>.</a:t>
            </a:r>
            <a:endParaRPr lang="es-MX" sz="1400" b="1" dirty="0" smtClean="0"/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s-MX" sz="1400" b="1" dirty="0" smtClean="0">
              <a:latin typeface="Century Gothic" pitchFamily="34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b="1" dirty="0" smtClean="0">
                <a:latin typeface="Century Gothic" pitchFamily="34" charset="0"/>
              </a:rPr>
              <a:t>Contacto</a:t>
            </a:r>
            <a:endParaRPr lang="es-MX" sz="1400" b="1" dirty="0" smtClean="0">
              <a:latin typeface="Century Gothic" pitchFamily="34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</a:rPr>
              <a:t>Mail </a:t>
            </a:r>
            <a:r>
              <a:rPr lang="es-MX" sz="1400" dirty="0" smtClean="0">
                <a:latin typeface="Century Gothic" pitchFamily="34" charset="0"/>
              </a:rPr>
              <a:t>de </a:t>
            </a:r>
            <a:r>
              <a:rPr lang="es-MX" sz="1400" dirty="0" smtClean="0">
                <a:latin typeface="Century Gothic" pitchFamily="34" charset="0"/>
              </a:rPr>
              <a:t>Contacto</a:t>
            </a:r>
            <a:endParaRPr lang="es-MX" sz="1400" dirty="0" smtClean="0">
              <a:latin typeface="Century Gothic" pitchFamily="34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  <a:hlinkClick r:id="rId2"/>
              </a:rPr>
              <a:t>elescuadrondenr</a:t>
            </a:r>
            <a:r>
              <a:rPr lang="es-MX" sz="1400" dirty="0" smtClean="0">
                <a:latin typeface="Century Gothic" pitchFamily="34" charset="0"/>
                <a:hlinkClick r:id="rId2"/>
              </a:rPr>
              <a:t>@hotmail.com</a:t>
            </a:r>
            <a:endParaRPr lang="es-MX" sz="1400" dirty="0" smtClean="0">
              <a:latin typeface="Century Gothic" pitchFamily="34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  <a:hlinkClick r:id="rId3"/>
              </a:rPr>
              <a:t>elparedondenr</a:t>
            </a:r>
            <a:r>
              <a:rPr lang="es-MX" sz="1400" dirty="0" smtClean="0">
                <a:latin typeface="Century Gothic" pitchFamily="34" charset="0"/>
                <a:hlinkClick r:id="rId3"/>
              </a:rPr>
              <a:t>@hotmail.com</a:t>
            </a:r>
            <a:endParaRPr lang="es-MX" sz="1400" dirty="0" smtClean="0">
              <a:latin typeface="Century Gothic" pitchFamily="34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</a:rPr>
              <a:t>(</a:t>
            </a:r>
            <a:r>
              <a:rPr lang="es-MX" sz="1400" dirty="0" smtClean="0">
                <a:latin typeface="Century Gothic" pitchFamily="34" charset="0"/>
              </a:rPr>
              <a:t>Solo para envío de material y su tamaño sobrepase los 10 MB) </a:t>
            </a:r>
            <a:r>
              <a:rPr lang="es-MX" sz="1400" dirty="0" smtClean="0">
                <a:latin typeface="Century Gothic" pitchFamily="34" charset="0"/>
                <a:hlinkClick r:id="rId4"/>
              </a:rPr>
              <a:t>contacto@escuadrontv.com</a:t>
            </a:r>
            <a:endParaRPr lang="es-MX" sz="1400" dirty="0" smtClean="0">
              <a:latin typeface="Century Gothic" pitchFamily="34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</a:rPr>
              <a:t>Teléfonos </a:t>
            </a:r>
            <a:r>
              <a:rPr lang="es-MX" sz="1400" dirty="0" smtClean="0">
                <a:latin typeface="Century Gothic" pitchFamily="34" charset="0"/>
              </a:rPr>
              <a:t>de </a:t>
            </a:r>
            <a:r>
              <a:rPr lang="es-MX" sz="1400" dirty="0" smtClean="0">
                <a:latin typeface="Century Gothic" pitchFamily="34" charset="0"/>
              </a:rPr>
              <a:t>Contacto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</a:rPr>
              <a:t>Teléfono</a:t>
            </a:r>
            <a:r>
              <a:rPr lang="es-MX" sz="1400" dirty="0" smtClean="0">
                <a:latin typeface="Century Gothic" pitchFamily="34" charset="0"/>
              </a:rPr>
              <a:t>: 5926-</a:t>
            </a:r>
            <a:r>
              <a:rPr lang="es-MX" sz="1400" dirty="0" smtClean="0">
                <a:latin typeface="Century Gothic" pitchFamily="34" charset="0"/>
              </a:rPr>
              <a:t>7206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</a:rPr>
              <a:t>Nextel </a:t>
            </a:r>
            <a:r>
              <a:rPr lang="es-MX" sz="1400" dirty="0" smtClean="0">
                <a:latin typeface="Century Gothic" pitchFamily="34" charset="0"/>
              </a:rPr>
              <a:t>Id: 72*122*39850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sz="1400" dirty="0" smtClean="0">
                <a:latin typeface="Century Gothic" pitchFamily="34" charset="0"/>
              </a:rPr>
              <a:t>Celular</a:t>
            </a:r>
            <a:r>
              <a:rPr lang="es-MX" sz="1400" dirty="0" smtClean="0">
                <a:latin typeface="Century Gothic" pitchFamily="34" charset="0"/>
              </a:rPr>
              <a:t>: 04455-3492-5668 y 04455-3203-2698</a:t>
            </a:r>
          </a:p>
          <a:p>
            <a:endParaRPr lang="en-US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05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Personalizar 1">
      <a:dk1>
        <a:sysClr val="windowText" lastClr="000000"/>
      </a:dk1>
      <a:lt1>
        <a:sysClr val="window" lastClr="FFFFFF"/>
      </a:lt1>
      <a:dk2>
        <a:srgbClr val="318FC5"/>
      </a:dk2>
      <a:lt2>
        <a:srgbClr val="79F9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62</TotalTime>
  <Words>227</Words>
  <Application>Microsoft Macintosh PowerPoint</Application>
  <PresentationFormat>Presentación en pantalla (4:3)</PresentationFormat>
  <Paragraphs>122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Advantage</vt:lpstr>
      <vt:lpstr>Directorios Publicitarios MPM</vt:lpstr>
      <vt:lpstr>Agencias y Anunciantes</vt:lpstr>
      <vt:lpstr>Presentación de PowerPoint</vt:lpstr>
      <vt:lpstr>Medios Audiovisuales</vt:lpstr>
      <vt:lpstr>Medios Impresos</vt:lpstr>
      <vt:lpstr>Presentación de PowerPoint</vt:lpstr>
      <vt:lpstr>Salón de eventos Rip’s</vt:lpstr>
      <vt:lpstr>Impresión</vt:lpstr>
      <vt:lpstr>Artículos promocionales</vt:lpstr>
      <vt:lpstr>Medios Impresos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Directorios Publicitarios MPM</dc:title>
  <dc:creator>Stephany Reyes</dc:creator>
  <cp:lastModifiedBy>Stephany Reyes</cp:lastModifiedBy>
  <cp:revision>6</cp:revision>
  <dcterms:created xsi:type="dcterms:W3CDTF">2012-10-16T00:15:41Z</dcterms:created>
  <dcterms:modified xsi:type="dcterms:W3CDTF">2012-10-16T01:18:25Z</dcterms:modified>
</cp:coreProperties>
</file>