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5"/>
  </p:notesMasterIdLst>
  <p:sldIdLst>
    <p:sldId id="256" r:id="rId2"/>
    <p:sldId id="280" r:id="rId3"/>
    <p:sldId id="257" r:id="rId4"/>
    <p:sldId id="258" r:id="rId5"/>
    <p:sldId id="259" r:id="rId6"/>
    <p:sldId id="260" r:id="rId7"/>
    <p:sldId id="261"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263" r:id="rId32"/>
    <p:sldId id="264" r:id="rId33"/>
    <p:sldId id="265" r:id="rId34"/>
    <p:sldId id="266" r:id="rId35"/>
    <p:sldId id="267" r:id="rId36"/>
    <p:sldId id="268" r:id="rId37"/>
    <p:sldId id="269" r:id="rId38"/>
    <p:sldId id="270" r:id="rId39"/>
    <p:sldId id="271" r:id="rId40"/>
    <p:sldId id="276" r:id="rId41"/>
    <p:sldId id="272" r:id="rId42"/>
    <p:sldId id="273" r:id="rId43"/>
    <p:sldId id="277" r:id="rId44"/>
    <p:sldId id="278" r:id="rId45"/>
    <p:sldId id="279" r:id="rId46"/>
    <p:sldId id="282" r:id="rId47"/>
    <p:sldId id="281" r:id="rId48"/>
    <p:sldId id="283" r:id="rId49"/>
    <p:sldId id="284" r:id="rId50"/>
    <p:sldId id="285" r:id="rId51"/>
    <p:sldId id="286" r:id="rId52"/>
    <p:sldId id="287" r:id="rId53"/>
    <p:sldId id="275" r:id="rId54"/>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193" autoAdjust="0"/>
  </p:normalViewPr>
  <p:slideViewPr>
    <p:cSldViewPr>
      <p:cViewPr varScale="1">
        <p:scale>
          <a:sx n="51" d="100"/>
          <a:sy n="51" d="100"/>
        </p:scale>
        <p:origin x="-1066"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
          </a:p>
        </p:txBody>
      </p:sp>
      <p:sp>
        <p:nvSpPr>
          <p:cNvPr id="409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AE13F8DB-1626-4CDB-86A4-D1FFB600B08B}" type="datetimeFigureOut">
              <a:rPr lang="es-ES"/>
              <a:pPr>
                <a:defRPr/>
              </a:pPr>
              <a:t>09/10/2012</a:t>
            </a:fld>
            <a:endParaRPr lang="es-E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09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409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
          </a:p>
        </p:txBody>
      </p:sp>
      <p:sp>
        <p:nvSpPr>
          <p:cNvPr id="409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AE2FE56-42A2-463B-98AF-79E8F2AD5AAE}"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pPr eaLnBrk="1" hangingPunct="1"/>
            <a:r>
              <a:rPr lang="es-MX" dirty="0" smtClean="0"/>
              <a:t>Pontiac </a:t>
            </a:r>
            <a:r>
              <a:rPr lang="es-MX" dirty="0" err="1" smtClean="0"/>
              <a:t>Aztek</a:t>
            </a:r>
            <a:r>
              <a:rPr lang="es-MX" dirty="0" smtClean="0"/>
              <a:t>, el hijo entre la minivan, el sedan y el deportivo, se considero un desastre de diseño pero para salir del agujero, General Motor lo dio como bono de regalo en el popular programa ‘‘</a:t>
            </a:r>
            <a:r>
              <a:rPr lang="es-MX" dirty="0" err="1" smtClean="0"/>
              <a:t>survivor</a:t>
            </a:r>
            <a:r>
              <a:rPr lang="es-MX" dirty="0" smtClean="0"/>
              <a:t>’’ par atraer su mercado objetivo, haciendo ver a este vehículo como la mejor opción para sobrepasar </a:t>
            </a:r>
            <a:endParaRPr lang="es-E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4" name="6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9" name="8 Título"/>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6" name="29 Marcador de fecha"/>
          <p:cNvSpPr>
            <a:spLocks noGrp="1"/>
          </p:cNvSpPr>
          <p:nvPr>
            <p:ph type="dt" sz="half" idx="10"/>
          </p:nvPr>
        </p:nvSpPr>
        <p:spPr/>
        <p:txBody>
          <a:bodyPr/>
          <a:lstStyle>
            <a:lvl1pPr>
              <a:defRPr/>
            </a:lvl1pPr>
          </a:lstStyle>
          <a:p>
            <a:pPr>
              <a:defRPr/>
            </a:pPr>
            <a:fld id="{F92F2A2F-11CA-4F86-945F-E33F005E9059}" type="datetimeFigureOut">
              <a:rPr lang="es-MX"/>
              <a:pPr>
                <a:defRPr/>
              </a:pPr>
              <a:t>09/10/2012</a:t>
            </a:fld>
            <a:endParaRPr lang="es-MX"/>
          </a:p>
        </p:txBody>
      </p:sp>
      <p:sp>
        <p:nvSpPr>
          <p:cNvPr id="7" name="18 Marcador de pie de página"/>
          <p:cNvSpPr>
            <a:spLocks noGrp="1"/>
          </p:cNvSpPr>
          <p:nvPr>
            <p:ph type="ftr" sz="quarter" idx="11"/>
          </p:nvPr>
        </p:nvSpPr>
        <p:spPr/>
        <p:txBody>
          <a:bodyPr/>
          <a:lstStyle>
            <a:lvl1pPr>
              <a:defRPr/>
            </a:lvl1pPr>
          </a:lstStyle>
          <a:p>
            <a:pPr>
              <a:defRPr/>
            </a:pPr>
            <a:endParaRPr lang="es-MX"/>
          </a:p>
        </p:txBody>
      </p:sp>
      <p:sp>
        <p:nvSpPr>
          <p:cNvPr id="8" name="26 Marcador de número de diapositiva"/>
          <p:cNvSpPr>
            <a:spLocks noGrp="1"/>
          </p:cNvSpPr>
          <p:nvPr>
            <p:ph type="sldNum" sz="quarter" idx="12"/>
          </p:nvPr>
        </p:nvSpPr>
        <p:spPr/>
        <p:txBody>
          <a:bodyPr/>
          <a:lstStyle>
            <a:lvl1pPr>
              <a:defRPr/>
            </a:lvl1pPr>
          </a:lstStyle>
          <a:p>
            <a:pPr>
              <a:defRPr/>
            </a:pPr>
            <a:fld id="{2F98CD8B-0852-4888-8627-7798CA24AA19}" type="slidenum">
              <a:rPr lang="es-MX"/>
              <a:pPr>
                <a:defRPr/>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4D9C6D81-EFEA-4EE4-96F2-C4A770653A76}" type="datetimeFigureOut">
              <a:rPr lang="es-MX"/>
              <a:pPr>
                <a:defRPr/>
              </a:pPr>
              <a:t>09/10/2012</a:t>
            </a:fld>
            <a:endParaRPr lang="es-MX"/>
          </a:p>
        </p:txBody>
      </p:sp>
      <p:sp>
        <p:nvSpPr>
          <p:cNvPr id="5" name="21 Marcador de pie de página"/>
          <p:cNvSpPr>
            <a:spLocks noGrp="1"/>
          </p:cNvSpPr>
          <p:nvPr>
            <p:ph type="ftr" sz="quarter" idx="11"/>
          </p:nvPr>
        </p:nvSpPr>
        <p:spPr/>
        <p:txBody>
          <a:bodyPr/>
          <a:lstStyle>
            <a:lvl1pPr>
              <a:defRPr/>
            </a:lvl1pPr>
          </a:lstStyle>
          <a:p>
            <a:pPr>
              <a:defRPr/>
            </a:pPr>
            <a:endParaRPr lang="es-MX"/>
          </a:p>
        </p:txBody>
      </p:sp>
      <p:sp>
        <p:nvSpPr>
          <p:cNvPr id="6" name="17 Marcador de número de diapositiva"/>
          <p:cNvSpPr>
            <a:spLocks noGrp="1"/>
          </p:cNvSpPr>
          <p:nvPr>
            <p:ph type="sldNum" sz="quarter" idx="12"/>
          </p:nvPr>
        </p:nvSpPr>
        <p:spPr/>
        <p:txBody>
          <a:bodyPr/>
          <a:lstStyle>
            <a:lvl1pPr>
              <a:defRPr/>
            </a:lvl1pPr>
          </a:lstStyle>
          <a:p>
            <a:pPr>
              <a:defRPr/>
            </a:pPr>
            <a:fld id="{393E98A6-EE67-4711-AB36-A00B6A94B536}"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4" name="6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lstStyle>
          <a:p>
            <a:pPr>
              <a:defRPr/>
            </a:pPr>
            <a:fld id="{01612389-3BE1-438C-98D8-68E9EA966A16}" type="datetimeFigureOut">
              <a:rPr lang="es-MX"/>
              <a:pPr>
                <a:defRPr/>
              </a:pPr>
              <a:t>09/10/2012</a:t>
            </a:fld>
            <a:endParaRPr lang="es-MX"/>
          </a:p>
        </p:txBody>
      </p:sp>
      <p:sp>
        <p:nvSpPr>
          <p:cNvPr id="7" name="4 Marcador de pie de página"/>
          <p:cNvSpPr>
            <a:spLocks noGrp="1"/>
          </p:cNvSpPr>
          <p:nvPr>
            <p:ph type="ftr" sz="quarter" idx="11"/>
          </p:nvPr>
        </p:nvSpPr>
        <p:spPr/>
        <p:txBody>
          <a:bodyPr/>
          <a:lstStyle>
            <a:lvl1pPr>
              <a:defRPr/>
            </a:lvl1pPr>
          </a:lstStyle>
          <a:p>
            <a:pPr>
              <a:defRPr/>
            </a:pPr>
            <a:endParaRPr lang="es-MX"/>
          </a:p>
        </p:txBody>
      </p:sp>
      <p:sp>
        <p:nvSpPr>
          <p:cNvPr id="8" name="5 Marcador de número de diapositiva"/>
          <p:cNvSpPr>
            <a:spLocks noGrp="1"/>
          </p:cNvSpPr>
          <p:nvPr>
            <p:ph type="sldNum" sz="quarter" idx="12"/>
          </p:nvPr>
        </p:nvSpPr>
        <p:spPr/>
        <p:txBody>
          <a:bodyPr/>
          <a:lstStyle>
            <a:lvl1pPr>
              <a:defRPr/>
            </a:lvl1pPr>
          </a:lstStyle>
          <a:p>
            <a:pPr>
              <a:defRPr/>
            </a:pPr>
            <a:fld id="{FEA5F31A-E234-4734-8368-6A8D7657D49F}" type="slidenum">
              <a:rPr lang="es-MX"/>
              <a:pPr>
                <a:defRPr/>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C53BC516-4D88-4601-9C5F-89C595CCC98C}" type="datetimeFigureOut">
              <a:rPr lang="es-MX"/>
              <a:pPr>
                <a:defRPr/>
              </a:pPr>
              <a:t>09/10/2012</a:t>
            </a:fld>
            <a:endParaRPr lang="es-MX"/>
          </a:p>
        </p:txBody>
      </p:sp>
      <p:sp>
        <p:nvSpPr>
          <p:cNvPr id="6" name="21 Marcador de pie de página"/>
          <p:cNvSpPr>
            <a:spLocks noGrp="1"/>
          </p:cNvSpPr>
          <p:nvPr>
            <p:ph type="ftr" sz="quarter" idx="11"/>
          </p:nvPr>
        </p:nvSpPr>
        <p:spPr/>
        <p:txBody>
          <a:bodyPr/>
          <a:lstStyle>
            <a:lvl1pPr>
              <a:defRPr/>
            </a:lvl1pPr>
          </a:lstStyle>
          <a:p>
            <a:pPr>
              <a:defRPr/>
            </a:pPr>
            <a:endParaRPr lang="es-MX"/>
          </a:p>
        </p:txBody>
      </p:sp>
      <p:sp>
        <p:nvSpPr>
          <p:cNvPr id="7" name="17 Marcador de número de diapositiva"/>
          <p:cNvSpPr>
            <a:spLocks noGrp="1"/>
          </p:cNvSpPr>
          <p:nvPr>
            <p:ph type="sldNum" sz="quarter" idx="12"/>
          </p:nvPr>
        </p:nvSpPr>
        <p:spPr/>
        <p:txBody>
          <a:bodyPr/>
          <a:lstStyle>
            <a:lvl1pPr>
              <a:defRPr/>
            </a:lvl1pPr>
          </a:lstStyle>
          <a:p>
            <a:pPr>
              <a:defRPr/>
            </a:pPr>
            <a:fld id="{9E09D952-2655-434D-821E-930D30CC0B28}"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lstStyle>
          <a:p>
            <a:pPr>
              <a:defRPr/>
            </a:pPr>
            <a:fld id="{AD78FD2A-0191-4FC4-A24D-190566C9F24B}" type="datetimeFigureOut">
              <a:rPr lang="es-MX"/>
              <a:pPr>
                <a:defRPr/>
              </a:pPr>
              <a:t>09/10/2012</a:t>
            </a:fld>
            <a:endParaRPr lang="es-MX"/>
          </a:p>
        </p:txBody>
      </p:sp>
      <p:sp>
        <p:nvSpPr>
          <p:cNvPr id="8" name="7 Marcador de pie de página"/>
          <p:cNvSpPr>
            <a:spLocks noGrp="1"/>
          </p:cNvSpPr>
          <p:nvPr>
            <p:ph type="ftr" sz="quarter" idx="11"/>
          </p:nvPr>
        </p:nvSpPr>
        <p:spPr/>
        <p:txBody>
          <a:bodyPr/>
          <a:lstStyle>
            <a:lvl1pPr>
              <a:defRPr/>
            </a:lvl1pPr>
          </a:lstStyle>
          <a:p>
            <a:pPr>
              <a:defRPr/>
            </a:pPr>
            <a:endParaRPr lang="es-MX"/>
          </a:p>
        </p:txBody>
      </p:sp>
      <p:sp>
        <p:nvSpPr>
          <p:cNvPr id="9" name="8 Marcador de número de diapositiva"/>
          <p:cNvSpPr>
            <a:spLocks noGrp="1"/>
          </p:cNvSpPr>
          <p:nvPr>
            <p:ph type="sldNum" sz="quarter" idx="12"/>
          </p:nvPr>
        </p:nvSpPr>
        <p:spPr/>
        <p:txBody>
          <a:bodyPr/>
          <a:lstStyle>
            <a:lvl1pPr>
              <a:defRPr/>
            </a:lvl1pPr>
          </a:lstStyle>
          <a:p>
            <a:pPr>
              <a:defRPr/>
            </a:pPr>
            <a:fld id="{D9A5108B-F72E-45F0-9426-A4092042056B}"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lstStyle>
            <a:lvl1pPr algn="l">
              <a:defRPr sz="4600"/>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1F29DE0A-26B5-4C70-AC53-47C6CF794B76}" type="datetimeFigureOut">
              <a:rPr lang="es-MX"/>
              <a:pPr>
                <a:defRPr/>
              </a:pPr>
              <a:t>09/10/2012</a:t>
            </a:fld>
            <a:endParaRPr lang="es-MX"/>
          </a:p>
        </p:txBody>
      </p:sp>
      <p:sp>
        <p:nvSpPr>
          <p:cNvPr id="4" name="21 Marcador de pie de página"/>
          <p:cNvSpPr>
            <a:spLocks noGrp="1"/>
          </p:cNvSpPr>
          <p:nvPr>
            <p:ph type="ftr" sz="quarter" idx="11"/>
          </p:nvPr>
        </p:nvSpPr>
        <p:spPr/>
        <p:txBody>
          <a:bodyPr/>
          <a:lstStyle>
            <a:lvl1pPr>
              <a:defRPr/>
            </a:lvl1pPr>
          </a:lstStyle>
          <a:p>
            <a:pPr>
              <a:defRPr/>
            </a:pPr>
            <a:endParaRPr lang="es-MX"/>
          </a:p>
        </p:txBody>
      </p:sp>
      <p:sp>
        <p:nvSpPr>
          <p:cNvPr id="5" name="17 Marcador de número de diapositiva"/>
          <p:cNvSpPr>
            <a:spLocks noGrp="1"/>
          </p:cNvSpPr>
          <p:nvPr>
            <p:ph type="sldNum" sz="quarter" idx="12"/>
          </p:nvPr>
        </p:nvSpPr>
        <p:spPr/>
        <p:txBody>
          <a:bodyPr/>
          <a:lstStyle>
            <a:lvl1pPr>
              <a:defRPr/>
            </a:lvl1pPr>
          </a:lstStyle>
          <a:p>
            <a:pPr>
              <a:defRPr/>
            </a:pPr>
            <a:fld id="{B9A730E8-C745-4FF7-972F-FA8C119DCEC7}"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B6ECB779-9F4D-40E2-B7EA-B0DF68E6243B}" type="datetimeFigureOut">
              <a:rPr lang="es-MX"/>
              <a:pPr>
                <a:defRPr/>
              </a:pPr>
              <a:t>09/10/2012</a:t>
            </a:fld>
            <a:endParaRPr lang="es-MX"/>
          </a:p>
        </p:txBody>
      </p:sp>
      <p:sp>
        <p:nvSpPr>
          <p:cNvPr id="3" name="21 Marcador de pie de página"/>
          <p:cNvSpPr>
            <a:spLocks noGrp="1"/>
          </p:cNvSpPr>
          <p:nvPr>
            <p:ph type="ftr" sz="quarter" idx="11"/>
          </p:nvPr>
        </p:nvSpPr>
        <p:spPr/>
        <p:txBody>
          <a:bodyPr/>
          <a:lstStyle>
            <a:lvl1pPr>
              <a:defRPr/>
            </a:lvl1pPr>
          </a:lstStyle>
          <a:p>
            <a:pPr>
              <a:defRPr/>
            </a:pPr>
            <a:endParaRPr lang="es-MX"/>
          </a:p>
        </p:txBody>
      </p:sp>
      <p:sp>
        <p:nvSpPr>
          <p:cNvPr id="4" name="17 Marcador de número de diapositiva"/>
          <p:cNvSpPr>
            <a:spLocks noGrp="1"/>
          </p:cNvSpPr>
          <p:nvPr>
            <p:ph type="sldNum" sz="quarter" idx="12"/>
          </p:nvPr>
        </p:nvSpPr>
        <p:spPr/>
        <p:txBody>
          <a:bodyPr/>
          <a:lstStyle>
            <a:lvl1pPr>
              <a:defRPr/>
            </a:lvl1pPr>
          </a:lstStyle>
          <a:p>
            <a:pPr>
              <a:defRPr/>
            </a:pPr>
            <a:fld id="{3020273B-7F82-4B45-AD4F-2DF461AC9918}"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lstStyle>
          <a:p>
            <a:pPr>
              <a:defRPr/>
            </a:pPr>
            <a:fld id="{B761E874-7DB0-4F27-863F-1B81E512937A}" type="datetimeFigureOut">
              <a:rPr lang="es-MX"/>
              <a:pPr>
                <a:defRPr/>
              </a:pPr>
              <a:t>09/10/2012</a:t>
            </a:fld>
            <a:endParaRPr lang="es-MX"/>
          </a:p>
        </p:txBody>
      </p:sp>
      <p:sp>
        <p:nvSpPr>
          <p:cNvPr id="6" name="5 Marcador de pie de página"/>
          <p:cNvSpPr>
            <a:spLocks noGrp="1"/>
          </p:cNvSpPr>
          <p:nvPr>
            <p:ph type="ftr" sz="quarter" idx="11"/>
          </p:nvPr>
        </p:nvSpPr>
        <p:spPr/>
        <p:txBody>
          <a:bodyPr/>
          <a:lstStyle>
            <a:lvl1pPr>
              <a:defRPr/>
            </a:lvl1pPr>
          </a:lstStyle>
          <a:p>
            <a:pPr>
              <a:defRPr/>
            </a:pPr>
            <a:endParaRPr lang="es-MX"/>
          </a:p>
        </p:txBody>
      </p:sp>
      <p:sp>
        <p:nvSpPr>
          <p:cNvPr id="7" name="6 Marcador de número de diapositiva"/>
          <p:cNvSpPr>
            <a:spLocks noGrp="1"/>
          </p:cNvSpPr>
          <p:nvPr>
            <p:ph type="sldNum" sz="quarter" idx="12"/>
          </p:nvPr>
        </p:nvSpPr>
        <p:spPr>
          <a:xfrm>
            <a:off x="8156575" y="6421438"/>
            <a:ext cx="762000" cy="365125"/>
          </a:xfrm>
        </p:spPr>
        <p:txBody>
          <a:bodyPr/>
          <a:lstStyle>
            <a:lvl1pPr>
              <a:defRPr/>
            </a:lvl1pPr>
          </a:lstStyle>
          <a:p>
            <a:pPr>
              <a:defRPr/>
            </a:pPr>
            <a:fld id="{9CFA5FE7-E879-4838-984F-0105C86F8921}"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fld id="{AC5F5C67-CDC4-4459-8FE7-538AA68B5457}" type="datetimeFigureOut">
              <a:rPr lang="es-MX"/>
              <a:pPr>
                <a:defRPr/>
              </a:pPr>
              <a:t>09/10/2012</a:t>
            </a:fld>
            <a:endParaRPr lang="es-MX"/>
          </a:p>
        </p:txBody>
      </p:sp>
      <p:sp>
        <p:nvSpPr>
          <p:cNvPr id="6" name="5 Marcador de pie de página"/>
          <p:cNvSpPr>
            <a:spLocks noGrp="1"/>
          </p:cNvSpPr>
          <p:nvPr>
            <p:ph type="ftr" sz="quarter" idx="11"/>
          </p:nvPr>
        </p:nvSpPr>
        <p:spPr/>
        <p:txBody>
          <a:bodyPr/>
          <a:lstStyle>
            <a:lvl1pPr>
              <a:defRPr/>
            </a:lvl1pPr>
          </a:lstStyle>
          <a:p>
            <a:pPr>
              <a:defRPr/>
            </a:pPr>
            <a:endParaRPr lang="es-MX"/>
          </a:p>
        </p:txBody>
      </p:sp>
      <p:sp>
        <p:nvSpPr>
          <p:cNvPr id="7" name="6 Marcador de número de diapositiva"/>
          <p:cNvSpPr>
            <a:spLocks noGrp="1"/>
          </p:cNvSpPr>
          <p:nvPr>
            <p:ph type="sldNum" sz="quarter" idx="12"/>
          </p:nvPr>
        </p:nvSpPr>
        <p:spPr/>
        <p:txBody>
          <a:bodyPr/>
          <a:lstStyle>
            <a:lvl1pPr>
              <a:defRPr/>
            </a:lvl1pPr>
          </a:lstStyle>
          <a:p>
            <a:pPr>
              <a:defRPr/>
            </a:pPr>
            <a:fld id="{F186D500-B697-4E0A-9DB7-C00D9FB1E9B6}"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CCDE0DA0-C24A-42E5-B336-AFBF0FE919CE}" type="datetimeFigureOut">
              <a:rPr lang="es-MX"/>
              <a:pPr>
                <a:defRPr/>
              </a:pPr>
              <a:t>09/10/2012</a:t>
            </a:fld>
            <a:endParaRPr lang="es-MX"/>
          </a:p>
        </p:txBody>
      </p:sp>
      <p:sp>
        <p:nvSpPr>
          <p:cNvPr id="5" name="21 Marcador de pie de página"/>
          <p:cNvSpPr>
            <a:spLocks noGrp="1"/>
          </p:cNvSpPr>
          <p:nvPr>
            <p:ph type="ftr" sz="quarter" idx="11"/>
          </p:nvPr>
        </p:nvSpPr>
        <p:spPr/>
        <p:txBody>
          <a:bodyPr/>
          <a:lstStyle>
            <a:lvl1pPr>
              <a:defRPr/>
            </a:lvl1pPr>
          </a:lstStyle>
          <a:p>
            <a:pPr>
              <a:defRPr/>
            </a:pPr>
            <a:endParaRPr lang="es-MX"/>
          </a:p>
        </p:txBody>
      </p:sp>
      <p:sp>
        <p:nvSpPr>
          <p:cNvPr id="6" name="17 Marcador de número de diapositiva"/>
          <p:cNvSpPr>
            <a:spLocks noGrp="1"/>
          </p:cNvSpPr>
          <p:nvPr>
            <p:ph type="sldNum" sz="quarter" idx="12"/>
          </p:nvPr>
        </p:nvSpPr>
        <p:spPr/>
        <p:txBody>
          <a:bodyPr/>
          <a:lstStyle>
            <a:lvl1pPr>
              <a:defRPr/>
            </a:lvl1pPr>
          </a:lstStyle>
          <a:p>
            <a:pPr>
              <a:defRPr/>
            </a:pPr>
            <a:fld id="{451EA319-F99D-4F18-A91B-4A3169062363}" type="slidenum">
              <a:rPr lang="es-MX"/>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F9C481D3-FED6-4EEA-A952-7B840FA28078}" type="datetimeFigureOut">
              <a:rPr lang="es-MX"/>
              <a:pPr>
                <a:defRPr/>
              </a:pPr>
              <a:t>09/10/2012</a:t>
            </a:fld>
            <a:endParaRPr lang="es-MX"/>
          </a:p>
        </p:txBody>
      </p:sp>
      <p:sp>
        <p:nvSpPr>
          <p:cNvPr id="5" name="21 Marcador de pie de página"/>
          <p:cNvSpPr>
            <a:spLocks noGrp="1"/>
          </p:cNvSpPr>
          <p:nvPr>
            <p:ph type="ftr" sz="quarter" idx="11"/>
          </p:nvPr>
        </p:nvSpPr>
        <p:spPr/>
        <p:txBody>
          <a:bodyPr/>
          <a:lstStyle>
            <a:lvl1pPr>
              <a:defRPr/>
            </a:lvl1pPr>
          </a:lstStyle>
          <a:p>
            <a:pPr>
              <a:defRPr/>
            </a:pPr>
            <a:endParaRPr lang="es-MX"/>
          </a:p>
        </p:txBody>
      </p:sp>
      <p:sp>
        <p:nvSpPr>
          <p:cNvPr id="6" name="17 Marcador de número de diapositiva"/>
          <p:cNvSpPr>
            <a:spLocks noGrp="1"/>
          </p:cNvSpPr>
          <p:nvPr>
            <p:ph type="sldNum" sz="quarter" idx="12"/>
          </p:nvPr>
        </p:nvSpPr>
        <p:spPr/>
        <p:txBody>
          <a:bodyPr/>
          <a:lstStyle>
            <a:lvl1pPr>
              <a:defRPr/>
            </a:lvl1pPr>
          </a:lstStyle>
          <a:p>
            <a:pPr>
              <a:defRPr/>
            </a:pPr>
            <a:fld id="{F7C66D1C-7FEB-44EA-A948-9830519702B1}" type="slidenum">
              <a:rPr lang="es-MX"/>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1028" name="8 Marcador de título"/>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s-ES" smtClean="0"/>
              <a:t>Haga clic para modificar el estilo de título del patrón</a:t>
            </a:r>
            <a:endParaRPr lang="en-US" smtClean="0"/>
          </a:p>
        </p:txBody>
      </p:sp>
      <p:sp>
        <p:nvSpPr>
          <p:cNvPr id="1029" name="29 Marcador de texto"/>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fld id="{3A71EA2F-151C-4778-80E5-D15253B252EA}" type="datetimeFigureOut">
              <a:rPr lang="es-MX"/>
              <a:pPr>
                <a:defRPr/>
              </a:pPr>
              <a:t>09/10/2012</a:t>
            </a:fld>
            <a:endParaRPr lang="es-MX"/>
          </a:p>
        </p:txBody>
      </p:sp>
      <p:sp>
        <p:nvSpPr>
          <p:cNvPr id="22" name="21 Marcador de pie de página"/>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endParaRPr lang="es-MX"/>
          </a:p>
        </p:txBody>
      </p:sp>
      <p:sp>
        <p:nvSpPr>
          <p:cNvPr id="18" name="17 Marcador de número de diapositiva"/>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fld id="{824DCF04-23E5-4742-AEC1-3D82B56EB74C}" type="slidenum">
              <a:rPr lang="es-MX"/>
              <a:pPr>
                <a:defRPr/>
              </a:pPr>
              <a:t>‹Nº›</a:t>
            </a:fld>
            <a:endParaRPr lang="es-MX"/>
          </a:p>
        </p:txBody>
      </p:sp>
    </p:spTree>
  </p:cSld>
  <p:clrMap bg1="dk1" tx1="lt1" bg2="dk2" tx2="lt2" accent1="accent1" accent2="accent2" accent3="accent3" accent4="accent4" accent5="accent5" accent6="accent6" hlink="hlink" folHlink="folHlink"/>
  <p:sldLayoutIdLst>
    <p:sldLayoutId id="2147483696" r:id="rId1"/>
    <p:sldLayoutId id="2147483695" r:id="rId2"/>
    <p:sldLayoutId id="2147483697" r:id="rId3"/>
    <p:sldLayoutId id="2147483694" r:id="rId4"/>
    <p:sldLayoutId id="2147483698" r:id="rId5"/>
    <p:sldLayoutId id="2147483693" r:id="rId6"/>
    <p:sldLayoutId id="2147483692" r:id="rId7"/>
    <p:sldLayoutId id="2147483699" r:id="rId8"/>
    <p:sldLayoutId id="2147483700" r:id="rId9"/>
    <p:sldLayoutId id="2147483691" r:id="rId10"/>
    <p:sldLayoutId id="2147483690" r:id="rId11"/>
  </p:sldLayoutIdLst>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Franklin Gothic Book"/>
        </a:defRPr>
      </a:lvl2pPr>
      <a:lvl3pPr algn="l" rtl="0" eaLnBrk="0" fontAlgn="base" hangingPunct="0">
        <a:spcBef>
          <a:spcPct val="0"/>
        </a:spcBef>
        <a:spcAft>
          <a:spcPct val="0"/>
        </a:spcAft>
        <a:defRPr sz="4600">
          <a:solidFill>
            <a:schemeClr val="tx1"/>
          </a:solidFill>
          <a:latin typeface="Franklin Gothic Book"/>
        </a:defRPr>
      </a:lvl3pPr>
      <a:lvl4pPr algn="l" rtl="0" eaLnBrk="0" fontAlgn="base" hangingPunct="0">
        <a:spcBef>
          <a:spcPct val="0"/>
        </a:spcBef>
        <a:spcAft>
          <a:spcPct val="0"/>
        </a:spcAft>
        <a:defRPr sz="4600">
          <a:solidFill>
            <a:schemeClr val="tx1"/>
          </a:solidFill>
          <a:latin typeface="Franklin Gothic Book"/>
        </a:defRPr>
      </a:lvl4pPr>
      <a:lvl5pPr algn="l" rtl="0" eaLnBrk="0" fontAlgn="base" hangingPunct="0">
        <a:spcBef>
          <a:spcPct val="0"/>
        </a:spcBef>
        <a:spcAft>
          <a:spcPct val="0"/>
        </a:spcAft>
        <a:defRPr sz="4600">
          <a:solidFill>
            <a:schemeClr val="tx1"/>
          </a:solidFill>
          <a:latin typeface="Franklin Gothic Book"/>
        </a:defRPr>
      </a:lvl5pPr>
      <a:lvl6pPr marL="457200" algn="l" rtl="0" fontAlgn="base">
        <a:spcBef>
          <a:spcPct val="0"/>
        </a:spcBef>
        <a:spcAft>
          <a:spcPct val="0"/>
        </a:spcAft>
        <a:defRPr sz="4600">
          <a:solidFill>
            <a:schemeClr val="tx1"/>
          </a:solidFill>
          <a:latin typeface="Franklin Gothic Book"/>
        </a:defRPr>
      </a:lvl6pPr>
      <a:lvl7pPr marL="914400" algn="l" rtl="0" fontAlgn="base">
        <a:spcBef>
          <a:spcPct val="0"/>
        </a:spcBef>
        <a:spcAft>
          <a:spcPct val="0"/>
        </a:spcAft>
        <a:defRPr sz="4600">
          <a:solidFill>
            <a:schemeClr val="tx1"/>
          </a:solidFill>
          <a:latin typeface="Franklin Gothic Book"/>
        </a:defRPr>
      </a:lvl7pPr>
      <a:lvl8pPr marL="1371600" algn="l" rtl="0" fontAlgn="base">
        <a:spcBef>
          <a:spcPct val="0"/>
        </a:spcBef>
        <a:spcAft>
          <a:spcPct val="0"/>
        </a:spcAft>
        <a:defRPr sz="4600">
          <a:solidFill>
            <a:schemeClr val="tx1"/>
          </a:solidFill>
          <a:latin typeface="Franklin Gothic Book"/>
        </a:defRPr>
      </a:lvl8pPr>
      <a:lvl9pPr marL="1828800" algn="l" rtl="0" fontAlgn="base">
        <a:spcBef>
          <a:spcPct val="0"/>
        </a:spcBef>
        <a:spcAft>
          <a:spcPct val="0"/>
        </a:spcAft>
        <a:defRPr sz="4600">
          <a:solidFill>
            <a:schemeClr val="tx1"/>
          </a:solidFill>
          <a:latin typeface="Franklin Gothic Book"/>
        </a:defRPr>
      </a:lvl9pPr>
    </p:titleStyle>
    <p:bodyStyle>
      <a:lvl1pPr marL="419100"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facebook.com/OlympicMeme%20recuperado%20el%20d&#237;a%2005/08/12" TargetMode="External"/><Relationship Id="rId2" Type="http://schemas.openxmlformats.org/officeDocument/2006/relationships/hyperlink" Target="http://quiencritica.blogspot.mx/2008/09/la-ttrada-de-mcluhan.html"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83768" y="764704"/>
            <a:ext cx="6480048" cy="2301240"/>
          </a:xfrm>
        </p:spPr>
        <p:txBody>
          <a:bodyPr>
            <a:normAutofit/>
          </a:bodyPr>
          <a:lstStyle/>
          <a:p>
            <a:pPr eaLnBrk="1" fontAlgn="auto" hangingPunct="1">
              <a:spcAft>
                <a:spcPts val="0"/>
              </a:spcAft>
              <a:defRPr/>
            </a:pPr>
            <a:r>
              <a:rPr lang="es-MX" sz="5400" dirty="0" smtClean="0">
                <a:solidFill>
                  <a:schemeClr val="accent2">
                    <a:lumMod val="60000"/>
                    <a:lumOff val="40000"/>
                  </a:schemeClr>
                </a:solidFill>
              </a:rPr>
              <a:t>Mcluhan </a:t>
            </a:r>
            <a:r>
              <a:rPr lang="es-MX" sz="5400" dirty="0" err="1" smtClean="0">
                <a:solidFill>
                  <a:schemeClr val="accent2">
                    <a:lumMod val="60000"/>
                    <a:lumOff val="40000"/>
                  </a:schemeClr>
                </a:solidFill>
              </a:rPr>
              <a:t>for</a:t>
            </a:r>
            <a:r>
              <a:rPr lang="es-MX" sz="5400" smtClean="0">
                <a:solidFill>
                  <a:schemeClr val="accent2">
                    <a:lumMod val="60000"/>
                    <a:lumOff val="40000"/>
                  </a:schemeClr>
                </a:solidFill>
              </a:rPr>
              <a:t> managers </a:t>
            </a:r>
            <a:endParaRPr lang="es-MX" sz="5400">
              <a:solidFill>
                <a:schemeClr val="accent2">
                  <a:lumMod val="60000"/>
                  <a:lumOff val="40000"/>
                </a:schemeClr>
              </a:solidFill>
            </a:endParaRPr>
          </a:p>
        </p:txBody>
      </p:sp>
      <p:sp>
        <p:nvSpPr>
          <p:cNvPr id="14338" name="2 Subtítulo"/>
          <p:cNvSpPr>
            <a:spLocks noGrp="1"/>
          </p:cNvSpPr>
          <p:nvPr>
            <p:ph type="subTitle" idx="1"/>
          </p:nvPr>
        </p:nvSpPr>
        <p:spPr>
          <a:xfrm>
            <a:off x="1736725" y="2276475"/>
            <a:ext cx="7407275" cy="2881313"/>
          </a:xfrm>
        </p:spPr>
        <p:txBody>
          <a:bodyPr/>
          <a:lstStyle/>
          <a:p>
            <a:pPr eaLnBrk="1" hangingPunct="1">
              <a:lnSpc>
                <a:spcPct val="90000"/>
              </a:lnSpc>
            </a:pPr>
            <a:r>
              <a:rPr lang="es-MX" sz="2800" dirty="0" smtClean="0"/>
              <a:t>New </a:t>
            </a:r>
            <a:r>
              <a:rPr lang="es-MX" sz="2800" dirty="0" err="1" smtClean="0"/>
              <a:t>tools</a:t>
            </a:r>
            <a:r>
              <a:rPr lang="es-MX" sz="2800" dirty="0" smtClean="0"/>
              <a:t> </a:t>
            </a:r>
            <a:r>
              <a:rPr lang="es-MX" sz="2800" dirty="0" err="1" smtClean="0"/>
              <a:t>for</a:t>
            </a:r>
            <a:r>
              <a:rPr lang="es-MX" sz="2800" dirty="0" smtClean="0"/>
              <a:t> new </a:t>
            </a:r>
            <a:r>
              <a:rPr lang="es-MX" sz="2800" dirty="0" err="1" smtClean="0"/>
              <a:t>thinking</a:t>
            </a:r>
            <a:r>
              <a:rPr lang="es-MX" sz="2800" dirty="0" smtClean="0"/>
              <a:t>.</a:t>
            </a:r>
          </a:p>
          <a:p>
            <a:pPr eaLnBrk="1" hangingPunct="1">
              <a:lnSpc>
                <a:spcPct val="90000"/>
              </a:lnSpc>
            </a:pPr>
            <a:endParaRPr lang="es-MX" sz="2800" dirty="0" smtClean="0"/>
          </a:p>
          <a:p>
            <a:pPr eaLnBrk="1" hangingPunct="1">
              <a:lnSpc>
                <a:spcPct val="90000"/>
              </a:lnSpc>
            </a:pPr>
            <a:endParaRPr lang="es-MX" sz="2800" dirty="0" smtClean="0"/>
          </a:p>
          <a:p>
            <a:pPr eaLnBrk="1" hangingPunct="1">
              <a:lnSpc>
                <a:spcPct val="90000"/>
              </a:lnSpc>
            </a:pPr>
            <a:r>
              <a:rPr lang="es-MX" sz="2800" dirty="0" smtClean="0"/>
              <a:t>Mark </a:t>
            </a:r>
            <a:r>
              <a:rPr lang="es-MX" sz="2800" dirty="0" err="1" smtClean="0"/>
              <a:t>Federman</a:t>
            </a:r>
            <a:r>
              <a:rPr lang="es-MX" sz="2800" dirty="0" smtClean="0"/>
              <a:t>.</a:t>
            </a:r>
          </a:p>
          <a:p>
            <a:pPr eaLnBrk="1" hangingPunct="1">
              <a:lnSpc>
                <a:spcPct val="90000"/>
              </a:lnSpc>
            </a:pPr>
            <a:r>
              <a:rPr lang="es-MX" sz="2800" dirty="0" err="1" smtClean="0"/>
              <a:t>Derrick</a:t>
            </a:r>
            <a:r>
              <a:rPr lang="es-MX" sz="2800" dirty="0" smtClean="0"/>
              <a:t> de </a:t>
            </a:r>
            <a:r>
              <a:rPr lang="es-MX" sz="2800" dirty="0" err="1" smtClean="0"/>
              <a:t>Kerckhove</a:t>
            </a:r>
            <a:r>
              <a:rPr lang="es-MX" sz="1700" dirty="0" smtClean="0"/>
              <a:t>.</a:t>
            </a:r>
          </a:p>
          <a:p>
            <a:pPr eaLnBrk="1" hangingPunct="1">
              <a:lnSpc>
                <a:spcPct val="90000"/>
              </a:lnSpc>
            </a:pPr>
            <a:r>
              <a:rPr lang="es-MX" sz="2800" dirty="0" smtClean="0"/>
              <a:t>Otoño 2003</a:t>
            </a:r>
          </a:p>
        </p:txBody>
      </p:sp>
      <p:sp>
        <p:nvSpPr>
          <p:cNvPr id="14339" name="Rectangle 4"/>
          <p:cNvSpPr>
            <a:spLocks/>
          </p:cNvSpPr>
          <p:nvPr/>
        </p:nvSpPr>
        <p:spPr bwMode="auto">
          <a:xfrm>
            <a:off x="57150" y="5734050"/>
            <a:ext cx="7467600" cy="1079500"/>
          </a:xfrm>
          <a:prstGeom prst="rect">
            <a:avLst/>
          </a:prstGeom>
          <a:noFill/>
          <a:ln w="9525">
            <a:noFill/>
            <a:miter lim="800000"/>
            <a:headEnd/>
            <a:tailEnd/>
          </a:ln>
        </p:spPr>
        <p:txBody>
          <a:bodyPr/>
          <a:lstStyle/>
          <a:p>
            <a:pPr marL="419100" indent="-382588">
              <a:spcBef>
                <a:spcPct val="20000"/>
              </a:spcBef>
              <a:buClr>
                <a:schemeClr val="accent1"/>
              </a:buClr>
              <a:buSzPct val="80000"/>
              <a:buFont typeface="Wingdings 2" pitchFamily="18" charset="2"/>
              <a:buNone/>
            </a:pPr>
            <a:r>
              <a:rPr lang="es-MX" sz="3000"/>
              <a:t>Sergio Alberto Lezama Tapia</a:t>
            </a:r>
          </a:p>
          <a:p>
            <a:pPr marL="419100" indent="-382588">
              <a:spcBef>
                <a:spcPct val="20000"/>
              </a:spcBef>
              <a:buClr>
                <a:schemeClr val="accent1"/>
              </a:buClr>
              <a:buSzPct val="80000"/>
              <a:buFont typeface="Wingdings 2" pitchFamily="18" charset="2"/>
              <a:buNone/>
            </a:pPr>
            <a:r>
              <a:rPr lang="es-MX" sz="3000"/>
              <a:t>Juan Martin Medina Morales</a:t>
            </a:r>
            <a:endParaRPr lang="es-ES" sz="30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idx="4294967295"/>
          </p:nvPr>
        </p:nvSpPr>
        <p:spPr/>
        <p:txBody>
          <a:bodyPr/>
          <a:lstStyle/>
          <a:p>
            <a:pPr eaLnBrk="1" hangingPunct="1"/>
            <a:r>
              <a:rPr lang="es-MX" smtClean="0"/>
              <a:t>Acerca del libro…</a:t>
            </a:r>
            <a:endParaRPr lang="es-ES" smtClean="0"/>
          </a:p>
        </p:txBody>
      </p:sp>
      <p:sp>
        <p:nvSpPr>
          <p:cNvPr id="15362" name="Rectangle 3"/>
          <p:cNvSpPr>
            <a:spLocks noGrp="1"/>
          </p:cNvSpPr>
          <p:nvPr>
            <p:ph type="body" idx="4294967295"/>
          </p:nvPr>
        </p:nvSpPr>
        <p:spPr/>
        <p:txBody>
          <a:bodyPr/>
          <a:lstStyle/>
          <a:p>
            <a:pPr eaLnBrk="1" hangingPunct="1">
              <a:lnSpc>
                <a:spcPct val="90000"/>
              </a:lnSpc>
            </a:pPr>
            <a:r>
              <a:rPr lang="es-MX" smtClean="0"/>
              <a:t>Es una explicación a la aplicación de algunas de las heurísticas y aforismos que se mal entienden de McLuhan como el papel de los clichés o las leyes de los medios de comunicación, aunque el libro esta orientado a los ‘‘gerentes’’, sirve de base para comprender sus herramientas analíticas y predictivas para cualquier estudioso de los aspectos gerenciales.</a:t>
            </a:r>
            <a:endParaRPr lang="es-E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eaLnBrk="1" fontAlgn="auto" hangingPunct="1">
              <a:spcAft>
                <a:spcPts val="0"/>
              </a:spcAft>
              <a:defRPr/>
            </a:pPr>
            <a:r>
              <a:rPr lang="es-MX" dirty="0" smtClean="0"/>
              <a:t>Comienzo de Mcluhan en el mundo de los negocios.</a:t>
            </a:r>
            <a:endParaRPr lang="es-MX" dirty="0"/>
          </a:p>
        </p:txBody>
      </p:sp>
      <p:sp>
        <p:nvSpPr>
          <p:cNvPr id="16386" name="2 Marcador de contenido"/>
          <p:cNvSpPr>
            <a:spLocks noGrp="1"/>
          </p:cNvSpPr>
          <p:nvPr>
            <p:ph idx="1"/>
          </p:nvPr>
        </p:nvSpPr>
        <p:spPr>
          <a:xfrm>
            <a:off x="179388" y="2057400"/>
            <a:ext cx="8682037" cy="4800600"/>
          </a:xfrm>
        </p:spPr>
        <p:txBody>
          <a:bodyPr/>
          <a:lstStyle/>
          <a:p>
            <a:pPr eaLnBrk="1" hangingPunct="1"/>
            <a:r>
              <a:rPr lang="es-MX" sz="2800" smtClean="0"/>
              <a:t>Glenn Willmott “Mcluhan había comenzado a cortejar el mundo de los negocios mucho antes de su fama mediatizada como filosofo pop”</a:t>
            </a:r>
          </a:p>
          <a:p>
            <a:pPr eaLnBrk="1" hangingPunct="1"/>
            <a:r>
              <a:rPr lang="es-MX" sz="2800" smtClean="0"/>
              <a:t>1955 había creado una pequeña agencia de Relaciones Públicas con el nombre de “Idea Consultants” que ofrecía ideas creativas a los negocios basados en las ideas de Mcluhan y decía que muchas veces un ajeno a los negocios puede dar soluciones que los mismos expertos evaden.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2 Marcador de contenido"/>
          <p:cNvSpPr>
            <a:spLocks noGrp="1"/>
          </p:cNvSpPr>
          <p:nvPr>
            <p:ph idx="1"/>
          </p:nvPr>
        </p:nvSpPr>
        <p:spPr>
          <a:xfrm>
            <a:off x="323850" y="1052513"/>
            <a:ext cx="8569325" cy="5472112"/>
          </a:xfrm>
        </p:spPr>
        <p:txBody>
          <a:bodyPr/>
          <a:lstStyle/>
          <a:p>
            <a:pPr eaLnBrk="1" hangingPunct="1"/>
            <a:r>
              <a:rPr lang="es-MX" smtClean="0"/>
              <a:t>Tom Wolfe fue una de las primeras figuras públicas en reconocer y promover el genio de Mcluhan y quien alude a lo que se conoce como las “subidas y bajadas”  de Mcluhan pero hace un par de décadas hubo en renacer con lo que se conoce como “Aldea Global” </a:t>
            </a:r>
          </a:p>
          <a:p>
            <a:pPr eaLnBrk="1" hangingPunct="1"/>
            <a:r>
              <a:rPr lang="es-MX" smtClean="0"/>
              <a:t>“hippies a yuppies”  y sociedad pensante con la llegada de computadoras.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33412"/>
          </a:xfrm>
        </p:spPr>
        <p:txBody>
          <a:bodyPr>
            <a:normAutofit fontScale="90000"/>
          </a:bodyPr>
          <a:lstStyle/>
          <a:p>
            <a:pPr eaLnBrk="1" fontAlgn="auto" hangingPunct="1">
              <a:spcAft>
                <a:spcPts val="0"/>
              </a:spcAft>
              <a:defRPr/>
            </a:pPr>
            <a:r>
              <a:rPr lang="es-MX" dirty="0" smtClean="0"/>
              <a:t>Negocios como forma de arte.</a:t>
            </a:r>
            <a:endParaRPr lang="es-MX" dirty="0"/>
          </a:p>
        </p:txBody>
      </p:sp>
      <p:sp>
        <p:nvSpPr>
          <p:cNvPr id="18434" name="2 Marcador de contenido"/>
          <p:cNvSpPr>
            <a:spLocks noGrp="1"/>
          </p:cNvSpPr>
          <p:nvPr>
            <p:ph idx="1"/>
          </p:nvPr>
        </p:nvSpPr>
        <p:spPr>
          <a:xfrm>
            <a:off x="457200" y="1196975"/>
            <a:ext cx="8218488" cy="5661025"/>
          </a:xfrm>
        </p:spPr>
        <p:txBody>
          <a:bodyPr/>
          <a:lstStyle/>
          <a:p>
            <a:pPr eaLnBrk="1" hangingPunct="1"/>
            <a:r>
              <a:rPr lang="es-MX" smtClean="0"/>
              <a:t>Artista que tiene un percepción integral de los modelos de negocio en cualquier campo.</a:t>
            </a:r>
          </a:p>
          <a:p>
            <a:pPr eaLnBrk="1" hangingPunct="1"/>
            <a:r>
              <a:rPr lang="es-MX" sz="2400" smtClean="0"/>
              <a:t> Fue entrenado para examinar la evidencia de los textos y descubrir sus más profundos significados, además de ser especialista en el nuevo criticismo el cual privilegia el estudio de los efectos en lugar de las causas.</a:t>
            </a:r>
          </a:p>
          <a:p>
            <a:pPr eaLnBrk="1" hangingPunct="1"/>
            <a:r>
              <a:rPr lang="es-MX" sz="2400" smtClean="0"/>
              <a:t> Fue un joven profesor que no entendía por qué sus alumnos no tenían interés en la literatura, entonces descubre una  estrategia de pedagogía entendiendo qué es lo que les atrae a los estudiantes como videojuegos y películas entendiendo esto como “Cultura popular”.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2 Marcador de contenido"/>
          <p:cNvSpPr>
            <a:spLocks noGrp="1"/>
          </p:cNvSpPr>
          <p:nvPr>
            <p:ph idx="1"/>
          </p:nvPr>
        </p:nvSpPr>
        <p:spPr>
          <a:xfrm>
            <a:off x="468313" y="476250"/>
            <a:ext cx="8291512" cy="6048375"/>
          </a:xfrm>
        </p:spPr>
        <p:txBody>
          <a:bodyPr/>
          <a:lstStyle/>
          <a:p>
            <a:pPr eaLnBrk="1" hangingPunct="1"/>
            <a:r>
              <a:rPr lang="es-MX" sz="2400" dirty="0" smtClean="0"/>
              <a:t>Enfocó su atención en la publicidad como el principal soporte y la más efectiva forma de acercamiento a la cultura popular y los modos de pensar. </a:t>
            </a:r>
          </a:p>
          <a:p>
            <a:pPr eaLnBrk="1" hangingPunct="1"/>
            <a:r>
              <a:rPr lang="es-MX" sz="2400" dirty="0" smtClean="0"/>
              <a:t>Y a principios de la década de los 50´s se dio cuenta de indicios que tenia la televisión en la cultura popular llevándolo a hacer investigaciones y a lo que él llamó “El folklore del hombre industrial”</a:t>
            </a:r>
          </a:p>
          <a:p>
            <a:pPr eaLnBrk="1" hangingPunct="1"/>
            <a:r>
              <a:rPr lang="es-MX" dirty="0" smtClean="0"/>
              <a:t>“La cultura es nuestro negocio” basado en las preocupaciones de los publicistas, en lo que ya existe.</a:t>
            </a:r>
          </a:p>
          <a:p>
            <a:pPr eaLnBrk="1" hangingPunct="1"/>
            <a:r>
              <a:rPr lang="es-MX" dirty="0" smtClean="0"/>
              <a:t>“Tomar el hoy”  cambios del mundo de la electricidad, los cuales afectan no solo a los negocios y la economía sino también a lo social y al desarrollo político.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2 Marcador de contenido"/>
          <p:cNvSpPr>
            <a:spLocks noGrp="1"/>
          </p:cNvSpPr>
          <p:nvPr>
            <p:ph idx="1"/>
          </p:nvPr>
        </p:nvSpPr>
        <p:spPr>
          <a:xfrm>
            <a:off x="323850" y="404813"/>
            <a:ext cx="8424863" cy="6119812"/>
          </a:xfrm>
        </p:spPr>
        <p:txBody>
          <a:bodyPr/>
          <a:lstStyle/>
          <a:p>
            <a:pPr eaLnBrk="1" hangingPunct="1">
              <a:lnSpc>
                <a:spcPct val="90000"/>
              </a:lnSpc>
            </a:pPr>
            <a:r>
              <a:rPr lang="es-MX" sz="2600" dirty="0" smtClean="0"/>
              <a:t>Tres grandes tendencias “Tomar el hoy”.</a:t>
            </a:r>
          </a:p>
          <a:p>
            <a:pPr eaLnBrk="1" hangingPunct="1">
              <a:lnSpc>
                <a:spcPct val="90000"/>
              </a:lnSpc>
            </a:pPr>
            <a:r>
              <a:rPr lang="es-MX" sz="2600" dirty="0" smtClean="0"/>
              <a:t>Una tendencia general a la descentralización.   Con el mejoramiento de las comunicaciones a la velocidad de la luz, la distancia y otras instancias se han dejado de ver como un obstáculo para los negocios. “Todo está disponible para todos en cualquier lugar”</a:t>
            </a:r>
          </a:p>
          <a:p>
            <a:pPr eaLnBrk="1" hangingPunct="1">
              <a:lnSpc>
                <a:spcPct val="90000"/>
              </a:lnSpc>
            </a:pPr>
            <a:r>
              <a:rPr lang="es-MX" sz="2600" dirty="0" smtClean="0"/>
              <a:t>Un cambio general de hardware a software. Mcluhan había previsto que la tecnología y la cultura irían de “átomos a bits”, porque sabía del efecto de la electricidad era de descentralizar los sistemas de soporte de las comunicación humanas, lo cual hoy en día se puede ver con la digitalización y virtualización de la cultura.</a:t>
            </a:r>
          </a:p>
          <a:p>
            <a:pPr eaLnBrk="1" hangingPunct="1">
              <a:lnSpc>
                <a:spcPct val="90000"/>
              </a:lnSpc>
            </a:pPr>
            <a:r>
              <a:rPr lang="es-MX" sz="2600" dirty="0" smtClean="0"/>
              <a:t>Un cambio de los empleos de las personas a verdaderos roles de trabajo.</a:t>
            </a:r>
          </a:p>
          <a:p>
            <a:pPr eaLnBrk="1" hangingPunct="1">
              <a:lnSpc>
                <a:spcPct val="90000"/>
              </a:lnSpc>
            </a:pPr>
            <a:endParaRPr lang="es-MX" sz="26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91264" cy="6480720"/>
          </a:xfrm>
        </p:spPr>
        <p:txBody>
          <a:bodyPr/>
          <a:lstStyle/>
          <a:p>
            <a:pPr>
              <a:buNone/>
            </a:pPr>
            <a:r>
              <a:rPr lang="es-MX" b="1" dirty="0" smtClean="0"/>
              <a:t>Percepción entre figura y terreno.</a:t>
            </a:r>
          </a:p>
          <a:p>
            <a:pPr>
              <a:buNone/>
            </a:pPr>
            <a:endParaRPr lang="es-MX" dirty="0" smtClean="0"/>
          </a:p>
          <a:p>
            <a:r>
              <a:rPr lang="es-MX" dirty="0" smtClean="0"/>
              <a:t>McLuhan nos ha dicho “que nada tiene un significado solo” algo puede existir en aislamiento y su significado y por extensión es valioso, derivado de la función y el contexto o ambiente en el cual existe; es decir que la figura en sí no cambia solo cambia la percepción y el contexto en el que se encuentra. (Terreno).</a:t>
            </a:r>
          </a:p>
          <a:p>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800" b="1" dirty="0" smtClean="0"/>
              <a:t>Conocimiento y conciencia: El medio y el mensaje.</a:t>
            </a:r>
            <a:r>
              <a:rPr lang="es-MX" dirty="0" smtClean="0"/>
              <a:t/>
            </a:r>
            <a:br>
              <a:rPr lang="es-MX" dirty="0" smtClean="0"/>
            </a:br>
            <a:endParaRPr lang="es-MX" dirty="0"/>
          </a:p>
        </p:txBody>
      </p:sp>
      <p:sp>
        <p:nvSpPr>
          <p:cNvPr id="3" name="2 Marcador de contenido"/>
          <p:cNvSpPr>
            <a:spLocks noGrp="1"/>
          </p:cNvSpPr>
          <p:nvPr>
            <p:ph idx="1"/>
          </p:nvPr>
        </p:nvSpPr>
        <p:spPr>
          <a:xfrm>
            <a:off x="457200" y="1124744"/>
            <a:ext cx="8003232" cy="5328592"/>
          </a:xfrm>
        </p:spPr>
        <p:txBody>
          <a:bodyPr/>
          <a:lstStyle/>
          <a:p>
            <a:r>
              <a:rPr lang="es-MX" dirty="0" smtClean="0"/>
              <a:t>El medio es todo lo que extiende nuestra mente, cuerpo o sentidos, ya que tendemos a crear todo lo que concebimos o expresamos se convierte en el medio ya sea tangible o intangible.</a:t>
            </a:r>
            <a:endParaRPr lang="es-MX" dirty="0"/>
          </a:p>
        </p:txBody>
      </p:sp>
      <p:pic>
        <p:nvPicPr>
          <p:cNvPr id="4" name="3 Imagen" descr="mente.gif"/>
          <p:cNvPicPr>
            <a:picLocks noChangeAspect="1"/>
          </p:cNvPicPr>
          <p:nvPr/>
        </p:nvPicPr>
        <p:blipFill>
          <a:blip r:embed="rId2" cstate="print"/>
          <a:stretch>
            <a:fillRect/>
          </a:stretch>
        </p:blipFill>
        <p:spPr>
          <a:xfrm>
            <a:off x="179512" y="5174324"/>
            <a:ext cx="2123728" cy="168367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ajedrez.gif"/>
          <p:cNvPicPr>
            <a:picLocks noChangeAspect="1"/>
          </p:cNvPicPr>
          <p:nvPr/>
        </p:nvPicPr>
        <p:blipFill>
          <a:blip r:embed="rId2" cstate="print"/>
          <a:stretch>
            <a:fillRect/>
          </a:stretch>
        </p:blipFill>
        <p:spPr>
          <a:xfrm>
            <a:off x="3707904" y="2924944"/>
            <a:ext cx="5436096" cy="3933056"/>
          </a:xfrm>
          <a:prstGeom prst="rect">
            <a:avLst/>
          </a:prstGeom>
        </p:spPr>
      </p:pic>
      <p:sp>
        <p:nvSpPr>
          <p:cNvPr id="2" name="1 Título"/>
          <p:cNvSpPr>
            <a:spLocks noGrp="1"/>
          </p:cNvSpPr>
          <p:nvPr>
            <p:ph type="title"/>
          </p:nvPr>
        </p:nvSpPr>
        <p:spPr/>
        <p:txBody>
          <a:bodyPr/>
          <a:lstStyle/>
          <a:p>
            <a:r>
              <a:rPr lang="es-MX" sz="3600" b="1" dirty="0" smtClean="0"/>
              <a:t>Compañía igual a medio.</a:t>
            </a:r>
            <a:r>
              <a:rPr lang="es-MX" dirty="0" smtClean="0"/>
              <a:t/>
            </a:r>
            <a:br>
              <a:rPr lang="es-MX" dirty="0" smtClean="0"/>
            </a:br>
            <a:endParaRPr lang="es-MX" dirty="0"/>
          </a:p>
        </p:txBody>
      </p:sp>
      <p:sp>
        <p:nvSpPr>
          <p:cNvPr id="3" name="2 Marcador de contenido"/>
          <p:cNvSpPr>
            <a:spLocks noGrp="1"/>
          </p:cNvSpPr>
          <p:nvPr>
            <p:ph idx="1"/>
          </p:nvPr>
        </p:nvSpPr>
        <p:spPr>
          <a:xfrm>
            <a:off x="457200" y="1196752"/>
            <a:ext cx="8219256" cy="5328592"/>
          </a:xfrm>
        </p:spPr>
        <p:txBody>
          <a:bodyPr/>
          <a:lstStyle/>
          <a:p>
            <a:r>
              <a:rPr lang="es-MX" dirty="0" smtClean="0"/>
              <a:t>Las compañías son un medio como extensión de nuestra habilidad para trabajar ya sea trabajo físico o mental o como la “visión” de la corporación como extensión de nuestra vista y es de aquí donde salen las estrategias a seguir de las empresas. </a:t>
            </a:r>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MX" sz="3600" dirty="0" smtClean="0"/>
              <a:t>Sobrecarga de información.</a:t>
            </a:r>
            <a:endParaRPr lang="es-MX" sz="3600" dirty="0"/>
          </a:p>
        </p:txBody>
      </p:sp>
      <p:sp>
        <p:nvSpPr>
          <p:cNvPr id="3" name="2 Marcador de contenido"/>
          <p:cNvSpPr>
            <a:spLocks noGrp="1"/>
          </p:cNvSpPr>
          <p:nvPr>
            <p:ph idx="1"/>
          </p:nvPr>
        </p:nvSpPr>
        <p:spPr>
          <a:xfrm>
            <a:off x="395536" y="1196752"/>
            <a:ext cx="8291264" cy="5400600"/>
          </a:xfrm>
        </p:spPr>
        <p:txBody>
          <a:bodyPr/>
          <a:lstStyle/>
          <a:p>
            <a:r>
              <a:rPr lang="es-MX" sz="2400" dirty="0" smtClean="0"/>
              <a:t>La información proviene del exterior de nuestras experiencias sensoriales directas al interior de nuestras mentes.</a:t>
            </a:r>
          </a:p>
          <a:p>
            <a:r>
              <a:rPr lang="es-MX" sz="2400" dirty="0" smtClean="0"/>
              <a:t>Comúnmente se siente el bombardeo de los múltiples canales con información y muchas personas se sienten obligadas a desenchufar la televisión e ignorar los mensajes y la nueva perspectiva para el mundo es que el mensaje de un medio es el resultante del cambio en escala en ritmo o patrón que el medio causa en nosotros mismos, en la sociedad o en la cultura.</a:t>
            </a:r>
          </a:p>
          <a:p>
            <a:endParaRPr lang="es-MX" dirty="0"/>
          </a:p>
        </p:txBody>
      </p:sp>
      <p:pic>
        <p:nvPicPr>
          <p:cNvPr id="4" name="3 Imagen" descr="sobrecarga.jpg"/>
          <p:cNvPicPr>
            <a:picLocks noChangeAspect="1"/>
          </p:cNvPicPr>
          <p:nvPr/>
        </p:nvPicPr>
        <p:blipFill>
          <a:blip r:embed="rId2" cstate="print"/>
          <a:stretch>
            <a:fillRect/>
          </a:stretch>
        </p:blipFill>
        <p:spPr>
          <a:xfrm>
            <a:off x="3131840" y="5661248"/>
            <a:ext cx="2730500" cy="119675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b="1" dirty="0" smtClean="0"/>
              <a:t>Ahora se hace una pausa del mensaje de nuestra televisión.</a:t>
            </a:r>
            <a:r>
              <a:rPr lang="es-MX" sz="3600" dirty="0" smtClean="0"/>
              <a:t/>
            </a:r>
            <a:br>
              <a:rPr lang="es-MX" sz="3600" dirty="0" smtClean="0"/>
            </a:br>
            <a:endParaRPr lang="es-MX" sz="3600" dirty="0"/>
          </a:p>
        </p:txBody>
      </p:sp>
      <p:pic>
        <p:nvPicPr>
          <p:cNvPr id="5" name="4 Imagen" descr="television.jpg"/>
          <p:cNvPicPr>
            <a:picLocks noChangeAspect="1"/>
          </p:cNvPicPr>
          <p:nvPr/>
        </p:nvPicPr>
        <p:blipFill>
          <a:blip r:embed="rId2" cstate="print"/>
          <a:stretch>
            <a:fillRect/>
          </a:stretch>
        </p:blipFill>
        <p:spPr>
          <a:xfrm>
            <a:off x="5303520" y="4221088"/>
            <a:ext cx="3840480" cy="2636912"/>
          </a:xfrm>
          <a:prstGeom prst="rect">
            <a:avLst/>
          </a:prstGeom>
        </p:spPr>
      </p:pic>
      <p:sp>
        <p:nvSpPr>
          <p:cNvPr id="3" name="2 Marcador de contenido"/>
          <p:cNvSpPr>
            <a:spLocks noGrp="1"/>
          </p:cNvSpPr>
          <p:nvPr>
            <p:ph idx="1"/>
          </p:nvPr>
        </p:nvSpPr>
        <p:spPr>
          <a:xfrm>
            <a:off x="457200" y="1340768"/>
            <a:ext cx="7931224" cy="5112568"/>
          </a:xfrm>
        </p:spPr>
        <p:txBody>
          <a:bodyPr/>
          <a:lstStyle/>
          <a:p>
            <a:r>
              <a:rPr lang="es-MX" dirty="0" smtClean="0"/>
              <a:t>La televisión tiene la capacidad de efectuar cambios significantes de comportamiento con un gran poder en la influencia de las entidades por la extensión de la vista teniendo la habilidad de compartir ideas más poderosas e influyentes.</a:t>
            </a:r>
            <a:endParaRPr lang="es-MX"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b="1" dirty="0" smtClean="0"/>
              <a:t>Internet igual a medio igual a mensaje.</a:t>
            </a:r>
            <a:r>
              <a:rPr lang="es-MX" sz="3200" dirty="0" smtClean="0"/>
              <a:t/>
            </a:r>
            <a:br>
              <a:rPr lang="es-MX" sz="3200" dirty="0" smtClean="0"/>
            </a:br>
            <a:endParaRPr lang="es-MX" sz="3200" dirty="0"/>
          </a:p>
        </p:txBody>
      </p:sp>
      <p:sp>
        <p:nvSpPr>
          <p:cNvPr id="3" name="2 Marcador de contenido"/>
          <p:cNvSpPr>
            <a:spLocks noGrp="1"/>
          </p:cNvSpPr>
          <p:nvPr>
            <p:ph idx="1"/>
          </p:nvPr>
        </p:nvSpPr>
        <p:spPr>
          <a:xfrm>
            <a:off x="457200" y="1196752"/>
            <a:ext cx="7467600" cy="4929411"/>
          </a:xfrm>
        </p:spPr>
        <p:txBody>
          <a:bodyPr/>
          <a:lstStyle/>
          <a:p>
            <a:r>
              <a:rPr lang="es-MX" dirty="0" smtClean="0"/>
              <a:t>Utilizando internet como medio de mercadeo, la ecuación de McLuhan quiere decir que el cambio efectuado por un medio es precisamente igual al medio en sí, y como el medio es un concepto o un producto su significado y su importancia son iguales para cambiar sus efectos</a:t>
            </a: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3200" b="1" dirty="0" smtClean="0"/>
              <a:t>Viviendo en el espejo retrovisor.</a:t>
            </a:r>
            <a:r>
              <a:rPr lang="es-MX" sz="3200" dirty="0" smtClean="0"/>
              <a:t/>
            </a:r>
            <a:br>
              <a:rPr lang="es-MX" sz="3200" dirty="0" smtClean="0"/>
            </a:br>
            <a:endParaRPr lang="es-MX" sz="3200" dirty="0"/>
          </a:p>
        </p:txBody>
      </p:sp>
      <p:sp>
        <p:nvSpPr>
          <p:cNvPr id="3" name="2 Marcador de contenido"/>
          <p:cNvSpPr>
            <a:spLocks noGrp="1"/>
          </p:cNvSpPr>
          <p:nvPr>
            <p:ph idx="1"/>
          </p:nvPr>
        </p:nvSpPr>
        <p:spPr>
          <a:xfrm>
            <a:off x="457200" y="1124744"/>
            <a:ext cx="8075240" cy="5184576"/>
          </a:xfrm>
        </p:spPr>
        <p:txBody>
          <a:bodyPr/>
          <a:lstStyle/>
          <a:p>
            <a:r>
              <a:rPr lang="es-MX" sz="2400" dirty="0" smtClean="0"/>
              <a:t>Pensando en nuevos productos y tecnologías, el primer uso de cualquier nueva tecnología es implicar las capacidades de la  vieja tecnología a la que desplaza.</a:t>
            </a:r>
          </a:p>
          <a:p>
            <a:r>
              <a:rPr lang="es-MX" sz="2400" dirty="0" smtClean="0"/>
              <a:t>El medio tiene que ser usado primeramente para reconstruir el presente debido a que no podemos comprender sus cambios en escala ya que primero tendemos a negarlos y después a controlarlos, esto sucede muy seguido por nuestra desventaja ante ellos y esto es a lo que McLuhan llama viviendo en el espejo retrovisor. </a:t>
            </a:r>
          </a:p>
          <a:p>
            <a:endParaRPr lang="es-MX"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7467600" cy="1143000"/>
          </a:xfrm>
        </p:spPr>
        <p:txBody>
          <a:bodyPr/>
          <a:lstStyle/>
          <a:p>
            <a:r>
              <a:rPr lang="es-MX" sz="3600" dirty="0" smtClean="0"/>
              <a:t>El sondeo de la mente.</a:t>
            </a:r>
            <a:endParaRPr lang="es-MX" sz="3600" dirty="0"/>
          </a:p>
        </p:txBody>
      </p:sp>
      <p:sp>
        <p:nvSpPr>
          <p:cNvPr id="3" name="2 Marcador de contenido"/>
          <p:cNvSpPr>
            <a:spLocks noGrp="1"/>
          </p:cNvSpPr>
          <p:nvPr>
            <p:ph idx="1"/>
          </p:nvPr>
        </p:nvSpPr>
        <p:spPr>
          <a:xfrm>
            <a:off x="457200" y="1340768"/>
            <a:ext cx="8075240" cy="5184576"/>
          </a:xfrm>
        </p:spPr>
        <p:txBody>
          <a:bodyPr/>
          <a:lstStyle/>
          <a:p>
            <a:r>
              <a:rPr lang="es-MX" dirty="0" smtClean="0"/>
              <a:t>McLuhan usó sondeos de pensamiento para investigar situaciones desconocidas, los nuevos medios y el cambio de circunstancias; un sondeo pone a nuestra mente en acción forzándonos a detenernos y pensar porque sus efectos en nuestras conciencias son inesperados, y nos recuerda que para lograr una buena conciencia primero tenemos que sondear todo incluso las palabras y a uno mismo. </a:t>
            </a:r>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7467600" cy="1143000"/>
          </a:xfrm>
        </p:spPr>
        <p:txBody>
          <a:bodyPr/>
          <a:lstStyle/>
          <a:p>
            <a:r>
              <a:rPr lang="es-MX" sz="3600" dirty="0" smtClean="0"/>
              <a:t>El lenguaje como medio.</a:t>
            </a:r>
            <a:endParaRPr lang="es-MX" sz="3600" dirty="0"/>
          </a:p>
        </p:txBody>
      </p:sp>
      <p:sp>
        <p:nvSpPr>
          <p:cNvPr id="3" name="2 Marcador de contenido"/>
          <p:cNvSpPr>
            <a:spLocks noGrp="1"/>
          </p:cNvSpPr>
          <p:nvPr>
            <p:ph idx="1"/>
          </p:nvPr>
        </p:nvSpPr>
        <p:spPr>
          <a:xfrm>
            <a:off x="457200" y="1268760"/>
            <a:ext cx="8003232" cy="5328592"/>
          </a:xfrm>
        </p:spPr>
        <p:txBody>
          <a:bodyPr/>
          <a:lstStyle/>
          <a:p>
            <a:r>
              <a:rPr lang="es-MX" dirty="0" smtClean="0"/>
              <a:t>En el sentido de McLuhan “nosotros somos los que le damos forma a nuestras herramientas y después nuestras herramientas nos dan forma” de esta manera el lenguaje es un potente medio que nos transforma con influencias en la conducta y la percepción de la realidad.</a:t>
            </a:r>
          </a:p>
          <a:p>
            <a:endParaRPr lang="es-MX"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5721499"/>
          </a:xfrm>
        </p:spPr>
        <p:txBody>
          <a:bodyPr/>
          <a:lstStyle/>
          <a:p>
            <a:r>
              <a:rPr lang="es-MX" dirty="0" smtClean="0"/>
              <a:t>De acuerdo a McLuhan discernimos la realidad encajando una observación externa con una serie de patrones internos que representan nuestra concepción del universo y dice que cuando hay un encaje exitoso entre lo que percibimos y lo que concebimos entonces encontramos la verdad.</a:t>
            </a:r>
          </a:p>
          <a:p>
            <a:endParaRPr lang="es-MX"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19256" cy="5832648"/>
          </a:xfrm>
        </p:spPr>
        <p:txBody>
          <a:bodyPr/>
          <a:lstStyle/>
          <a:p>
            <a:r>
              <a:rPr lang="es-MX" sz="2800" dirty="0" smtClean="0"/>
              <a:t>A lo largo de nuestra vida, ya sea pública, privada, corporativa o individual, la aceptación de la incuestionable masa y la adopción de clichés ha tenido profundos efectos, en un ambiente o contexto corporativo, adjudicamos a los escritores televisivos la tarea de comunicar y explicar nuestros pensamientos e ideas contando como principal recurso a la cultura pop.</a:t>
            </a:r>
          </a:p>
          <a:p>
            <a:r>
              <a:rPr lang="es-MX" sz="2800" dirty="0" smtClean="0"/>
              <a:t>También llamadas “buzzwords”</a:t>
            </a:r>
          </a:p>
          <a:p>
            <a:endParaRPr lang="es-MX"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Ejemplo.</a:t>
            </a:r>
            <a:endParaRPr lang="es-MX" dirty="0"/>
          </a:p>
        </p:txBody>
      </p:sp>
      <p:pic>
        <p:nvPicPr>
          <p:cNvPr id="4" name="3 Marcador de contenido" descr="buzz.png"/>
          <p:cNvPicPr>
            <a:picLocks noGrp="1" noChangeAspect="1"/>
          </p:cNvPicPr>
          <p:nvPr>
            <p:ph idx="1"/>
          </p:nvPr>
        </p:nvPicPr>
        <p:blipFill>
          <a:blip r:embed="rId2" cstate="print"/>
          <a:stretch>
            <a:fillRect/>
          </a:stretch>
        </p:blipFill>
        <p:spPr>
          <a:xfrm>
            <a:off x="611560" y="1529408"/>
            <a:ext cx="7128791" cy="4707904"/>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Somnolencia…</a:t>
            </a:r>
            <a:endParaRPr lang="es-MX" dirty="0"/>
          </a:p>
        </p:txBody>
      </p:sp>
      <p:sp>
        <p:nvSpPr>
          <p:cNvPr id="3" name="2 Marcador de contenido"/>
          <p:cNvSpPr>
            <a:spLocks noGrp="1"/>
          </p:cNvSpPr>
          <p:nvPr>
            <p:ph idx="1"/>
          </p:nvPr>
        </p:nvSpPr>
        <p:spPr>
          <a:xfrm>
            <a:off x="457200" y="1600200"/>
            <a:ext cx="7467600" cy="4493095"/>
          </a:xfrm>
        </p:spPr>
        <p:txBody>
          <a:bodyPr/>
          <a:lstStyle/>
          <a:p>
            <a:r>
              <a:rPr lang="es-MX" dirty="0" smtClean="0"/>
              <a:t>La anestesia es el entumecimiento de todos los sentidos, resultante en una pérdida de la confianza y la inhabilidad de percibir o reaccionar apropiadamente al ambiente en el que nos encontramos, un ejemplo en el ambiente de los negocios es que oímos a clientes insatisfechos pero no podemos escuchar la guía o entendimiento de su perspectiva.</a:t>
            </a:r>
          </a:p>
          <a:p>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908720"/>
            <a:ext cx="8712968" cy="4525963"/>
          </a:xfrm>
        </p:spPr>
        <p:txBody>
          <a:bodyPr/>
          <a:lstStyle/>
          <a:p>
            <a:r>
              <a:rPr lang="es-MX" dirty="0" smtClean="0"/>
              <a:t>Los canales de información en sí, se convierten en clichés administrativos y sus efectos anestesiantes se hacen más penetrantes, el resultado es una supresión masiva de un pensamiento crítico y una prueba objetiva contra la realidad, por ejemplo por muchos años la televisión y en particular las noticias eran consideradas como autoritarias. </a:t>
            </a:r>
          </a:p>
          <a:p>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Un cliché recuperado…</a:t>
            </a:r>
            <a:endParaRPr lang="es-MX" dirty="0"/>
          </a:p>
        </p:txBody>
      </p:sp>
      <p:sp>
        <p:nvSpPr>
          <p:cNvPr id="3" name="2 Marcador de contenido"/>
          <p:cNvSpPr>
            <a:spLocks noGrp="1"/>
          </p:cNvSpPr>
          <p:nvPr>
            <p:ph idx="1"/>
          </p:nvPr>
        </p:nvSpPr>
        <p:spPr>
          <a:xfrm>
            <a:off x="457200" y="1600200"/>
            <a:ext cx="8507288" cy="4525963"/>
          </a:xfrm>
        </p:spPr>
        <p:txBody>
          <a:bodyPr/>
          <a:lstStyle/>
          <a:p>
            <a:r>
              <a:rPr lang="es-MX" dirty="0" smtClean="0"/>
              <a:t>Finalmente un cliché administrativo puede forzar la recolección de un viejo cliché  trayendo consigo algo que McLuhan llama “conciencia recuperada”, esto es una instancia particularmente interesante, el exceso de uso de los clichés puede consignar al viejo cliché como un montón de basura administrativa y el viejo término puede ser renombrado como prototipo.</a:t>
            </a:r>
          </a:p>
          <a:p>
            <a:endParaRPr lang="es-MX"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075240" cy="5577483"/>
          </a:xfrm>
        </p:spPr>
        <p:txBody>
          <a:bodyPr/>
          <a:lstStyle/>
          <a:p>
            <a:r>
              <a:rPr lang="es-MX" dirty="0" smtClean="0"/>
              <a:t>Cuando nos encontramos a nosotros mismo cara a cara con un gran reto, la típica respuesta humana es generalmente tratar con algo que funcionó en el pasado.</a:t>
            </a:r>
          </a:p>
          <a:p>
            <a:r>
              <a:rPr lang="es-MX" dirty="0" smtClean="0"/>
              <a:t>En el mundo de los negocios lo que se tiene que hacer es lo que se conoce como re-inventar, algunas compañías hacen que sus colaboradores tengan lluvias de ideas que precisamente sirve para reinventar lo conocido.</a:t>
            </a:r>
          </a:p>
          <a:p>
            <a:endParaRPr lang="es-MX"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ausaEfecto.jpg"/>
          <p:cNvPicPr>
            <a:picLocks noChangeAspect="1"/>
          </p:cNvPicPr>
          <p:nvPr/>
        </p:nvPicPr>
        <p:blipFill>
          <a:blip r:embed="rId2" cstate="print"/>
          <a:stretch>
            <a:fillRect/>
          </a:stretch>
        </p:blipFill>
        <p:spPr>
          <a:xfrm>
            <a:off x="6122814" y="4584104"/>
            <a:ext cx="3021186" cy="2273896"/>
          </a:xfrm>
          <a:prstGeom prst="rect">
            <a:avLst/>
          </a:prstGeom>
        </p:spPr>
      </p:pic>
      <p:sp>
        <p:nvSpPr>
          <p:cNvPr id="2" name="1 Título"/>
          <p:cNvSpPr>
            <a:spLocks noGrp="1"/>
          </p:cNvSpPr>
          <p:nvPr>
            <p:ph type="title"/>
          </p:nvPr>
        </p:nvSpPr>
        <p:spPr/>
        <p:txBody>
          <a:bodyPr/>
          <a:lstStyle/>
          <a:p>
            <a:r>
              <a:rPr lang="es-MX" dirty="0" smtClean="0"/>
              <a:t>Efectos y causas.</a:t>
            </a:r>
            <a:endParaRPr lang="es-MX" dirty="0"/>
          </a:p>
        </p:txBody>
      </p:sp>
      <p:sp>
        <p:nvSpPr>
          <p:cNvPr id="3" name="2 Marcador de contenido"/>
          <p:cNvSpPr>
            <a:spLocks noGrp="1"/>
          </p:cNvSpPr>
          <p:nvPr>
            <p:ph idx="1"/>
          </p:nvPr>
        </p:nvSpPr>
        <p:spPr>
          <a:xfrm>
            <a:off x="457200" y="1600200"/>
            <a:ext cx="8291264" cy="4525963"/>
          </a:xfrm>
        </p:spPr>
        <p:txBody>
          <a:bodyPr/>
          <a:lstStyle/>
          <a:p>
            <a:r>
              <a:rPr lang="es-MX" dirty="0" smtClean="0"/>
              <a:t>Las causas son concepciones o modelos mentales que nos permiten parear las percepciones con los patrones que llevamos en nuestras mentes. La noción de las causas nos ayuda a entender y racionalizar los efectos percibidos de los medios para hacerlos funcionales en un contexto en particular.</a:t>
            </a:r>
          </a:p>
          <a:p>
            <a:endParaRPr lang="es-MX"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0"/>
            <a:ext cx="7467600" cy="1143000"/>
          </a:xfrm>
        </p:spPr>
        <p:txBody>
          <a:bodyPr/>
          <a:lstStyle/>
          <a:p>
            <a:r>
              <a:rPr lang="es-MX" sz="3200" dirty="0" smtClean="0"/>
              <a:t>Las leyes de los medios.</a:t>
            </a:r>
            <a:endParaRPr lang="es-MX" sz="3200" dirty="0"/>
          </a:p>
        </p:txBody>
      </p:sp>
      <p:sp>
        <p:nvSpPr>
          <p:cNvPr id="3" name="2 Marcador de contenido"/>
          <p:cNvSpPr>
            <a:spLocks noGrp="1"/>
          </p:cNvSpPr>
          <p:nvPr>
            <p:ph idx="1"/>
          </p:nvPr>
        </p:nvSpPr>
        <p:spPr>
          <a:xfrm>
            <a:off x="457200" y="1124744"/>
            <a:ext cx="8003232" cy="5400600"/>
          </a:xfrm>
        </p:spPr>
        <p:txBody>
          <a:bodyPr/>
          <a:lstStyle/>
          <a:p>
            <a:r>
              <a:rPr lang="es-MX" dirty="0" smtClean="0"/>
              <a:t>Marshall y Eric McLuhan postularon las cuatro leyes de los medios, mantienen que las leyes aplican sin excepción toda creación de la humanidad, ya sea tangible o intangible, abstracto o concreto y nos mencionan que son ´precisamente las cuatro leyes las que revelan la naturaleza de cualquier medio y las cuatro leyes están enmarcadas como cuestionamientos o sondeos.</a:t>
            </a:r>
          </a:p>
          <a:p>
            <a:endParaRPr lang="es-MX"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260648"/>
            <a:ext cx="7467600" cy="4525963"/>
          </a:xfrm>
        </p:spPr>
        <p:txBody>
          <a:bodyPr/>
          <a:lstStyle/>
          <a:p>
            <a:r>
              <a:rPr lang="es-MX" dirty="0" smtClean="0"/>
              <a:t>¿Qué hace que el nuevo artefacto mejore, intensifique, haga posible o acelere? </a:t>
            </a:r>
            <a:endParaRPr lang="es-MX" dirty="0"/>
          </a:p>
        </p:txBody>
      </p:sp>
      <p:pic>
        <p:nvPicPr>
          <p:cNvPr id="4" name="3 Imagen" descr="usb.jpg"/>
          <p:cNvPicPr>
            <a:picLocks noChangeAspect="1"/>
          </p:cNvPicPr>
          <p:nvPr/>
        </p:nvPicPr>
        <p:blipFill>
          <a:blip r:embed="rId2" cstate="print"/>
          <a:stretch>
            <a:fillRect/>
          </a:stretch>
        </p:blipFill>
        <p:spPr>
          <a:xfrm>
            <a:off x="467544" y="2636912"/>
            <a:ext cx="4572000" cy="33718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7467600" cy="4525963"/>
          </a:xfrm>
        </p:spPr>
        <p:txBody>
          <a:bodyPr/>
          <a:lstStyle/>
          <a:p>
            <a:r>
              <a:rPr lang="es-MX" dirty="0" smtClean="0"/>
              <a:t>¿Qué es empujado hacia un lado o hecho obsoleto por el nuevo órgano?</a:t>
            </a:r>
            <a:endParaRPr lang="es-MX" dirty="0"/>
          </a:p>
        </p:txBody>
      </p:sp>
      <p:pic>
        <p:nvPicPr>
          <p:cNvPr id="4" name="3 Imagen" descr="iphone-5-vs-iphone-4s.jpg"/>
          <p:cNvPicPr>
            <a:picLocks noChangeAspect="1"/>
          </p:cNvPicPr>
          <p:nvPr/>
        </p:nvPicPr>
        <p:blipFill>
          <a:blip r:embed="rId2" cstate="print"/>
          <a:stretch>
            <a:fillRect/>
          </a:stretch>
        </p:blipFill>
        <p:spPr>
          <a:xfrm>
            <a:off x="2195736" y="2780928"/>
            <a:ext cx="4572000" cy="304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76672"/>
            <a:ext cx="7467600" cy="4525963"/>
          </a:xfrm>
        </p:spPr>
        <p:txBody>
          <a:bodyPr/>
          <a:lstStyle/>
          <a:p>
            <a:pPr lvl="0"/>
            <a:r>
              <a:rPr lang="es-MX" dirty="0" smtClean="0"/>
              <a:t>¿Qué reaparece o se recupera de prontas acciones y servicios traídos al juego simultáneamente por la nueva forma?</a:t>
            </a:r>
          </a:p>
          <a:p>
            <a:endParaRPr lang="es-MX" dirty="0"/>
          </a:p>
        </p:txBody>
      </p:sp>
      <p:pic>
        <p:nvPicPr>
          <p:cNvPr id="4" name="3 Imagen" descr="images.jpg"/>
          <p:cNvPicPr>
            <a:picLocks noChangeAspect="1"/>
          </p:cNvPicPr>
          <p:nvPr/>
        </p:nvPicPr>
        <p:blipFill>
          <a:blip r:embed="rId2" cstate="print"/>
          <a:stretch>
            <a:fillRect/>
          </a:stretch>
        </p:blipFill>
        <p:spPr>
          <a:xfrm>
            <a:off x="2267744" y="4005064"/>
            <a:ext cx="4032448" cy="158496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76672"/>
            <a:ext cx="8064896" cy="5328592"/>
          </a:xfrm>
        </p:spPr>
        <p:txBody>
          <a:bodyPr/>
          <a:lstStyle/>
          <a:p>
            <a:pPr lvl="0"/>
            <a:r>
              <a:rPr lang="es-MX" dirty="0" smtClean="0"/>
              <a:t>Cuando se presiona al limite su potencial, la nueva forma tenderá a revertir lo que era en sus originales características. ¿Cuál es el potencial de reversa de la nueva forma?</a:t>
            </a:r>
          </a:p>
          <a:p>
            <a:endParaRPr lang="es-MX" dirty="0"/>
          </a:p>
        </p:txBody>
      </p:sp>
      <p:pic>
        <p:nvPicPr>
          <p:cNvPr id="4" name="3 Imagen" descr="disquete-usb.jpg"/>
          <p:cNvPicPr>
            <a:picLocks noChangeAspect="1"/>
          </p:cNvPicPr>
          <p:nvPr/>
        </p:nvPicPr>
        <p:blipFill>
          <a:blip r:embed="rId2" cstate="print"/>
          <a:stretch>
            <a:fillRect/>
          </a:stretch>
        </p:blipFill>
        <p:spPr>
          <a:xfrm>
            <a:off x="1600200" y="3140968"/>
            <a:ext cx="4411960" cy="270103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147248" cy="5649491"/>
          </a:xfrm>
        </p:spPr>
        <p:txBody>
          <a:bodyPr/>
          <a:lstStyle/>
          <a:p>
            <a:pPr algn="ctr"/>
            <a:r>
              <a:rPr lang="es-MX" dirty="0" smtClean="0"/>
              <a:t>Extendida, obsoleta, recuperada, todos estos efectos ocurren en el medio a la vez, simultáneamente, no es que una u otra ocurra en tiempos diferentes o que una cause o dirija a la otra. Todos estos efectos están presentes y reflejan la naturaleza sistémica en los efectos de un medio.</a:t>
            </a:r>
          </a:p>
          <a:p>
            <a:pPr algn="ctr"/>
            <a:endParaRPr lang="es-MX"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Light_through_glass"/>
          <p:cNvPicPr>
            <a:picLocks noChangeAspect="1" noChangeArrowheads="1"/>
          </p:cNvPicPr>
          <p:nvPr/>
        </p:nvPicPr>
        <p:blipFill>
          <a:blip r:embed="rId2" cstate="print"/>
          <a:srcRect/>
          <a:stretch>
            <a:fillRect/>
          </a:stretch>
        </p:blipFill>
        <p:spPr bwMode="auto">
          <a:xfrm>
            <a:off x="179388" y="115888"/>
            <a:ext cx="8785225" cy="6553200"/>
          </a:xfrm>
          <a:prstGeom prst="rect">
            <a:avLst/>
          </a:prstGeom>
          <a:noFill/>
          <a:ln w="9525">
            <a:noFill/>
            <a:miter lim="800000"/>
            <a:headEnd/>
            <a:tailEnd/>
          </a:ln>
        </p:spPr>
      </p:pic>
      <p:sp>
        <p:nvSpPr>
          <p:cNvPr id="21506" name="Rectangle 3"/>
          <p:cNvSpPr>
            <a:spLocks noGrp="1"/>
          </p:cNvSpPr>
          <p:nvPr>
            <p:ph type="title"/>
          </p:nvPr>
        </p:nvSpPr>
        <p:spPr>
          <a:xfrm>
            <a:off x="323850" y="908050"/>
            <a:ext cx="5184775" cy="1143000"/>
          </a:xfrm>
        </p:spPr>
        <p:txBody>
          <a:bodyPr/>
          <a:lstStyle/>
          <a:p>
            <a:pPr eaLnBrk="1" hangingPunct="1"/>
            <a:r>
              <a:rPr lang="es-MX" dirty="0" smtClean="0"/>
              <a:t>A través del vidrio</a:t>
            </a:r>
            <a:endParaRPr lang="es-ES" dirty="0" smtClean="0"/>
          </a:p>
        </p:txBody>
      </p:sp>
      <p:sp>
        <p:nvSpPr>
          <p:cNvPr id="21507" name="Rectangle 4"/>
          <p:cNvSpPr>
            <a:spLocks noChangeArrowheads="1"/>
          </p:cNvSpPr>
          <p:nvPr/>
        </p:nvSpPr>
        <p:spPr bwMode="auto">
          <a:xfrm>
            <a:off x="5867400" y="3213100"/>
            <a:ext cx="3089275" cy="641350"/>
          </a:xfrm>
          <a:prstGeom prst="rect">
            <a:avLst/>
          </a:prstGeom>
          <a:noFill/>
          <a:ln w="9525">
            <a:noFill/>
            <a:miter lim="800000"/>
            <a:headEnd/>
            <a:tailEnd/>
          </a:ln>
        </p:spPr>
        <p:txBody>
          <a:bodyPr>
            <a:spAutoFit/>
          </a:bodyPr>
          <a:lstStyle/>
          <a:p>
            <a:r>
              <a:rPr lang="es-MX" dirty="0"/>
              <a:t>Enfoque hacia el análisis de productos</a:t>
            </a:r>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body" idx="1"/>
          </p:nvPr>
        </p:nvSpPr>
        <p:spPr>
          <a:xfrm>
            <a:off x="250825" y="260350"/>
            <a:ext cx="8642350" cy="3744913"/>
          </a:xfrm>
        </p:spPr>
        <p:txBody>
          <a:bodyPr/>
          <a:lstStyle/>
          <a:p>
            <a:pPr eaLnBrk="1" hangingPunct="1"/>
            <a:r>
              <a:rPr lang="es-MX" dirty="0" smtClean="0"/>
              <a:t>La importancia de las leyes de los medios en el marco de la tétrada yace en su habilidad para revelar las características y efectos que se esconden, ya que sirve como una linterna en los rincones oscuros de la mente, </a:t>
            </a:r>
            <a:r>
              <a:rPr lang="es-MX" b="1" dirty="0" smtClean="0"/>
              <a:t>igual que buscar un zapato dentro de un closet oscuro con una linterna</a:t>
            </a:r>
            <a:r>
              <a:rPr lang="es-MX" dirty="0" smtClean="0"/>
              <a:t>.</a:t>
            </a:r>
            <a:endParaRPr lang="es-ES" dirty="0" smtClean="0"/>
          </a:p>
        </p:txBody>
      </p:sp>
      <p:pic>
        <p:nvPicPr>
          <p:cNvPr id="22530" name="Picture 3" descr="images"/>
          <p:cNvPicPr>
            <a:picLocks noChangeAspect="1" noChangeArrowheads="1"/>
          </p:cNvPicPr>
          <p:nvPr/>
        </p:nvPicPr>
        <p:blipFill>
          <a:blip r:embed="rId2" cstate="print"/>
          <a:srcRect/>
          <a:stretch>
            <a:fillRect/>
          </a:stretch>
        </p:blipFill>
        <p:spPr bwMode="auto">
          <a:xfrm>
            <a:off x="5435600" y="3860800"/>
            <a:ext cx="3455988" cy="2767013"/>
          </a:xfrm>
          <a:prstGeom prst="rect">
            <a:avLst/>
          </a:prstGeom>
          <a:noFill/>
          <a:ln w="9525">
            <a:noFill/>
            <a:miter lim="800000"/>
            <a:headEnd/>
            <a:tailEnd/>
          </a:ln>
        </p:spPr>
      </p:pic>
      <p:pic>
        <p:nvPicPr>
          <p:cNvPr id="22531" name="Picture 4" descr="bright-flashlight"/>
          <p:cNvPicPr>
            <a:picLocks noChangeAspect="1" noChangeArrowheads="1"/>
          </p:cNvPicPr>
          <p:nvPr/>
        </p:nvPicPr>
        <p:blipFill>
          <a:blip r:embed="rId3" cstate="print"/>
          <a:srcRect/>
          <a:stretch>
            <a:fillRect/>
          </a:stretch>
        </p:blipFill>
        <p:spPr bwMode="auto">
          <a:xfrm>
            <a:off x="611188" y="4005263"/>
            <a:ext cx="3313112" cy="261302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p:txBody>
          <a:bodyPr/>
          <a:lstStyle/>
          <a:p>
            <a:pPr eaLnBrk="1" hangingPunct="1"/>
            <a:r>
              <a:rPr lang="es-MX" dirty="0" smtClean="0"/>
              <a:t>Tétrada de Mcluhan</a:t>
            </a:r>
            <a:endParaRPr lang="es-ES" dirty="0" smtClean="0"/>
          </a:p>
        </p:txBody>
      </p:sp>
      <p:sp>
        <p:nvSpPr>
          <p:cNvPr id="23554" name="Rectangle 3"/>
          <p:cNvSpPr>
            <a:spLocks noGrp="1"/>
          </p:cNvSpPr>
          <p:nvPr>
            <p:ph type="body" idx="1"/>
          </p:nvPr>
        </p:nvSpPr>
        <p:spPr/>
        <p:txBody>
          <a:bodyPr/>
          <a:lstStyle/>
          <a:p>
            <a:pPr eaLnBrk="1" hangingPunct="1"/>
            <a:r>
              <a:rPr lang="es-ES" dirty="0" smtClean="0"/>
              <a:t>En su libro de "Las leyes de los medios", Marshall McLuhan y su hijo Eric McLuhan presentan cuatro leyes empíricas fundamentales de los medios que suceden en forma simultanea y permiten percibir la acción y los efectos de las tecnologías.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body" idx="1"/>
          </p:nvPr>
        </p:nvSpPr>
        <p:spPr>
          <a:xfrm>
            <a:off x="179388" y="6167438"/>
            <a:ext cx="8785225" cy="574675"/>
          </a:xfrm>
        </p:spPr>
        <p:txBody>
          <a:bodyPr/>
          <a:lstStyle/>
          <a:p>
            <a:pPr eaLnBrk="1" hangingPunct="1">
              <a:lnSpc>
                <a:spcPct val="80000"/>
              </a:lnSpc>
              <a:buFont typeface="Wingdings 2" pitchFamily="18" charset="2"/>
              <a:buNone/>
            </a:pPr>
            <a:r>
              <a:rPr lang="es-ES" sz="1500" dirty="0" smtClean="0"/>
              <a:t>“La Tétrada de Mcluhan”. Fuente: Jordi Berrio, “La obra de McLuhan, el trabajo intelectual como provocación”. Aula abierta del Portal de la comunicación</a:t>
            </a:r>
            <a:r>
              <a:rPr lang="es-ES" sz="1700" dirty="0" smtClean="0"/>
              <a:t> </a:t>
            </a:r>
          </a:p>
        </p:txBody>
      </p:sp>
      <p:pic>
        <p:nvPicPr>
          <p:cNvPr id="24578" name="Picture 3" descr="ggg2 (1)"/>
          <p:cNvPicPr>
            <a:picLocks noChangeAspect="1" noChangeArrowheads="1"/>
          </p:cNvPicPr>
          <p:nvPr/>
        </p:nvPicPr>
        <p:blipFill>
          <a:blip r:embed="rId2" cstate="print"/>
          <a:srcRect/>
          <a:stretch>
            <a:fillRect/>
          </a:stretch>
        </p:blipFill>
        <p:spPr bwMode="auto">
          <a:xfrm>
            <a:off x="1042988" y="0"/>
            <a:ext cx="6913562" cy="58769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pPr eaLnBrk="1" hangingPunct="1"/>
            <a:r>
              <a:rPr lang="es-MX" dirty="0" smtClean="0"/>
              <a:t>A dónde quiero llegar?</a:t>
            </a:r>
            <a:endParaRPr lang="es-ES" dirty="0" smtClean="0"/>
          </a:p>
        </p:txBody>
      </p:sp>
      <p:sp>
        <p:nvSpPr>
          <p:cNvPr id="25602" name="Rectangle 3"/>
          <p:cNvSpPr>
            <a:spLocks noGrp="1"/>
          </p:cNvSpPr>
          <p:nvPr>
            <p:ph type="body" idx="1"/>
          </p:nvPr>
        </p:nvSpPr>
        <p:spPr/>
        <p:txBody>
          <a:bodyPr/>
          <a:lstStyle/>
          <a:p>
            <a:pPr eaLnBrk="1" hangingPunct="1"/>
            <a:r>
              <a:rPr lang="es-MX" dirty="0" smtClean="0"/>
              <a:t>Como Marshall y Erik Mcluhan decían: ‘‘La recuperación siempre ve por proveer la nota clave o el modo dominante de cada tétrada, lo cual lo hace el mas difícil de los cuadrantes a descubrir’’, este cuadrante es la fuente del gerente para comprender los precedentes, como un medio análogo actúo y como reaccionamos antes</a:t>
            </a:r>
            <a:endParaRPr lang="es-ES"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p:txBody>
          <a:bodyPr/>
          <a:lstStyle/>
          <a:p>
            <a:pPr eaLnBrk="1" hangingPunct="1"/>
            <a:r>
              <a:rPr lang="es-MX" dirty="0" smtClean="0"/>
              <a:t>Significado de la tétrada</a:t>
            </a:r>
            <a:endParaRPr lang="es-ES" dirty="0" smtClean="0"/>
          </a:p>
        </p:txBody>
      </p:sp>
      <p:sp>
        <p:nvSpPr>
          <p:cNvPr id="26626" name="Rectangle 3"/>
          <p:cNvSpPr>
            <a:spLocks noGrp="1"/>
          </p:cNvSpPr>
          <p:nvPr>
            <p:ph type="body" idx="1"/>
          </p:nvPr>
        </p:nvSpPr>
        <p:spPr>
          <a:xfrm>
            <a:off x="457200" y="1600200"/>
            <a:ext cx="7467600" cy="4133850"/>
          </a:xfrm>
        </p:spPr>
        <p:txBody>
          <a:bodyPr/>
          <a:lstStyle/>
          <a:p>
            <a:pPr eaLnBrk="1" hangingPunct="1">
              <a:lnSpc>
                <a:spcPct val="80000"/>
              </a:lnSpc>
            </a:pPr>
            <a:r>
              <a:rPr lang="es-ES" sz="1900" dirty="0" smtClean="0"/>
              <a:t>¿</a:t>
            </a:r>
            <a:r>
              <a:rPr lang="es-ES" sz="1900" b="1" dirty="0" smtClean="0"/>
              <a:t>Qué extiende o agranda cualquier artefacto? (Extends)</a:t>
            </a:r>
            <a:r>
              <a:rPr lang="es-ES" sz="1900" dirty="0" smtClean="0"/>
              <a:t>, cada tecnología extiende una facultad física o psíquica del usuario</a:t>
            </a:r>
            <a:br>
              <a:rPr lang="es-ES" sz="1900" dirty="0" smtClean="0"/>
            </a:br>
            <a:r>
              <a:rPr lang="es-ES" sz="1900" dirty="0" smtClean="0"/>
              <a:t/>
            </a:r>
            <a:br>
              <a:rPr lang="es-ES" sz="1900" dirty="0" smtClean="0"/>
            </a:br>
            <a:r>
              <a:rPr lang="es-ES" sz="1900" b="1" dirty="0" smtClean="0"/>
              <a:t>¿Qué deja sin utilidad? (Obsolences)</a:t>
            </a:r>
            <a:r>
              <a:rPr lang="es-ES" sz="1900" dirty="0" smtClean="0"/>
              <a:t>, cuando un medio se extiende parte de su entorno se vuelve obsoleto y se da un equilibrio en la sensibilidad.</a:t>
            </a:r>
            <a:br>
              <a:rPr lang="es-ES" sz="1900" dirty="0" smtClean="0"/>
            </a:br>
            <a:r>
              <a:rPr lang="es-ES" sz="1900" dirty="0" smtClean="0"/>
              <a:t/>
            </a:r>
            <a:br>
              <a:rPr lang="es-ES" sz="1900" dirty="0" smtClean="0"/>
            </a:br>
            <a:r>
              <a:rPr lang="es-ES" sz="1900" b="1" dirty="0" smtClean="0"/>
              <a:t>¿Qué recupera de lo que estaba obsoleto? (Retrieves)</a:t>
            </a:r>
            <a:r>
              <a:rPr lang="es-ES" sz="1900" dirty="0" smtClean="0"/>
              <a:t>, todo medio recupera algo previamente obsoleto, anteriores estructuras y entornos o antiguas formas de acción, organización social y pensamiento reviven, se recuperan.</a:t>
            </a:r>
            <a:br>
              <a:rPr lang="es-ES" sz="1900" dirty="0" smtClean="0"/>
            </a:br>
            <a:r>
              <a:rPr lang="es-ES" sz="1900" dirty="0" smtClean="0"/>
              <a:t/>
            </a:r>
            <a:br>
              <a:rPr lang="es-ES" sz="1900" dirty="0" smtClean="0"/>
            </a:br>
            <a:r>
              <a:rPr lang="es-ES" sz="1900" b="1" dirty="0" smtClean="0"/>
              <a:t>¿En qué revierte o cambia al impulsarlo a su potencia limite? (Reverses into)</a:t>
            </a:r>
            <a:r>
              <a:rPr lang="es-ES" sz="1900" dirty="0" smtClean="0"/>
              <a:t>, Cuando una tecnología se lleva al limite trasciende a sí misma e invierte sus características y pueden emerger características opuestas. </a:t>
            </a:r>
          </a:p>
        </p:txBody>
      </p:sp>
      <p:sp>
        <p:nvSpPr>
          <p:cNvPr id="26627" name="Rectangle 4"/>
          <p:cNvSpPr>
            <a:spLocks noChangeArrowheads="1"/>
          </p:cNvSpPr>
          <p:nvPr/>
        </p:nvSpPr>
        <p:spPr bwMode="auto">
          <a:xfrm>
            <a:off x="673100" y="6203950"/>
            <a:ext cx="8229600" cy="825500"/>
          </a:xfrm>
          <a:prstGeom prst="rect">
            <a:avLst/>
          </a:prstGeom>
          <a:noFill/>
          <a:ln w="9525">
            <a:noFill/>
            <a:miter lim="800000"/>
            <a:headEnd/>
            <a:tailEnd/>
          </a:ln>
        </p:spPr>
        <p:txBody>
          <a:bodyPr/>
          <a:lstStyle/>
          <a:p>
            <a:pPr marL="419100" indent="-382588">
              <a:lnSpc>
                <a:spcPct val="80000"/>
              </a:lnSpc>
              <a:spcBef>
                <a:spcPct val="20000"/>
              </a:spcBef>
              <a:buClr>
                <a:schemeClr val="accent1"/>
              </a:buClr>
              <a:buSzPct val="80000"/>
              <a:buFont typeface="Wingdings 2" pitchFamily="18" charset="2"/>
              <a:buChar char=""/>
            </a:pPr>
            <a:endParaRPr lang="es-ES" sz="1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p:nvPr>
        </p:nvSpPr>
        <p:spPr>
          <a:xfrm>
            <a:off x="0" y="0"/>
            <a:ext cx="8229600" cy="868363"/>
          </a:xfrm>
        </p:spPr>
        <p:txBody>
          <a:bodyPr/>
          <a:lstStyle/>
          <a:p>
            <a:pPr eaLnBrk="1" hangingPunct="1"/>
            <a:r>
              <a:rPr lang="es-MX" sz="4200" dirty="0" smtClean="0"/>
              <a:t>Ejemplos aplicados de la tétrada</a:t>
            </a:r>
            <a:endParaRPr lang="es-ES" sz="4200" dirty="0" smtClean="0"/>
          </a:p>
        </p:txBody>
      </p:sp>
      <p:sp>
        <p:nvSpPr>
          <p:cNvPr id="27650" name="Rectangle 3"/>
          <p:cNvSpPr>
            <a:spLocks noGrp="1"/>
          </p:cNvSpPr>
          <p:nvPr>
            <p:ph type="body" idx="1"/>
          </p:nvPr>
        </p:nvSpPr>
        <p:spPr>
          <a:xfrm>
            <a:off x="0" y="908050"/>
            <a:ext cx="8229600" cy="2881313"/>
          </a:xfrm>
        </p:spPr>
        <p:txBody>
          <a:bodyPr/>
          <a:lstStyle/>
          <a:p>
            <a:pPr eaLnBrk="1" hangingPunct="1"/>
            <a:r>
              <a:rPr lang="es-MX" sz="1900" dirty="0" smtClean="0"/>
              <a:t>Auto</a:t>
            </a:r>
          </a:p>
          <a:p>
            <a:pPr eaLnBrk="1" hangingPunct="1"/>
            <a:r>
              <a:rPr lang="es-MX" sz="1900" b="1" dirty="0" smtClean="0"/>
              <a:t>Extiende</a:t>
            </a:r>
            <a:r>
              <a:rPr lang="es-MX" sz="1900" dirty="0" smtClean="0"/>
              <a:t> el viajar, privacidad, estatus (marcas), la expansión humana.</a:t>
            </a:r>
          </a:p>
          <a:p>
            <a:pPr eaLnBrk="1" hangingPunct="1"/>
            <a:r>
              <a:rPr lang="es-MX" sz="1900" dirty="0" smtClean="0"/>
              <a:t>Se </a:t>
            </a:r>
            <a:r>
              <a:rPr lang="es-MX" sz="1900" b="1" dirty="0" smtClean="0"/>
              <a:t>invierte</a:t>
            </a:r>
            <a:r>
              <a:rPr lang="es-MX" sz="1900" dirty="0" smtClean="0"/>
              <a:t> en embotellamientos, transporte publico, suburbios.</a:t>
            </a:r>
          </a:p>
          <a:p>
            <a:pPr eaLnBrk="1" hangingPunct="1"/>
            <a:r>
              <a:rPr lang="es-MX" sz="1900" dirty="0" smtClean="0"/>
              <a:t>Se </a:t>
            </a:r>
            <a:r>
              <a:rPr lang="es-MX" sz="1900" b="1" dirty="0" smtClean="0"/>
              <a:t>recuperan</a:t>
            </a:r>
            <a:r>
              <a:rPr lang="es-MX" sz="1900" dirty="0" smtClean="0"/>
              <a:t> los caballos de fuerza, trotamundos, mecánicos.</a:t>
            </a:r>
          </a:p>
          <a:p>
            <a:pPr eaLnBrk="1" hangingPunct="1"/>
            <a:r>
              <a:rPr lang="es-MX" sz="1900" dirty="0" smtClean="0"/>
              <a:t>Deja </a:t>
            </a:r>
            <a:r>
              <a:rPr lang="es-MX" sz="1900" b="1" dirty="0" smtClean="0"/>
              <a:t>sin utilidad</a:t>
            </a:r>
            <a:r>
              <a:rPr lang="es-MX" sz="1900" dirty="0" smtClean="0"/>
              <a:t> a caminar y el sentido de comunidad, el sentido de distancia y poder. </a:t>
            </a:r>
            <a:endParaRPr lang="es-ES" sz="1900" dirty="0" smtClean="0"/>
          </a:p>
        </p:txBody>
      </p:sp>
      <p:pic>
        <p:nvPicPr>
          <p:cNvPr id="27651" name="Picture 4" descr="speedkills225"/>
          <p:cNvPicPr>
            <a:picLocks noChangeAspect="1" noChangeArrowheads="1"/>
          </p:cNvPicPr>
          <p:nvPr/>
        </p:nvPicPr>
        <p:blipFill>
          <a:blip r:embed="rId2" cstate="print"/>
          <a:srcRect/>
          <a:stretch>
            <a:fillRect/>
          </a:stretch>
        </p:blipFill>
        <p:spPr bwMode="auto">
          <a:xfrm>
            <a:off x="6156325" y="3644900"/>
            <a:ext cx="2143125" cy="3028950"/>
          </a:xfrm>
          <a:prstGeom prst="rect">
            <a:avLst/>
          </a:prstGeom>
          <a:noFill/>
          <a:ln w="9525">
            <a:noFill/>
            <a:miter lim="800000"/>
            <a:headEnd/>
            <a:tailEnd/>
          </a:ln>
        </p:spPr>
      </p:pic>
      <p:pic>
        <p:nvPicPr>
          <p:cNvPr id="27652" name="Picture 5" descr="goldman-todd-speed-kills"/>
          <p:cNvPicPr>
            <a:picLocks noChangeAspect="1" noChangeArrowheads="1"/>
          </p:cNvPicPr>
          <p:nvPr/>
        </p:nvPicPr>
        <p:blipFill>
          <a:blip r:embed="rId3" cstate="print"/>
          <a:srcRect/>
          <a:stretch>
            <a:fillRect/>
          </a:stretch>
        </p:blipFill>
        <p:spPr bwMode="auto">
          <a:xfrm>
            <a:off x="611188" y="3590925"/>
            <a:ext cx="3810000" cy="326707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body" idx="1"/>
          </p:nvPr>
        </p:nvSpPr>
        <p:spPr>
          <a:xfrm>
            <a:off x="250825" y="981075"/>
            <a:ext cx="8229600" cy="2735263"/>
          </a:xfrm>
        </p:spPr>
        <p:txBody>
          <a:bodyPr/>
          <a:lstStyle/>
          <a:p>
            <a:pPr eaLnBrk="1" hangingPunct="1"/>
            <a:r>
              <a:rPr lang="es-MX" sz="2100" dirty="0" smtClean="0"/>
              <a:t>Computadora</a:t>
            </a:r>
          </a:p>
          <a:p>
            <a:pPr eaLnBrk="1" hangingPunct="1"/>
            <a:r>
              <a:rPr lang="es-MX" sz="2100" dirty="0" smtClean="0"/>
              <a:t>Extiende la autoridad de la información guardada</a:t>
            </a:r>
          </a:p>
          <a:p>
            <a:pPr eaLnBrk="1" hangingPunct="1"/>
            <a:r>
              <a:rPr lang="es-MX" sz="2100" dirty="0" smtClean="0"/>
              <a:t>Se invierte en ‘ ‘basura entra, basura sale’’, relevancia elevada a una sola fuente de información</a:t>
            </a:r>
          </a:p>
          <a:p>
            <a:pPr eaLnBrk="1" hangingPunct="1"/>
            <a:r>
              <a:rPr lang="es-MX" sz="2100" dirty="0" smtClean="0"/>
              <a:t>Se recupera la total y completa dirección</a:t>
            </a:r>
          </a:p>
          <a:p>
            <a:pPr eaLnBrk="1" hangingPunct="1"/>
            <a:r>
              <a:rPr lang="es-MX" sz="2100" dirty="0" smtClean="0"/>
              <a:t>Deja sin utilidad al juicio propio</a:t>
            </a:r>
            <a:endParaRPr lang="es-ES" sz="2100" dirty="0" smtClean="0"/>
          </a:p>
        </p:txBody>
      </p:sp>
      <p:sp>
        <p:nvSpPr>
          <p:cNvPr id="28674" name="Rectangle 3"/>
          <p:cNvSpPr>
            <a:spLocks noGrp="1" noChangeArrowheads="1"/>
          </p:cNvSpPr>
          <p:nvPr>
            <p:ph type="title"/>
          </p:nvPr>
        </p:nvSpPr>
        <p:spPr>
          <a:xfrm>
            <a:off x="0" y="0"/>
            <a:ext cx="8229600" cy="868363"/>
          </a:xfrm>
        </p:spPr>
        <p:txBody>
          <a:bodyPr/>
          <a:lstStyle/>
          <a:p>
            <a:pPr eaLnBrk="1" hangingPunct="1"/>
            <a:r>
              <a:rPr lang="es-MX" sz="4200" dirty="0" smtClean="0"/>
              <a:t>Ejemplos aplicados de la tétrada</a:t>
            </a:r>
            <a:endParaRPr lang="es-ES" sz="4200" dirty="0" smtClean="0"/>
          </a:p>
        </p:txBody>
      </p:sp>
      <p:pic>
        <p:nvPicPr>
          <p:cNvPr id="28675" name="Picture 4" descr="422217_429728517079322_1043882179_n"/>
          <p:cNvPicPr>
            <a:picLocks noChangeAspect="1" noChangeArrowheads="1"/>
          </p:cNvPicPr>
          <p:nvPr/>
        </p:nvPicPr>
        <p:blipFill>
          <a:blip r:embed="rId2" cstate="print"/>
          <a:srcRect/>
          <a:stretch>
            <a:fillRect/>
          </a:stretch>
        </p:blipFill>
        <p:spPr bwMode="auto">
          <a:xfrm>
            <a:off x="179388" y="3573463"/>
            <a:ext cx="4176712" cy="3133725"/>
          </a:xfrm>
          <a:prstGeom prst="rect">
            <a:avLst/>
          </a:prstGeom>
          <a:noFill/>
          <a:ln w="9525">
            <a:noFill/>
            <a:miter lim="800000"/>
            <a:headEnd/>
            <a:tailEnd/>
          </a:ln>
        </p:spPr>
      </p:pic>
      <p:pic>
        <p:nvPicPr>
          <p:cNvPr id="28676" name="Picture 5" descr="1249684173407_f"/>
          <p:cNvPicPr>
            <a:picLocks noChangeAspect="1" noChangeArrowheads="1"/>
          </p:cNvPicPr>
          <p:nvPr/>
        </p:nvPicPr>
        <p:blipFill>
          <a:blip r:embed="rId3" cstate="print"/>
          <a:srcRect/>
          <a:stretch>
            <a:fillRect/>
          </a:stretch>
        </p:blipFill>
        <p:spPr bwMode="auto">
          <a:xfrm>
            <a:off x="4500563" y="3644900"/>
            <a:ext cx="4583112" cy="3024188"/>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a:xfrm>
            <a:off x="107950" y="-100013"/>
            <a:ext cx="6624638" cy="1143001"/>
          </a:xfrm>
        </p:spPr>
        <p:txBody>
          <a:bodyPr/>
          <a:lstStyle/>
          <a:p>
            <a:pPr eaLnBrk="1" hangingPunct="1"/>
            <a:r>
              <a:rPr lang="es-MX" dirty="0" smtClean="0"/>
              <a:t>Medios fríos y calientes</a:t>
            </a:r>
            <a:endParaRPr lang="es-ES" dirty="0" smtClean="0"/>
          </a:p>
        </p:txBody>
      </p:sp>
      <p:sp>
        <p:nvSpPr>
          <p:cNvPr id="29698" name="Rectangle 3"/>
          <p:cNvSpPr>
            <a:spLocks noGrp="1"/>
          </p:cNvSpPr>
          <p:nvPr>
            <p:ph type="body" idx="1"/>
          </p:nvPr>
        </p:nvSpPr>
        <p:spPr>
          <a:xfrm>
            <a:off x="179388" y="981075"/>
            <a:ext cx="8229600" cy="3413125"/>
          </a:xfrm>
        </p:spPr>
        <p:txBody>
          <a:bodyPr/>
          <a:lstStyle/>
          <a:p>
            <a:pPr eaLnBrk="1" hangingPunct="1"/>
            <a:r>
              <a:rPr lang="es-MX" dirty="0" smtClean="0"/>
              <a:t>Un medio caliente es aquel que requiere muy poca en el ámbito sensorial que envuelve. </a:t>
            </a:r>
          </a:p>
          <a:p>
            <a:pPr eaLnBrk="1" hangingPunct="1"/>
            <a:r>
              <a:rPr lang="es-MX" dirty="0" smtClean="0"/>
              <a:t>Un medio frío requiere un grado mayor de sensibilidad y de imaginación, necesitando una participación activa de los usuarios. </a:t>
            </a:r>
            <a:endParaRPr lang="es-ES" dirty="0" smtClean="0"/>
          </a:p>
        </p:txBody>
      </p:sp>
      <p:pic>
        <p:nvPicPr>
          <p:cNvPr id="29699" name="Picture 4" descr="out_in_the_cold_595655"/>
          <p:cNvPicPr>
            <a:picLocks noChangeAspect="1" noChangeArrowheads="1"/>
          </p:cNvPicPr>
          <p:nvPr/>
        </p:nvPicPr>
        <p:blipFill>
          <a:blip r:embed="rId2" cstate="print"/>
          <a:srcRect/>
          <a:stretch>
            <a:fillRect/>
          </a:stretch>
        </p:blipFill>
        <p:spPr bwMode="auto">
          <a:xfrm>
            <a:off x="323850" y="4149725"/>
            <a:ext cx="1643063" cy="2460625"/>
          </a:xfrm>
          <a:prstGeom prst="rect">
            <a:avLst/>
          </a:prstGeom>
          <a:noFill/>
          <a:ln w="9525">
            <a:noFill/>
            <a:miter lim="800000"/>
            <a:headEnd/>
            <a:tailEnd/>
          </a:ln>
        </p:spPr>
      </p:pic>
      <p:pic>
        <p:nvPicPr>
          <p:cNvPr id="29700" name="Picture 5" descr="movie004"/>
          <p:cNvPicPr>
            <a:picLocks noChangeAspect="1" noChangeArrowheads="1"/>
          </p:cNvPicPr>
          <p:nvPr/>
        </p:nvPicPr>
        <p:blipFill>
          <a:blip r:embed="rId3" cstate="print"/>
          <a:srcRect/>
          <a:stretch>
            <a:fillRect/>
          </a:stretch>
        </p:blipFill>
        <p:spPr bwMode="auto">
          <a:xfrm>
            <a:off x="5076825" y="4076700"/>
            <a:ext cx="1874838" cy="1881188"/>
          </a:xfrm>
          <a:prstGeom prst="rect">
            <a:avLst/>
          </a:prstGeom>
          <a:noFill/>
          <a:ln w="9525">
            <a:noFill/>
            <a:miter lim="800000"/>
            <a:headEnd/>
            <a:tailEnd/>
          </a:ln>
        </p:spPr>
      </p:pic>
      <p:pic>
        <p:nvPicPr>
          <p:cNvPr id="29701" name="Picture 6" descr="logo_national_geographic300"/>
          <p:cNvPicPr>
            <a:picLocks noChangeAspect="1" noChangeArrowheads="1"/>
          </p:cNvPicPr>
          <p:nvPr/>
        </p:nvPicPr>
        <p:blipFill>
          <a:blip r:embed="rId4" cstate="print"/>
          <a:srcRect/>
          <a:stretch>
            <a:fillRect/>
          </a:stretch>
        </p:blipFill>
        <p:spPr bwMode="auto">
          <a:xfrm>
            <a:off x="7019925" y="4221163"/>
            <a:ext cx="2087563" cy="1514475"/>
          </a:xfrm>
          <a:prstGeom prst="rect">
            <a:avLst/>
          </a:prstGeom>
          <a:noFill/>
          <a:ln w="9525">
            <a:noFill/>
            <a:miter lim="800000"/>
            <a:headEnd/>
            <a:tailEnd/>
          </a:ln>
        </p:spPr>
      </p:pic>
      <p:sp>
        <p:nvSpPr>
          <p:cNvPr id="29702" name="Rectangle 7"/>
          <p:cNvSpPr>
            <a:spLocks noChangeArrowheads="1"/>
          </p:cNvSpPr>
          <p:nvPr/>
        </p:nvSpPr>
        <p:spPr bwMode="auto">
          <a:xfrm>
            <a:off x="4211638" y="4867275"/>
            <a:ext cx="1366837" cy="649288"/>
          </a:xfrm>
          <a:prstGeom prst="rect">
            <a:avLst/>
          </a:prstGeom>
          <a:noFill/>
          <a:ln w="9525">
            <a:noFill/>
            <a:miter lim="800000"/>
            <a:headEnd/>
            <a:tailEnd/>
          </a:ln>
        </p:spPr>
        <p:txBody>
          <a:bodyPr/>
          <a:lstStyle/>
          <a:p>
            <a:pPr marL="419100" indent="-382588">
              <a:spcBef>
                <a:spcPct val="20000"/>
              </a:spcBef>
              <a:buClr>
                <a:schemeClr val="accent1"/>
              </a:buClr>
              <a:buSzPct val="80000"/>
              <a:buFont typeface="Wingdings 2" pitchFamily="18" charset="2"/>
              <a:buNone/>
            </a:pPr>
            <a:r>
              <a:rPr lang="es-MX" sz="3000" dirty="0"/>
              <a:t>VS </a:t>
            </a:r>
            <a:endParaRPr lang="es-ES" sz="3000" dirty="0"/>
          </a:p>
        </p:txBody>
      </p:sp>
      <p:pic>
        <p:nvPicPr>
          <p:cNvPr id="29703" name="Picture 8" descr="sextv"/>
          <p:cNvPicPr>
            <a:picLocks noChangeAspect="1" noChangeArrowheads="1"/>
          </p:cNvPicPr>
          <p:nvPr/>
        </p:nvPicPr>
        <p:blipFill>
          <a:blip r:embed="rId5" cstate="print"/>
          <a:srcRect/>
          <a:stretch>
            <a:fillRect/>
          </a:stretch>
        </p:blipFill>
        <p:spPr bwMode="auto">
          <a:xfrm>
            <a:off x="1979613" y="4941888"/>
            <a:ext cx="2087562" cy="1471612"/>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focus-group-300x3001"/>
          <p:cNvPicPr>
            <a:picLocks noChangeAspect="1" noChangeArrowheads="1"/>
          </p:cNvPicPr>
          <p:nvPr/>
        </p:nvPicPr>
        <p:blipFill>
          <a:blip r:embed="rId2" cstate="print"/>
          <a:srcRect/>
          <a:stretch>
            <a:fillRect/>
          </a:stretch>
        </p:blipFill>
        <p:spPr bwMode="auto">
          <a:xfrm>
            <a:off x="250825" y="188913"/>
            <a:ext cx="8569325" cy="4657725"/>
          </a:xfrm>
          <a:prstGeom prst="rect">
            <a:avLst/>
          </a:prstGeom>
          <a:noFill/>
          <a:ln w="9525">
            <a:noFill/>
            <a:miter lim="800000"/>
            <a:headEnd/>
            <a:tailEnd/>
          </a:ln>
        </p:spPr>
      </p:pic>
      <p:sp>
        <p:nvSpPr>
          <p:cNvPr id="30722" name="Rectangle 3"/>
          <p:cNvSpPr>
            <a:spLocks noGrp="1"/>
          </p:cNvSpPr>
          <p:nvPr>
            <p:ph type="body" idx="1"/>
          </p:nvPr>
        </p:nvSpPr>
        <p:spPr>
          <a:xfrm>
            <a:off x="468313" y="5013325"/>
            <a:ext cx="7467600" cy="1511300"/>
          </a:xfrm>
        </p:spPr>
        <p:txBody>
          <a:bodyPr/>
          <a:lstStyle/>
          <a:p>
            <a:pPr eaLnBrk="1" hangingPunct="1"/>
            <a:r>
              <a:rPr lang="es-MX" dirty="0" smtClean="0"/>
              <a:t>ENFOQUÉMONOS EN LOS GRUPOS DE ENFOQUE </a:t>
            </a:r>
            <a:r>
              <a:rPr lang="es-MX" dirty="0" smtClean="0">
                <a:sym typeface="Wingdings" pitchFamily="2" charset="2"/>
              </a:rPr>
              <a:t></a:t>
            </a:r>
            <a:endParaRPr lang="es-ES"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Grp="1"/>
          </p:cNvSpPr>
          <p:nvPr>
            <p:ph type="body" idx="1"/>
          </p:nvPr>
        </p:nvSpPr>
        <p:spPr>
          <a:xfrm>
            <a:off x="920750" y="1135063"/>
            <a:ext cx="7467600" cy="4525962"/>
          </a:xfrm>
        </p:spPr>
        <p:txBody>
          <a:bodyPr/>
          <a:lstStyle/>
          <a:p>
            <a:pPr eaLnBrk="1" hangingPunct="1">
              <a:lnSpc>
                <a:spcPct val="80000"/>
              </a:lnSpc>
            </a:pPr>
            <a:r>
              <a:rPr lang="es-ES" sz="2600" dirty="0" smtClean="0"/>
              <a:t>Es una técnica de estudio de las opiniones o actitudes de un público utilizada en ciencias sociales y en estudios comerciales en base a un producto. </a:t>
            </a:r>
          </a:p>
          <a:p>
            <a:pPr eaLnBrk="1" hangingPunct="1">
              <a:lnSpc>
                <a:spcPct val="80000"/>
              </a:lnSpc>
            </a:pPr>
            <a:endParaRPr lang="es-MX" sz="2600" dirty="0" smtClean="0"/>
          </a:p>
          <a:p>
            <a:pPr eaLnBrk="1" hangingPunct="1">
              <a:lnSpc>
                <a:spcPct val="80000"/>
              </a:lnSpc>
            </a:pPr>
            <a:r>
              <a:rPr lang="es-MX" sz="2600" dirty="0" smtClean="0"/>
              <a:t>Bastante a menudo, el mercado actual experimenta considerablemente a través de las expectativas de los grupos de enfoque, ya que fomentan el pensamiento analítico sobre que es lo que le gusta y no gusta al cliente sobre el ítem en cuestión y como puede ser renovado.</a:t>
            </a:r>
            <a:endParaRPr lang="es-ES" sz="2600"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p:cNvSpPr>
            <a:spLocks noGrp="1"/>
          </p:cNvSpPr>
          <p:nvPr>
            <p:ph type="body" idx="1"/>
          </p:nvPr>
        </p:nvSpPr>
        <p:spPr>
          <a:xfrm>
            <a:off x="849313" y="620713"/>
            <a:ext cx="7467600" cy="4525962"/>
          </a:xfrm>
        </p:spPr>
        <p:txBody>
          <a:bodyPr/>
          <a:lstStyle/>
          <a:p>
            <a:pPr eaLnBrk="1" hangingPunct="1"/>
            <a:r>
              <a:rPr lang="es-MX" dirty="0" smtClean="0"/>
              <a:t>A nadie se le ocurrió preguntar si las personas en realidad utilizan el producto, sino que solo se enfocan en satisfacer las necesidades.</a:t>
            </a:r>
          </a:p>
          <a:p>
            <a:pPr eaLnBrk="1" hangingPunct="1"/>
            <a:endParaRPr lang="es-ES" dirty="0" smtClean="0"/>
          </a:p>
        </p:txBody>
      </p:sp>
      <p:pic>
        <p:nvPicPr>
          <p:cNvPr id="32770" name="Picture 4" descr="aztek11"/>
          <p:cNvPicPr>
            <a:picLocks noChangeAspect="1" noChangeArrowheads="1"/>
          </p:cNvPicPr>
          <p:nvPr/>
        </p:nvPicPr>
        <p:blipFill>
          <a:blip r:embed="rId3" cstate="print"/>
          <a:srcRect/>
          <a:stretch>
            <a:fillRect/>
          </a:stretch>
        </p:blipFill>
        <p:spPr bwMode="auto">
          <a:xfrm>
            <a:off x="2339975" y="2997200"/>
            <a:ext cx="4286250" cy="31623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p:cNvSpPr>
            <a:spLocks noGrp="1"/>
          </p:cNvSpPr>
          <p:nvPr>
            <p:ph type="body" idx="1"/>
          </p:nvPr>
        </p:nvSpPr>
        <p:spPr/>
        <p:txBody>
          <a:bodyPr/>
          <a:lstStyle/>
          <a:p>
            <a:pPr eaLnBrk="1" hangingPunct="1"/>
            <a:r>
              <a:rPr lang="es-MX" smtClean="0"/>
              <a:t>El focus group crea un ambiente frío, pide a las personas imaginarse comprando o viendo un comercial en su cuarto o pidiendo opiniones, estando en una mesa rodeado de extraños en una habitación con micrófonos y un vidrio doble vista</a:t>
            </a:r>
            <a:endParaRPr lang="es-ES"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p:txBody>
          <a:bodyPr/>
          <a:lstStyle/>
          <a:p>
            <a:pPr eaLnBrk="1" hangingPunct="1"/>
            <a:r>
              <a:rPr lang="es-MX" smtClean="0"/>
              <a:t>En la otra mano…</a:t>
            </a:r>
            <a:endParaRPr lang="es-ES" smtClean="0"/>
          </a:p>
        </p:txBody>
      </p:sp>
      <p:sp>
        <p:nvSpPr>
          <p:cNvPr id="35842" name="Rectangle 3"/>
          <p:cNvSpPr>
            <a:spLocks noGrp="1"/>
          </p:cNvSpPr>
          <p:nvPr>
            <p:ph type="body" idx="1"/>
          </p:nvPr>
        </p:nvSpPr>
        <p:spPr>
          <a:xfrm>
            <a:off x="457200" y="1600200"/>
            <a:ext cx="7467600" cy="4421188"/>
          </a:xfrm>
        </p:spPr>
        <p:txBody>
          <a:bodyPr/>
          <a:lstStyle/>
          <a:p>
            <a:pPr eaLnBrk="1" hangingPunct="1">
              <a:lnSpc>
                <a:spcPct val="90000"/>
              </a:lnSpc>
            </a:pPr>
            <a:r>
              <a:rPr lang="es-MX" sz="2600" smtClean="0"/>
              <a:t>Los anuncios generan un mensaje caliente, ya que son mas eficientes a un nivel subconsciente, porque después de todo, </a:t>
            </a:r>
            <a:r>
              <a:rPr lang="es-MX" sz="2600" b="1" smtClean="0"/>
              <a:t>comprar es una experiencia emocional</a:t>
            </a:r>
            <a:r>
              <a:rPr lang="es-MX" sz="2600" smtClean="0"/>
              <a:t>.</a:t>
            </a:r>
          </a:p>
          <a:p>
            <a:pPr eaLnBrk="1" hangingPunct="1">
              <a:lnSpc>
                <a:spcPct val="90000"/>
              </a:lnSpc>
            </a:pPr>
            <a:endParaRPr lang="es-MX" sz="2600" smtClean="0"/>
          </a:p>
          <a:p>
            <a:pPr eaLnBrk="1" hangingPunct="1">
              <a:lnSpc>
                <a:spcPct val="90000"/>
              </a:lnSpc>
            </a:pPr>
            <a:r>
              <a:rPr lang="es-MX" sz="2600" smtClean="0"/>
              <a:t>El destacado contenido frío del focus group debe dar al medio caliente realista de la TV, estos permiten al los investigadores de mercado medir como la gente le gustaría pensar al ver una aproximación de mercado, no como realmente se puedan sentir. </a:t>
            </a:r>
            <a:endParaRPr lang="es-ES" sz="260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432071_454333877930667_190609809_n"/>
          <p:cNvPicPr>
            <a:picLocks noChangeAspect="1" noChangeArrowheads="1"/>
          </p:cNvPicPr>
          <p:nvPr/>
        </p:nvPicPr>
        <p:blipFill>
          <a:blip r:embed="rId2" cstate="print"/>
          <a:srcRect/>
          <a:stretch>
            <a:fillRect/>
          </a:stretch>
        </p:blipFill>
        <p:spPr bwMode="auto">
          <a:xfrm>
            <a:off x="107950" y="115888"/>
            <a:ext cx="3600450" cy="2397125"/>
          </a:xfrm>
          <a:prstGeom prst="rect">
            <a:avLst/>
          </a:prstGeom>
          <a:noFill/>
          <a:ln w="9525">
            <a:noFill/>
            <a:miter lim="800000"/>
            <a:headEnd/>
            <a:tailEnd/>
          </a:ln>
        </p:spPr>
      </p:pic>
      <p:pic>
        <p:nvPicPr>
          <p:cNvPr id="36866" name="Picture 5" descr="306473_453133994717322_466895573_n"/>
          <p:cNvPicPr>
            <a:picLocks noChangeAspect="1" noChangeArrowheads="1"/>
          </p:cNvPicPr>
          <p:nvPr/>
        </p:nvPicPr>
        <p:blipFill>
          <a:blip r:embed="rId3" cstate="print"/>
          <a:srcRect/>
          <a:stretch>
            <a:fillRect/>
          </a:stretch>
        </p:blipFill>
        <p:spPr bwMode="auto">
          <a:xfrm>
            <a:off x="4602163" y="115888"/>
            <a:ext cx="2849562" cy="3449637"/>
          </a:xfrm>
          <a:prstGeom prst="rect">
            <a:avLst/>
          </a:prstGeom>
          <a:noFill/>
          <a:ln w="9525">
            <a:noFill/>
            <a:miter lim="800000"/>
            <a:headEnd/>
            <a:tailEnd/>
          </a:ln>
        </p:spPr>
      </p:pic>
      <p:pic>
        <p:nvPicPr>
          <p:cNvPr id="36867" name="Picture 6" descr="582174_453129568051098_1942002394_n"/>
          <p:cNvPicPr>
            <a:picLocks noChangeAspect="1" noChangeArrowheads="1"/>
          </p:cNvPicPr>
          <p:nvPr/>
        </p:nvPicPr>
        <p:blipFill>
          <a:blip r:embed="rId4" cstate="print"/>
          <a:srcRect/>
          <a:stretch>
            <a:fillRect/>
          </a:stretch>
        </p:blipFill>
        <p:spPr bwMode="auto">
          <a:xfrm>
            <a:off x="468313" y="2708275"/>
            <a:ext cx="2709862" cy="3656013"/>
          </a:xfrm>
          <a:prstGeom prst="rect">
            <a:avLst/>
          </a:prstGeom>
          <a:noFill/>
          <a:ln w="9525">
            <a:noFill/>
            <a:miter lim="800000"/>
            <a:headEnd/>
            <a:tailEnd/>
          </a:ln>
        </p:spPr>
      </p:pic>
      <p:pic>
        <p:nvPicPr>
          <p:cNvPr id="36868" name="Picture 7" descr="Ronald-McDonald-at-Burger-King-1202"/>
          <p:cNvPicPr>
            <a:picLocks noChangeAspect="1" noChangeArrowheads="1"/>
          </p:cNvPicPr>
          <p:nvPr/>
        </p:nvPicPr>
        <p:blipFill>
          <a:blip r:embed="rId5" cstate="print"/>
          <a:srcRect/>
          <a:stretch>
            <a:fillRect/>
          </a:stretch>
        </p:blipFill>
        <p:spPr bwMode="auto">
          <a:xfrm>
            <a:off x="3563938" y="3644900"/>
            <a:ext cx="3852862" cy="2881313"/>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a:lstStyle/>
          <a:p>
            <a:r>
              <a:rPr lang="es-MX" sz="4200" smtClean="0"/>
              <a:t>Conectando la información de la organización </a:t>
            </a:r>
            <a:endParaRPr lang="es-ES" sz="4200" smtClean="0"/>
          </a:p>
        </p:txBody>
      </p:sp>
      <p:pic>
        <p:nvPicPr>
          <p:cNvPr id="45060" name="Picture 4" descr="Covering_electrical_outlet"/>
          <p:cNvPicPr>
            <a:picLocks noChangeAspect="1" noChangeArrowheads="1"/>
          </p:cNvPicPr>
          <p:nvPr/>
        </p:nvPicPr>
        <p:blipFill>
          <a:blip r:embed="rId2" cstate="print"/>
          <a:srcRect/>
          <a:stretch>
            <a:fillRect/>
          </a:stretch>
        </p:blipFill>
        <p:spPr bwMode="auto">
          <a:xfrm>
            <a:off x="1403350" y="1989138"/>
            <a:ext cx="6192838" cy="4535487"/>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a:lstStyle/>
          <a:p>
            <a:endParaRPr lang="es-ES" smtClean="0"/>
          </a:p>
        </p:txBody>
      </p:sp>
      <p:sp>
        <p:nvSpPr>
          <p:cNvPr id="44035" name="Rectangle 3"/>
          <p:cNvSpPr>
            <a:spLocks noGrp="1"/>
          </p:cNvSpPr>
          <p:nvPr>
            <p:ph type="body" idx="1"/>
          </p:nvPr>
        </p:nvSpPr>
        <p:spPr/>
        <p:txBody>
          <a:bodyPr/>
          <a:lstStyle/>
          <a:p>
            <a:r>
              <a:rPr lang="es-MX" smtClean="0"/>
              <a:t>Bajo la influencia de la computarización, una organización puede ser reintegrada y re-harmonizada, como un instrumento musical. </a:t>
            </a:r>
            <a:endParaRPr lang="es-ES" smtClean="0"/>
          </a:p>
        </p:txBody>
      </p:sp>
      <p:pic>
        <p:nvPicPr>
          <p:cNvPr id="44036" name="Picture 4" descr="Harmony_Smurf_With_His_Instruments"/>
          <p:cNvPicPr>
            <a:picLocks noChangeAspect="1" noChangeArrowheads="1"/>
          </p:cNvPicPr>
          <p:nvPr/>
        </p:nvPicPr>
        <p:blipFill>
          <a:blip r:embed="rId2" cstate="print"/>
          <a:srcRect/>
          <a:stretch>
            <a:fillRect/>
          </a:stretch>
        </p:blipFill>
        <p:spPr bwMode="auto">
          <a:xfrm>
            <a:off x="5667375" y="4249738"/>
            <a:ext cx="3476625" cy="2608262"/>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p:cNvSpPr>
          <p:nvPr>
            <p:ph type="body" idx="1"/>
          </p:nvPr>
        </p:nvSpPr>
        <p:spPr>
          <a:xfrm>
            <a:off x="179388" y="333375"/>
            <a:ext cx="7467600" cy="4525963"/>
          </a:xfrm>
        </p:spPr>
        <p:txBody>
          <a:bodyPr/>
          <a:lstStyle/>
          <a:p>
            <a:r>
              <a:rPr lang="es-MX" smtClean="0"/>
              <a:t>La IC agrega un nuevo nivel de conciencia acerca de los procesos en una compañía, esto nos ayuda a concentrarnos, organizarnos y acelerar el proceso.</a:t>
            </a:r>
            <a:endParaRPr lang="es-ES" smtClean="0"/>
          </a:p>
        </p:txBody>
      </p:sp>
      <p:pic>
        <p:nvPicPr>
          <p:cNvPr id="46084" name="Picture 4" descr="Brains"/>
          <p:cNvPicPr>
            <a:picLocks noChangeAspect="1" noChangeArrowheads="1"/>
          </p:cNvPicPr>
          <p:nvPr/>
        </p:nvPicPr>
        <p:blipFill>
          <a:blip r:embed="rId2" cstate="print"/>
          <a:srcRect/>
          <a:stretch>
            <a:fillRect/>
          </a:stretch>
        </p:blipFill>
        <p:spPr bwMode="auto">
          <a:xfrm>
            <a:off x="0" y="3213100"/>
            <a:ext cx="4859338" cy="36449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p:cNvSpPr>
          <p:nvPr>
            <p:ph type="body" idx="1"/>
          </p:nvPr>
        </p:nvSpPr>
        <p:spPr/>
        <p:txBody>
          <a:bodyPr/>
          <a:lstStyle/>
          <a:p>
            <a:r>
              <a:rPr lang="es-MX" i="1" smtClean="0"/>
              <a:t>‘’Ningún medio tiene su significado o existencia por si solo, solamente con la constante interacción con los otros medios’’</a:t>
            </a:r>
            <a:r>
              <a:rPr lang="es-MX" smtClean="0"/>
              <a:t> </a:t>
            </a:r>
            <a:r>
              <a:rPr lang="es-MX" sz="1600" smtClean="0"/>
              <a:t>Understanding media, 1964</a:t>
            </a:r>
            <a:endParaRPr lang="es-ES" sz="160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p:cNvSpPr>
          <p:nvPr>
            <p:ph type="body" idx="1"/>
          </p:nvPr>
        </p:nvSpPr>
        <p:spPr/>
        <p:txBody>
          <a:bodyPr/>
          <a:lstStyle/>
          <a:p>
            <a:r>
              <a:rPr lang="es-MX" smtClean="0"/>
              <a:t>Primero permite que las ideas crezcan en cada grupo, después permite que tanto las ideas como el contexto en el que se manejan circulen en los grupos que discuten su banco de ideas</a:t>
            </a:r>
            <a:endParaRPr lang="es-ES"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p:nvPr>
        </p:nvSpPr>
        <p:spPr/>
        <p:txBody>
          <a:bodyPr/>
          <a:lstStyle/>
          <a:p>
            <a:r>
              <a:rPr lang="es-MX" sz="4200" smtClean="0"/>
              <a:t>Tétrada de la inteligencia conectada</a:t>
            </a:r>
            <a:endParaRPr lang="es-ES" sz="4200" smtClean="0"/>
          </a:p>
        </p:txBody>
      </p:sp>
      <p:pic>
        <p:nvPicPr>
          <p:cNvPr id="49156" name="Picture 4" descr="inteligencia conectada"/>
          <p:cNvPicPr>
            <a:picLocks noChangeAspect="1" noChangeArrowheads="1"/>
          </p:cNvPicPr>
          <p:nvPr/>
        </p:nvPicPr>
        <p:blipFill>
          <a:blip r:embed="rId2" cstate="print"/>
          <a:srcRect/>
          <a:stretch>
            <a:fillRect/>
          </a:stretch>
        </p:blipFill>
        <p:spPr bwMode="auto">
          <a:xfrm>
            <a:off x="1049338" y="1865313"/>
            <a:ext cx="6835775" cy="458787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p:cNvSpPr>
          <p:nvPr>
            <p:ph type="body" idx="1"/>
          </p:nvPr>
        </p:nvSpPr>
        <p:spPr/>
        <p:txBody>
          <a:bodyPr/>
          <a:lstStyle/>
          <a:p>
            <a:r>
              <a:rPr lang="es-MX" smtClean="0"/>
              <a:t>Se ha demostrado que usar la Inteligencia colectiva ayuda a promover el sentimiento de un fin común sobre y por encima de las metas personales de cada miembro del equipo</a:t>
            </a:r>
            <a:endParaRPr lang="es-ES"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p:cNvSpPr>
          <p:nvPr>
            <p:ph type="title"/>
          </p:nvPr>
        </p:nvSpPr>
        <p:spPr/>
        <p:txBody>
          <a:bodyPr/>
          <a:lstStyle/>
          <a:p>
            <a:pPr eaLnBrk="1" hangingPunct="1"/>
            <a:r>
              <a:rPr lang="es-MX" smtClean="0"/>
              <a:t>Bibliografía </a:t>
            </a:r>
            <a:endParaRPr lang="es-ES" smtClean="0"/>
          </a:p>
        </p:txBody>
      </p:sp>
      <p:sp>
        <p:nvSpPr>
          <p:cNvPr id="37890" name="Rectangle 3"/>
          <p:cNvSpPr>
            <a:spLocks noGrp="1"/>
          </p:cNvSpPr>
          <p:nvPr>
            <p:ph type="body" idx="1"/>
          </p:nvPr>
        </p:nvSpPr>
        <p:spPr>
          <a:xfrm>
            <a:off x="468313" y="1628775"/>
            <a:ext cx="7467600" cy="4525963"/>
          </a:xfrm>
        </p:spPr>
        <p:txBody>
          <a:bodyPr/>
          <a:lstStyle/>
          <a:p>
            <a:pPr eaLnBrk="1" hangingPunct="1">
              <a:lnSpc>
                <a:spcPct val="80000"/>
              </a:lnSpc>
            </a:pPr>
            <a:r>
              <a:rPr lang="es-ES" sz="1900" dirty="0" smtClean="0">
                <a:hlinkClick r:id="rId2"/>
              </a:rPr>
              <a:t>http://quiencritica.blogspot.mx/2008/09/la-ttrada-de-mcluhan.html</a:t>
            </a:r>
            <a:r>
              <a:rPr lang="es-ES" sz="1900" dirty="0" smtClean="0"/>
              <a:t> recuperado el día 05/08/12</a:t>
            </a:r>
          </a:p>
          <a:p>
            <a:pPr eaLnBrk="1" hangingPunct="1">
              <a:lnSpc>
                <a:spcPct val="80000"/>
              </a:lnSpc>
            </a:pPr>
            <a:endParaRPr lang="es-MX" sz="1900" dirty="0" smtClean="0"/>
          </a:p>
          <a:p>
            <a:pPr eaLnBrk="1" hangingPunct="1">
              <a:lnSpc>
                <a:spcPct val="80000"/>
              </a:lnSpc>
            </a:pPr>
            <a:r>
              <a:rPr lang="es-ES" sz="1900" dirty="0" smtClean="0">
                <a:hlinkClick r:id="rId3"/>
              </a:rPr>
              <a:t>https://www.facebook.com/OlympicMeme</a:t>
            </a:r>
            <a:r>
              <a:rPr lang="es-ES" dirty="0" smtClean="0">
                <a:hlinkClick r:id="rId3"/>
              </a:rPr>
              <a:t> </a:t>
            </a:r>
            <a:r>
              <a:rPr lang="es-ES" sz="1900" dirty="0" smtClean="0">
                <a:hlinkClick r:id="rId3"/>
              </a:rPr>
              <a:t>recuperado el día 05/08/12</a:t>
            </a:r>
            <a:endParaRPr lang="es-ES" sz="1900" dirty="0" smtClean="0"/>
          </a:p>
          <a:p>
            <a:pPr eaLnBrk="1" hangingPunct="1">
              <a:lnSpc>
                <a:spcPct val="90000"/>
              </a:lnSpc>
            </a:pPr>
            <a:r>
              <a:rPr lang="es-MX" sz="2000" dirty="0" err="1" smtClean="0"/>
              <a:t>Federman</a:t>
            </a:r>
            <a:r>
              <a:rPr lang="es-MX" sz="2000" dirty="0" smtClean="0"/>
              <a:t>, Mark, De </a:t>
            </a:r>
            <a:r>
              <a:rPr lang="es-MX" sz="2000" dirty="0" err="1" smtClean="0"/>
              <a:t>Kerckhove</a:t>
            </a:r>
            <a:r>
              <a:rPr lang="es-MX" sz="2000" dirty="0" smtClean="0"/>
              <a:t>, </a:t>
            </a:r>
            <a:r>
              <a:rPr lang="es-MX" sz="2000" dirty="0" err="1" smtClean="0"/>
              <a:t>Derrick</a:t>
            </a:r>
            <a:r>
              <a:rPr lang="es-MX" sz="2000" dirty="0" smtClean="0"/>
              <a:t>. (2003). </a:t>
            </a:r>
            <a:r>
              <a:rPr lang="es-MX" sz="2000" b="1" i="1" dirty="0" smtClean="0"/>
              <a:t>McLuhan </a:t>
            </a:r>
            <a:r>
              <a:rPr lang="es-MX" sz="2000" b="1" i="1" dirty="0" err="1" smtClean="0"/>
              <a:t>for</a:t>
            </a:r>
            <a:r>
              <a:rPr lang="es-MX" sz="2000" b="1" i="1" dirty="0" smtClean="0"/>
              <a:t> Managers</a:t>
            </a:r>
            <a:r>
              <a:rPr lang="es-MX" sz="2000" b="1" i="1" smtClean="0"/>
              <a:t>, </a:t>
            </a:r>
            <a:r>
              <a:rPr lang="es-MX" sz="2000" b="1" i="1" smtClean="0"/>
              <a:t>New </a:t>
            </a:r>
            <a:r>
              <a:rPr lang="es-MX" sz="2000" b="1" i="1" dirty="0" err="1" smtClean="0"/>
              <a:t>tools</a:t>
            </a:r>
            <a:r>
              <a:rPr lang="es-MX" sz="2000" b="1" i="1" dirty="0" smtClean="0"/>
              <a:t> </a:t>
            </a:r>
            <a:r>
              <a:rPr lang="es-MX" sz="2000" b="1" i="1" dirty="0" err="1" smtClean="0"/>
              <a:t>for</a:t>
            </a:r>
            <a:r>
              <a:rPr lang="es-MX" sz="2000" b="1" i="1" dirty="0" smtClean="0"/>
              <a:t> new </a:t>
            </a:r>
            <a:r>
              <a:rPr lang="es-MX" sz="2000" b="1" i="1" dirty="0" err="1" smtClean="0"/>
              <a:t>thinking</a:t>
            </a:r>
            <a:r>
              <a:rPr lang="es-MX" sz="2000" b="1" i="1" dirty="0" smtClean="0"/>
              <a:t>, </a:t>
            </a:r>
            <a:r>
              <a:rPr lang="es-MX" sz="2000" dirty="0" err="1" smtClean="0"/>
              <a:t>Viking</a:t>
            </a:r>
            <a:r>
              <a:rPr lang="es-MX" sz="2000" dirty="0" smtClean="0"/>
              <a:t> </a:t>
            </a:r>
            <a:r>
              <a:rPr lang="es-MX" sz="2000" dirty="0" err="1" smtClean="0"/>
              <a:t>Canada</a:t>
            </a:r>
            <a:endParaRPr lang="es-MX" sz="2000" dirty="0" smtClean="0"/>
          </a:p>
          <a:p>
            <a:pPr eaLnBrk="1" hangingPunct="1">
              <a:lnSpc>
                <a:spcPct val="80000"/>
              </a:lnSpc>
            </a:pPr>
            <a:endParaRPr lang="es-ES" sz="1900" dirty="0" smtClean="0"/>
          </a:p>
          <a:p>
            <a:pPr eaLnBrk="1" hangingPunct="1"/>
            <a:endParaRPr lang="es-ES" sz="1900" dirty="0" smtClean="0"/>
          </a:p>
        </p:txBody>
      </p:sp>
      <p:pic>
        <p:nvPicPr>
          <p:cNvPr id="37891" name="Picture 5" descr="376795_252147831569574_571346015_n"/>
          <p:cNvPicPr>
            <a:picLocks noChangeAspect="1" noChangeArrowheads="1"/>
          </p:cNvPicPr>
          <p:nvPr/>
        </p:nvPicPr>
        <p:blipFill>
          <a:blip r:embed="rId4" cstate="print"/>
          <a:srcRect/>
          <a:stretch>
            <a:fillRect/>
          </a:stretch>
        </p:blipFill>
        <p:spPr bwMode="auto">
          <a:xfrm>
            <a:off x="6156325" y="4725144"/>
            <a:ext cx="2646363" cy="2132856"/>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313</TotalTime>
  <Words>2638</Words>
  <Application>Microsoft Office PowerPoint</Application>
  <PresentationFormat>Presentación en pantalla (4:3)</PresentationFormat>
  <Paragraphs>118</Paragraphs>
  <Slides>53</Slides>
  <Notes>1</Notes>
  <HiddenSlides>0</HiddenSlides>
  <MMClips>0</MMClips>
  <ScaleCrop>false</ScaleCrop>
  <HeadingPairs>
    <vt:vector size="4" baseType="variant">
      <vt:variant>
        <vt:lpstr>Tema</vt:lpstr>
      </vt:variant>
      <vt:variant>
        <vt:i4>1</vt:i4>
      </vt:variant>
      <vt:variant>
        <vt:lpstr>Títulos de diapositiva</vt:lpstr>
      </vt:variant>
      <vt:variant>
        <vt:i4>53</vt:i4>
      </vt:variant>
    </vt:vector>
  </HeadingPairs>
  <TitlesOfParts>
    <vt:vector size="54" baseType="lpstr">
      <vt:lpstr>Técnico</vt:lpstr>
      <vt:lpstr>Mcluhan for managers </vt:lpstr>
      <vt:lpstr>Acerca del libro…</vt:lpstr>
      <vt:lpstr>Comienzo de Mcluhan en el mundo de los negocios.</vt:lpstr>
      <vt:lpstr>Diapositiva 4</vt:lpstr>
      <vt:lpstr>Negocios como forma de arte.</vt:lpstr>
      <vt:lpstr>Diapositiva 6</vt:lpstr>
      <vt:lpstr>Diapositiva 7</vt:lpstr>
      <vt:lpstr>Diapositiva 8</vt:lpstr>
      <vt:lpstr>Conocimiento y conciencia: El medio y el mensaje. </vt:lpstr>
      <vt:lpstr>Compañía igual a medio. </vt:lpstr>
      <vt:lpstr>Sobrecarga de información.</vt:lpstr>
      <vt:lpstr>Ahora se hace una pausa del mensaje de nuestra televisión. </vt:lpstr>
      <vt:lpstr>Internet igual a medio igual a mensaje. </vt:lpstr>
      <vt:lpstr>Viviendo en el espejo retrovisor. </vt:lpstr>
      <vt:lpstr>El sondeo de la mente.</vt:lpstr>
      <vt:lpstr>El lenguaje como medio.</vt:lpstr>
      <vt:lpstr>Diapositiva 17</vt:lpstr>
      <vt:lpstr>Diapositiva 18</vt:lpstr>
      <vt:lpstr>Ejemplo.</vt:lpstr>
      <vt:lpstr>Somnolencia…</vt:lpstr>
      <vt:lpstr>Diapositiva 21</vt:lpstr>
      <vt:lpstr>Un cliché recuperado…</vt:lpstr>
      <vt:lpstr>Diapositiva 23</vt:lpstr>
      <vt:lpstr>Efectos y causas.</vt:lpstr>
      <vt:lpstr>Las leyes de los medios.</vt:lpstr>
      <vt:lpstr>Diapositiva 26</vt:lpstr>
      <vt:lpstr>Diapositiva 27</vt:lpstr>
      <vt:lpstr>Diapositiva 28</vt:lpstr>
      <vt:lpstr>Diapositiva 29</vt:lpstr>
      <vt:lpstr>Diapositiva 30</vt:lpstr>
      <vt:lpstr>A través del vidrio</vt:lpstr>
      <vt:lpstr>Diapositiva 32</vt:lpstr>
      <vt:lpstr>Tétrada de Mcluhan</vt:lpstr>
      <vt:lpstr>Diapositiva 34</vt:lpstr>
      <vt:lpstr>A dónde quiero llegar?</vt:lpstr>
      <vt:lpstr>Significado de la tétrada</vt:lpstr>
      <vt:lpstr>Ejemplos aplicados de la tétrada</vt:lpstr>
      <vt:lpstr>Ejemplos aplicados de la tétrada</vt:lpstr>
      <vt:lpstr>Medios fríos y calientes</vt:lpstr>
      <vt:lpstr>Diapositiva 40</vt:lpstr>
      <vt:lpstr>Diapositiva 41</vt:lpstr>
      <vt:lpstr>Diapositiva 42</vt:lpstr>
      <vt:lpstr>Diapositiva 43</vt:lpstr>
      <vt:lpstr>En la otra mano…</vt:lpstr>
      <vt:lpstr>Diapositiva 45</vt:lpstr>
      <vt:lpstr>Conectando la información de la organización </vt:lpstr>
      <vt:lpstr>Diapositiva 47</vt:lpstr>
      <vt:lpstr>Diapositiva 48</vt:lpstr>
      <vt:lpstr>Diapositiva 49</vt:lpstr>
      <vt:lpstr>Diapositiva 50</vt:lpstr>
      <vt:lpstr>Tétrada de la inteligencia conectada</vt:lpstr>
      <vt:lpstr>Diapositiva 52</vt:lpstr>
      <vt:lpstr>Bibliografía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Mcluhan for managers</dc:title>
  <dc:creator>CHEKO</dc:creator>
  <cp:lastModifiedBy>CHEKO</cp:lastModifiedBy>
  <cp:revision>27</cp:revision>
  <dcterms:created xsi:type="dcterms:W3CDTF">2012-08-05T16:25:44Z</dcterms:created>
  <dcterms:modified xsi:type="dcterms:W3CDTF">2012-10-10T01:18:33Z</dcterms:modified>
</cp:coreProperties>
</file>