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8" r:id="rId3"/>
    <p:sldId id="257" r:id="rId4"/>
    <p:sldId id="259" r:id="rId5"/>
    <p:sldId id="260" r:id="rId6"/>
    <p:sldId id="261" r:id="rId7"/>
    <p:sldId id="262" r:id="rId8"/>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9" d="100"/>
          <a:sy n="89" d="100"/>
        </p:scale>
        <p:origin x="-1664"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s-ES_tradnl" smtClean="0"/>
              <a:t>Clic para editar título</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_tradnl"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8239A40-B29D-264F-B256-85325DF17A87}" type="datetimeFigureOut">
              <a:rPr lang="es-ES" smtClean="0"/>
              <a:t>21/09/12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462DCAA-363F-BF41-A5E7-80F98EC6F889}" type="slidenum">
              <a:rPr lang="es-ES" smtClean="0"/>
              <a:t>‹Nr.›</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Content Placeholder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10"/>
          </p:nvPr>
        </p:nvSpPr>
        <p:spPr/>
        <p:txBody>
          <a:bodyPr/>
          <a:lstStyle/>
          <a:p>
            <a:fld id="{68239A40-B29D-264F-B256-85325DF17A87}" type="datetimeFigureOut">
              <a:rPr lang="es-ES" smtClean="0"/>
              <a:t>21/09/12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462DCAA-363F-BF41-A5E7-80F98EC6F889}" type="slidenum">
              <a:rPr lang="es-ES" smtClean="0"/>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_tradnl" smtClean="0"/>
              <a:t>Clic para editar título</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_tradnl" smtClean="0"/>
              <a:t>Haga clic para modificar el estilo de texto del patrón</a:t>
            </a:r>
          </a:p>
        </p:txBody>
      </p:sp>
      <p:sp>
        <p:nvSpPr>
          <p:cNvPr id="4" name="Date Placeholder 3"/>
          <p:cNvSpPr>
            <a:spLocks noGrp="1"/>
          </p:cNvSpPr>
          <p:nvPr>
            <p:ph type="dt" sz="half" idx="10"/>
          </p:nvPr>
        </p:nvSpPr>
        <p:spPr/>
        <p:txBody>
          <a:bodyPr/>
          <a:lstStyle/>
          <a:p>
            <a:fld id="{68239A40-B29D-264F-B256-85325DF17A87}" type="datetimeFigureOut">
              <a:rPr lang="es-ES" smtClean="0"/>
              <a:t>21/09/12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462DCAA-363F-BF41-A5E7-80F98EC6F889}" type="slidenum">
              <a:rPr lang="es-ES" smtClean="0"/>
              <a:t>‹Nr.›</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Date Placeholder 4"/>
          <p:cNvSpPr>
            <a:spLocks noGrp="1"/>
          </p:cNvSpPr>
          <p:nvPr>
            <p:ph type="dt" sz="half" idx="10"/>
          </p:nvPr>
        </p:nvSpPr>
        <p:spPr/>
        <p:txBody>
          <a:bodyPr/>
          <a:lstStyle/>
          <a:p>
            <a:fld id="{68239A40-B29D-264F-B256-85325DF17A87}" type="datetimeFigureOut">
              <a:rPr lang="es-ES" smtClean="0"/>
              <a:t>21/09/12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462DCAA-363F-BF41-A5E7-80F98EC6F889}" type="slidenum">
              <a:rPr lang="es-ES" smtClean="0"/>
              <a:t>‹Nr.›</a:t>
            </a:fld>
            <a:endParaRPr lang="es-ES"/>
          </a:p>
        </p:txBody>
      </p:sp>
      <p:sp>
        <p:nvSpPr>
          <p:cNvPr id="8" name="Title 7"/>
          <p:cNvSpPr>
            <a:spLocks noGrp="1"/>
          </p:cNvSpPr>
          <p:nvPr>
            <p:ph type="title"/>
          </p:nvPr>
        </p:nvSpPr>
        <p:spPr/>
        <p:txBody>
          <a:bodyPr/>
          <a:lstStyle/>
          <a:p>
            <a:r>
              <a:rPr lang="es-ES_tradnl" smtClean="0"/>
              <a:t>Clic para editar título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 para editar título</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_tradnl" smtClean="0"/>
              <a:t>Haga clic para modificar el estilo de texto del patrón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_tradnl" smtClean="0"/>
              <a:t>Haga clic para modificar el estilo de texto del patrón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7" name="Date Placeholder 6"/>
          <p:cNvSpPr>
            <a:spLocks noGrp="1"/>
          </p:cNvSpPr>
          <p:nvPr>
            <p:ph type="dt" sz="half" idx="10"/>
          </p:nvPr>
        </p:nvSpPr>
        <p:spPr/>
        <p:txBody>
          <a:bodyPr/>
          <a:lstStyle/>
          <a:p>
            <a:fld id="{68239A40-B29D-264F-B256-85325DF17A87}" type="datetimeFigureOut">
              <a:rPr lang="es-ES" smtClean="0"/>
              <a:t>21/09/12</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462DCAA-363F-BF41-A5E7-80F98EC6F889}" type="slidenum">
              <a:rPr lang="es-ES" smtClean="0"/>
              <a:t>‹Nr.›</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Date Placeholder 2"/>
          <p:cNvSpPr>
            <a:spLocks noGrp="1"/>
          </p:cNvSpPr>
          <p:nvPr>
            <p:ph type="dt" sz="half" idx="10"/>
          </p:nvPr>
        </p:nvSpPr>
        <p:spPr/>
        <p:txBody>
          <a:bodyPr/>
          <a:lstStyle/>
          <a:p>
            <a:fld id="{68239A40-B29D-264F-B256-85325DF17A87}" type="datetimeFigureOut">
              <a:rPr lang="es-ES" smtClean="0"/>
              <a:t>21/09/12</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462DCAA-363F-BF41-A5E7-80F98EC6F889}" type="slidenum">
              <a:rPr lang="es-ES" smtClean="0"/>
              <a:t>‹Nr.›</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39A40-B29D-264F-B256-85325DF17A87}" type="datetimeFigureOut">
              <a:rPr lang="es-ES" smtClean="0"/>
              <a:t>21/09/12</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462DCAA-363F-BF41-A5E7-80F98EC6F889}" type="slidenum">
              <a:rPr lang="es-ES" smtClean="0"/>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_tradnl" smtClean="0"/>
              <a:t>Clic para editar título</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68239A40-B29D-264F-B256-85325DF17A87}" type="datetimeFigureOut">
              <a:rPr lang="es-ES" smtClean="0"/>
              <a:t>21/09/12</a:t>
            </a:fld>
            <a:endParaRPr lang="es-E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E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462DCAA-363F-BF41-A5E7-80F98EC6F889}" type="slidenum">
              <a:rPr lang="es-ES" smtClean="0"/>
              <a:t>‹Nr.›</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_tradnl" smtClean="0"/>
              <a:t>Arrastre la imagen al marcador de posición o haga clic en el icono para agregar</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s-ES_tradnl" smtClean="0"/>
              <a:t>Clic para editar título</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68239A40-B29D-264F-B256-85325DF17A87}" type="datetimeFigureOut">
              <a:rPr lang="es-ES" smtClean="0"/>
              <a:t>21/09/12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462DCAA-363F-BF41-A5E7-80F98EC6F889}" type="slidenum">
              <a:rPr lang="es-ES" smtClean="0"/>
              <a:t>‹Nr.›</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68239A40-B29D-264F-B256-85325DF17A87}" type="datetimeFigureOut">
              <a:rPr lang="es-ES" smtClean="0"/>
              <a:t>21/09/12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462DCAA-363F-BF41-A5E7-80F98EC6F889}" type="slidenum">
              <a:rPr lang="es-ES" smtClean="0"/>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s-ES_tradnl" smtClean="0"/>
              <a:t>Clic para editar título</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68239A40-B29D-264F-B256-85325DF17A87}" type="datetimeFigureOut">
              <a:rPr lang="es-ES" smtClean="0"/>
              <a:t>21/09/12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462DCAA-363F-BF41-A5E7-80F98EC6F889}" type="slidenum">
              <a:rPr lang="es-ES" smtClean="0"/>
              <a:t>‹Nr.›</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s-ES_tradnl" smtClean="0"/>
              <a:t>Clic para editar título</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8239A40-B29D-264F-B256-85325DF17A87}" type="datetimeFigureOut">
              <a:rPr lang="es-ES" smtClean="0"/>
              <a:t>21/09/12</a:t>
            </a:fld>
            <a:endParaRPr lang="es-E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E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B462DCAA-363F-BF41-A5E7-80F98EC6F889}" type="slidenum">
              <a:rPr lang="es-ES" smtClean="0"/>
              <a:t>‹Nr.›</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rot="19140000">
            <a:off x="203843" y="1511615"/>
            <a:ext cx="7529943" cy="1204306"/>
          </a:xfrm>
        </p:spPr>
        <p:txBody>
          <a:bodyPr/>
          <a:lstStyle/>
          <a:p>
            <a:pPr algn="ctr"/>
            <a:r>
              <a:rPr lang="es-ES" sz="2200" dirty="0" smtClean="0"/>
              <a:t>Inversi</a:t>
            </a:r>
            <a:r>
              <a:rPr lang="es-ES" sz="2200" dirty="0" smtClean="0"/>
              <a:t>ón en Comunicación Mercadotécnica </a:t>
            </a:r>
            <a:br>
              <a:rPr lang="es-ES" sz="2200" dirty="0" smtClean="0"/>
            </a:br>
            <a:r>
              <a:rPr lang="es-ES" sz="2200" dirty="0" smtClean="0"/>
              <a:t>2004- 2001</a:t>
            </a:r>
            <a:endParaRPr lang="es-ES" sz="2200" dirty="0"/>
          </a:p>
        </p:txBody>
      </p:sp>
      <p:sp>
        <p:nvSpPr>
          <p:cNvPr id="4" name="Subtítulo 3"/>
          <p:cNvSpPr>
            <a:spLocks noGrp="1"/>
          </p:cNvSpPr>
          <p:nvPr>
            <p:ph type="subTitle" idx="1"/>
          </p:nvPr>
        </p:nvSpPr>
        <p:spPr>
          <a:xfrm rot="19140000">
            <a:off x="1126489" y="2219104"/>
            <a:ext cx="7270445" cy="351632"/>
          </a:xfrm>
        </p:spPr>
        <p:txBody>
          <a:bodyPr>
            <a:noAutofit/>
          </a:bodyPr>
          <a:lstStyle/>
          <a:p>
            <a:r>
              <a:rPr lang="es-ES" sz="1200" dirty="0" smtClean="0"/>
              <a:t>Planeaci</a:t>
            </a:r>
            <a:r>
              <a:rPr lang="es-ES" sz="1200" dirty="0" smtClean="0"/>
              <a:t>ón estratégica en comunicación organizacional</a:t>
            </a:r>
            <a:endParaRPr lang="es-ES" sz="1200" dirty="0"/>
          </a:p>
        </p:txBody>
      </p:sp>
    </p:spTree>
    <p:extLst>
      <p:ext uri="{BB962C8B-B14F-4D97-AF65-F5344CB8AC3E}">
        <p14:creationId xmlns:p14="http://schemas.microsoft.com/office/powerpoint/2010/main" val="1282233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Porcentajes de inversi</a:t>
            </a:r>
            <a:r>
              <a:rPr lang="es-ES" dirty="0" smtClean="0"/>
              <a:t>ón anual por área</a:t>
            </a:r>
            <a:endParaRPr lang="es-ES" dirty="0"/>
          </a:p>
        </p:txBody>
      </p:sp>
      <p:graphicFrame>
        <p:nvGraphicFramePr>
          <p:cNvPr id="4" name="Tabla 3"/>
          <p:cNvGraphicFramePr>
            <a:graphicFrameLocks noGrp="1"/>
          </p:cNvGraphicFramePr>
          <p:nvPr>
            <p:extLst>
              <p:ext uri="{D42A27DB-BD31-4B8C-83A1-F6EECF244321}">
                <p14:modId xmlns:p14="http://schemas.microsoft.com/office/powerpoint/2010/main" val="1575137421"/>
              </p:ext>
            </p:extLst>
          </p:nvPr>
        </p:nvGraphicFramePr>
        <p:xfrm>
          <a:off x="226194" y="1198590"/>
          <a:ext cx="8760825" cy="3114328"/>
        </p:xfrm>
        <a:graphic>
          <a:graphicData uri="http://schemas.openxmlformats.org/drawingml/2006/table">
            <a:tbl>
              <a:tblPr/>
              <a:tblGrid>
                <a:gridCol w="1152740"/>
                <a:gridCol w="1436492"/>
                <a:gridCol w="1152740"/>
                <a:gridCol w="1152740"/>
                <a:gridCol w="1152740"/>
                <a:gridCol w="1152740"/>
                <a:gridCol w="1560633"/>
              </a:tblGrid>
              <a:tr h="390158">
                <a:tc gridSpan="7">
                  <a:txBody>
                    <a:bodyPr/>
                    <a:lstStyle/>
                    <a:p>
                      <a:pPr algn="ctr" fontAlgn="b"/>
                      <a:r>
                        <a:rPr lang="es-ES" sz="2300" b="0" i="0" u="none" strike="noStrike" dirty="0">
                          <a:solidFill>
                            <a:srgbClr val="000000"/>
                          </a:solidFill>
                          <a:effectLst/>
                          <a:latin typeface="Frut"/>
                        </a:rPr>
                        <a:t>Inversión en Comunicación Mercadotécnica</a:t>
                      </a:r>
                    </a:p>
                  </a:txBody>
                  <a:tcPr marL="17734" marR="17734" marT="177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461096">
                <a:tc>
                  <a:txBody>
                    <a:bodyPr/>
                    <a:lstStyle/>
                    <a:p>
                      <a:pPr algn="ctr" fontAlgn="ctr"/>
                      <a:r>
                        <a:rPr lang="es-ES" sz="1400" b="1" i="0" u="none" strike="noStrike">
                          <a:solidFill>
                            <a:srgbClr val="000000"/>
                          </a:solidFill>
                          <a:effectLst/>
                          <a:latin typeface="Frut"/>
                        </a:rPr>
                        <a:t>Año</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400" b="1" i="0" u="none" strike="noStrike">
                          <a:solidFill>
                            <a:srgbClr val="000000"/>
                          </a:solidFill>
                          <a:effectLst/>
                          <a:latin typeface="Frut"/>
                        </a:rPr>
                        <a:t>Mercadotecnia Directa</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400" b="1" i="0" u="none" strike="noStrike">
                          <a:solidFill>
                            <a:srgbClr val="000000"/>
                          </a:solidFill>
                          <a:effectLst/>
                          <a:latin typeface="Frut"/>
                        </a:rPr>
                        <a:t>Promoción</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400" b="1" i="0" u="none" strike="noStrike">
                          <a:solidFill>
                            <a:srgbClr val="000000"/>
                          </a:solidFill>
                          <a:effectLst/>
                          <a:latin typeface="Frut"/>
                        </a:rPr>
                        <a:t>RRPP</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400" b="1" i="0" u="none" strike="noStrike">
                          <a:solidFill>
                            <a:srgbClr val="000000"/>
                          </a:solidFill>
                          <a:effectLst/>
                          <a:latin typeface="Frut"/>
                        </a:rPr>
                        <a:t>Publicidad</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400" b="1" i="0" u="none" strike="noStrike">
                          <a:solidFill>
                            <a:srgbClr val="000000"/>
                          </a:solidFill>
                          <a:effectLst/>
                          <a:latin typeface="Frut"/>
                        </a:rPr>
                        <a:t>Diseño</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400" b="1" i="0" u="none" strike="noStrike">
                          <a:solidFill>
                            <a:srgbClr val="000000"/>
                          </a:solidFill>
                          <a:effectLst/>
                          <a:latin typeface="Frut"/>
                        </a:rPr>
                        <a:t>Investigación</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6017">
                <a:tc>
                  <a:txBody>
                    <a:bodyPr/>
                    <a:lstStyle/>
                    <a:p>
                      <a:pPr algn="ctr" fontAlgn="ctr"/>
                      <a:r>
                        <a:rPr lang="es-ES" sz="1400" b="0" i="0" u="none" strike="noStrike">
                          <a:solidFill>
                            <a:srgbClr val="000000"/>
                          </a:solidFill>
                          <a:effectLst/>
                          <a:latin typeface="Frut"/>
                        </a:rPr>
                        <a:t>2004</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13.50%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7.00%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2.30%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61.60%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0.00%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6.70%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6017">
                <a:tc>
                  <a:txBody>
                    <a:bodyPr/>
                    <a:lstStyle/>
                    <a:p>
                      <a:pPr algn="ctr" fontAlgn="ctr"/>
                      <a:r>
                        <a:rPr lang="es-ES" sz="1400" b="0" i="0" u="none" strike="noStrike">
                          <a:solidFill>
                            <a:srgbClr val="000000"/>
                          </a:solidFill>
                          <a:effectLst/>
                          <a:latin typeface="Frut"/>
                        </a:rPr>
                        <a:t>2005</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20.70%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15.00%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2.00%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59.00%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0.00%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6.00%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6017">
                <a:tc>
                  <a:txBody>
                    <a:bodyPr/>
                    <a:lstStyle/>
                    <a:p>
                      <a:pPr algn="ctr" fontAlgn="ctr"/>
                      <a:r>
                        <a:rPr lang="es-ES" sz="1400" b="0" i="0" u="none" strike="noStrike">
                          <a:solidFill>
                            <a:srgbClr val="000000"/>
                          </a:solidFill>
                          <a:effectLst/>
                          <a:latin typeface="Frut"/>
                        </a:rPr>
                        <a:t>2006</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12.70%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15.20%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2.30%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58.90%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0.00%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5.40%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6017">
                <a:tc>
                  <a:txBody>
                    <a:bodyPr/>
                    <a:lstStyle/>
                    <a:p>
                      <a:pPr algn="ctr" fontAlgn="ctr"/>
                      <a:r>
                        <a:rPr lang="es-ES" sz="1400" b="0" i="0" u="none" strike="noStrike">
                          <a:solidFill>
                            <a:srgbClr val="000000"/>
                          </a:solidFill>
                          <a:effectLst/>
                          <a:latin typeface="Frut"/>
                        </a:rPr>
                        <a:t>2007</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12.60%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16.20%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2.30%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58.10%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0.80%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5.30%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6017">
                <a:tc>
                  <a:txBody>
                    <a:bodyPr/>
                    <a:lstStyle/>
                    <a:p>
                      <a:pPr algn="ctr" fontAlgn="ctr"/>
                      <a:r>
                        <a:rPr lang="es-ES" sz="1400" b="0" i="0" u="none" strike="noStrike">
                          <a:solidFill>
                            <a:srgbClr val="000000"/>
                          </a:solidFill>
                          <a:effectLst/>
                          <a:latin typeface="Frut"/>
                        </a:rPr>
                        <a:t>2009</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14.00%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15.00%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3.00%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50.00%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1.00%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4.00%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6017">
                <a:tc>
                  <a:txBody>
                    <a:bodyPr/>
                    <a:lstStyle/>
                    <a:p>
                      <a:pPr algn="ctr" fontAlgn="ctr"/>
                      <a:r>
                        <a:rPr lang="es-ES" sz="1400" b="0" i="0" u="none" strike="noStrike">
                          <a:solidFill>
                            <a:srgbClr val="000000"/>
                          </a:solidFill>
                          <a:effectLst/>
                          <a:latin typeface="Frut"/>
                        </a:rPr>
                        <a:t>2010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13.00%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30.00%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3.00%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49.00%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1.00%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400" b="0" i="0" u="none" strike="noStrike">
                          <a:solidFill>
                            <a:srgbClr val="000000"/>
                          </a:solidFill>
                          <a:effectLst/>
                          <a:latin typeface="Frut"/>
                        </a:rPr>
                        <a:t>5.00%</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3111">
                <a:tc>
                  <a:txBody>
                    <a:bodyPr/>
                    <a:lstStyle/>
                    <a:p>
                      <a:pPr algn="ctr" fontAlgn="ctr"/>
                      <a:r>
                        <a:rPr lang="es-ES" sz="1400" b="0" i="0" u="none" strike="noStrike">
                          <a:solidFill>
                            <a:srgbClr val="000000"/>
                          </a:solidFill>
                          <a:effectLst/>
                          <a:latin typeface="Frut"/>
                        </a:rPr>
                        <a:t>2011</a:t>
                      </a:r>
                    </a:p>
                  </a:txBody>
                  <a:tcPr marL="17734" marR="17734" marT="17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700" b="0" i="0" u="none" strike="noStrike">
                          <a:solidFill>
                            <a:srgbClr val="000000"/>
                          </a:solidFill>
                          <a:effectLst/>
                          <a:latin typeface="Calibri"/>
                        </a:rPr>
                        <a:t>18.80%</a:t>
                      </a:r>
                    </a:p>
                  </a:txBody>
                  <a:tcPr marL="17734" marR="17734" marT="177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700" b="0" i="0" u="none" strike="noStrike">
                          <a:solidFill>
                            <a:srgbClr val="000000"/>
                          </a:solidFill>
                          <a:effectLst/>
                          <a:latin typeface="Calibri"/>
                        </a:rPr>
                        <a:t>27.60%</a:t>
                      </a:r>
                    </a:p>
                  </a:txBody>
                  <a:tcPr marL="17734" marR="17734" marT="177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700" b="0" i="0" u="none" strike="noStrike">
                          <a:solidFill>
                            <a:srgbClr val="000000"/>
                          </a:solidFill>
                          <a:effectLst/>
                          <a:latin typeface="Calibri"/>
                        </a:rPr>
                        <a:t>3.00%</a:t>
                      </a:r>
                    </a:p>
                  </a:txBody>
                  <a:tcPr marL="17734" marR="17734" marT="177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700" b="0" i="0" u="none" strike="noStrike">
                          <a:solidFill>
                            <a:srgbClr val="000000"/>
                          </a:solidFill>
                          <a:effectLst/>
                          <a:latin typeface="Calibri"/>
                        </a:rPr>
                        <a:t>46.00%</a:t>
                      </a:r>
                    </a:p>
                  </a:txBody>
                  <a:tcPr marL="17734" marR="17734" marT="177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700" b="0" i="0" u="none" strike="noStrike">
                          <a:solidFill>
                            <a:srgbClr val="000000"/>
                          </a:solidFill>
                          <a:effectLst/>
                          <a:latin typeface="Calibri"/>
                        </a:rPr>
                        <a:t>1.00%</a:t>
                      </a:r>
                    </a:p>
                  </a:txBody>
                  <a:tcPr marL="17734" marR="17734" marT="177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700" b="0" i="0" u="none" strike="noStrike">
                          <a:solidFill>
                            <a:srgbClr val="000000"/>
                          </a:solidFill>
                          <a:effectLst/>
                          <a:latin typeface="Calibri"/>
                        </a:rPr>
                        <a:t>4.20%</a:t>
                      </a:r>
                    </a:p>
                  </a:txBody>
                  <a:tcPr marL="17734" marR="17734" marT="177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0158">
                <a:tc>
                  <a:txBody>
                    <a:bodyPr/>
                    <a:lstStyle/>
                    <a:p>
                      <a:pPr algn="l" fontAlgn="b"/>
                      <a:endParaRPr lang="es-ES" sz="1700" b="0" i="0" u="none" strike="noStrike">
                        <a:solidFill>
                          <a:srgbClr val="000000"/>
                        </a:solidFill>
                        <a:effectLst/>
                        <a:latin typeface="Calibri"/>
                      </a:endParaRPr>
                    </a:p>
                  </a:txBody>
                  <a:tcPr marL="17734" marR="17734" marT="1773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S" sz="1700" b="0" i="0" u="none" strike="noStrike">
                        <a:solidFill>
                          <a:srgbClr val="000000"/>
                        </a:solidFill>
                        <a:effectLst/>
                        <a:latin typeface="Calibri"/>
                      </a:endParaRPr>
                    </a:p>
                  </a:txBody>
                  <a:tcPr marL="17734" marR="17734" marT="1773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S" sz="1700" b="0" i="0" u="none" strike="noStrike">
                        <a:solidFill>
                          <a:srgbClr val="000000"/>
                        </a:solidFill>
                        <a:effectLst/>
                        <a:latin typeface="Calibri"/>
                      </a:endParaRPr>
                    </a:p>
                  </a:txBody>
                  <a:tcPr marL="17734" marR="17734" marT="1773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S" sz="1700" b="0" i="0" u="none" strike="noStrike">
                        <a:solidFill>
                          <a:srgbClr val="000000"/>
                        </a:solidFill>
                        <a:effectLst/>
                        <a:latin typeface="Calibri"/>
                      </a:endParaRPr>
                    </a:p>
                  </a:txBody>
                  <a:tcPr marL="17734" marR="17734" marT="1773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S" sz="1700" b="0" i="0" u="none" strike="noStrike">
                        <a:solidFill>
                          <a:srgbClr val="000000"/>
                        </a:solidFill>
                        <a:effectLst/>
                        <a:latin typeface="Calibri"/>
                      </a:endParaRPr>
                    </a:p>
                  </a:txBody>
                  <a:tcPr marL="17734" marR="17734" marT="1773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S" sz="1700" b="0" i="0" u="none" strike="noStrike">
                        <a:solidFill>
                          <a:srgbClr val="000000"/>
                        </a:solidFill>
                        <a:effectLst/>
                        <a:latin typeface="Calibri"/>
                      </a:endParaRPr>
                    </a:p>
                  </a:txBody>
                  <a:tcPr marL="17734" marR="17734" marT="1773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S" sz="1700" b="0" i="0" u="none" strike="noStrike" dirty="0">
                        <a:solidFill>
                          <a:srgbClr val="000000"/>
                        </a:solidFill>
                        <a:effectLst/>
                        <a:latin typeface="Calibri"/>
                      </a:endParaRPr>
                    </a:p>
                  </a:txBody>
                  <a:tcPr marL="17734" marR="17734" marT="17734"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3689283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Gr</a:t>
            </a:r>
            <a:r>
              <a:rPr lang="es-ES" dirty="0" smtClean="0"/>
              <a:t>áfico comparativo</a:t>
            </a:r>
            <a:endParaRPr lang="es-ES" dirty="0"/>
          </a:p>
        </p:txBody>
      </p:sp>
      <p:pic>
        <p:nvPicPr>
          <p:cNvPr id="5" name="Marcador de contenido 4"/>
          <p:cNvPicPr>
            <a:picLocks noGrp="1" noChangeAspect="1"/>
          </p:cNvPicPr>
          <p:nvPr>
            <p:ph idx="1"/>
          </p:nvPr>
        </p:nvPicPr>
        <p:blipFill>
          <a:blip r:embed="rId2"/>
          <a:srcRect l="-2287" r="-2287"/>
          <a:stretch>
            <a:fillRect/>
          </a:stretch>
        </p:blipFill>
        <p:spPr>
          <a:xfrm>
            <a:off x="286528" y="1100137"/>
            <a:ext cx="8414141" cy="4835733"/>
          </a:xfrm>
        </p:spPr>
      </p:pic>
    </p:spTree>
    <p:extLst>
      <p:ext uri="{BB962C8B-B14F-4D97-AF65-F5344CB8AC3E}">
        <p14:creationId xmlns:p14="http://schemas.microsoft.com/office/powerpoint/2010/main" val="3308683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Consid</a:t>
            </a:r>
            <a:r>
              <a:rPr lang="es-ES" dirty="0" smtClean="0"/>
              <a:t>érese que…</a:t>
            </a:r>
            <a:endParaRPr lang="es-ES" dirty="0"/>
          </a:p>
        </p:txBody>
      </p:sp>
      <p:sp>
        <p:nvSpPr>
          <p:cNvPr id="3" name="Marcador de contenido 2"/>
          <p:cNvSpPr>
            <a:spLocks noGrp="1"/>
          </p:cNvSpPr>
          <p:nvPr>
            <p:ph idx="1"/>
          </p:nvPr>
        </p:nvSpPr>
        <p:spPr/>
        <p:txBody>
          <a:bodyPr/>
          <a:lstStyle/>
          <a:p>
            <a:pPr algn="just">
              <a:buAutoNum type="arabicPeriod"/>
            </a:pPr>
            <a:r>
              <a:rPr lang="es-ES" dirty="0" smtClean="0"/>
              <a:t>La inversi</a:t>
            </a:r>
            <a:r>
              <a:rPr lang="es-ES" dirty="0" smtClean="0"/>
              <a:t>ón en el primer año reportado,2004, fue de poco más de 47 mil millones de pesos, alcanzando más de 75 mil millones en 2006, en crecimiento constante para casi alcanzar los 140 mil millones en el presente año…</a:t>
            </a:r>
          </a:p>
          <a:p>
            <a:pPr marL="0" indent="0" algn="just"/>
            <a:endParaRPr lang="es-ES" dirty="0" smtClean="0"/>
          </a:p>
          <a:p>
            <a:pPr algn="just">
              <a:buAutoNum type="arabicPeriod"/>
            </a:pPr>
            <a:r>
              <a:rPr lang="es-ES" dirty="0" smtClean="0"/>
              <a:t>Las inversiones en Punto de Venta, Diseño Gr</a:t>
            </a:r>
            <a:r>
              <a:rPr lang="es-ES" dirty="0" smtClean="0"/>
              <a:t>áfico e Internet, son evaluadas de manera inconsistente entre un año y otro: Diseño Gráfico comienza a considerarse apenas en 2007, Punto de Venta a veces es integrado a Promociones, e Internet se integra a Publicidad, Promociones…</a:t>
            </a:r>
          </a:p>
        </p:txBody>
      </p:sp>
    </p:spTree>
    <p:extLst>
      <p:ext uri="{BB962C8B-B14F-4D97-AF65-F5344CB8AC3E}">
        <p14:creationId xmlns:p14="http://schemas.microsoft.com/office/powerpoint/2010/main" val="1759216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N</a:t>
            </a:r>
            <a:r>
              <a:rPr lang="es-ES" dirty="0" smtClean="0"/>
              <a:t>ótese que…</a:t>
            </a:r>
            <a:endParaRPr lang="es-ES" dirty="0"/>
          </a:p>
        </p:txBody>
      </p:sp>
      <p:sp>
        <p:nvSpPr>
          <p:cNvPr id="3" name="Marcador de contenido 2"/>
          <p:cNvSpPr>
            <a:spLocks noGrp="1"/>
          </p:cNvSpPr>
          <p:nvPr>
            <p:ph idx="1"/>
          </p:nvPr>
        </p:nvSpPr>
        <p:spPr/>
        <p:txBody>
          <a:bodyPr/>
          <a:lstStyle/>
          <a:p>
            <a:pPr algn="just">
              <a:buAutoNum type="arabicPeriod"/>
            </a:pPr>
            <a:r>
              <a:rPr lang="es-ES" dirty="0" smtClean="0"/>
              <a:t>En 2004, la Publicidad abarca m</a:t>
            </a:r>
            <a:r>
              <a:rPr lang="es-ES" dirty="0" smtClean="0"/>
              <a:t>ás del 60% de la inversión anual, con alrededor del 70% de esa inversión enfocada a espacios en televisión. En específico, el interés radica en espacios en televisión abierta, con una participación del 50 al 70% en todos los casos.</a:t>
            </a:r>
          </a:p>
          <a:p>
            <a:pPr marL="0" indent="0" algn="just"/>
            <a:endParaRPr lang="es-ES" dirty="0"/>
          </a:p>
          <a:p>
            <a:pPr algn="just">
              <a:buAutoNum type="arabicPeriod"/>
            </a:pPr>
            <a:r>
              <a:rPr lang="es-ES" dirty="0" smtClean="0"/>
              <a:t>No obstante, de todos los </a:t>
            </a:r>
            <a:r>
              <a:rPr lang="es-ES" dirty="0" smtClean="0"/>
              <a:t>ámbitos de comunicación mercadotécnica, la Publicidad Masiva es el único que ha tenido un descenso constante desde 2004, abarcando alrededor del 45% de la inversión en el año corriente.</a:t>
            </a:r>
            <a:endParaRPr lang="es-ES" dirty="0"/>
          </a:p>
        </p:txBody>
      </p:sp>
    </p:spTree>
    <p:extLst>
      <p:ext uri="{BB962C8B-B14F-4D97-AF65-F5344CB8AC3E}">
        <p14:creationId xmlns:p14="http://schemas.microsoft.com/office/powerpoint/2010/main" val="2078847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algn="just"/>
            <a:r>
              <a:rPr lang="es-ES" dirty="0" smtClean="0"/>
              <a:t>3. C</a:t>
            </a:r>
            <a:r>
              <a:rPr lang="es-ES" dirty="0" smtClean="0"/>
              <a:t>ompárese con el crecimiento de las otras comunicaciones, en específico la Mercadotecnia Directa y la Promoción: ambas, comunicaciones BTL. La inversión en RRPP e Investigación de Mercados se ha mantenido estable.</a:t>
            </a:r>
          </a:p>
          <a:p>
            <a:pPr algn="just"/>
            <a:endParaRPr lang="es-ES" dirty="0"/>
          </a:p>
          <a:p>
            <a:pPr algn="just"/>
            <a:r>
              <a:rPr lang="es-ES" dirty="0" smtClean="0"/>
              <a:t>4. Dentro de la misma Publicidad, el rubro de internet se considera con menos de 1% en 2004, alcanzando el 8% en el último año, a la vez que la publicidad en medios impresos y radio se ha mantenido estable.</a:t>
            </a:r>
          </a:p>
          <a:p>
            <a:pPr algn="just"/>
            <a:endParaRPr lang="es-ES" dirty="0"/>
          </a:p>
          <a:p>
            <a:pPr algn="just"/>
            <a:r>
              <a:rPr lang="es-ES" dirty="0" smtClean="0"/>
              <a:t>5. Consideremos en internet a las redes sociales como una forma de comunicación BTL.</a:t>
            </a:r>
          </a:p>
        </p:txBody>
      </p:sp>
    </p:spTree>
    <p:extLst>
      <p:ext uri="{BB962C8B-B14F-4D97-AF65-F5344CB8AC3E}">
        <p14:creationId xmlns:p14="http://schemas.microsoft.com/office/powerpoint/2010/main" val="1288151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22960" y="1100628"/>
            <a:ext cx="7520940" cy="3864956"/>
          </a:xfrm>
        </p:spPr>
        <p:txBody>
          <a:bodyPr/>
          <a:lstStyle/>
          <a:p>
            <a:r>
              <a:rPr lang="es-ES" dirty="0" smtClean="0"/>
              <a:t>6. El </a:t>
            </a:r>
            <a:r>
              <a:rPr lang="es-ES" dirty="0" smtClean="0"/>
              <a:t>último estudio marca que la tendencia de la publicidad en TV abierta, medios impresos y radio es a la baja, con un crecimiento de internet, TV de paga, y el surgimiento de internet móvil.</a:t>
            </a:r>
          </a:p>
          <a:p>
            <a:endParaRPr lang="es-ES" dirty="0"/>
          </a:p>
          <a:p>
            <a:r>
              <a:rPr lang="es-ES" dirty="0" smtClean="0"/>
              <a:t>7. Si a esto se suma el crecimiento de Promociones y MKT Directo (y de los métodos vía internet en cada una de ellas), puede concluirse que la tendencia en comunicación, aunque aún fuertemente masiva, apunta a la especialización: públicos y nichos específicos.</a:t>
            </a:r>
          </a:p>
          <a:p>
            <a:endParaRPr lang="es-ES" dirty="0"/>
          </a:p>
          <a:p>
            <a:r>
              <a:rPr lang="es-ES" dirty="0" smtClean="0"/>
              <a:t>8. El surgimiento de internet móvil en el estudio, y la importancia de redes sociales y TV de paga, resulta importante porque implica que el usuario selecciona los canales de información que utiliza, los contenidos que consume, y  en el caso de redes sociales, también produce comunicación que es útil a las organizaciones.</a:t>
            </a:r>
            <a:endParaRPr lang="es-ES" dirty="0"/>
          </a:p>
        </p:txBody>
      </p:sp>
    </p:spTree>
    <p:extLst>
      <p:ext uri="{BB962C8B-B14F-4D97-AF65-F5344CB8AC3E}">
        <p14:creationId xmlns:p14="http://schemas.microsoft.com/office/powerpoint/2010/main" val="12797458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Ángulos">
  <a:themeElements>
    <a:clrScheme name="Ángulo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Ángulos.thmx</Template>
  <TotalTime>69</TotalTime>
  <Words>569</Words>
  <Application>Microsoft Macintosh PowerPoint</Application>
  <PresentationFormat>Presentación en pantalla (4:3)</PresentationFormat>
  <Paragraphs>79</Paragraphs>
  <Slides>7</Slides>
  <Notes>0</Notes>
  <HiddenSlides>0</HiddenSlides>
  <MMClips>0</MMClips>
  <ScaleCrop>false</ScaleCrop>
  <HeadingPairs>
    <vt:vector size="4" baseType="variant">
      <vt:variant>
        <vt:lpstr>Tema</vt:lpstr>
      </vt:variant>
      <vt:variant>
        <vt:i4>1</vt:i4>
      </vt:variant>
      <vt:variant>
        <vt:lpstr>Títulos de diapositiva</vt:lpstr>
      </vt:variant>
      <vt:variant>
        <vt:i4>7</vt:i4>
      </vt:variant>
    </vt:vector>
  </HeadingPairs>
  <TitlesOfParts>
    <vt:vector size="8" baseType="lpstr">
      <vt:lpstr>Ángulos</vt:lpstr>
      <vt:lpstr>Inversión en Comunicación Mercadotécnica  2004- 2001</vt:lpstr>
      <vt:lpstr>Porcentajes de inversión anual por área</vt:lpstr>
      <vt:lpstr>Gráfico comparativo</vt:lpstr>
      <vt:lpstr>Considérese que…</vt:lpstr>
      <vt:lpstr>Nótese que…</vt:lpstr>
      <vt:lpstr>Presentación de PowerPoint</vt:lpstr>
      <vt:lpstr>Presentación de PowerPoint</vt:lpstr>
    </vt:vector>
  </TitlesOfParts>
  <Company>ITESM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Inversión en Comunicación Mercadotécnica</dc:title>
  <dc:creator>Eduardo Ortega Ríos</dc:creator>
  <cp:lastModifiedBy>Eduardo Ortega Ríos</cp:lastModifiedBy>
  <cp:revision>32</cp:revision>
  <dcterms:created xsi:type="dcterms:W3CDTF">2012-09-21T06:41:53Z</dcterms:created>
  <dcterms:modified xsi:type="dcterms:W3CDTF">2012-09-21T07:50:58Z</dcterms:modified>
</cp:coreProperties>
</file>