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1" r:id="rId14"/>
    <p:sldId id="274" r:id="rId15"/>
    <p:sldId id="275" r:id="rId16"/>
    <p:sldId id="272" r:id="rId17"/>
    <p:sldId id="273" r:id="rId18"/>
    <p:sldId id="268" r:id="rId19"/>
    <p:sldId id="276" r:id="rId20"/>
    <p:sldId id="277" r:id="rId21"/>
    <p:sldId id="278" r:id="rId22"/>
    <p:sldId id="279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>
    <p:restoredLeft sz="11381" autoAdjust="0"/>
    <p:restoredTop sz="94660"/>
  </p:normalViewPr>
  <p:slideViewPr>
    <p:cSldViewPr snapToGrid="0" snapToObjects="1">
      <p:cViewPr>
        <p:scale>
          <a:sx n="94" d="100"/>
          <a:sy n="94" d="100"/>
        </p:scale>
        <p:origin x="-1184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D728701E-CAF4-4159-9B3E-41C86DFFA30D}" type="datetimeFigureOut">
              <a:rPr lang="en-US" smtClean="0"/>
              <a:t>22/10/12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22/10/12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objetos, alternati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22/10/12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 con 2 imáge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D728701E-CAF4-4159-9B3E-41C86DFFA30D}" type="datetimeFigureOut">
              <a:rPr lang="en-US" smtClean="0"/>
              <a:t>22/10/12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22/10/12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22/10/12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22/10/12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objetos, superior e inf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22/10/12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22/10/12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22/10/12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22/10/12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22/10/12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22/10/12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22/10/12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encima d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22/10/12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imágenes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22/10/12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mágenes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22/10/12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mágenes con título, alternati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22/10/12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22/10/12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22/10/12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22/10/12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Imagen positiva</a:t>
            </a:r>
            <a:br>
              <a:rPr lang="es-ES" dirty="0" smtClean="0"/>
            </a:br>
            <a:r>
              <a:rPr lang="es-ES" dirty="0" smtClean="0"/>
              <a:t>-- primera parte --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Paola Gómez Rosas 1164101</a:t>
            </a:r>
          </a:p>
          <a:p>
            <a:r>
              <a:rPr lang="es-ES" dirty="0" smtClean="0"/>
              <a:t>Eduardo </a:t>
            </a:r>
            <a:r>
              <a:rPr lang="es-ES" smtClean="0"/>
              <a:t>Romo </a:t>
            </a:r>
            <a:r>
              <a:rPr lang="es-ES" smtClean="0"/>
              <a:t>Ojeda 965451</a:t>
            </a:r>
            <a:endParaRPr lang="es-ES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74801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Imagen corporativa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s-ES" dirty="0" smtClean="0"/>
              <a:t>Imagen: implica proceso de pensamiento, percepción, memoria y conducta</a:t>
            </a:r>
          </a:p>
          <a:p>
            <a:pPr algn="just"/>
            <a:r>
              <a:rPr lang="es-ES" dirty="0" smtClean="0"/>
              <a:t>La imagen de una empresa es el resultado de los comportamientos que produce en la mente de sus públicos </a:t>
            </a:r>
          </a:p>
          <a:p>
            <a:pPr algn="just"/>
            <a:r>
              <a:rPr lang="es-ES" dirty="0" smtClean="0"/>
              <a:t>Resultado de la integración en la mente de sus públicos de un conjunto de imágenes que la empresa proyecta hacia el exterior</a:t>
            </a:r>
          </a:p>
          <a:p>
            <a:pPr algn="just"/>
            <a:r>
              <a:rPr lang="es-ES" dirty="0" smtClean="0"/>
              <a:t>Imagen “intencional”: se crea a partir de la identidad visual y comunicación corporativas </a:t>
            </a:r>
          </a:p>
          <a:p>
            <a:pPr algn="just"/>
            <a:r>
              <a:rPr lang="es-ES" dirty="0" smtClean="0"/>
              <a:t>“look de la empresa”= la apariencia, definición no aplicable para la gestión empresarial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23901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Gestalt corporativa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Proceso de conceptualización del receptor que metaboliza lo que transmite la empresa </a:t>
            </a:r>
          </a:p>
          <a:p>
            <a:r>
              <a:rPr lang="es-ES" dirty="0" smtClean="0"/>
              <a:t>La imagen corporativa depende del proceso de interpretación del receptor</a:t>
            </a:r>
          </a:p>
          <a:p>
            <a:r>
              <a:rPr lang="es-ES" dirty="0" smtClean="0"/>
              <a:t>LEY DE LA PREGNANCIA: resulta más simple conceptualizar un estimulo y eliminar las diferencias que hay entre él y el patrón conocido.</a:t>
            </a:r>
          </a:p>
          <a:p>
            <a:r>
              <a:rPr lang="es-ES" dirty="0" smtClean="0"/>
              <a:t>La percepción logra conceptualizar los estímulos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60772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Explicación</a:t>
            </a:r>
            <a:endParaRPr lang="es-ES" dirty="0"/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ES" dirty="0" smtClean="0"/>
              <a:t>La imagen corporativa es un concepto construido en la mente del público (circunferencia) a partir de un estímulo no necesariamente real que es corregido por el público (trabajo perceptivo) y su resultado puede explicarse con base en lo que vemos y la experiencia que nos hace conceptualizar</a:t>
            </a:r>
          </a:p>
          <a:p>
            <a:pPr algn="just"/>
            <a:r>
              <a:rPr lang="es-ES" dirty="0" smtClean="0"/>
              <a:t>Identidad+ trabajo corporativo= IMAGEN</a:t>
            </a:r>
          </a:p>
          <a:p>
            <a:pPr algn="just"/>
            <a:r>
              <a:rPr lang="es-ES" dirty="0"/>
              <a:t>Trabajo corporativo= posibles actuaciones, voluntarias o involuntarias con intención de comunicar o no, que hacen que el público identifique imagen e identidad de la empresa</a:t>
            </a:r>
          </a:p>
          <a:p>
            <a:pPr marL="0" indent="0" algn="just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77418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Identidad de la empresa </a:t>
            </a:r>
            <a:endParaRPr lang="es-ES" dirty="0"/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es-ES" dirty="0" smtClean="0"/>
              <a:t>Identidad de la empresa: conjunto de rasgos y atributos que definen su esencia (visibles e invisibles)</a:t>
            </a:r>
          </a:p>
          <a:p>
            <a:pPr algn="just"/>
            <a:r>
              <a:rPr lang="es-ES" dirty="0" smtClean="0"/>
              <a:t>Estímulo que provoca una experiencia en el receptor, quien la considera basándose en  sus prejuicios, actitudes, opiniones, gustos, etc. y trata de hacer coincidentes el </a:t>
            </a:r>
            <a:r>
              <a:rPr lang="es-ES" dirty="0" err="1" smtClean="0"/>
              <a:t>pattern</a:t>
            </a:r>
            <a:r>
              <a:rPr lang="es-ES" dirty="0" smtClean="0"/>
              <a:t> estimular y el conceptual</a:t>
            </a:r>
          </a:p>
          <a:p>
            <a:pPr algn="just"/>
            <a:r>
              <a:rPr lang="es-ES" dirty="0" smtClean="0"/>
              <a:t>La identidad de una empresa es lo que determinará su imagen</a:t>
            </a:r>
          </a:p>
          <a:p>
            <a:pPr algn="just"/>
            <a:r>
              <a:rPr lang="es-ES" dirty="0" smtClean="0"/>
              <a:t>El trabajo corporativo puede destacar rasgos de la identidad </a:t>
            </a:r>
          </a:p>
          <a:p>
            <a:pPr algn="just"/>
            <a:r>
              <a:rPr lang="es-ES" dirty="0" smtClean="0"/>
              <a:t>Se puede inducir la imagen intencional que exprese la personalidad corporativa con efectos evidentes en cuanto al resultado</a:t>
            </a:r>
          </a:p>
          <a:p>
            <a:pPr algn="just"/>
            <a:r>
              <a:rPr lang="es-ES" dirty="0" smtClean="0"/>
              <a:t>Es necesario ser realistas y basar el proceso de construcción de la imagen intencional sobre la identidad y no inventar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95619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Trabajo corporativo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just"/>
            <a:r>
              <a:rPr lang="es-ES" dirty="0" smtClean="0"/>
              <a:t>El trabajo corporativo busca crear una imagen intencional que induzca una posible imagen pública de la empresa a través de la intervención sobre la </a:t>
            </a:r>
            <a:r>
              <a:rPr lang="es-ES" u="sng" dirty="0" smtClean="0"/>
              <a:t>identidad visual</a:t>
            </a:r>
            <a:r>
              <a:rPr lang="es-ES" dirty="0" smtClean="0"/>
              <a:t> y la </a:t>
            </a:r>
            <a:r>
              <a:rPr lang="es-ES" u="sng" dirty="0" smtClean="0"/>
              <a:t>comunicación corporativa</a:t>
            </a:r>
          </a:p>
          <a:p>
            <a:pPr algn="just"/>
            <a:r>
              <a:rPr lang="es-ES" dirty="0" smtClean="0"/>
              <a:t>Podemos crear la imagen intencional, su personalidad pública a partir de la optimización de la zona visible y susceptible de intervención de su identidad</a:t>
            </a:r>
            <a:endParaRPr lang="es-ES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-71995" b="-71995"/>
          <a:stretch>
            <a:fillRect/>
          </a:stretch>
        </p:blipFill>
        <p:spPr>
          <a:xfrm>
            <a:off x="4399878" y="1269460"/>
            <a:ext cx="4744122" cy="5370083"/>
          </a:xfrm>
        </p:spPr>
      </p:pic>
    </p:spTree>
    <p:extLst>
      <p:ext uri="{BB962C8B-B14F-4D97-AF65-F5344CB8AC3E}">
        <p14:creationId xmlns:p14="http://schemas.microsoft.com/office/powerpoint/2010/main" val="3324026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Imagen Corporativa</a:t>
            </a:r>
            <a:endParaRPr lang="es-ES" dirty="0"/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Representación </a:t>
            </a:r>
            <a:r>
              <a:rPr lang="es-ES" dirty="0" err="1" smtClean="0"/>
              <a:t>isomórfica</a:t>
            </a:r>
            <a:r>
              <a:rPr lang="es-ES" dirty="0" smtClean="0"/>
              <a:t> de la identidad de la empresa</a:t>
            </a:r>
          </a:p>
          <a:p>
            <a:pPr lvl="1"/>
            <a:r>
              <a:rPr lang="es-ES" dirty="0" smtClean="0"/>
              <a:t>Representación: proceso de construcción de la imagen. El resultado es un concepto mental que establece relación con la empresa desde identificación (simple reconocimiento) y máxima (no sólo reconoce rasgos de su identidad sino puede ser ampliada por proyección del receptor)</a:t>
            </a:r>
          </a:p>
          <a:p>
            <a:pPr lvl="1"/>
            <a:r>
              <a:rPr lang="es-ES" dirty="0" smtClean="0"/>
              <a:t>Isomorfismo gestáltico: la imagen es un equivalente estructural de la identidad de la empresa</a:t>
            </a:r>
          </a:p>
          <a:p>
            <a:pPr lvl="1"/>
            <a:r>
              <a:rPr lang="es-ES" dirty="0" smtClean="0"/>
              <a:t>Identidad</a:t>
            </a: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67913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Identidad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es-ES" dirty="0" smtClean="0"/>
              <a:t>Comportamiento corporativo: resume los modos de hacer de la empresa respecto a sus políticas funcionales.</a:t>
            </a:r>
          </a:p>
          <a:p>
            <a:pPr lvl="1" algn="just"/>
            <a:r>
              <a:rPr lang="es-ES" dirty="0" smtClean="0"/>
              <a:t> Imagen funcional= imagen de sus productos y servicios, solvencia financiera, saber hacer comercial, vocación por el servicio</a:t>
            </a:r>
          </a:p>
          <a:p>
            <a:pPr algn="just"/>
            <a:r>
              <a:rPr lang="es-ES" dirty="0" smtClean="0"/>
              <a:t>Cultura corporativa: ideología de la organización. Presunciones, valores interna y externamente</a:t>
            </a:r>
          </a:p>
          <a:p>
            <a:pPr algn="just"/>
            <a:r>
              <a:rPr lang="es-ES" dirty="0" smtClean="0"/>
              <a:t>Personalidad corporativa: imagen intencional que la empresa pretende proyectar de si misma a través de su identidad visual y comunicación corporativas </a:t>
            </a:r>
            <a:endParaRPr lang="es-ES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t="-47525" r="5981" b="-47525"/>
          <a:stretch/>
        </p:blipFill>
        <p:spPr>
          <a:xfrm>
            <a:off x="4312053" y="1173357"/>
            <a:ext cx="4831947" cy="5817444"/>
          </a:xfrm>
        </p:spPr>
      </p:pic>
    </p:spTree>
    <p:extLst>
      <p:ext uri="{BB962C8B-B14F-4D97-AF65-F5344CB8AC3E}">
        <p14:creationId xmlns:p14="http://schemas.microsoft.com/office/powerpoint/2010/main" val="20026855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Imagen corporativa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98474" y="1391528"/>
            <a:ext cx="7556313" cy="505887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s-ES" dirty="0" smtClean="0"/>
              <a:t>Nicholas </a:t>
            </a:r>
            <a:r>
              <a:rPr lang="es-ES" dirty="0" err="1" smtClean="0"/>
              <a:t>Ind</a:t>
            </a:r>
            <a:r>
              <a:rPr lang="es-ES" dirty="0" smtClean="0"/>
              <a:t>: “ Es la que tiene determinado público sobre la empresa. Estará determinada por todo lo que ésta  haga … públicos diferentes interpretan los mensajes diferente”.</a:t>
            </a:r>
          </a:p>
          <a:p>
            <a:pPr algn="just"/>
            <a:r>
              <a:rPr lang="es-ES" dirty="0" smtClean="0"/>
              <a:t>Para alcanzar una imagen positiva:</a:t>
            </a:r>
          </a:p>
          <a:p>
            <a:pPr lvl="1" algn="just"/>
            <a:r>
              <a:rPr lang="es-ES" dirty="0" smtClean="0"/>
              <a:t>La imagen debe basarse en la propia realidad de la empresa- se busca acercar la realidad corporativa a la imagen intencional que pretende dar</a:t>
            </a:r>
          </a:p>
          <a:p>
            <a:pPr lvl="1" algn="just"/>
            <a:r>
              <a:rPr lang="es-ES" dirty="0" smtClean="0"/>
              <a:t>En la síntesis generada en la mente de los públicos, prevalezcan los puntos fuertes de la compañía. (gestión de la comunicación y relaciones exteriores) Buscar que Imagen intencional= imagen percibida por públicos</a:t>
            </a:r>
          </a:p>
          <a:p>
            <a:pPr marL="228600" lvl="1" indent="0" algn="just">
              <a:buNone/>
            </a:pPr>
            <a:r>
              <a:rPr lang="es-ES" dirty="0" smtClean="0"/>
              <a:t>Política de imagen </a:t>
            </a:r>
            <a:r>
              <a:rPr lang="es-ES" b="1" dirty="0" smtClean="0"/>
              <a:t>integral</a:t>
            </a:r>
            <a:r>
              <a:rPr lang="es-ES" dirty="0" smtClean="0"/>
              <a:t> (garantiza actuación sinérgica de los recursos e instrumentos de imagen de la empresa) </a:t>
            </a:r>
            <a:r>
              <a:rPr lang="es-ES" b="1" dirty="0" smtClean="0"/>
              <a:t>y programada </a:t>
            </a:r>
            <a:r>
              <a:rPr lang="es-ES" dirty="0" smtClean="0"/>
              <a:t>(elimina aleatoriedad en la construcción de la imagen)</a:t>
            </a:r>
          </a:p>
          <a:p>
            <a:pPr lvl="1" algn="just"/>
            <a:r>
              <a:rPr lang="es-ES" dirty="0" smtClean="0"/>
              <a:t>Coordinación de las políticas formales con las funcionales en la gestión de la imagen: </a:t>
            </a:r>
            <a:r>
              <a:rPr lang="es-ES" dirty="0" err="1" smtClean="0"/>
              <a:t>management</a:t>
            </a:r>
            <a:r>
              <a:rPr lang="es-ES" dirty="0" smtClean="0"/>
              <a:t> como diseño estratégico común que define metas y objetivos para definir políticas </a:t>
            </a:r>
          </a:p>
          <a:p>
            <a:pPr marL="228600" lvl="1" indent="0" algn="just">
              <a:buNone/>
            </a:pPr>
            <a:r>
              <a:rPr lang="es-ES" dirty="0" smtClean="0"/>
              <a:t>Evaluar las decisiones que afecten a políticas funcionales de la compañía</a:t>
            </a:r>
          </a:p>
          <a:p>
            <a:pPr lvl="1" algn="just"/>
            <a:endParaRPr lang="es-ES" dirty="0" smtClean="0"/>
          </a:p>
          <a:p>
            <a:pPr algn="just"/>
            <a:endParaRPr lang="es-ES" dirty="0" smtClean="0"/>
          </a:p>
          <a:p>
            <a:pPr algn="just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31483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Dimensi</a:t>
            </a:r>
            <a:r>
              <a:rPr lang="es-ES_tradnl" dirty="0" smtClean="0"/>
              <a:t>ón estratégica de la imagen corporativ</a:t>
            </a:r>
            <a:r>
              <a:rPr lang="es-ES_tradnl" dirty="0" smtClean="0"/>
              <a:t>a. 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Influencia de dos grandes paradigmas.</a:t>
            </a:r>
          </a:p>
          <a:p>
            <a:endParaRPr lang="es-ES_tradnl" dirty="0"/>
          </a:p>
          <a:p>
            <a:r>
              <a:rPr lang="es-ES_tradnl" dirty="0" smtClean="0"/>
              <a:t>Direcci</a:t>
            </a:r>
            <a:r>
              <a:rPr lang="es-ES_tradnl" dirty="0" smtClean="0"/>
              <a:t>ón por objetivos </a:t>
            </a:r>
          </a:p>
          <a:p>
            <a:r>
              <a:rPr lang="es-ES_tradnl" dirty="0" smtClean="0"/>
              <a:t>Desarrollo organizativo</a:t>
            </a:r>
          </a:p>
          <a:p>
            <a:endParaRPr lang="es-ES_tradnl" dirty="0"/>
          </a:p>
          <a:p>
            <a:r>
              <a:rPr lang="es-ES_tradnl" dirty="0" smtClean="0"/>
              <a:t>Se concentran en los aspectos de organización y estructura de una empresa.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0911266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Producto o servicio= Significado.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La gesti</a:t>
            </a:r>
            <a:r>
              <a:rPr lang="es-ES_tradnl" dirty="0" smtClean="0"/>
              <a:t>ón empresarial no es un valor absoluto en si mismo</a:t>
            </a:r>
          </a:p>
          <a:p>
            <a:endParaRPr lang="es-ES_tradnl" dirty="0"/>
          </a:p>
          <a:p>
            <a:r>
              <a:rPr lang="es-ES_tradnl" dirty="0"/>
              <a:t>sino que está poderosamente influida por </a:t>
            </a:r>
            <a:r>
              <a:rPr lang="es-ES_tradnl" dirty="0" smtClean="0"/>
              <a:t>valores de dos tipos:</a:t>
            </a:r>
            <a:endParaRPr lang="es-ES_tradnl" dirty="0"/>
          </a:p>
          <a:p>
            <a:r>
              <a:rPr lang="es-ES_tradnl" dirty="0"/>
              <a:t>sociales y </a:t>
            </a:r>
            <a:r>
              <a:rPr lang="es-ES_tradnl" dirty="0" smtClean="0"/>
              <a:t>culturales. </a:t>
            </a:r>
          </a:p>
          <a:p>
            <a:endParaRPr lang="es-ES_tradnl" dirty="0"/>
          </a:p>
          <a:p>
            <a:r>
              <a:rPr lang="es-ES_tradnl" dirty="0" smtClean="0"/>
              <a:t>Un producto que se vende debe poseer un significado.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4443355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Activos invisibles importan = que los tangibles.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/>
              <a:t>Los activos invisibles son la fuente real de la competitividad</a:t>
            </a:r>
          </a:p>
          <a:p>
            <a:r>
              <a:rPr lang="es-ES_tradnl" dirty="0" smtClean="0"/>
              <a:t>Adem</a:t>
            </a:r>
            <a:r>
              <a:rPr lang="es-ES_tradnl" dirty="0" smtClean="0"/>
              <a:t>ás es </a:t>
            </a:r>
            <a:r>
              <a:rPr lang="es-ES_tradnl" dirty="0" smtClean="0"/>
              <a:t>el </a:t>
            </a:r>
            <a:r>
              <a:rPr lang="es-ES_tradnl" dirty="0"/>
              <a:t>factor clave de la adaptación corporativa por tres razones</a:t>
            </a:r>
            <a:r>
              <a:rPr lang="es-ES_tradnl" dirty="0" smtClean="0"/>
              <a:t>:</a:t>
            </a:r>
          </a:p>
          <a:p>
            <a:r>
              <a:rPr lang="es-ES_tradnl" dirty="0" smtClean="0"/>
              <a:t> </a:t>
            </a:r>
            <a:r>
              <a:rPr lang="es-ES_tradnl" dirty="0"/>
              <a:t>son difíciles de </a:t>
            </a:r>
            <a:r>
              <a:rPr lang="es-ES_tradnl" dirty="0" smtClean="0"/>
              <a:t>acumular.</a:t>
            </a:r>
          </a:p>
          <a:p>
            <a:r>
              <a:rPr lang="es-ES_tradnl" dirty="0" smtClean="0"/>
              <a:t> </a:t>
            </a:r>
            <a:r>
              <a:rPr lang="es-ES_tradnl" dirty="0"/>
              <a:t>susceptibles de múltiples </a:t>
            </a:r>
            <a:r>
              <a:rPr lang="es-ES_tradnl" dirty="0" smtClean="0"/>
              <a:t>simultáneos </a:t>
            </a:r>
            <a:endParaRPr lang="es-ES_tradnl" dirty="0"/>
          </a:p>
          <a:p>
            <a:r>
              <a:rPr lang="es-ES_tradnl" dirty="0" smtClean="0"/>
              <a:t>constituyen </a:t>
            </a:r>
            <a:r>
              <a:rPr lang="es-ES_tradnl" i="1" dirty="0"/>
              <a:t>inputs </a:t>
            </a:r>
            <a:r>
              <a:rPr lang="es-ES_tradnl" dirty="0"/>
              <a:t>y </a:t>
            </a:r>
            <a:r>
              <a:rPr lang="es-ES_tradnl" i="1" dirty="0"/>
              <a:t>outputs </a:t>
            </a:r>
            <a:r>
              <a:rPr lang="es-ES_tradnl" dirty="0"/>
              <a:t>de las actividades </a:t>
            </a:r>
            <a:r>
              <a:rPr lang="es-ES_tradnl" dirty="0" smtClean="0"/>
              <a:t>empresariales.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5116792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No se trata de editar las políticas de imagen de una empresa.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_tradnl" dirty="0" smtClean="0"/>
          </a:p>
          <a:p>
            <a:r>
              <a:rPr lang="es-ES_tradnl" dirty="0" smtClean="0"/>
              <a:t>políticas funcionales</a:t>
            </a:r>
          </a:p>
          <a:p>
            <a:r>
              <a:rPr lang="es-ES_tradnl" dirty="0" smtClean="0"/>
              <a:t> financiera.</a:t>
            </a:r>
          </a:p>
          <a:p>
            <a:r>
              <a:rPr lang="es-ES_tradnl" dirty="0" smtClean="0"/>
              <a:t>Producción.</a:t>
            </a:r>
          </a:p>
          <a:p>
            <a:r>
              <a:rPr lang="es-ES_tradnl" dirty="0" smtClean="0"/>
              <a:t>comercial.</a:t>
            </a:r>
          </a:p>
          <a:p>
            <a:r>
              <a:rPr lang="es-ES_tradnl" dirty="0" smtClean="0"/>
              <a:t>La imagen corporativa y sus complementos van m</a:t>
            </a:r>
            <a:r>
              <a:rPr lang="es-ES_tradnl" dirty="0" smtClean="0"/>
              <a:t>ás allá.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216277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La virtud.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La virtud que tiene la imagen corporativa como instrumento de la gesti</a:t>
            </a:r>
            <a:r>
              <a:rPr lang="es-ES_tradnl" dirty="0" smtClean="0"/>
              <a:t>ón es:</a:t>
            </a:r>
            <a:endParaRPr lang="es-ES_tradnl" dirty="0"/>
          </a:p>
          <a:p>
            <a:r>
              <a:rPr lang="es-ES_tradnl" dirty="0"/>
              <a:t>su posibilidad de representar unitariamente todas </a:t>
            </a:r>
            <a:r>
              <a:rPr lang="es-ES_tradnl" dirty="0" smtClean="0"/>
              <a:t> </a:t>
            </a:r>
            <a:r>
              <a:rPr lang="es-ES_tradnl" dirty="0"/>
              <a:t>las capacidades competitivas de la empresa. </a:t>
            </a:r>
            <a:r>
              <a:rPr lang="es-ES_tradnl" dirty="0" smtClean="0"/>
              <a:t> </a:t>
            </a:r>
            <a:endParaRPr lang="es-ES_tradnl" dirty="0"/>
          </a:p>
          <a:p>
            <a:r>
              <a:rPr lang="es-ES_tradnl" i="1" dirty="0"/>
              <a:t>sistema </a:t>
            </a:r>
            <a:r>
              <a:rPr lang="es-ES_tradnl" i="1" dirty="0" smtClean="0"/>
              <a:t>corporativo global.</a:t>
            </a:r>
          </a:p>
          <a:p>
            <a:r>
              <a:rPr lang="es-ES_tradnl" dirty="0"/>
              <a:t>E</a:t>
            </a:r>
            <a:r>
              <a:rPr lang="es-ES_tradnl" dirty="0" smtClean="0"/>
              <a:t>n </a:t>
            </a:r>
            <a:r>
              <a:rPr lang="es-ES_tradnl" dirty="0"/>
              <a:t>el cual no es posible desagregar ninguna </a:t>
            </a:r>
            <a:r>
              <a:rPr lang="es-ES_tradnl" dirty="0" smtClean="0"/>
              <a:t>de sus </a:t>
            </a:r>
            <a:r>
              <a:rPr lang="es-ES_tradnl" dirty="0"/>
              <a:t>funciones básicas</a:t>
            </a:r>
            <a:r>
              <a:rPr lang="es-ES_tradnl" dirty="0" smtClean="0"/>
              <a:t>.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8335208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Sistema Fuerte y débil= Sistema corporativo global.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/>
              <a:t>El </a:t>
            </a:r>
            <a:r>
              <a:rPr lang="es-ES_tradnl" i="1" dirty="0"/>
              <a:t>sistema </a:t>
            </a:r>
            <a:r>
              <a:rPr lang="es-ES_tradnl" dirty="0" smtClean="0"/>
              <a:t>fuerte constituye la </a:t>
            </a:r>
            <a:r>
              <a:rPr lang="es-ES_tradnl" i="1" dirty="0" smtClean="0"/>
              <a:t>organización </a:t>
            </a:r>
            <a:r>
              <a:rPr lang="es-ES_tradnl" i="1" dirty="0"/>
              <a:t>básica </a:t>
            </a:r>
            <a:r>
              <a:rPr lang="es-ES_tradnl" dirty="0"/>
              <a:t>de la empresa y se </a:t>
            </a:r>
            <a:r>
              <a:rPr lang="es-ES_tradnl" dirty="0" smtClean="0"/>
              <a:t>–gestiona </a:t>
            </a:r>
            <a:r>
              <a:rPr lang="es-ES_tradnl" dirty="0"/>
              <a:t>a partir de una serie </a:t>
            </a:r>
            <a:r>
              <a:rPr lang="es-ES_tradnl" dirty="0" smtClean="0"/>
              <a:t>de políticas </a:t>
            </a:r>
            <a:r>
              <a:rPr lang="es-ES_tradnl" dirty="0"/>
              <a:t>funcionales (de </a:t>
            </a:r>
            <a:r>
              <a:rPr lang="es-ES_tradnl" dirty="0" smtClean="0"/>
              <a:t>producción</a:t>
            </a:r>
            <a:r>
              <a:rPr lang="es-ES_tradnl" dirty="0"/>
              <a:t>; financiera, administrativa, etc.). Este sistema incluye:</a:t>
            </a:r>
          </a:p>
          <a:p>
            <a:r>
              <a:rPr lang="es-ES_tradnl" dirty="0"/>
              <a:t>Sus </a:t>
            </a:r>
            <a:r>
              <a:rPr lang="es-ES_tradnl" dirty="0" smtClean="0"/>
              <a:t>productos</a:t>
            </a:r>
            <a:r>
              <a:rPr lang="es-ES_tradnl" dirty="0"/>
              <a:t>, servicios y mercados. </a:t>
            </a:r>
            <a:endParaRPr lang="es-ES_tradnl" dirty="0" smtClean="0"/>
          </a:p>
          <a:p>
            <a:r>
              <a:rPr lang="es-ES_tradnl" dirty="0" smtClean="0"/>
              <a:t>Su </a:t>
            </a:r>
            <a:r>
              <a:rPr lang="es-ES_tradnl" dirty="0"/>
              <a:t>estructura	</a:t>
            </a:r>
            <a:r>
              <a:rPr lang="es-ES_tradnl" dirty="0" smtClean="0"/>
              <a:t>organizativa y los sistemas de </a:t>
            </a:r>
            <a:r>
              <a:rPr lang="es-ES_tradnl" dirty="0"/>
              <a:t>decisión</a:t>
            </a:r>
            <a:r>
              <a:rPr lang="es-ES_tradnl" dirty="0" smtClean="0"/>
              <a:t>.</a:t>
            </a:r>
          </a:p>
          <a:p>
            <a:r>
              <a:rPr lang="es-ES_tradnl" dirty="0" smtClean="0"/>
              <a:t> </a:t>
            </a:r>
            <a:r>
              <a:rPr lang="es-ES_tradnl" dirty="0"/>
              <a:t>Sus </a:t>
            </a:r>
            <a:r>
              <a:rPr lang="es-ES_tradnl" dirty="0" smtClean="0"/>
              <a:t>procedimientos técnicos </a:t>
            </a:r>
            <a:r>
              <a:rPr lang="es-ES_tradnl" dirty="0"/>
              <a:t>de </a:t>
            </a:r>
            <a:r>
              <a:rPr lang="es-ES_tradnl" dirty="0" smtClean="0"/>
              <a:t>planificación y </a:t>
            </a:r>
            <a:r>
              <a:rPr lang="es-ES_tradnl" dirty="0"/>
              <a:t>control.</a:t>
            </a:r>
          </a:p>
          <a:p>
            <a:r>
              <a:rPr lang="es-ES_tradnl" dirty="0"/>
              <a:t>Sus capacidades </a:t>
            </a:r>
            <a:r>
              <a:rPr lang="es-ES_tradnl" dirty="0" smtClean="0"/>
              <a:t>y el  </a:t>
            </a:r>
            <a:r>
              <a:rPr lang="es-ES_tradnl" dirty="0"/>
              <a:t>saber hacer tecnológico y comercial.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1601761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Sistema débil= menos tangible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El sistema débil de gestiona con diversas pol</a:t>
            </a:r>
            <a:r>
              <a:rPr lang="es-ES_tradnl" dirty="0" smtClean="0"/>
              <a:t>íticas formales: </a:t>
            </a:r>
          </a:p>
          <a:p>
            <a:endParaRPr lang="es-ES_tradnl" dirty="0"/>
          </a:p>
          <a:p>
            <a:r>
              <a:rPr lang="es-ES_tradnl" dirty="0"/>
              <a:t>La identidad visual </a:t>
            </a:r>
            <a:r>
              <a:rPr lang="es-ES_tradnl" dirty="0" smtClean="0"/>
              <a:t>corporativa.</a:t>
            </a:r>
          </a:p>
          <a:p>
            <a:r>
              <a:rPr lang="es-ES_tradnl" dirty="0" smtClean="0"/>
              <a:t>La cultura corporativa</a:t>
            </a:r>
            <a:endParaRPr lang="es-ES_tradnl" dirty="0"/>
          </a:p>
          <a:p>
            <a:r>
              <a:rPr lang="es-ES_tradnl" dirty="0"/>
              <a:t>La </a:t>
            </a:r>
            <a:r>
              <a:rPr lang="es-ES_tradnl" dirty="0" smtClean="0"/>
              <a:t>comunicación corporativa</a:t>
            </a:r>
            <a:r>
              <a:rPr lang="es-ES_tradnl" dirty="0"/>
              <a:t>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9664056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Definici</a:t>
            </a:r>
            <a:r>
              <a:rPr lang="es-ES_tradnl" dirty="0" smtClean="0"/>
              <a:t>ón de: </a:t>
            </a:r>
            <a:r>
              <a:rPr lang="es-ES_tradnl" dirty="0"/>
              <a:t>gestión estratégica de la </a:t>
            </a:r>
            <a:r>
              <a:rPr lang="es-ES_tradnl" dirty="0" smtClean="0"/>
              <a:t>Imagen</a:t>
            </a:r>
            <a:r>
              <a:rPr lang="es-ES_tradnl" dirty="0"/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Grupo </a:t>
            </a:r>
            <a:r>
              <a:rPr lang="es-ES_tradnl" dirty="0" err="1" smtClean="0"/>
              <a:t>Corporate</a:t>
            </a:r>
            <a:r>
              <a:rPr lang="es-ES_tradnl" dirty="0" smtClean="0"/>
              <a:t>.</a:t>
            </a:r>
          </a:p>
          <a:p>
            <a:r>
              <a:rPr lang="es-ES_tradnl" dirty="0"/>
              <a:t>es una función de </a:t>
            </a:r>
            <a:r>
              <a:rPr lang="es-ES_tradnl" dirty="0" err="1" smtClean="0"/>
              <a:t>management</a:t>
            </a:r>
            <a:r>
              <a:rPr lang="es-ES_tradnl" dirty="0" smtClean="0"/>
              <a:t> </a:t>
            </a:r>
            <a:r>
              <a:rPr lang="es-ES_tradnl" dirty="0"/>
              <a:t>antes que una función </a:t>
            </a:r>
            <a:r>
              <a:rPr lang="es-ES_tradnl" dirty="0" smtClean="0"/>
              <a:t>de comunicación</a:t>
            </a:r>
            <a:r>
              <a:rPr lang="es-ES_tradnl" dirty="0"/>
              <a:t>. </a:t>
            </a:r>
            <a:endParaRPr lang="es-ES_tradnl" dirty="0" smtClean="0"/>
          </a:p>
          <a:p>
            <a:r>
              <a:rPr lang="es-ES_tradnl" dirty="0" smtClean="0"/>
              <a:t>Se </a:t>
            </a:r>
            <a:r>
              <a:rPr lang="es-ES_tradnl" dirty="0"/>
              <a:t>distingue, por ejemplo, de las relaciones </a:t>
            </a:r>
            <a:r>
              <a:rPr lang="es-ES_tradnl" dirty="0" smtClean="0"/>
              <a:t>exteriores </a:t>
            </a:r>
            <a:r>
              <a:rPr lang="es-ES_tradnl" dirty="0"/>
              <a:t>o de la </a:t>
            </a:r>
            <a:r>
              <a:rPr lang="es-ES_tradnl" dirty="0" smtClean="0"/>
              <a:t>publicidad, </a:t>
            </a:r>
            <a:r>
              <a:rPr lang="es-ES_tradnl" dirty="0"/>
              <a:t>en que éstas son meras técnicas de comunicación</a:t>
            </a:r>
            <a:r>
              <a:rPr lang="es-ES_tradnl" dirty="0" smtClean="0"/>
              <a:t>.</a:t>
            </a:r>
          </a:p>
          <a:p>
            <a:r>
              <a:rPr lang="es-ES_tradnl" dirty="0" smtClean="0"/>
              <a:t> </a:t>
            </a:r>
            <a:r>
              <a:rPr lang="es-ES_tradnl" dirty="0"/>
              <a:t>Esta gestión de la Imagen consiste en la </a:t>
            </a:r>
            <a:r>
              <a:rPr lang="es-ES_tradnl" dirty="0" smtClean="0"/>
              <a:t>traducción </a:t>
            </a:r>
            <a:r>
              <a:rPr lang="es-ES_tradnl" dirty="0"/>
              <a:t>del esquema estratégico a un esquema de </a:t>
            </a:r>
            <a:r>
              <a:rPr lang="es-ES_tradnl" dirty="0" smtClean="0"/>
              <a:t>imagen</a:t>
            </a:r>
            <a:r>
              <a:rPr lang="es-ES_tradnl" dirty="0"/>
              <a:t>, teniendo en cuenta en dicha gestión el estado de </a:t>
            </a:r>
            <a:r>
              <a:rPr lang="es-ES_tradnl" dirty="0" smtClean="0"/>
              <a:t>opinión respecto </a:t>
            </a:r>
            <a:r>
              <a:rPr lang="es-ES_tradnl" dirty="0"/>
              <a:t>a la </a:t>
            </a:r>
            <a:r>
              <a:rPr lang="es-ES_tradnl" dirty="0" smtClean="0"/>
              <a:t>compañía. 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6613771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Competitividad.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456951"/>
            <a:ext cx="7556313" cy="4144963"/>
          </a:xfrm>
        </p:spPr>
        <p:txBody>
          <a:bodyPr/>
          <a:lstStyle/>
          <a:p>
            <a:r>
              <a:rPr lang="es-ES_tradnl" dirty="0" smtClean="0"/>
              <a:t>Aunque se trabaje con intangibles</a:t>
            </a:r>
          </a:p>
          <a:p>
            <a:r>
              <a:rPr lang="es-ES_tradnl" dirty="0" smtClean="0"/>
              <a:t>É</a:t>
            </a:r>
            <a:r>
              <a:rPr lang="es-ES_tradnl" dirty="0" smtClean="0"/>
              <a:t>stos </a:t>
            </a:r>
            <a:r>
              <a:rPr lang="es-ES_tradnl" dirty="0"/>
              <a:t>deben reflejar la realidad de las políticas funcionales de</a:t>
            </a:r>
            <a:r>
              <a:rPr lang="es-ES_tradnl" dirty="0" smtClean="0"/>
              <a:t>  la empresa y converger con ellas sinérgicamente. </a:t>
            </a:r>
          </a:p>
          <a:p>
            <a:endParaRPr lang="es-ES_tradnl" dirty="0"/>
          </a:p>
        </p:txBody>
      </p:sp>
      <p:pic>
        <p:nvPicPr>
          <p:cNvPr id="4" name="Picture 3" descr="Captura de pantalla 2012-10-22 a las 15.11.1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71" y="2772875"/>
            <a:ext cx="7289800" cy="20096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78256" y="4796040"/>
            <a:ext cx="7041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/>
              <a:t>La gestión estratégica de la Imagen significa entender la Imagen </a:t>
            </a:r>
            <a:r>
              <a:rPr lang="es-ES_tradnl" dirty="0" smtClean="0"/>
              <a:t>pública </a:t>
            </a:r>
            <a:r>
              <a:rPr lang="es-ES_tradnl" dirty="0"/>
              <a:t>de la empresa como un nuevo vector de competitividad. 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2075488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213895"/>
            <a:ext cx="7556313" cy="1116106"/>
          </a:xfrm>
        </p:spPr>
        <p:txBody>
          <a:bodyPr/>
          <a:lstStyle/>
          <a:p>
            <a:r>
              <a:rPr lang="es-ES_tradnl" dirty="0" smtClean="0"/>
              <a:t>Modelo general para la gesti</a:t>
            </a:r>
            <a:r>
              <a:rPr lang="es-ES_tradnl" dirty="0" smtClean="0"/>
              <a:t>ón estratégica  de la imagen corporativa.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Definici</a:t>
            </a:r>
            <a:r>
              <a:rPr lang="es-ES_tradnl" dirty="0" smtClean="0"/>
              <a:t>ón de la estrategia de la imagen.</a:t>
            </a:r>
          </a:p>
          <a:p>
            <a:r>
              <a:rPr lang="es-ES_tradnl" dirty="0"/>
              <a:t>Su objeto es </a:t>
            </a:r>
            <a:r>
              <a:rPr lang="es-ES_tradnl" i="1" dirty="0" smtClean="0"/>
              <a:t>analizar la imagen actual </a:t>
            </a:r>
            <a:r>
              <a:rPr lang="es-ES_tradnl" i="1" dirty="0"/>
              <a:t>de </a:t>
            </a:r>
            <a:r>
              <a:rPr lang="es-ES_tradnl" i="1" dirty="0" smtClean="0"/>
              <a:t>la empresa, </a:t>
            </a:r>
            <a:r>
              <a:rPr lang="es-ES_tradnl" dirty="0"/>
              <a:t>es decir, cuál </a:t>
            </a:r>
            <a:r>
              <a:rPr lang="es-ES_tradnl" dirty="0" smtClean="0"/>
              <a:t>es </a:t>
            </a:r>
            <a:r>
              <a:rPr lang="es-ES_tradnl" dirty="0"/>
              <a:t>su estado corporativo, en lo que se refiere a las tres variables </a:t>
            </a:r>
            <a:r>
              <a:rPr lang="es-ES_tradnl" dirty="0" smtClean="0"/>
              <a:t>corporativas </a:t>
            </a:r>
            <a:r>
              <a:rPr lang="es-ES_tradnl" dirty="0"/>
              <a:t>anteriores y al resto </a:t>
            </a:r>
            <a:r>
              <a:rPr lang="es-ES_tradnl" dirty="0"/>
              <a:t>d</a:t>
            </a:r>
            <a:r>
              <a:rPr lang="es-ES_tradnl" dirty="0" smtClean="0"/>
              <a:t>e </a:t>
            </a:r>
            <a:r>
              <a:rPr lang="es-ES_tradnl" dirty="0"/>
              <a:t>las variables funcionales. </a:t>
            </a:r>
            <a:r>
              <a:rPr lang="es-ES_tradnl" dirty="0" smtClean="0"/>
              <a:t>(auditoria de imagen)</a:t>
            </a:r>
          </a:p>
          <a:p>
            <a:r>
              <a:rPr lang="es-ES_tradnl" dirty="0" smtClean="0"/>
              <a:t>La auditoria de imagen ofrece datos duros sobre el sistema fuerte de la empresa. 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4960997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294954"/>
            <a:ext cx="7556313" cy="1116106"/>
          </a:xfrm>
        </p:spPr>
        <p:txBody>
          <a:bodyPr/>
          <a:lstStyle/>
          <a:p>
            <a:r>
              <a:rPr lang="es-ES_tradnl" dirty="0"/>
              <a:t>Modelo general para la gestión estratégica  de la imagen corporativa.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Configuraci</a:t>
            </a:r>
            <a:r>
              <a:rPr lang="es-ES_tradnl" dirty="0" smtClean="0"/>
              <a:t>ón de la personalidad corporativa.</a:t>
            </a:r>
            <a:endParaRPr lang="es-ES_tradnl" dirty="0"/>
          </a:p>
          <a:p>
            <a:r>
              <a:rPr lang="es-ES_tradnl" i="1" dirty="0" smtClean="0"/>
              <a:t>Programa de identidad visual</a:t>
            </a:r>
          </a:p>
          <a:p>
            <a:r>
              <a:rPr lang="es-ES_tradnl" i="1" dirty="0" smtClean="0"/>
              <a:t>Programa de intervenci</a:t>
            </a:r>
            <a:r>
              <a:rPr lang="es-ES_tradnl" i="1" dirty="0" smtClean="0"/>
              <a:t>ón cultural</a:t>
            </a:r>
          </a:p>
          <a:p>
            <a:r>
              <a:rPr lang="es-ES_tradnl" i="1" dirty="0" smtClean="0"/>
              <a:t>Manual de gestión comunicativa</a:t>
            </a:r>
          </a:p>
          <a:p>
            <a:pPr algn="just"/>
            <a:r>
              <a:rPr lang="es-ES_tradnl" dirty="0"/>
              <a:t>Aunque la cultura corporativa no puede considerarse en sentido </a:t>
            </a:r>
            <a:r>
              <a:rPr lang="es-ES_tradnl" dirty="0" smtClean="0"/>
              <a:t>estricto, es </a:t>
            </a:r>
            <a:r>
              <a:rPr lang="es-ES_tradnl" dirty="0"/>
              <a:t>un componente de la personalidad de la empresa, ya que ésta se refiere fundamentalmente	a la parte de la </a:t>
            </a:r>
            <a:r>
              <a:rPr lang="es-ES_tradnl" dirty="0" smtClean="0"/>
              <a:t>identidad, la cual si es </a:t>
            </a:r>
            <a:r>
              <a:rPr lang="es-ES_tradnl" dirty="0"/>
              <a:t>visible y en la que </a:t>
            </a:r>
            <a:r>
              <a:rPr lang="es-ES_tradnl" dirty="0" smtClean="0"/>
              <a:t>se </a:t>
            </a:r>
            <a:r>
              <a:rPr lang="es-ES_tradnl" dirty="0"/>
              <a:t>puede intervenir </a:t>
            </a:r>
            <a:r>
              <a:rPr lang="es-ES_tradnl" dirty="0" smtClean="0"/>
              <a:t>comunicativamente</a:t>
            </a:r>
            <a:r>
              <a:rPr lang="es-ES_tradn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810067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Gesti</a:t>
            </a:r>
            <a:r>
              <a:rPr lang="es-ES_tradnl" dirty="0" smtClean="0"/>
              <a:t>ón de la comunicación corporativa.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/>
              <a:t>Su objeto es </a:t>
            </a:r>
            <a:r>
              <a:rPr lang="es-ES_tradnl" i="1" dirty="0"/>
              <a:t>el control de la </a:t>
            </a:r>
            <a:r>
              <a:rPr lang="es-ES_tradnl" i="1" dirty="0" smtClean="0"/>
              <a:t>imagen a través de una </a:t>
            </a:r>
            <a:r>
              <a:rPr lang="es-ES_tradnl" i="1" dirty="0"/>
              <a:t>práctica </a:t>
            </a:r>
            <a:r>
              <a:rPr lang="es-ES_tradnl" i="1" dirty="0" smtClean="0"/>
              <a:t>comunicativa, integral y programada.</a:t>
            </a:r>
            <a:endParaRPr lang="es-ES_tradnl" i="1" dirty="0"/>
          </a:p>
        </p:txBody>
      </p:sp>
      <p:pic>
        <p:nvPicPr>
          <p:cNvPr id="4" name="Picture 3" descr="Captura de pantalla 2012-10-22 a las 15.52.4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007407"/>
            <a:ext cx="7607300" cy="33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2140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i="1" dirty="0" smtClean="0"/>
              <a:t>Justo Villafañe</a:t>
            </a:r>
          </a:p>
          <a:p>
            <a:r>
              <a:rPr lang="es-ES_tradnl" i="1" dirty="0" smtClean="0"/>
              <a:t>Imagen positiva Gesti</a:t>
            </a:r>
            <a:r>
              <a:rPr lang="es-ES_tradnl" i="1" dirty="0" smtClean="0"/>
              <a:t>ón estratégica de la imagen de las empresas.</a:t>
            </a:r>
            <a:endParaRPr lang="es-ES_tradnl" i="1" dirty="0"/>
          </a:p>
        </p:txBody>
      </p:sp>
    </p:spTree>
    <p:extLst>
      <p:ext uri="{BB962C8B-B14F-4D97-AF65-F5344CB8AC3E}">
        <p14:creationId xmlns:p14="http://schemas.microsoft.com/office/powerpoint/2010/main" val="3238976564"/>
      </p:ext>
    </p:extLst>
  </p:cSld>
  <p:clrMapOvr>
    <a:masterClrMapping/>
  </p:clrMapOvr>
</p:sld>
</file>

<file path=ppt/theme/theme1.xml><?xml version="1.0" encoding="utf-8"?>
<a:theme xmlns:a="http://schemas.openxmlformats.org/drawingml/2006/main" name="Ventaja">
  <a:themeElements>
    <a:clrScheme name="Artículo">
      <a:dk1>
        <a:sysClr val="windowText" lastClr="000000"/>
      </a:dk1>
      <a:lt1>
        <a:sysClr val="window" lastClr="FFFFFF"/>
      </a:lt1>
      <a:dk2>
        <a:srgbClr val="212121"/>
      </a:dk2>
      <a:lt2>
        <a:srgbClr val="CDD4D7"/>
      </a:lt2>
      <a:accent1>
        <a:srgbClr val="1D86CD"/>
      </a:accent1>
      <a:accent2>
        <a:srgbClr val="732E9A"/>
      </a:accent2>
      <a:accent3>
        <a:srgbClr val="B50B1B"/>
      </a:accent3>
      <a:accent4>
        <a:srgbClr val="E8950E"/>
      </a:accent4>
      <a:accent5>
        <a:srgbClr val="55992B"/>
      </a:accent5>
      <a:accent6>
        <a:srgbClr val="2C9C89"/>
      </a:accent6>
      <a:hlink>
        <a:srgbClr val="EC4D4D"/>
      </a:hlink>
      <a:folHlink>
        <a:srgbClr val="F8CE8A"/>
      </a:folHlink>
    </a:clrScheme>
    <a:fontScheme name="Advantage">
      <a:maj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Ventaja.thmx</Template>
  <TotalTime>653</TotalTime>
  <Words>1317</Words>
  <Application>Microsoft Macintosh PowerPoint</Application>
  <PresentationFormat>On-screen Show (4:3)</PresentationFormat>
  <Paragraphs>114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Ventaja</vt:lpstr>
      <vt:lpstr>Imagen positiva -- primera parte --</vt:lpstr>
      <vt:lpstr>Imagen corporativa</vt:lpstr>
      <vt:lpstr>Gestalt corporativa</vt:lpstr>
      <vt:lpstr>Explicación</vt:lpstr>
      <vt:lpstr>Identidad de la empresa </vt:lpstr>
      <vt:lpstr>Trabajo corporativo</vt:lpstr>
      <vt:lpstr>Imagen Corporativa</vt:lpstr>
      <vt:lpstr>Identidad</vt:lpstr>
      <vt:lpstr>Imagen corporativa</vt:lpstr>
      <vt:lpstr>Dimensión estratégica de la imagen corporativa. </vt:lpstr>
      <vt:lpstr>Producto o servicio= Significado.</vt:lpstr>
      <vt:lpstr>Activos invisibles importan = que los tangibles.</vt:lpstr>
      <vt:lpstr>No se trata de editar las políticas de imagen de una empresa.</vt:lpstr>
      <vt:lpstr>La virtud.</vt:lpstr>
      <vt:lpstr>Sistema Fuerte y débil= Sistema corporativo global.</vt:lpstr>
      <vt:lpstr>Sistema débil= menos tangible</vt:lpstr>
      <vt:lpstr>Definición de: gestión estratégica de la Imagen.</vt:lpstr>
      <vt:lpstr>Competitividad.</vt:lpstr>
      <vt:lpstr>Modelo general para la gestión estratégica  de la imagen corporativa.</vt:lpstr>
      <vt:lpstr>Modelo general para la gestión estratégica  de la imagen corporativa.</vt:lpstr>
      <vt:lpstr>Gestión de la comunicación corporativa.</vt:lpstr>
      <vt:lpstr>PowerPoint Presentation</vt:lpstr>
    </vt:vector>
  </TitlesOfParts>
  <Company>ITESM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Paola Gómez Rosas</dc:creator>
  <cp:lastModifiedBy>Eduardo Romo Ojeda</cp:lastModifiedBy>
  <cp:revision>21</cp:revision>
  <dcterms:created xsi:type="dcterms:W3CDTF">2012-10-20T05:04:01Z</dcterms:created>
  <dcterms:modified xsi:type="dcterms:W3CDTF">2012-10-22T21:11:45Z</dcterms:modified>
</cp:coreProperties>
</file>