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0E378FB-0B78-4F41-AD1B-87913E1F8E7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81BC54-A496-4813-BDBB-B6645F2975DB}" type="slidenum">
              <a:rPr lang="es-MX" smtClean="0"/>
              <a:t>‹Nº›</a:t>
            </a:fld>
            <a:endParaRPr lang="es-MX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valor de la reputación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 err="1" smtClean="0"/>
              <a:t>Stephany</a:t>
            </a:r>
            <a:r>
              <a:rPr lang="es-MX" dirty="0" smtClean="0"/>
              <a:t> Reyes 967193</a:t>
            </a:r>
          </a:p>
          <a:p>
            <a:r>
              <a:rPr lang="es-MX" dirty="0" smtClean="0"/>
              <a:t>Berenice Cano 1165007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37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Los activos intangibles son la principal fuente de valor de las empresas.</a:t>
            </a:r>
          </a:p>
          <a:p>
            <a:endParaRPr lang="es-MX" dirty="0"/>
          </a:p>
          <a:p>
            <a:r>
              <a:rPr lang="es-MX" b="1" dirty="0" smtClean="0"/>
              <a:t>Capital </a:t>
            </a:r>
            <a:r>
              <a:rPr lang="es-MX" b="1" dirty="0" err="1" smtClean="0"/>
              <a:t>reputacional</a:t>
            </a:r>
            <a:r>
              <a:rPr lang="es-MX" dirty="0" smtClean="0"/>
              <a:t>: valor que tiene la reputación corporativa para sus </a:t>
            </a:r>
            <a:r>
              <a:rPr lang="es-MX" dirty="0" err="1" smtClean="0"/>
              <a:t>stakeholders</a:t>
            </a:r>
            <a:endParaRPr lang="es-MX" dirty="0" smtClean="0"/>
          </a:p>
          <a:p>
            <a:endParaRPr lang="es-MX" dirty="0"/>
          </a:p>
          <a:p>
            <a:pPr lvl="1"/>
            <a:r>
              <a:rPr lang="es-MX" b="1" dirty="0" smtClean="0"/>
              <a:t>Sensibilidad corporativa</a:t>
            </a:r>
            <a:r>
              <a:rPr lang="es-MX" dirty="0" smtClean="0"/>
              <a:t>: establecer objetivos y eliminar riesgos</a:t>
            </a:r>
          </a:p>
          <a:p>
            <a:pPr lvl="1"/>
            <a:r>
              <a:rPr lang="es-MX" b="1" dirty="0" smtClean="0"/>
              <a:t>Gestión de reputación</a:t>
            </a:r>
            <a:r>
              <a:rPr lang="es-MX" dirty="0" smtClean="0"/>
              <a:t>: </a:t>
            </a:r>
            <a:r>
              <a:rPr lang="es-MX" dirty="0" err="1" smtClean="0"/>
              <a:t>transversalizar</a:t>
            </a:r>
            <a:r>
              <a:rPr lang="es-MX" dirty="0" smtClean="0"/>
              <a:t> en el </a:t>
            </a:r>
            <a:r>
              <a:rPr lang="es-MX" dirty="0" err="1" smtClean="0"/>
              <a:t>management</a:t>
            </a:r>
            <a:endParaRPr lang="es-MX" dirty="0" smtClean="0"/>
          </a:p>
          <a:p>
            <a:pPr lvl="1"/>
            <a:r>
              <a:rPr lang="es-MX" b="1" dirty="0" smtClean="0"/>
              <a:t>Adoptar comportamiento corporativo comprometido</a:t>
            </a:r>
            <a:r>
              <a:rPr lang="es-MX" dirty="0" smtClean="0"/>
              <a:t>: fijar estándares de comportamiento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2800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Fuentes de valor de la reputación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Eleva el valor bursátil y atrae inversiones.</a:t>
            </a:r>
          </a:p>
          <a:p>
            <a:endParaRPr lang="es-MX" dirty="0" smtClean="0"/>
          </a:p>
          <a:p>
            <a:r>
              <a:rPr lang="es-MX" dirty="0" smtClean="0"/>
              <a:t>Mejora la oferta comercial de las empresas</a:t>
            </a:r>
          </a:p>
          <a:p>
            <a:pPr lvl="1"/>
            <a:r>
              <a:rPr lang="es-MX" dirty="0" smtClean="0"/>
              <a:t>Diferenciación de productos y servicios</a:t>
            </a:r>
          </a:p>
          <a:p>
            <a:pPr lvl="1"/>
            <a:r>
              <a:rPr lang="es-MX" dirty="0" smtClean="0"/>
              <a:t>Fidelización, promueve la identificación emocional del consumidor</a:t>
            </a:r>
          </a:p>
          <a:p>
            <a:pPr lvl="1"/>
            <a:endParaRPr lang="es-MX" dirty="0" smtClean="0"/>
          </a:p>
          <a:p>
            <a:r>
              <a:rPr lang="es-MX" dirty="0"/>
              <a:t>Atrae y retiene el talento de las </a:t>
            </a:r>
            <a:r>
              <a:rPr lang="es-MX" dirty="0" smtClean="0"/>
              <a:t>organizaciones</a:t>
            </a:r>
          </a:p>
          <a:p>
            <a:endParaRPr lang="es-MX" dirty="0"/>
          </a:p>
          <a:p>
            <a:r>
              <a:rPr lang="es-MX" dirty="0" smtClean="0"/>
              <a:t>Supone </a:t>
            </a:r>
            <a:r>
              <a:rPr lang="es-MX" dirty="0"/>
              <a:t>un eficaz escudo contra la </a:t>
            </a:r>
            <a:r>
              <a:rPr lang="es-MX" dirty="0" smtClean="0"/>
              <a:t>crisis</a:t>
            </a:r>
          </a:p>
          <a:p>
            <a:endParaRPr lang="es-MX" dirty="0"/>
          </a:p>
          <a:p>
            <a:r>
              <a:rPr lang="es-MX" dirty="0"/>
              <a:t>Constituye un factor </a:t>
            </a:r>
            <a:r>
              <a:rPr lang="es-MX" dirty="0"/>
              <a:t>clave de </a:t>
            </a:r>
            <a:r>
              <a:rPr lang="es-MX" dirty="0" smtClean="0"/>
              <a:t>liderazgo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93917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La reputación estabiliza la percepción pública de la empresa</a:t>
            </a:r>
          </a:p>
          <a:p>
            <a:r>
              <a:rPr lang="es-MX" dirty="0" smtClean="0"/>
              <a:t>Efectos:</a:t>
            </a:r>
          </a:p>
          <a:p>
            <a:pPr lvl="1"/>
            <a:r>
              <a:rPr lang="es-MX" dirty="0" smtClean="0"/>
              <a:t>Menos vulnerabilidad</a:t>
            </a:r>
          </a:p>
          <a:p>
            <a:pPr lvl="1"/>
            <a:r>
              <a:rPr lang="es-MX" dirty="0" smtClean="0"/>
              <a:t>Reserva de confianza con </a:t>
            </a:r>
            <a:r>
              <a:rPr lang="es-MX" dirty="0" err="1" smtClean="0"/>
              <a:t>stakeholders</a:t>
            </a:r>
            <a:endParaRPr lang="es-MX" dirty="0" smtClean="0"/>
          </a:p>
          <a:p>
            <a:pPr lvl="1"/>
            <a:r>
              <a:rPr lang="es-MX" dirty="0" smtClean="0"/>
              <a:t>Menos volátil que la imagen corporativa, tarda más en formarse</a:t>
            </a:r>
          </a:p>
          <a:p>
            <a:pPr lvl="1"/>
            <a:endParaRPr lang="es-MX" dirty="0"/>
          </a:p>
          <a:p>
            <a:r>
              <a:rPr lang="es-MX" dirty="0" smtClean="0"/>
              <a:t>Halo de credibilidad, que es decisivo para afrontar efectos de la crisis</a:t>
            </a:r>
          </a:p>
        </p:txBody>
      </p:sp>
    </p:spTree>
    <p:extLst>
      <p:ext uri="{BB962C8B-B14F-4D97-AF65-F5344CB8AC3E}">
        <p14:creationId xmlns:p14="http://schemas.microsoft.com/office/powerpoint/2010/main" val="87820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Resolver la causa que la originó</a:t>
            </a:r>
          </a:p>
          <a:p>
            <a:r>
              <a:rPr lang="es-MX" dirty="0" smtClean="0"/>
              <a:t>Restituir el capital de confianza (comunicación)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2510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Reputación vs 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Reputación: </a:t>
            </a:r>
            <a:endParaRPr lang="es-MX" dirty="0" smtClean="0"/>
          </a:p>
          <a:p>
            <a:pPr lvl="1"/>
            <a:r>
              <a:rPr lang="es-MX" dirty="0" smtClean="0"/>
              <a:t>Carácter </a:t>
            </a:r>
            <a:r>
              <a:rPr lang="es-MX" dirty="0"/>
              <a:t>estructural, </a:t>
            </a:r>
            <a:endParaRPr lang="es-MX" dirty="0" smtClean="0"/>
          </a:p>
          <a:p>
            <a:pPr lvl="1"/>
            <a:r>
              <a:rPr lang="es-MX" dirty="0"/>
              <a:t>D</a:t>
            </a:r>
            <a:r>
              <a:rPr lang="es-MX" dirty="0" smtClean="0"/>
              <a:t>uradera</a:t>
            </a:r>
            <a:r>
              <a:rPr lang="es-MX" dirty="0"/>
              <a:t>, </a:t>
            </a:r>
            <a:endParaRPr lang="es-MX" dirty="0" smtClean="0"/>
          </a:p>
          <a:p>
            <a:pPr lvl="1"/>
            <a:r>
              <a:rPr lang="es-MX" dirty="0" smtClean="0"/>
              <a:t>Exige tiempo de cumplimiento</a:t>
            </a:r>
          </a:p>
          <a:p>
            <a:r>
              <a:rPr lang="es-MX" dirty="0" smtClean="0"/>
              <a:t>Imagen:</a:t>
            </a:r>
          </a:p>
          <a:p>
            <a:pPr lvl="1"/>
            <a:r>
              <a:rPr lang="es-MX" dirty="0" smtClean="0"/>
              <a:t>Carácter coyuntural,</a:t>
            </a:r>
          </a:p>
          <a:p>
            <a:pPr lvl="1"/>
            <a:r>
              <a:rPr lang="es-MX" dirty="0" smtClean="0"/>
              <a:t>Más volátil,</a:t>
            </a:r>
          </a:p>
          <a:p>
            <a:pPr lvl="1"/>
            <a:r>
              <a:rPr lang="es-MX" dirty="0" smtClean="0"/>
              <a:t>Consecuencia de acciones de comunicación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9406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Hechos secundarios que afectan a la empresa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es-MX" dirty="0" smtClean="0"/>
          </a:p>
          <a:p>
            <a:r>
              <a:rPr lang="es-MX" dirty="0" smtClean="0"/>
              <a:t>Reputación del sector de actividad de la empresa</a:t>
            </a:r>
          </a:p>
          <a:p>
            <a:r>
              <a:rPr lang="es-MX" dirty="0" smtClean="0"/>
              <a:t>Fortalezas o debilidades </a:t>
            </a:r>
            <a:r>
              <a:rPr lang="es-MX" dirty="0" err="1" smtClean="0"/>
              <a:t>reputacionales</a:t>
            </a:r>
            <a:r>
              <a:rPr lang="es-MX" dirty="0" smtClean="0"/>
              <a:t> de la empresa con relación al tipo de crisis</a:t>
            </a:r>
          </a:p>
          <a:p>
            <a:r>
              <a:rPr lang="es-MX" dirty="0" smtClean="0"/>
              <a:t>Relación de la empresa con </a:t>
            </a:r>
            <a:r>
              <a:rPr lang="es-MX" dirty="0" err="1" smtClean="0"/>
              <a:t>stakeholders</a:t>
            </a:r>
            <a:r>
              <a:rPr lang="es-MX" dirty="0" smtClean="0"/>
              <a:t> estratégicos en tiempo de crisis</a:t>
            </a:r>
          </a:p>
          <a:p>
            <a:pPr lvl="1"/>
            <a:r>
              <a:rPr lang="es-MX" dirty="0" smtClean="0"/>
              <a:t>Relación con </a:t>
            </a:r>
            <a:r>
              <a:rPr lang="es-MX" dirty="0" err="1" smtClean="0"/>
              <a:t>stakeholders</a:t>
            </a:r>
            <a:r>
              <a:rPr lang="es-MX" dirty="0" smtClean="0"/>
              <a:t> críticos</a:t>
            </a:r>
          </a:p>
          <a:p>
            <a:pPr lvl="1"/>
            <a:r>
              <a:rPr lang="es-MX" dirty="0" smtClean="0"/>
              <a:t>Equilibrio entre gestión </a:t>
            </a:r>
            <a:r>
              <a:rPr lang="es-MX" dirty="0" err="1" smtClean="0"/>
              <a:t>reputacional</a:t>
            </a:r>
            <a:r>
              <a:rPr lang="es-MX" dirty="0" smtClean="0"/>
              <a:t> reactiva y proactiva de la crisis</a:t>
            </a:r>
          </a:p>
          <a:p>
            <a:pPr lvl="1"/>
            <a:endParaRPr lang="es-MX" dirty="0" smtClean="0"/>
          </a:p>
          <a:p>
            <a:pPr marL="0" indent="0">
              <a:buNone/>
            </a:pPr>
            <a:r>
              <a:rPr lang="es-MX" sz="2200" dirty="0" smtClean="0"/>
              <a:t>Las fuentes de la reputación corporativa son un hecho que debe tenerse en cuenta en el diseño de la estrategia frente a la crisis</a:t>
            </a:r>
          </a:p>
        </p:txBody>
      </p:sp>
    </p:spTree>
    <p:extLst>
      <p:ext uri="{BB962C8B-B14F-4D97-AF65-F5344CB8AC3E}">
        <p14:creationId xmlns:p14="http://schemas.microsoft.com/office/powerpoint/2010/main" val="2154098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Liderazgo </a:t>
            </a:r>
            <a:r>
              <a:rPr lang="es-MX" dirty="0" err="1" smtClean="0"/>
              <a:t>reputacional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Atracción racional y emocional que hace que una empresa sea la opción preferida y posee la suficiente masa crítica en cuanto a tamaño y valor.</a:t>
            </a:r>
          </a:p>
          <a:p>
            <a:endParaRPr lang="es-MX" dirty="0"/>
          </a:p>
          <a:p>
            <a:pPr lvl="1"/>
            <a:r>
              <a:rPr lang="es-MX" dirty="0" smtClean="0"/>
              <a:t>Adoptar una visión </a:t>
            </a:r>
            <a:r>
              <a:rPr lang="es-MX" dirty="0" err="1" smtClean="0"/>
              <a:t>reputacional</a:t>
            </a:r>
            <a:r>
              <a:rPr lang="es-MX" dirty="0" smtClean="0"/>
              <a:t> para ser líderes</a:t>
            </a:r>
          </a:p>
          <a:p>
            <a:pPr lvl="1"/>
            <a:r>
              <a:rPr lang="es-MX" dirty="0" smtClean="0"/>
              <a:t>Introducir una orientación </a:t>
            </a:r>
            <a:r>
              <a:rPr lang="es-MX" dirty="0" err="1" smtClean="0"/>
              <a:t>reputacional</a:t>
            </a:r>
            <a:r>
              <a:rPr lang="es-MX" dirty="0" smtClean="0"/>
              <a:t> en el </a:t>
            </a:r>
            <a:r>
              <a:rPr lang="es-MX" dirty="0" err="1" smtClean="0"/>
              <a:t>managment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95953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</a:t>
            </a:r>
            <a:r>
              <a:rPr lang="es-MX" dirty="0" err="1" smtClean="0"/>
              <a:t>reputacional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Imagen compartida por los miembros de la alta dirección de una empresa.</a:t>
            </a:r>
          </a:p>
          <a:p>
            <a:r>
              <a:rPr lang="es-MX" dirty="0" smtClean="0"/>
              <a:t>Objetivo: convertir el liderazgo en la primera meta </a:t>
            </a:r>
            <a:r>
              <a:rPr lang="es-MX" dirty="0" err="1" smtClean="0"/>
              <a:t>aspiracional</a:t>
            </a:r>
            <a:r>
              <a:rPr lang="es-MX" dirty="0" smtClean="0"/>
              <a:t> de la compañía.</a:t>
            </a:r>
          </a:p>
          <a:p>
            <a:pPr lvl="1"/>
            <a:r>
              <a:rPr lang="es-MX" dirty="0" smtClean="0"/>
              <a:t>Entender la reputación de manera pragmática. Armonizar las variables duras y blandas.</a:t>
            </a:r>
          </a:p>
          <a:p>
            <a:pPr lvl="1"/>
            <a:r>
              <a:rPr lang="es-MX" dirty="0" smtClean="0"/>
              <a:t>Enfoque holístico de la organización en relación con </a:t>
            </a:r>
            <a:r>
              <a:rPr lang="es-MX" dirty="0" err="1" smtClean="0"/>
              <a:t>stakeholders</a:t>
            </a:r>
            <a:r>
              <a:rPr lang="es-MX" dirty="0" smtClean="0"/>
              <a:t>.</a:t>
            </a:r>
          </a:p>
          <a:p>
            <a:pPr lvl="1"/>
            <a:r>
              <a:rPr lang="es-MX" dirty="0" smtClean="0"/>
              <a:t>Concebir la reputación de manera integradora.</a:t>
            </a:r>
          </a:p>
        </p:txBody>
      </p:sp>
    </p:spTree>
    <p:extLst>
      <p:ext uri="{BB962C8B-B14F-4D97-AF65-F5344CB8AC3E}">
        <p14:creationId xmlns:p14="http://schemas.microsoft.com/office/powerpoint/2010/main" val="4143084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Orientación </a:t>
            </a:r>
            <a:r>
              <a:rPr lang="es-MX" dirty="0" err="1" smtClean="0"/>
              <a:t>reputacional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Objetivo: introducir una orientación </a:t>
            </a:r>
            <a:r>
              <a:rPr lang="es-MX" dirty="0" err="1" smtClean="0"/>
              <a:t>reputacional</a:t>
            </a:r>
            <a:r>
              <a:rPr lang="es-MX" dirty="0" smtClean="0"/>
              <a:t> en el </a:t>
            </a:r>
            <a:r>
              <a:rPr lang="es-MX" dirty="0" err="1" smtClean="0"/>
              <a:t>management</a:t>
            </a:r>
            <a:r>
              <a:rPr lang="es-MX" dirty="0" smtClean="0"/>
              <a:t> de la compañía.</a:t>
            </a:r>
          </a:p>
          <a:p>
            <a:pPr lvl="1"/>
            <a:r>
              <a:rPr lang="es-MX" dirty="0" smtClean="0"/>
              <a:t>Reputación sectorial como contexto de referencia</a:t>
            </a:r>
          </a:p>
          <a:p>
            <a:pPr lvl="1"/>
            <a:r>
              <a:rPr lang="es-MX" dirty="0" smtClean="0"/>
              <a:t>Establecer objetivos de reputación concretos y mensurables y comunicarlos</a:t>
            </a:r>
          </a:p>
          <a:p>
            <a:pPr lvl="1"/>
            <a:r>
              <a:rPr lang="es-MX" dirty="0" smtClean="0"/>
              <a:t>Evaluar permanentemente la reputación y cumplimiento de objetivos</a:t>
            </a:r>
          </a:p>
          <a:p>
            <a:pPr lvl="2"/>
            <a:r>
              <a:rPr lang="es-MX" dirty="0" smtClean="0"/>
              <a:t>Herramientas internas</a:t>
            </a:r>
          </a:p>
          <a:p>
            <a:pPr lvl="2"/>
            <a:r>
              <a:rPr lang="es-MX" dirty="0" err="1" smtClean="0"/>
              <a:t>Monitoreos</a:t>
            </a:r>
            <a:r>
              <a:rPr lang="es-MX" dirty="0" smtClean="0"/>
              <a:t> independientes</a:t>
            </a:r>
          </a:p>
          <a:p>
            <a:pPr lvl="2"/>
            <a:r>
              <a:rPr lang="es-MX" dirty="0" smtClean="0"/>
              <a:t>Indicadores secundarios</a:t>
            </a:r>
          </a:p>
          <a:p>
            <a:pPr lvl="1"/>
            <a:r>
              <a:rPr lang="es-MX" dirty="0" smtClean="0"/>
              <a:t>Implementar acciones de mejora y políticas activas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81319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Compues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</TotalTime>
  <Words>428</Words>
  <Application>Microsoft Office PowerPoint</Application>
  <PresentationFormat>Presentación en pantalla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Origen</vt:lpstr>
      <vt:lpstr>El valor de la reputación</vt:lpstr>
      <vt:lpstr>Presentación de PowerPoint</vt:lpstr>
      <vt:lpstr>Fuentes de valor de la reputación</vt:lpstr>
      <vt:lpstr>Presentación de PowerPoint</vt:lpstr>
      <vt:lpstr>Crisis</vt:lpstr>
      <vt:lpstr>Reputación vs Imagen</vt:lpstr>
      <vt:lpstr>Hechos secundarios que afectan a la empresa</vt:lpstr>
      <vt:lpstr>Liderazgo reputacional</vt:lpstr>
      <vt:lpstr>Visión reputacional</vt:lpstr>
      <vt:lpstr>         Orientación reputacional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valor de la reputación</dc:title>
  <dc:creator>Stephany Gabriela Reyes Martínez</dc:creator>
  <cp:lastModifiedBy>Stephany Gabriela Reyes Martínez</cp:lastModifiedBy>
  <cp:revision>3</cp:revision>
  <dcterms:created xsi:type="dcterms:W3CDTF">2012-11-13T02:55:16Z</dcterms:created>
  <dcterms:modified xsi:type="dcterms:W3CDTF">2012-11-13T03:07:49Z</dcterms:modified>
</cp:coreProperties>
</file>