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268" r:id="rId5"/>
    <p:sldId id="269" r:id="rId6"/>
    <p:sldId id="270" r:id="rId7"/>
    <p:sldId id="271" r:id="rId8"/>
    <p:sldId id="272" r:id="rId9"/>
    <p:sldId id="273" r:id="rId10"/>
    <p:sldId id="274" r:id="rId11"/>
    <p:sldId id="262" r:id="rId12"/>
    <p:sldId id="263" r:id="rId13"/>
    <p:sldId id="264" r:id="rId14"/>
    <p:sldId id="265" r:id="rId15"/>
    <p:sldId id="266" r:id="rId16"/>
    <p:sldId id="267" r:id="rId17"/>
    <p:sldId id="256" r:id="rId18"/>
    <p:sldId id="257" r:id="rId19"/>
    <p:sldId id="258" r:id="rId20"/>
  </p:sldIdLst>
  <p:sldSz cx="9144000" cy="6858000" type="screen4x3"/>
  <p:notesSz cx="6858000" cy="9144000"/>
  <p:defaultTextStyle>
    <a:defPPr>
      <a:defRPr lang="es-MX"/>
    </a:defPPr>
    <a:lvl1pPr marL="0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30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59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90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19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49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80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08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039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5A5-7DE4-4C92-809B-D415339BB4A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01B-AD1B-40E1-89DF-A7770323EF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309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5A5-7DE4-4C92-809B-D415339BB4A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01B-AD1B-40E1-89DF-A7770323EF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9324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5A5-7DE4-4C92-809B-D415339BB4A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01B-AD1B-40E1-89DF-A7770323EF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000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5A5-7DE4-4C92-809B-D415339BB4A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01B-AD1B-40E1-89DF-A7770323EF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6363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5A5-7DE4-4C92-809B-D415339BB4A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01B-AD1B-40E1-89DF-A7770323EF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8163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5A5-7DE4-4C92-809B-D415339BB4A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01B-AD1B-40E1-89DF-A7770323EF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7161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5A5-7DE4-4C92-809B-D415339BB4A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01B-AD1B-40E1-89DF-A7770323EF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4242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5A5-7DE4-4C92-809B-D415339BB4A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01B-AD1B-40E1-89DF-A7770323EF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849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5A5-7DE4-4C92-809B-D415339BB4A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01B-AD1B-40E1-89DF-A7770323EF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6481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5A5-7DE4-4C92-809B-D415339BB4A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01B-AD1B-40E1-89DF-A7770323EF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2689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5A5-7DE4-4C92-809B-D415339BB4A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701B-AD1B-40E1-89DF-A7770323EF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2642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824" y="3886649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24" indent="0" algn="ctr">
              <a:buNone/>
              <a:defRPr/>
            </a:lvl2pPr>
            <a:lvl3pPr marL="642849" indent="0" algn="ctr">
              <a:buNone/>
              <a:defRPr/>
            </a:lvl3pPr>
            <a:lvl4pPr marL="964274" indent="0" algn="ctr">
              <a:buNone/>
              <a:defRPr/>
            </a:lvl4pPr>
            <a:lvl5pPr marL="1285697" indent="0" algn="ctr">
              <a:buNone/>
              <a:defRPr/>
            </a:lvl5pPr>
            <a:lvl6pPr marL="1607123" indent="0" algn="ctr">
              <a:buNone/>
              <a:defRPr/>
            </a:lvl6pPr>
            <a:lvl7pPr marL="1928546" indent="0" algn="ctr">
              <a:buNone/>
              <a:defRPr/>
            </a:lvl7pPr>
            <a:lvl8pPr marL="2249971" indent="0" algn="ctr">
              <a:buNone/>
              <a:defRPr/>
            </a:lvl8pPr>
            <a:lvl9pPr marL="2571396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132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58178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24" indent="0">
              <a:buNone/>
              <a:defRPr sz="1300"/>
            </a:lvl2pPr>
            <a:lvl3pPr marL="642849" indent="0">
              <a:buNone/>
              <a:defRPr sz="1100"/>
            </a:lvl3pPr>
            <a:lvl4pPr marL="964274" indent="0">
              <a:buNone/>
              <a:defRPr sz="1000"/>
            </a:lvl4pPr>
            <a:lvl5pPr marL="1285697" indent="0">
              <a:buNone/>
              <a:defRPr sz="1000"/>
            </a:lvl5pPr>
            <a:lvl6pPr marL="1607123" indent="0">
              <a:buNone/>
              <a:defRPr sz="1000"/>
            </a:lvl6pPr>
            <a:lvl7pPr marL="1928546" indent="0">
              <a:buNone/>
              <a:defRPr sz="1000"/>
            </a:lvl7pPr>
            <a:lvl8pPr marL="2249971" indent="0">
              <a:buNone/>
              <a:defRPr sz="1000"/>
            </a:lvl8pPr>
            <a:lvl9pPr marL="2571396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4026152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2970" y="5170289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25578" y="5170289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49138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24" indent="0">
              <a:buNone/>
              <a:defRPr sz="1400" b="1"/>
            </a:lvl2pPr>
            <a:lvl3pPr marL="642849" indent="0">
              <a:buNone/>
              <a:defRPr sz="1300" b="1"/>
            </a:lvl3pPr>
            <a:lvl4pPr marL="964274" indent="0">
              <a:buNone/>
              <a:defRPr sz="1100" b="1"/>
            </a:lvl4pPr>
            <a:lvl5pPr marL="1285697" indent="0">
              <a:buNone/>
              <a:defRPr sz="1100" b="1"/>
            </a:lvl5pPr>
            <a:lvl6pPr marL="1607123" indent="0">
              <a:buNone/>
              <a:defRPr sz="1100" b="1"/>
            </a:lvl6pPr>
            <a:lvl7pPr marL="1928546" indent="0">
              <a:buNone/>
              <a:defRPr sz="1100" b="1"/>
            </a:lvl7pPr>
            <a:lvl8pPr marL="2249971" indent="0">
              <a:buNone/>
              <a:defRPr sz="1100" b="1"/>
            </a:lvl8pPr>
            <a:lvl9pPr marL="2571396" indent="0">
              <a:buNone/>
              <a:defRPr sz="11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24" indent="0">
              <a:buNone/>
              <a:defRPr sz="1400" b="1"/>
            </a:lvl2pPr>
            <a:lvl3pPr marL="642849" indent="0">
              <a:buNone/>
              <a:defRPr sz="1300" b="1"/>
            </a:lvl3pPr>
            <a:lvl4pPr marL="964274" indent="0">
              <a:buNone/>
              <a:defRPr sz="1100" b="1"/>
            </a:lvl4pPr>
            <a:lvl5pPr marL="1285697" indent="0">
              <a:buNone/>
              <a:defRPr sz="1100" b="1"/>
            </a:lvl5pPr>
            <a:lvl6pPr marL="1607123" indent="0">
              <a:buNone/>
              <a:defRPr sz="1100" b="1"/>
            </a:lvl6pPr>
            <a:lvl7pPr marL="1928546" indent="0">
              <a:buNone/>
              <a:defRPr sz="1100" b="1"/>
            </a:lvl7pPr>
            <a:lvl8pPr marL="2249971" indent="0">
              <a:buNone/>
              <a:defRPr sz="1100" b="1"/>
            </a:lvl8pPr>
            <a:lvl9pPr marL="2571396" indent="0">
              <a:buNone/>
              <a:defRPr sz="11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34915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93051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2550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649" y="273475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649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24" indent="0">
              <a:buNone/>
              <a:defRPr sz="800"/>
            </a:lvl2pPr>
            <a:lvl3pPr marL="642849" indent="0">
              <a:buNone/>
              <a:defRPr sz="700"/>
            </a:lvl3pPr>
            <a:lvl4pPr marL="964274" indent="0">
              <a:buNone/>
              <a:defRPr sz="600"/>
            </a:lvl4pPr>
            <a:lvl5pPr marL="1285697" indent="0">
              <a:buNone/>
              <a:defRPr sz="600"/>
            </a:lvl5pPr>
            <a:lvl6pPr marL="1607123" indent="0">
              <a:buNone/>
              <a:defRPr sz="600"/>
            </a:lvl6pPr>
            <a:lvl7pPr marL="1928546" indent="0">
              <a:buNone/>
              <a:defRPr sz="600"/>
            </a:lvl7pPr>
            <a:lvl8pPr marL="2249971" indent="0">
              <a:buNone/>
              <a:defRPr sz="600"/>
            </a:lvl8pPr>
            <a:lvl9pPr marL="2571396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1133352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637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637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24" indent="0">
              <a:buNone/>
              <a:defRPr sz="2000"/>
            </a:lvl2pPr>
            <a:lvl3pPr marL="642849" indent="0">
              <a:buNone/>
              <a:defRPr sz="1700"/>
            </a:lvl3pPr>
            <a:lvl4pPr marL="964274" indent="0">
              <a:buNone/>
              <a:defRPr sz="1400"/>
            </a:lvl4pPr>
            <a:lvl5pPr marL="1285697" indent="0">
              <a:buNone/>
              <a:defRPr sz="1400"/>
            </a:lvl5pPr>
            <a:lvl6pPr marL="1607123" indent="0">
              <a:buNone/>
              <a:defRPr sz="1400"/>
            </a:lvl6pPr>
            <a:lvl7pPr marL="1928546" indent="0">
              <a:buNone/>
              <a:defRPr sz="1400"/>
            </a:lvl7pPr>
            <a:lvl8pPr marL="2249971" indent="0">
              <a:buNone/>
              <a:defRPr sz="1400"/>
            </a:lvl8pPr>
            <a:lvl9pPr marL="2571396" indent="0">
              <a:buNone/>
              <a:defRPr sz="14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637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24" indent="0">
              <a:buNone/>
              <a:defRPr sz="800"/>
            </a:lvl2pPr>
            <a:lvl3pPr marL="642849" indent="0">
              <a:buNone/>
              <a:defRPr sz="700"/>
            </a:lvl3pPr>
            <a:lvl4pPr marL="964274" indent="0">
              <a:buNone/>
              <a:defRPr sz="600"/>
            </a:lvl4pPr>
            <a:lvl5pPr marL="1285697" indent="0">
              <a:buNone/>
              <a:defRPr sz="600"/>
            </a:lvl5pPr>
            <a:lvl6pPr marL="1607123" indent="0">
              <a:buNone/>
              <a:defRPr sz="600"/>
            </a:lvl6pPr>
            <a:lvl7pPr marL="1928546" indent="0">
              <a:buNone/>
              <a:defRPr sz="600"/>
            </a:lvl7pPr>
            <a:lvl8pPr marL="2249971" indent="0">
              <a:buNone/>
              <a:defRPr sz="600"/>
            </a:lvl8pPr>
            <a:lvl9pPr marL="2571396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4234632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69734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411515" y="4107656"/>
            <a:ext cx="1839516" cy="18573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2971" y="4107656"/>
            <a:ext cx="5411391" cy="18573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0707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6509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2217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5704515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2970" y="1946673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25578" y="1946673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38997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82472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85860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85081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219870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717343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5837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2970" y="178594"/>
            <a:ext cx="5411391" cy="57864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26177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F7EE6-EADF-43FA-B8B8-F817BF072F9B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12/11/2012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3C942-CD59-411E-BF6A-5DB70F432DE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2891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F7EE6-EADF-43FA-B8B8-F817BF072F9B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12/11/2012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3C942-CD59-411E-BF6A-5DB70F432DE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2880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F7EE6-EADF-43FA-B8B8-F817BF072F9B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12/11/2012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3C942-CD59-411E-BF6A-5DB70F432DE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4793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F7EE6-EADF-43FA-B8B8-F817BF072F9B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12/11/2012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3C942-CD59-411E-BF6A-5DB70F432DE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6362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F7EE6-EADF-43FA-B8B8-F817BF072F9B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12/11/2012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3C942-CD59-411E-BF6A-5DB70F432DE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5889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F7EE6-EADF-43FA-B8B8-F817BF072F9B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12/11/2012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3C942-CD59-411E-BF6A-5DB70F432DE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5659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F7EE6-EADF-43FA-B8B8-F817BF072F9B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12/11/2012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3C942-CD59-411E-BF6A-5DB70F432DE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3567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F7EE6-EADF-43FA-B8B8-F817BF072F9B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12/11/2012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3C942-CD59-411E-BF6A-5DB70F432DE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9456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F7EE6-EADF-43FA-B8B8-F817BF072F9B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12/11/2012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3C942-CD59-411E-BF6A-5DB70F432DE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0732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F7EE6-EADF-43FA-B8B8-F817BF072F9B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12/11/2012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3C942-CD59-411E-BF6A-5DB70F432DE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7231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F7EE6-EADF-43FA-B8B8-F817BF072F9B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12/11/2012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3C942-CD59-411E-BF6A-5DB70F432DE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657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5" tIns="45713" rIns="91425" bIns="45713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25" tIns="45713" rIns="91425" bIns="45713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4A5A5-7DE4-4C92-809B-D415339BB4A2}" type="datetimeFigureOut">
              <a:rPr lang="es-MX" smtClean="0"/>
              <a:t>12/11/2012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1" y="6356353"/>
            <a:ext cx="2895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6701B-AD1B-40E1-89DF-A7770323EF7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3723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25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48" indent="-342848" algn="l" defTabSz="914259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36" indent="-285707" algn="l" defTabSz="914259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24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54" indent="-228564" algn="l" defTabSz="914259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85" indent="-228564" algn="l" defTabSz="914259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15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44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75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03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/>
          </p:cNvSpPr>
          <p:nvPr>
            <p:ph type="body" idx="1"/>
          </p:nvPr>
        </p:nvSpPr>
        <p:spPr bwMode="auto">
          <a:xfrm>
            <a:off x="892971" y="5170289"/>
            <a:ext cx="7358063" cy="794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 smtClean="0">
                <a:sym typeface="Helvetica Light" charset="0"/>
              </a:rPr>
              <a:t>Click to edit Master text styles</a:t>
            </a:r>
          </a:p>
          <a:p>
            <a:pPr lvl="1"/>
            <a:r>
              <a:rPr lang="es-MX" smtClean="0">
                <a:sym typeface="Helvetica Light" charset="0"/>
              </a:rPr>
              <a:t>Second level</a:t>
            </a:r>
          </a:p>
          <a:p>
            <a:pPr lvl="2"/>
            <a:r>
              <a:rPr lang="es-MX" smtClean="0">
                <a:sym typeface="Helvetica Light" charset="0"/>
              </a:rPr>
              <a:t>Third level</a:t>
            </a:r>
          </a:p>
          <a:p>
            <a:pPr lvl="3"/>
            <a:r>
              <a:rPr lang="es-MX" smtClean="0">
                <a:sym typeface="Helvetica Light" charset="0"/>
              </a:rPr>
              <a:t>Fourth level</a:t>
            </a:r>
          </a:p>
          <a:p>
            <a:pPr lvl="4"/>
            <a:r>
              <a:rPr lang="es-MX" smtClean="0">
                <a:sym typeface="Helvetica Light" charset="0"/>
              </a:rPr>
              <a:t>Fifth level</a:t>
            </a:r>
          </a:p>
        </p:txBody>
      </p:sp>
      <p:sp>
        <p:nvSpPr>
          <p:cNvPr id="1026" name="Rectangle 2"/>
          <p:cNvSpPr>
            <a:spLocks/>
          </p:cNvSpPr>
          <p:nvPr>
            <p:ph type="title"/>
          </p:nvPr>
        </p:nvSpPr>
        <p:spPr bwMode="auto">
          <a:xfrm>
            <a:off x="892971" y="4107656"/>
            <a:ext cx="7358063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MX" smtClean="0">
                <a:sym typeface="Helvetica Light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30237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10709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+mj-lt"/>
          <a:ea typeface="+mj-ea"/>
          <a:cs typeface="+mj-cs"/>
          <a:sym typeface="Helvetica Light" charset="0"/>
        </a:defRPr>
      </a:lvl1pPr>
      <a:lvl2pPr algn="ctr" defTabSz="410709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2pPr>
      <a:lvl3pPr algn="ctr" defTabSz="410709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3pPr>
      <a:lvl4pPr algn="ctr" defTabSz="410709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4pPr>
      <a:lvl5pPr algn="ctr" defTabSz="410709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5pPr>
      <a:lvl6pPr marL="321424" algn="ctr" defTabSz="410709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6pPr>
      <a:lvl7pPr marL="642849" algn="ctr" defTabSz="410709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7pPr>
      <a:lvl8pPr marL="964274" algn="ctr" defTabSz="410709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8pPr>
      <a:lvl9pPr marL="1285697" algn="ctr" defTabSz="410709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9pPr>
    </p:titleStyle>
    <p:bodyStyle>
      <a:lvl1pPr algn="ctr" defTabSz="410709" rtl="0" fontAlgn="base" hangingPunct="0">
        <a:spcBef>
          <a:spcPct val="0"/>
        </a:spcBef>
        <a:spcAft>
          <a:spcPct val="0"/>
        </a:spcAft>
        <a:defRPr sz="2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1pPr>
      <a:lvl2pPr marL="241068" algn="ctr" defTabSz="410709" rtl="0" fontAlgn="base" hangingPunct="0">
        <a:spcBef>
          <a:spcPct val="0"/>
        </a:spcBef>
        <a:spcAft>
          <a:spcPct val="0"/>
        </a:spcAft>
        <a:defRPr sz="2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2pPr>
      <a:lvl3pPr marL="482136" algn="ctr" defTabSz="410709" rtl="0" fontAlgn="base" hangingPunct="0">
        <a:spcBef>
          <a:spcPct val="0"/>
        </a:spcBef>
        <a:spcAft>
          <a:spcPct val="0"/>
        </a:spcAft>
        <a:defRPr sz="2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3pPr>
      <a:lvl4pPr marL="723205" algn="ctr" defTabSz="410709" rtl="0" fontAlgn="base" hangingPunct="0">
        <a:spcBef>
          <a:spcPct val="0"/>
        </a:spcBef>
        <a:spcAft>
          <a:spcPct val="0"/>
        </a:spcAft>
        <a:defRPr sz="2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4pPr>
      <a:lvl5pPr marL="964274" algn="ctr" defTabSz="410709" rtl="0" fontAlgn="base" hangingPunct="0">
        <a:spcBef>
          <a:spcPct val="0"/>
        </a:spcBef>
        <a:spcAft>
          <a:spcPct val="0"/>
        </a:spcAft>
        <a:defRPr sz="2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5pPr>
      <a:lvl6pPr marL="1285697" algn="ctr" defTabSz="410709" rtl="0" fontAlgn="base" hangingPunct="0">
        <a:spcBef>
          <a:spcPct val="0"/>
        </a:spcBef>
        <a:spcAft>
          <a:spcPct val="0"/>
        </a:spcAft>
        <a:defRPr sz="2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6pPr>
      <a:lvl7pPr marL="1607123" algn="ctr" defTabSz="410709" rtl="0" fontAlgn="base" hangingPunct="0">
        <a:spcBef>
          <a:spcPct val="0"/>
        </a:spcBef>
        <a:spcAft>
          <a:spcPct val="0"/>
        </a:spcAft>
        <a:defRPr sz="2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7pPr>
      <a:lvl8pPr marL="1928546" algn="ctr" defTabSz="410709" rtl="0" fontAlgn="base" hangingPunct="0">
        <a:spcBef>
          <a:spcPct val="0"/>
        </a:spcBef>
        <a:spcAft>
          <a:spcPct val="0"/>
        </a:spcAft>
        <a:defRPr sz="2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8pPr>
      <a:lvl9pPr marL="2249971" algn="ctr" defTabSz="410709" rtl="0" fontAlgn="base" hangingPunct="0">
        <a:spcBef>
          <a:spcPct val="0"/>
        </a:spcBef>
        <a:spcAft>
          <a:spcPct val="0"/>
        </a:spcAft>
        <a:defRPr sz="2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9pPr>
    </p:bodyStyle>
    <p:otherStyle>
      <a:defPPr>
        <a:defRPr lang="es-MX"/>
      </a:defPPr>
      <a:lvl1pPr marL="0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24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49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274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697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123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546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971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396" algn="l" defTabSz="64284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/>
          </p:cNvSpPr>
          <p:nvPr>
            <p:ph type="title"/>
          </p:nvPr>
        </p:nvSpPr>
        <p:spPr bwMode="auto">
          <a:xfrm>
            <a:off x="892970" y="178594"/>
            <a:ext cx="735806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MX" smtClean="0">
                <a:sym typeface="Helvetica Light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/>
          </p:cNvSpPr>
          <p:nvPr>
            <p:ph type="body" idx="1"/>
          </p:nvPr>
        </p:nvSpPr>
        <p:spPr bwMode="auto">
          <a:xfrm>
            <a:off x="892970" y="1946673"/>
            <a:ext cx="7358063" cy="40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MX" smtClean="0">
                <a:sym typeface="Helvetica Light" charset="0"/>
              </a:rPr>
              <a:t>Click to edit Master text styles</a:t>
            </a:r>
          </a:p>
          <a:p>
            <a:pPr lvl="1"/>
            <a:r>
              <a:rPr lang="es-MX" smtClean="0">
                <a:sym typeface="Helvetica Light" charset="0"/>
              </a:rPr>
              <a:t>Second level</a:t>
            </a:r>
          </a:p>
          <a:p>
            <a:pPr lvl="2"/>
            <a:r>
              <a:rPr lang="es-MX" smtClean="0">
                <a:sym typeface="Helvetica Light" charset="0"/>
              </a:rPr>
              <a:t>Third level</a:t>
            </a:r>
          </a:p>
          <a:p>
            <a:pPr lvl="3"/>
            <a:r>
              <a:rPr lang="es-MX" smtClean="0">
                <a:sym typeface="Helvetica Light" charset="0"/>
              </a:rPr>
              <a:t>Fourth level</a:t>
            </a:r>
          </a:p>
          <a:p>
            <a:pPr lvl="4"/>
            <a:r>
              <a:rPr lang="es-MX" smtClean="0">
                <a:sym typeface="Helvetica Light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439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10730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+mj-lt"/>
          <a:ea typeface="+mj-ea"/>
          <a:cs typeface="+mj-cs"/>
          <a:sym typeface="Helvetica Light" charset="0"/>
        </a:defRPr>
      </a:lvl1pPr>
      <a:lvl2pPr algn="ctr" defTabSz="410730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2pPr>
      <a:lvl3pPr algn="ctr" defTabSz="410730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3pPr>
      <a:lvl4pPr algn="ctr" defTabSz="410730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4pPr>
      <a:lvl5pPr algn="ctr" defTabSz="410730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5pPr>
      <a:lvl6pPr marL="321440" algn="ctr" defTabSz="410730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6pPr>
      <a:lvl7pPr marL="642882" algn="ctr" defTabSz="410730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7pPr>
      <a:lvl8pPr marL="964323" algn="ctr" defTabSz="410730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8pPr>
      <a:lvl9pPr marL="1285763" algn="ctr" defTabSz="410730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9pPr>
    </p:titleStyle>
    <p:bodyStyle>
      <a:lvl1pPr marL="267867" indent="-267867" algn="l" defTabSz="410730" rtl="0" fontAlgn="base" hangingPunct="0">
        <a:spcBef>
          <a:spcPts val="2953"/>
        </a:spcBef>
        <a:spcAft>
          <a:spcPct val="0"/>
        </a:spcAft>
        <a:buSzPct val="100000"/>
        <a:buChar char="•"/>
        <a:defRPr sz="27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1pPr>
      <a:lvl2pPr marL="535735" indent="-267867" algn="l" defTabSz="410730" rtl="0" fontAlgn="base" hangingPunct="0">
        <a:spcBef>
          <a:spcPts val="2953"/>
        </a:spcBef>
        <a:spcAft>
          <a:spcPct val="0"/>
        </a:spcAft>
        <a:buSzPct val="100000"/>
        <a:buChar char="•"/>
        <a:defRPr sz="27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2pPr>
      <a:lvl3pPr marL="803602" indent="-267867" algn="l" defTabSz="410730" rtl="0" fontAlgn="base" hangingPunct="0">
        <a:spcBef>
          <a:spcPts val="2953"/>
        </a:spcBef>
        <a:spcAft>
          <a:spcPct val="0"/>
        </a:spcAft>
        <a:buSzPct val="100000"/>
        <a:buChar char="•"/>
        <a:defRPr sz="27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3pPr>
      <a:lvl4pPr marL="1071469" indent="-267867" algn="l" defTabSz="410730" rtl="0" fontAlgn="base" hangingPunct="0">
        <a:spcBef>
          <a:spcPts val="2953"/>
        </a:spcBef>
        <a:spcAft>
          <a:spcPct val="0"/>
        </a:spcAft>
        <a:buSzPct val="100000"/>
        <a:buChar char="•"/>
        <a:defRPr sz="27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4pPr>
      <a:lvl5pPr marL="1339337" indent="-267867" algn="l" defTabSz="410730" rtl="0" fontAlgn="base" hangingPunct="0">
        <a:spcBef>
          <a:spcPts val="2953"/>
        </a:spcBef>
        <a:spcAft>
          <a:spcPct val="0"/>
        </a:spcAft>
        <a:buSzPct val="100000"/>
        <a:buChar char="•"/>
        <a:defRPr sz="27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5pPr>
      <a:lvl6pPr marL="1660778" indent="-267867" algn="l" defTabSz="410730" rtl="0" fontAlgn="base" hangingPunct="0">
        <a:spcBef>
          <a:spcPts val="2953"/>
        </a:spcBef>
        <a:spcAft>
          <a:spcPct val="0"/>
        </a:spcAft>
        <a:buSzPct val="100000"/>
        <a:buChar char="•"/>
        <a:defRPr sz="27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6pPr>
      <a:lvl7pPr marL="1982219" indent="-267867" algn="l" defTabSz="410730" rtl="0" fontAlgn="base" hangingPunct="0">
        <a:spcBef>
          <a:spcPts val="2953"/>
        </a:spcBef>
        <a:spcAft>
          <a:spcPct val="0"/>
        </a:spcAft>
        <a:buSzPct val="100000"/>
        <a:buChar char="•"/>
        <a:defRPr sz="27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7pPr>
      <a:lvl8pPr marL="2303659" indent="-267867" algn="l" defTabSz="410730" rtl="0" fontAlgn="base" hangingPunct="0">
        <a:spcBef>
          <a:spcPts val="2953"/>
        </a:spcBef>
        <a:spcAft>
          <a:spcPct val="0"/>
        </a:spcAft>
        <a:buSzPct val="100000"/>
        <a:buChar char="•"/>
        <a:defRPr sz="27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8pPr>
      <a:lvl9pPr marL="2625100" indent="-267867" algn="l" defTabSz="410730" rtl="0" fontAlgn="base" hangingPunct="0">
        <a:spcBef>
          <a:spcPts val="2953"/>
        </a:spcBef>
        <a:spcAft>
          <a:spcPct val="0"/>
        </a:spcAft>
        <a:buSzPct val="100000"/>
        <a:buChar char="•"/>
        <a:defRPr sz="27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9pPr>
    </p:bodyStyle>
    <p:otherStyle>
      <a:defPPr>
        <a:defRPr lang="es-MX"/>
      </a:defPPr>
      <a:lvl1pPr marL="0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642882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8D9F7EE6-EADF-43FA-B8B8-F817BF072F9B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914400"/>
              <a:t>12/11/2012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F0B3C942-CD59-411E-BF6A-5DB70F432DE4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914400"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350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El plan de comunicación de la reputación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tx1"/>
                </a:solidFill>
              </a:rPr>
              <a:t>Emanuel Varela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Valeria Olascoaga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Edna </a:t>
            </a:r>
            <a:r>
              <a:rPr lang="es-MX" dirty="0" err="1" smtClean="0">
                <a:solidFill>
                  <a:schemeClr val="tx1"/>
                </a:solidFill>
              </a:rPr>
              <a:t>Soni</a:t>
            </a:r>
            <a:endParaRPr lang="es-MX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962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posicionamiento </a:t>
            </a:r>
            <a:r>
              <a:rPr lang="es-MX" dirty="0" err="1"/>
              <a:t>r</a:t>
            </a:r>
            <a:r>
              <a:rPr lang="es-MX" dirty="0" err="1" smtClean="0"/>
              <a:t>eputacional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Estado de opinión que una empresa pretende construir en la mente de sus </a:t>
            </a:r>
            <a:r>
              <a:rPr lang="es-MX" dirty="0" err="1" smtClean="0"/>
              <a:t>stakeholders</a:t>
            </a:r>
            <a:r>
              <a:rPr lang="es-MX" dirty="0" smtClean="0"/>
              <a:t> como resultado de una relación eficaz con ellos. </a:t>
            </a:r>
          </a:p>
          <a:p>
            <a:r>
              <a:rPr lang="es-MX" dirty="0" smtClean="0"/>
              <a:t>Imprescindible que una empresa adopte un posicionamiento </a:t>
            </a:r>
            <a:r>
              <a:rPr lang="es-MX" dirty="0" err="1" smtClean="0"/>
              <a:t>reputacional</a:t>
            </a:r>
            <a:r>
              <a:rPr lang="es-MX" dirty="0" smtClean="0"/>
              <a:t>. De él se orienta tanto sus formas de comunicación como su comportamiento corporativo.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69008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Rectángulo"/>
          <p:cNvSpPr/>
          <p:nvPr/>
        </p:nvSpPr>
        <p:spPr>
          <a:xfrm>
            <a:off x="467544" y="1772816"/>
            <a:ext cx="194421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s-MX" dirty="0">
                <a:solidFill>
                  <a:prstClr val="white"/>
                </a:solidFill>
              </a:rPr>
              <a:t>Visión </a:t>
            </a:r>
            <a:br>
              <a:rPr lang="es-MX" dirty="0">
                <a:solidFill>
                  <a:prstClr val="white"/>
                </a:solidFill>
              </a:rPr>
            </a:br>
            <a:r>
              <a:rPr lang="es-MX" dirty="0" err="1">
                <a:solidFill>
                  <a:prstClr val="white"/>
                </a:solidFill>
              </a:rPr>
              <a:t>reputacional</a:t>
            </a: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05559" y="4208170"/>
            <a:ext cx="2016224" cy="6572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s-MX" dirty="0" err="1">
                <a:solidFill>
                  <a:prstClr val="white"/>
                </a:solidFill>
              </a:rPr>
              <a:t>Benchmarketing</a:t>
            </a:r>
            <a:r>
              <a:rPr lang="es-MX" dirty="0">
                <a:solidFill>
                  <a:prstClr val="white"/>
                </a:solidFill>
              </a:rPr>
              <a:t/>
            </a:r>
            <a:br>
              <a:rPr lang="es-MX" dirty="0">
                <a:solidFill>
                  <a:prstClr val="white"/>
                </a:solidFill>
              </a:rPr>
            </a:br>
            <a:r>
              <a:rPr lang="es-MX" dirty="0">
                <a:solidFill>
                  <a:prstClr val="white"/>
                </a:solidFill>
              </a:rPr>
              <a:t>sectorial</a:t>
            </a: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203848" y="3193810"/>
            <a:ext cx="172819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s-MX" dirty="0">
                <a:solidFill>
                  <a:prstClr val="white"/>
                </a:solidFill>
              </a:rPr>
              <a:t>Posicionamiento</a:t>
            </a:r>
            <a:br>
              <a:rPr lang="es-MX" dirty="0">
                <a:solidFill>
                  <a:prstClr val="white"/>
                </a:solidFill>
              </a:rPr>
            </a:br>
            <a:r>
              <a:rPr lang="es-MX" dirty="0">
                <a:solidFill>
                  <a:prstClr val="white"/>
                </a:solidFill>
              </a:rPr>
              <a:t>Reputacional</a:t>
            </a: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8" name="7 Elipse"/>
          <p:cNvSpPr/>
          <p:nvPr/>
        </p:nvSpPr>
        <p:spPr>
          <a:xfrm>
            <a:off x="6516216" y="2984034"/>
            <a:ext cx="2376264" cy="1224136"/>
          </a:xfrm>
          <a:prstGeom prst="ellipse">
            <a:avLst/>
          </a:prstGeom>
          <a:solidFill>
            <a:srgbClr val="D537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s-MX" dirty="0">
                <a:solidFill>
                  <a:prstClr val="white"/>
                </a:solidFill>
              </a:rPr>
              <a:t>Comunicación</a:t>
            </a: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9" name="8 Cerrar llave"/>
          <p:cNvSpPr/>
          <p:nvPr/>
        </p:nvSpPr>
        <p:spPr>
          <a:xfrm>
            <a:off x="2692298" y="1543874"/>
            <a:ext cx="341033" cy="4104456"/>
          </a:xfrm>
          <a:prstGeom prst="rightBrace">
            <a:avLst>
              <a:gd name="adj1" fmla="val 8333"/>
              <a:gd name="adj2" fmla="val 50225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s-MX">
              <a:solidFill>
                <a:prstClr val="black"/>
              </a:solidFill>
            </a:endParaRPr>
          </a:p>
        </p:txBody>
      </p:sp>
      <p:cxnSp>
        <p:nvCxnSpPr>
          <p:cNvPr id="11" name="10 Conector recto de flecha"/>
          <p:cNvCxnSpPr/>
          <p:nvPr/>
        </p:nvCxnSpPr>
        <p:spPr>
          <a:xfrm>
            <a:off x="4932040" y="3517846"/>
            <a:ext cx="1368152" cy="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802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Desarrollo Conceptual del Posicionamiento Reputacional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MX" dirty="0" smtClean="0"/>
              <a:t>Posicionamiento </a:t>
            </a:r>
            <a:r>
              <a:rPr lang="es-MX" dirty="0" err="1" smtClean="0"/>
              <a:t>reputacional</a:t>
            </a:r>
            <a:r>
              <a:rPr lang="es-MX" dirty="0" smtClean="0"/>
              <a:t>: expresa el valor(es) que resumen la visión </a:t>
            </a:r>
            <a:r>
              <a:rPr lang="es-MX" dirty="0" err="1" smtClean="0"/>
              <a:t>reputacional</a:t>
            </a:r>
            <a:r>
              <a:rPr lang="es-MX" dirty="0" smtClean="0"/>
              <a:t>.</a:t>
            </a:r>
          </a:p>
          <a:p>
            <a:r>
              <a:rPr lang="es-MX" dirty="0" smtClean="0"/>
              <a:t>Ejes temáticos de la comunicación </a:t>
            </a:r>
            <a:r>
              <a:rPr lang="es-MX" dirty="0"/>
              <a:t>c</a:t>
            </a:r>
            <a:r>
              <a:rPr lang="es-MX" dirty="0" smtClean="0"/>
              <a:t>orporativa: cada uno de ellos se corresponde con un valor de reputación.</a:t>
            </a:r>
          </a:p>
          <a:p>
            <a:r>
              <a:rPr lang="es-MX" dirty="0" err="1" smtClean="0"/>
              <a:t>Argumentario</a:t>
            </a:r>
            <a:r>
              <a:rPr lang="es-MX" dirty="0" smtClean="0"/>
              <a:t> comunicativo: contenidos que declinan cada uno de los valores de reputación.</a:t>
            </a:r>
          </a:p>
          <a:p>
            <a:r>
              <a:rPr lang="es-MX" dirty="0" err="1" smtClean="0"/>
              <a:t>Leit</a:t>
            </a:r>
            <a:r>
              <a:rPr lang="es-MX" dirty="0" smtClean="0"/>
              <a:t> </a:t>
            </a:r>
            <a:r>
              <a:rPr lang="es-MX" dirty="0" err="1"/>
              <a:t>M</a:t>
            </a:r>
            <a:r>
              <a:rPr lang="es-MX" dirty="0" err="1" smtClean="0"/>
              <a:t>otivs</a:t>
            </a:r>
            <a:r>
              <a:rPr lang="es-MX" dirty="0" smtClean="0"/>
              <a:t> Secundarios: contenidos que se refieren a aspectos parciales de la reputación.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26295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El Triple Informe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/>
              <a:t> </a:t>
            </a:r>
            <a:r>
              <a:rPr lang="es-MX" dirty="0" smtClean="0"/>
              <a:t>El balance necesario que una empresa debe hacer sobre cómo contribuye a:</a:t>
            </a:r>
          </a:p>
          <a:p>
            <a:r>
              <a:rPr lang="es-MX" dirty="0" smtClean="0"/>
              <a:t>La prosperidad económica</a:t>
            </a:r>
          </a:p>
          <a:p>
            <a:r>
              <a:rPr lang="es-MX" dirty="0" smtClean="0"/>
              <a:t>La calidad del medio ambiente</a:t>
            </a:r>
          </a:p>
          <a:p>
            <a:r>
              <a:rPr lang="es-MX" dirty="0" smtClean="0"/>
              <a:t>El capital social.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95174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Global </a:t>
            </a:r>
            <a:r>
              <a:rPr lang="es-MX" dirty="0" err="1" smtClean="0"/>
              <a:t>Reporting</a:t>
            </a:r>
            <a:r>
              <a:rPr lang="es-MX" dirty="0" smtClean="0"/>
              <a:t> </a:t>
            </a:r>
            <a:r>
              <a:rPr lang="es-MX" dirty="0" err="1" smtClean="0"/>
              <a:t>Initiative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Informar sobre el perfil, los sistemas de gobierno y la gestión de las organizaciones.</a:t>
            </a:r>
          </a:p>
          <a:p>
            <a:r>
              <a:rPr lang="es-MX" dirty="0" smtClean="0"/>
              <a:t>Responder para cada indicador central bien reportando sobre él.</a:t>
            </a:r>
          </a:p>
          <a:p>
            <a:r>
              <a:rPr lang="es-MX" dirty="0" smtClean="0"/>
              <a:t>Incluir el índice de contenidos del GRI.</a:t>
            </a:r>
          </a:p>
          <a:p>
            <a:r>
              <a:rPr lang="es-MX" dirty="0" smtClean="0"/>
              <a:t>Incluir una declaración firmada por el presidente o un directivo de primera línea.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89854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mapa de </a:t>
            </a:r>
            <a:r>
              <a:rPr lang="es-MX" dirty="0" err="1" smtClean="0"/>
              <a:t>stakeholders</a:t>
            </a:r>
            <a:r>
              <a:rPr lang="es-MX" dirty="0" smtClean="0"/>
              <a:t>.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Una vez determinado qué hay que comunicar, hay que saber a quién se lo tenemos que comunicar.</a:t>
            </a:r>
          </a:p>
          <a:p>
            <a:endParaRPr lang="es-MX" dirty="0"/>
          </a:p>
        </p:txBody>
      </p:sp>
      <p:sp>
        <p:nvSpPr>
          <p:cNvPr id="4" name="3 Rectángulo"/>
          <p:cNvSpPr/>
          <p:nvPr/>
        </p:nvSpPr>
        <p:spPr>
          <a:xfrm>
            <a:off x="1547664" y="3717032"/>
            <a:ext cx="5544616" cy="1800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 defTabSz="914400">
              <a:buFontTx/>
              <a:buAutoNum type="arabicPeriod"/>
            </a:pPr>
            <a:r>
              <a:rPr lang="es-MX" dirty="0">
                <a:solidFill>
                  <a:prstClr val="black">
                    <a:lumMod val="95000"/>
                    <a:lumOff val="5000"/>
                  </a:prstClr>
                </a:solidFill>
              </a:rPr>
              <a:t>Determinando las variables de configuración del mapa.</a:t>
            </a:r>
          </a:p>
          <a:p>
            <a:pPr marL="342900" indent="-342900" algn="ctr" defTabSz="914400">
              <a:buFontTx/>
              <a:buAutoNum type="arabicPeriod"/>
            </a:pPr>
            <a:r>
              <a:rPr lang="es-MX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s-MX" dirty="0">
                <a:solidFill>
                  <a:prstClr val="black">
                    <a:lumMod val="95000"/>
                    <a:lumOff val="5000"/>
                  </a:prstClr>
                </a:solidFill>
              </a:rPr>
              <a:t>Identificando los </a:t>
            </a:r>
            <a:r>
              <a:rPr lang="es-MX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stakeholders</a:t>
            </a:r>
            <a:r>
              <a:rPr lang="es-MX" dirty="0">
                <a:solidFill>
                  <a:prstClr val="black">
                    <a:lumMod val="95000"/>
                    <a:lumOff val="5000"/>
                  </a:prstClr>
                </a:solidFill>
              </a:rPr>
              <a:t> concretos de la empresa.</a:t>
            </a:r>
          </a:p>
        </p:txBody>
      </p:sp>
    </p:spTree>
    <p:extLst>
      <p:ext uri="{BB962C8B-B14F-4D97-AF65-F5344CB8AC3E}">
        <p14:creationId xmlns:p14="http://schemas.microsoft.com/office/powerpoint/2010/main" val="417623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098" name="Rectangle 2"/>
          <p:cNvSpPr>
            <a:spLocks noChangeArrowheads="1"/>
          </p:cNvSpPr>
          <p:nvPr>
            <p:ph type="title"/>
          </p:nvPr>
        </p:nvSpPr>
        <p:spPr>
          <a:xfrm>
            <a:off x="971600" y="2348880"/>
            <a:ext cx="7274411" cy="856109"/>
          </a:xfrm>
          <a:ln w="12700">
            <a:solidFill>
              <a:srgbClr val="1B8518"/>
            </a:solidFill>
            <a:miter lim="0"/>
            <a:headEnd/>
            <a:tailEnd/>
          </a:ln>
        </p:spPr>
        <p:txBody>
          <a:bodyPr/>
          <a:lstStyle/>
          <a:p>
            <a:r>
              <a:rPr lang="es-MX" dirty="0" smtClean="0"/>
              <a:t>Comunicación </a:t>
            </a:r>
            <a:r>
              <a:rPr lang="es-MX" dirty="0"/>
              <a:t>con organismos</a:t>
            </a:r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4436942" y="6509742"/>
            <a:ext cx="260077" cy="250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defTabSz="410688" fontAlgn="base" hangingPunct="0">
              <a:spcBef>
                <a:spcPct val="0"/>
              </a:spcBef>
              <a:spcAft>
                <a:spcPct val="0"/>
              </a:spcAft>
            </a:pPr>
            <a:fld id="{3A8E38A1-7698-4304-BE33-06A13B324AE5}" type="slidenum">
              <a:rPr lang="es-MX">
                <a:solidFill>
                  <a:srgbClr val="000000"/>
                </a:solidFill>
                <a:sym typeface="Helvetica Light" charset="0"/>
              </a:rPr>
              <a:pPr algn="ctr" defTabSz="410688" fontAlgn="base" hangingPunct="0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s-MX" sz="2500">
              <a:solidFill>
                <a:srgbClr val="000000"/>
              </a:solidFill>
              <a:sym typeface="Helvetica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1537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>
            <p:ph type="body" idx="1"/>
          </p:nvPr>
        </p:nvSpPr>
        <p:spPr>
          <a:xfrm>
            <a:off x="887390" y="1412776"/>
            <a:ext cx="7359178" cy="4018359"/>
          </a:xfrm>
        </p:spPr>
        <p:txBody>
          <a:bodyPr/>
          <a:lstStyle/>
          <a:p>
            <a:r>
              <a:rPr lang="es-MX" sz="1700" dirty="0"/>
              <a:t>La comunicación con organismos de evaluación y certificación tiene como misión favorecer una relación fluida con los prescriptores de referencia en materia de reputación por medio de rankings </a:t>
            </a:r>
          </a:p>
          <a:p>
            <a:r>
              <a:rPr lang="es-MX" sz="1700" dirty="0"/>
              <a:t>De acuerdo a la tipología de monitores existen 4 tipos de organismos con los que se deberá establecer una comunicación permanente: </a:t>
            </a:r>
          </a:p>
          <a:p>
            <a:r>
              <a:rPr lang="es-MX" sz="1700" dirty="0"/>
              <a:t>Monitores de reputación corporativa</a:t>
            </a:r>
          </a:p>
          <a:p>
            <a:r>
              <a:rPr lang="es-MX" sz="1700" dirty="0"/>
              <a:t>Monitores prescriptores de </a:t>
            </a:r>
            <a:r>
              <a:rPr lang="es-MX" sz="1700" dirty="0" err="1"/>
              <a:t>inversiòn</a:t>
            </a:r>
            <a:endParaRPr lang="es-MX" sz="1700" dirty="0"/>
          </a:p>
          <a:p>
            <a:r>
              <a:rPr lang="es-MX" sz="1700" dirty="0"/>
              <a:t>Monitores especializados</a:t>
            </a:r>
          </a:p>
          <a:p>
            <a:r>
              <a:rPr lang="es-MX" sz="1700" dirty="0"/>
              <a:t>Indicadores de sostenibilidad</a:t>
            </a:r>
          </a:p>
        </p:txBody>
      </p:sp>
      <p:sp>
        <p:nvSpPr>
          <p:cNvPr id="5123" name="Rectangle 3"/>
          <p:cNvSpPr>
            <a:spLocks/>
          </p:cNvSpPr>
          <p:nvPr/>
        </p:nvSpPr>
        <p:spPr bwMode="auto">
          <a:xfrm>
            <a:off x="4436941" y="6509742"/>
            <a:ext cx="260077" cy="250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defTabSz="410709" fontAlgn="base" hangingPunct="0">
              <a:spcBef>
                <a:spcPct val="0"/>
              </a:spcBef>
              <a:spcAft>
                <a:spcPct val="0"/>
              </a:spcAft>
            </a:pPr>
            <a:fld id="{D9B79AF9-38E6-4330-979F-CCF1739179A4}" type="slidenum">
              <a:rPr lang="es-MX">
                <a:solidFill>
                  <a:srgbClr val="000000"/>
                </a:solidFill>
                <a:sym typeface="Helvetica Light" charset="0"/>
              </a:rPr>
              <a:pPr algn="ctr" defTabSz="410709" fontAlgn="base" hangingPunct="0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s-MX" sz="2500">
              <a:solidFill>
                <a:srgbClr val="000000"/>
              </a:solidFill>
              <a:sym typeface="Helvetica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4609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Monitores de reputación corporativa</a:t>
            </a:r>
          </a:p>
        </p:txBody>
      </p:sp>
      <p:sp>
        <p:nvSpPr>
          <p:cNvPr id="6146" name="Rectangle 2"/>
          <p:cNvSpPr>
            <a:spLocks noChangeArrowheads="1"/>
          </p:cNvSpPr>
          <p:nvPr>
            <p:ph type="body" idx="1"/>
          </p:nvPr>
        </p:nvSpPr>
        <p:spPr>
          <a:xfrm>
            <a:off x="1138537" y="1795986"/>
            <a:ext cx="7358063" cy="4104307"/>
          </a:xfrm>
        </p:spPr>
        <p:txBody>
          <a:bodyPr/>
          <a:lstStyle/>
          <a:p>
            <a:r>
              <a:rPr lang="es-MX"/>
              <a:t>Merco( monitor español de reputación corporativa)pública:</a:t>
            </a:r>
          </a:p>
          <a:p>
            <a:r>
              <a:rPr lang="es-MX"/>
              <a:t>Monitor The Global Most Admired Companies: evaluan calidad de la gestión, del producto, innovación y habilidad para atraer talento.</a:t>
            </a:r>
          </a:p>
          <a:p>
            <a:r>
              <a:rPr lang="es-MX"/>
              <a:t>Monitor Review 200: evaluan servicio al cliente, calidad del producto e innovación.</a:t>
            </a:r>
          </a:p>
        </p:txBody>
      </p:sp>
      <p:sp>
        <p:nvSpPr>
          <p:cNvPr id="6147" name="Rectangle 3"/>
          <p:cNvSpPr>
            <a:spLocks/>
          </p:cNvSpPr>
          <p:nvPr/>
        </p:nvSpPr>
        <p:spPr bwMode="auto">
          <a:xfrm>
            <a:off x="4436941" y="6509742"/>
            <a:ext cx="260077" cy="250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defTabSz="410709" fontAlgn="base" hangingPunct="0">
              <a:spcBef>
                <a:spcPct val="0"/>
              </a:spcBef>
              <a:spcAft>
                <a:spcPct val="0"/>
              </a:spcAft>
            </a:pPr>
            <a:fld id="{B0575E48-C566-4C2B-84B3-9AB7A3032C37}" type="slidenum">
              <a:rPr lang="es-MX">
                <a:solidFill>
                  <a:srgbClr val="000000"/>
                </a:solidFill>
                <a:sym typeface="Helvetica Light" charset="0"/>
              </a:rPr>
              <a:pPr algn="ctr" defTabSz="410709" fontAlgn="base" hangingPunct="0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s-MX" sz="2500">
              <a:solidFill>
                <a:srgbClr val="000000"/>
              </a:solidFill>
              <a:sym typeface="Helvetica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9425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>
            <p:ph type="body" idx="1"/>
          </p:nvPr>
        </p:nvSpPr>
        <p:spPr>
          <a:xfrm>
            <a:off x="892971" y="0"/>
            <a:ext cx="7358063" cy="5870154"/>
          </a:xfrm>
        </p:spPr>
        <p:txBody>
          <a:bodyPr/>
          <a:lstStyle/>
          <a:p>
            <a:r>
              <a:rPr lang="es-MX"/>
              <a:t>Merco 2001: evaluan resultados economicos, calidad del producto, dimensiòn global y ética empresarial.</a:t>
            </a:r>
          </a:p>
          <a:p>
            <a:r>
              <a:rPr lang="es-MX"/>
              <a:t>Dow Jones: sistemas de medición, gestión de suministros, corrupción y satisfacción de empleados.</a:t>
            </a:r>
          </a:p>
        </p:txBody>
      </p:sp>
      <p:sp>
        <p:nvSpPr>
          <p:cNvPr id="7170" name="Rectangle 2"/>
          <p:cNvSpPr>
            <a:spLocks/>
          </p:cNvSpPr>
          <p:nvPr/>
        </p:nvSpPr>
        <p:spPr bwMode="auto">
          <a:xfrm>
            <a:off x="4436941" y="6509742"/>
            <a:ext cx="260077" cy="250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defTabSz="410709" fontAlgn="base" hangingPunct="0">
              <a:spcBef>
                <a:spcPct val="0"/>
              </a:spcBef>
              <a:spcAft>
                <a:spcPct val="0"/>
              </a:spcAft>
            </a:pPr>
            <a:fld id="{62EA89F6-304F-4915-9AA7-EBC5C2B77BC2}" type="slidenum">
              <a:rPr lang="es-MX">
                <a:solidFill>
                  <a:srgbClr val="000000"/>
                </a:solidFill>
                <a:sym typeface="Helvetica Light" charset="0"/>
              </a:rPr>
              <a:pPr algn="ctr" defTabSz="410709" fontAlgn="base" hangingPunct="0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s-MX" sz="2500">
              <a:solidFill>
                <a:srgbClr val="000000"/>
              </a:solidFill>
              <a:sym typeface="Helvetica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3445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Subprograma de implementación</a:t>
            </a:r>
          </a:p>
        </p:txBody>
      </p:sp>
      <p:sp>
        <p:nvSpPr>
          <p:cNvPr id="8194" name="Rectangle 2"/>
          <p:cNvSpPr>
            <a:spLocks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Introduce la gestión de la reputación en el management de la compañia e incorpora los objetivos de la empresa en la estrategia de reputación, difunde la visión empresarial y establece objetivos de reputación</a:t>
            </a:r>
          </a:p>
        </p:txBody>
      </p:sp>
      <p:sp>
        <p:nvSpPr>
          <p:cNvPr id="8195" name="Rectangle 3"/>
          <p:cNvSpPr>
            <a:spLocks/>
          </p:cNvSpPr>
          <p:nvPr/>
        </p:nvSpPr>
        <p:spPr bwMode="auto">
          <a:xfrm>
            <a:off x="4436941" y="6509742"/>
            <a:ext cx="260077" cy="250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defTabSz="410709" fontAlgn="base" hangingPunct="0">
              <a:spcBef>
                <a:spcPct val="0"/>
              </a:spcBef>
              <a:spcAft>
                <a:spcPct val="0"/>
              </a:spcAft>
            </a:pPr>
            <a:fld id="{099457F3-2F7E-473F-9986-781222FF569B}" type="slidenum">
              <a:rPr lang="es-MX">
                <a:solidFill>
                  <a:srgbClr val="000000"/>
                </a:solidFill>
                <a:sym typeface="Helvetica Light" charset="0"/>
              </a:rPr>
              <a:pPr algn="ctr" defTabSz="410709" fontAlgn="base" hangingPunct="0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s-MX" sz="2500">
              <a:solidFill>
                <a:srgbClr val="000000"/>
              </a:solidFill>
              <a:sym typeface="Helvetica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69090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Subprograma de comunicación interna</a:t>
            </a:r>
          </a:p>
        </p:txBody>
      </p:sp>
      <p:sp>
        <p:nvSpPr>
          <p:cNvPr id="9218" name="Rectangle 2"/>
          <p:cNvSpPr>
            <a:spLocks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Se encarga de hacer una implementación eficaz del plan de reputación incluye la carta del presidente anunciando el inicio del programa de gestión, seminarios sobre reputación para empleados y el programa de visión reputacional.</a:t>
            </a:r>
          </a:p>
        </p:txBody>
      </p:sp>
      <p:sp>
        <p:nvSpPr>
          <p:cNvPr id="9219" name="Rectangle 3"/>
          <p:cNvSpPr>
            <a:spLocks/>
          </p:cNvSpPr>
          <p:nvPr/>
        </p:nvSpPr>
        <p:spPr bwMode="auto">
          <a:xfrm>
            <a:off x="4436941" y="6509742"/>
            <a:ext cx="260077" cy="250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defTabSz="410709" fontAlgn="base" hangingPunct="0">
              <a:spcBef>
                <a:spcPct val="0"/>
              </a:spcBef>
              <a:spcAft>
                <a:spcPct val="0"/>
              </a:spcAft>
            </a:pPr>
            <a:fld id="{83E2F598-E217-4ACD-9D03-FC7F5ECF6981}" type="slidenum">
              <a:rPr lang="es-MX">
                <a:solidFill>
                  <a:srgbClr val="000000"/>
                </a:solidFill>
                <a:sym typeface="Helvetica Light" charset="0"/>
              </a:rPr>
              <a:pPr algn="ctr" defTabSz="410709" fontAlgn="base" hangingPunct="0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s-MX" sz="2500">
              <a:solidFill>
                <a:srgbClr val="000000"/>
              </a:solidFill>
              <a:sym typeface="Helvetica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5421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99592" y="188640"/>
            <a:ext cx="6912768" cy="5904656"/>
          </a:xfrm>
        </p:spPr>
        <p:txBody>
          <a:bodyPr>
            <a:normAutofit/>
          </a:bodyPr>
          <a:lstStyle/>
          <a:p>
            <a:pPr algn="just"/>
            <a:r>
              <a:rPr lang="es-MX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Seminarios sobre reputación corporativa para empleados</a:t>
            </a:r>
            <a:r>
              <a:rPr lang="es-MX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.- Intento de incorporar la reputación como un valor más de la cultura corporativa.</a:t>
            </a:r>
          </a:p>
          <a:p>
            <a:pPr algn="just"/>
            <a:r>
              <a:rPr lang="es-MX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Herramientas empleadas:</a:t>
            </a:r>
          </a:p>
          <a:p>
            <a:pPr marL="171424" indent="-171424" algn="just">
              <a:buFont typeface="Arial" pitchFamily="34" charset="0"/>
              <a:buChar char="•"/>
            </a:pPr>
            <a:r>
              <a:rPr lang="es-MX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Portal del empleado.</a:t>
            </a:r>
          </a:p>
          <a:p>
            <a:pPr marL="171424" indent="-171424" algn="just">
              <a:buFont typeface="Arial" pitchFamily="34" charset="0"/>
              <a:buChar char="•"/>
            </a:pPr>
            <a:r>
              <a:rPr lang="es-MX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Herramientas de gestión </a:t>
            </a:r>
            <a:r>
              <a:rPr lang="es-MX" sz="1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reputacional</a:t>
            </a:r>
            <a:r>
              <a:rPr lang="es-MX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en red.</a:t>
            </a:r>
          </a:p>
          <a:p>
            <a:pPr marL="171424" indent="-171424" algn="just">
              <a:buFont typeface="Arial" pitchFamily="34" charset="0"/>
              <a:buChar char="•"/>
            </a:pPr>
            <a:r>
              <a:rPr lang="es-MX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Creación de una línea </a:t>
            </a:r>
            <a:r>
              <a:rPr lang="es-MX" sz="1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</a:t>
            </a:r>
            <a:r>
              <a:rPr lang="es-MX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line de consulta operativa para favorecer la implementación de la gestión </a:t>
            </a:r>
            <a:r>
              <a:rPr lang="es-MX" sz="1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reputacional</a:t>
            </a:r>
            <a:r>
              <a:rPr lang="es-MX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171424" indent="-171424" algn="just">
              <a:buFont typeface="Arial" pitchFamily="34" charset="0"/>
              <a:buChar char="•"/>
            </a:pPr>
            <a:r>
              <a:rPr lang="es-MX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 versión para empleados de la Guía de gestión de la reputación.</a:t>
            </a:r>
          </a:p>
          <a:p>
            <a:pPr marL="171424" indent="-171424" algn="just">
              <a:buFont typeface="Arial" pitchFamily="34" charset="0"/>
              <a:buChar char="•"/>
            </a:pPr>
            <a:endParaRPr lang="es-MX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Programa de comunicación de la visión </a:t>
            </a:r>
            <a:r>
              <a:rPr lang="es-MX" sz="12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reputacional</a:t>
            </a:r>
            <a:r>
              <a:rPr lang="es-MX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.- </a:t>
            </a:r>
            <a:r>
              <a:rPr lang="es-MX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 la acción de mayor trascendencia dentro de la comunicación interna de la estrategia de gestión </a:t>
            </a:r>
            <a:r>
              <a:rPr lang="es-MX" sz="1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reputacional</a:t>
            </a:r>
            <a:r>
              <a:rPr lang="es-MX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s-MX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MX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171424" indent="-171424" algn="just">
              <a:buFont typeface="Arial" pitchFamily="34" charset="0"/>
              <a:buChar char="•"/>
            </a:pPr>
            <a:endParaRPr lang="es-MX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614822"/>
              </p:ext>
            </p:extLst>
          </p:nvPr>
        </p:nvGraphicFramePr>
        <p:xfrm>
          <a:off x="1187624" y="2636912"/>
          <a:ext cx="6096000" cy="409479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24000"/>
                <a:gridCol w="1500336"/>
                <a:gridCol w="1440160"/>
                <a:gridCol w="1631504"/>
              </a:tblGrid>
              <a:tr h="648653"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Programa de </a:t>
                      </a:r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comunicación</a:t>
                      </a:r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de</a:t>
                      </a:r>
                      <a:r>
                        <a:rPr lang="es-MX" sz="1800" baseline="0" dirty="0" smtClean="0"/>
                        <a:t> la visión</a:t>
                      </a:r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800" dirty="0" err="1" smtClean="0"/>
                        <a:t>reputacional</a:t>
                      </a:r>
                      <a:r>
                        <a:rPr lang="es-MX" sz="1800" dirty="0" smtClean="0"/>
                        <a:t>.</a:t>
                      </a:r>
                      <a:endParaRPr lang="es-MX" sz="1800" dirty="0"/>
                    </a:p>
                  </a:txBody>
                  <a:tcPr/>
                </a:tc>
              </a:tr>
              <a:tr h="520065">
                <a:tc>
                  <a:txBody>
                    <a:bodyPr/>
                    <a:lstStyle/>
                    <a:p>
                      <a:endParaRPr lang="es-MX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Septiembre-diciembre.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Enero-marzo.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Abril-junio.</a:t>
                      </a:r>
                      <a:endParaRPr lang="es-MX" sz="1400" dirty="0"/>
                    </a:p>
                  </a:txBody>
                  <a:tcPr/>
                </a:tc>
              </a:tr>
              <a:tr h="1554480"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Directivos.</a:t>
                      </a:r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just">
                        <a:buAutoNum type="arabicPeriod"/>
                      </a:pPr>
                      <a:r>
                        <a:rPr lang="es-MX" sz="1200" dirty="0" smtClean="0"/>
                        <a:t>Jornadas de sensibilización sobre reputación.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es-MX" sz="1200" dirty="0" smtClean="0"/>
                        <a:t>Descripción</a:t>
                      </a:r>
                      <a:r>
                        <a:rPr lang="es-MX" sz="1200" baseline="0" dirty="0" smtClean="0"/>
                        <a:t> del </a:t>
                      </a:r>
                      <a:r>
                        <a:rPr lang="es-MX" sz="1200" baseline="0" dirty="0" err="1" smtClean="0"/>
                        <a:t>Perco</a:t>
                      </a:r>
                      <a:r>
                        <a:rPr lang="es-MX" sz="1200" baseline="0" dirty="0" smtClean="0"/>
                        <a:t>.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es-MX" sz="1200" baseline="0" dirty="0" smtClean="0"/>
                        <a:t>Guía reputación.</a:t>
                      </a:r>
                      <a:endParaRPr lang="es-MX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just">
                        <a:buAutoNum type="arabicPeriod"/>
                      </a:pPr>
                      <a:r>
                        <a:rPr lang="es-MX" sz="1200" dirty="0" smtClean="0"/>
                        <a:t>Establecimiento de objetivos de reputación para unidades negocio.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es-MX" sz="1200" dirty="0" smtClean="0"/>
                        <a:t>Implementación de herramientas.</a:t>
                      </a:r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s-MX" sz="1800"/>
                    </a:p>
                  </a:txBody>
                  <a:tcPr/>
                </a:tc>
              </a:tr>
              <a:tr h="1371600"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Empleados.</a:t>
                      </a:r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just">
                        <a:buAutoNum type="arabicPeriod"/>
                      </a:pPr>
                      <a:r>
                        <a:rPr lang="es-MX" sz="1200" dirty="0" smtClean="0"/>
                        <a:t>Seminarios sobre la reputación</a:t>
                      </a:r>
                      <a:r>
                        <a:rPr lang="es-MX" sz="1200" baseline="0" dirty="0" smtClean="0"/>
                        <a:t> de la cía.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es-MX" sz="1200" baseline="0" dirty="0" smtClean="0"/>
                        <a:t>Difusión interna de la visión </a:t>
                      </a:r>
                      <a:r>
                        <a:rPr lang="es-MX" sz="1200" baseline="0" dirty="0" err="1" smtClean="0"/>
                        <a:t>reputacional</a:t>
                      </a:r>
                      <a:r>
                        <a:rPr lang="es-MX" sz="1200" baseline="0" dirty="0" smtClean="0"/>
                        <a:t>.</a:t>
                      </a:r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just">
                        <a:buAutoNum type="arabicPeriod"/>
                      </a:pPr>
                      <a:r>
                        <a:rPr lang="es-MX" sz="1200" dirty="0" smtClean="0"/>
                        <a:t>Comunicación de objetivos reputación por unidades de negocio.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es-MX" sz="1200" dirty="0" smtClean="0"/>
                        <a:t>Guía de reputación.</a:t>
                      </a:r>
                      <a:endParaRPr lang="es-MX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165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9" y="404664"/>
            <a:ext cx="8496944" cy="6048672"/>
          </a:xfrm>
        </p:spPr>
        <p:txBody>
          <a:bodyPr>
            <a:normAutofit fontScale="92500"/>
          </a:bodyPr>
          <a:lstStyle/>
          <a:p>
            <a:r>
              <a:rPr lang="es-MX" sz="1200" b="1" dirty="0">
                <a:latin typeface="Arial" pitchFamily="34" charset="0"/>
                <a:cs typeface="Arial" pitchFamily="34" charset="0"/>
              </a:rPr>
              <a:t>Presentación y difusión interna de la Guía de gestión de la reputación.- 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En el programa de sensibilización debe estar involucrado personal directivo capaz de establecer relaciones directas ante miembros de la organización de las respectivas unidades.</a:t>
            </a:r>
          </a:p>
          <a:p>
            <a:endParaRPr lang="es-MX" sz="12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MX" sz="1200" b="1" dirty="0">
                <a:latin typeface="Arial" pitchFamily="34" charset="0"/>
                <a:cs typeface="Arial" pitchFamily="34" charset="0"/>
              </a:rPr>
              <a:t>Panel de sensibilidad.- 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Es una herramienta para el programa de sensibilización de empleados.</a:t>
            </a:r>
          </a:p>
          <a:p>
            <a:pPr marL="0" indent="0">
              <a:buNone/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Supone también un método de generación de información y recogida de opinión que evita la dependencia de los grandes estudios de clima interno. Se lleva a cabo a través de una organización externa.</a:t>
            </a:r>
          </a:p>
          <a:p>
            <a:pPr marL="0" indent="0">
              <a:buNone/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Tareas a desarrollar por el panel de sensibilidad:</a:t>
            </a:r>
          </a:p>
          <a:p>
            <a:pPr marL="228564" indent="-228564">
              <a:buAutoNum type="arabicPeriod"/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Configuración y aplicación periódica (generalmente se realiza cada cuatrimestre) de un cuestionario que sirva para medir las variables culturales más relevantes.</a:t>
            </a:r>
          </a:p>
          <a:p>
            <a:pPr marL="228564" indent="-228564">
              <a:buAutoNum type="arabicPeriod"/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Incorporación a cada lanzamiento de campo de variables basadas en las necesidades de seguimiento de los programas de gestión </a:t>
            </a:r>
            <a:r>
              <a:rPr lang="es-MX" sz="1200" dirty="0" err="1">
                <a:latin typeface="Arial" pitchFamily="34" charset="0"/>
                <a:cs typeface="Arial" pitchFamily="34" charset="0"/>
              </a:rPr>
              <a:t>reputacional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228564" indent="-228564">
              <a:buAutoNum type="arabicPeriod"/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Trabajos de campo mediante cuestionario anónimo.</a:t>
            </a:r>
          </a:p>
          <a:p>
            <a:pPr marL="228564" indent="-228564">
              <a:buAutoNum type="arabicPeriod"/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Elaboración cuatrimestral de informes de la evolución de la percepción y valoración de la estrategia </a:t>
            </a:r>
            <a:r>
              <a:rPr lang="es-MX" sz="1200" dirty="0" err="1">
                <a:latin typeface="Arial" pitchFamily="34" charset="0"/>
                <a:cs typeface="Arial" pitchFamily="34" charset="0"/>
              </a:rPr>
              <a:t>reputacional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228564" indent="-228564">
              <a:buAutoNum type="arabicPeriod"/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228564" indent="-228564">
              <a:buAutoNum type="arabicPeriod"/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MX" sz="1200" b="1" dirty="0">
                <a:latin typeface="Arial" pitchFamily="34" charset="0"/>
                <a:cs typeface="Arial" pitchFamily="34" charset="0"/>
              </a:rPr>
              <a:t>Comunicación con inversores.</a:t>
            </a:r>
          </a:p>
          <a:p>
            <a:pPr marL="0" indent="0">
              <a:buNone/>
            </a:pPr>
            <a:endParaRPr lang="es-MX" sz="1200" b="1" dirty="0">
              <a:latin typeface="Arial" pitchFamily="34" charset="0"/>
              <a:cs typeface="Arial" pitchFamily="34" charset="0"/>
            </a:endParaRPr>
          </a:p>
          <a:p>
            <a:r>
              <a:rPr lang="es-MX" sz="1200" dirty="0">
                <a:latin typeface="Arial" pitchFamily="34" charset="0"/>
                <a:cs typeface="Arial" pitchFamily="34" charset="0"/>
              </a:rPr>
              <a:t>Tiene por objeto mantener una comunicación permanente con públicos financieros.</a:t>
            </a:r>
          </a:p>
          <a:p>
            <a:r>
              <a:rPr lang="es-MX" sz="1200" dirty="0">
                <a:latin typeface="Arial" pitchFamily="34" charset="0"/>
                <a:cs typeface="Arial" pitchFamily="34" charset="0"/>
              </a:rPr>
              <a:t>Les informa acerca de cómo el reconocimiento </a:t>
            </a:r>
            <a:r>
              <a:rPr lang="es-MX" sz="1200" dirty="0" err="1">
                <a:latin typeface="Arial" pitchFamily="34" charset="0"/>
                <a:cs typeface="Arial" pitchFamily="34" charset="0"/>
              </a:rPr>
              <a:t>reputacional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 favorece la revalorización en los mercados de las empresas responsables.</a:t>
            </a:r>
          </a:p>
          <a:p>
            <a:r>
              <a:rPr lang="es-MX" sz="1200" dirty="0">
                <a:latin typeface="Arial" pitchFamily="34" charset="0"/>
                <a:cs typeface="Arial" pitchFamily="34" charset="0"/>
              </a:rPr>
              <a:t>Dos tipos de productos informativos:</a:t>
            </a:r>
          </a:p>
          <a:p>
            <a:pPr marL="228564" indent="-228564">
              <a:buAutoNum type="arabicPeriod"/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Información corporativa:</a:t>
            </a:r>
          </a:p>
          <a:p>
            <a:pPr lvl="1"/>
            <a:r>
              <a:rPr lang="es-MX" sz="1000" dirty="0">
                <a:latin typeface="Arial" pitchFamily="34" charset="0"/>
                <a:cs typeface="Arial" pitchFamily="34" charset="0"/>
              </a:rPr>
              <a:t>Reconocimientos y certificaciones.</a:t>
            </a:r>
          </a:p>
          <a:p>
            <a:pPr lvl="1"/>
            <a:r>
              <a:rPr lang="es-MX" sz="1000" dirty="0">
                <a:latin typeface="Arial" pitchFamily="34" charset="0"/>
                <a:cs typeface="Arial" pitchFamily="34" charset="0"/>
              </a:rPr>
              <a:t>Presencia en rankings de reputación.</a:t>
            </a:r>
          </a:p>
          <a:p>
            <a:pPr lvl="1"/>
            <a:r>
              <a:rPr lang="es-MX" sz="1000" dirty="0">
                <a:latin typeface="Arial" pitchFamily="34" charset="0"/>
                <a:cs typeface="Arial" pitchFamily="34" charset="0"/>
              </a:rPr>
              <a:t>Envío del triple informe.</a:t>
            </a:r>
          </a:p>
          <a:p>
            <a:pPr lvl="1"/>
            <a:r>
              <a:rPr lang="es-MX" sz="1000" dirty="0">
                <a:latin typeface="Arial" pitchFamily="34" charset="0"/>
                <a:cs typeface="Arial" pitchFamily="34" charset="0"/>
              </a:rPr>
              <a:t>Resultados económicos.</a:t>
            </a:r>
          </a:p>
          <a:p>
            <a:pPr>
              <a:buFont typeface="+mj-lt"/>
              <a:buAutoNum type="arabicPeriod"/>
            </a:pPr>
            <a:r>
              <a:rPr lang="es-MX" sz="1200" dirty="0" err="1">
                <a:latin typeface="Arial" pitchFamily="34" charset="0"/>
                <a:cs typeface="Arial" pitchFamily="34" charset="0"/>
              </a:rPr>
              <a:t>Newsletter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 sobre reputación y responsabilidad:</a:t>
            </a:r>
          </a:p>
          <a:p>
            <a:pPr lvl="1"/>
            <a:r>
              <a:rPr lang="es-MX" sz="1000" dirty="0">
                <a:latin typeface="Arial" pitchFamily="34" charset="0"/>
                <a:cs typeface="Arial" pitchFamily="34" charset="0"/>
              </a:rPr>
              <a:t>Referencias y juicios de autoridad sobre la influencia de la reputación y la RSC en los mercados.</a:t>
            </a:r>
          </a:p>
          <a:p>
            <a:pPr lvl="1"/>
            <a:r>
              <a:rPr lang="es-MX" sz="1000" dirty="0">
                <a:latin typeface="Arial" pitchFamily="34" charset="0"/>
                <a:cs typeface="Arial" pitchFamily="34" charset="0"/>
              </a:rPr>
              <a:t>Iniciativas corporativas de gestión de la reputación.</a:t>
            </a:r>
          </a:p>
          <a:p>
            <a:pPr lvl="1"/>
            <a:r>
              <a:rPr lang="es-MX" sz="1000" dirty="0">
                <a:latin typeface="Arial" pitchFamily="34" charset="0"/>
                <a:cs typeface="Arial" pitchFamily="34" charset="0"/>
              </a:rPr>
              <a:t>Artículos breves de firmas de referencia sobre sostenibilidad medioambiental, calidad de la información financiera, gobierno corporativo.</a:t>
            </a:r>
          </a:p>
        </p:txBody>
      </p:sp>
    </p:spTree>
    <p:extLst>
      <p:ext uri="{BB962C8B-B14F-4D97-AF65-F5344CB8AC3E}">
        <p14:creationId xmlns:p14="http://schemas.microsoft.com/office/powerpoint/2010/main" val="32730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88643"/>
            <a:ext cx="8435280" cy="5937523"/>
          </a:xfrm>
        </p:spPr>
        <p:txBody>
          <a:bodyPr>
            <a:normAutofit/>
          </a:bodyPr>
          <a:lstStyle/>
          <a:p>
            <a:pPr lvl="1" algn="just"/>
            <a:r>
              <a:rPr lang="es-MX" sz="1000" dirty="0">
                <a:latin typeface="Arial" pitchFamily="34" charset="0"/>
                <a:cs typeface="Arial" pitchFamily="34" charset="0"/>
              </a:rPr>
              <a:t>Iniciativas de la Comisión Europea, ONU…para impulsar acciones como el Green </a:t>
            </a:r>
            <a:r>
              <a:rPr lang="es-MX" sz="1000" dirty="0" err="1">
                <a:latin typeface="Arial" pitchFamily="34" charset="0"/>
                <a:cs typeface="Arial" pitchFamily="34" charset="0"/>
              </a:rPr>
              <a:t>Paper</a:t>
            </a:r>
            <a:r>
              <a:rPr lang="es-MX" sz="1000" dirty="0">
                <a:latin typeface="Arial" pitchFamily="34" charset="0"/>
                <a:cs typeface="Arial" pitchFamily="34" charset="0"/>
              </a:rPr>
              <a:t>, el Global </a:t>
            </a:r>
            <a:r>
              <a:rPr lang="es-MX" sz="1000" dirty="0" err="1">
                <a:latin typeface="Arial" pitchFamily="34" charset="0"/>
                <a:cs typeface="Arial" pitchFamily="34" charset="0"/>
              </a:rPr>
              <a:t>Copact</a:t>
            </a:r>
            <a:r>
              <a:rPr lang="es-MX" sz="1000" dirty="0">
                <a:latin typeface="Arial" pitchFamily="34" charset="0"/>
                <a:cs typeface="Arial" pitchFamily="34" charset="0"/>
              </a:rPr>
              <a:t>, etc… además de informaciones sobre la compañía cliente.</a:t>
            </a:r>
          </a:p>
          <a:p>
            <a:pPr lvl="1" algn="just"/>
            <a:endParaRPr lang="es-MX" sz="1000" dirty="0">
              <a:latin typeface="Arial" pitchFamily="34" charset="0"/>
              <a:cs typeface="Arial" pitchFamily="34" charset="0"/>
            </a:endParaRPr>
          </a:p>
          <a:p>
            <a:pPr marL="57141" indent="0" algn="just">
              <a:buNone/>
            </a:pPr>
            <a:r>
              <a:rPr lang="es-MX" sz="1400" b="1" dirty="0">
                <a:latin typeface="Arial" pitchFamily="34" charset="0"/>
                <a:cs typeface="Arial" pitchFamily="34" charset="0"/>
              </a:rPr>
              <a:t>La información destinada a los medios de comunicación.</a:t>
            </a:r>
          </a:p>
          <a:p>
            <a:pPr marL="57141" indent="0" algn="just">
              <a:buNone/>
            </a:pPr>
            <a:endParaRPr lang="es-MX" sz="1400" b="1" dirty="0">
              <a:latin typeface="Arial" pitchFamily="34" charset="0"/>
              <a:cs typeface="Arial" pitchFamily="34" charset="0"/>
            </a:endParaRPr>
          </a:p>
          <a:p>
            <a:pPr marL="57141" indent="0" algn="just">
              <a:buNone/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Los objetivos informativos imprescindibles con relación a los medios de comunicación son los siguientes:</a:t>
            </a:r>
          </a:p>
          <a:p>
            <a:pPr marL="57141" indent="0" algn="just">
              <a:buNone/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285707" indent="-228564" algn="just">
              <a:buFont typeface="+mj-lt"/>
              <a:buAutoNum type="arabicPeriod"/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Difusión del posicionamiento </a:t>
            </a:r>
            <a:r>
              <a:rPr lang="es-MX" sz="1200" dirty="0" err="1">
                <a:latin typeface="Arial" pitchFamily="34" charset="0"/>
                <a:cs typeface="Arial" pitchFamily="34" charset="0"/>
              </a:rPr>
              <a:t>reputacional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 de la compañía.</a:t>
            </a:r>
          </a:p>
          <a:p>
            <a:pPr marL="285707" indent="-228564" algn="just">
              <a:buFont typeface="+mj-lt"/>
              <a:buAutoNum type="arabicPeriod"/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Revalorización informativa del triple informe.</a:t>
            </a:r>
          </a:p>
          <a:p>
            <a:pPr marL="285707" indent="-228564" algn="just">
              <a:buFont typeface="+mj-lt"/>
              <a:buAutoNum type="arabicPeriod"/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Notoriedad de los reconocimientos y certificaciones.</a:t>
            </a:r>
          </a:p>
          <a:p>
            <a:pPr marL="57141" indent="0" algn="just">
              <a:buNone/>
            </a:pPr>
            <a:endParaRPr lang="es-MX" sz="1200" dirty="0">
              <a:latin typeface="Arial" pitchFamily="34" charset="0"/>
              <a:cs typeface="Arial" pitchFamily="34" charset="0"/>
            </a:endParaRPr>
          </a:p>
          <a:p>
            <a:pPr marL="57141" indent="0" algn="just">
              <a:buNone/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Se realizan también presentaciones específicas para la prensa. El formato puede ser una rueda de prensa.</a:t>
            </a:r>
          </a:p>
          <a:p>
            <a:pPr marL="57141" indent="0" algn="just">
              <a:buNone/>
            </a:pPr>
            <a:r>
              <a:rPr lang="es-MX" sz="1200" dirty="0">
                <a:latin typeface="Arial" pitchFamily="34" charset="0"/>
                <a:cs typeface="Arial" pitchFamily="34" charset="0"/>
              </a:rPr>
              <a:t>Mediante una nota de prensa y su referencia en el </a:t>
            </a:r>
            <a:r>
              <a:rPr lang="es-MX" sz="1200" dirty="0" err="1">
                <a:latin typeface="Arial" pitchFamily="34" charset="0"/>
                <a:cs typeface="Arial" pitchFamily="34" charset="0"/>
              </a:rPr>
              <a:t>newsletter</a:t>
            </a:r>
            <a:r>
              <a:rPr lang="es-MX" sz="1200" dirty="0">
                <a:latin typeface="Arial" pitchFamily="34" charset="0"/>
                <a:cs typeface="Arial" pitchFamily="34" charset="0"/>
              </a:rPr>
              <a:t> se deben comunicar todos los reconocimientos, presencias destacadas de la empresa en rankings y monitores de reputación.</a:t>
            </a:r>
          </a:p>
          <a:p>
            <a:pPr marL="57141" indent="0" algn="just">
              <a:buNone/>
            </a:pPr>
            <a:r>
              <a:rPr lang="es-MX" sz="1200" b="1" dirty="0">
                <a:latin typeface="Arial" pitchFamily="34" charset="0"/>
                <a:cs typeface="Arial" pitchFamily="34" charset="0"/>
              </a:rPr>
              <a:t>Cuadro que muestra los más importantes contenidos y públicos del Plan de comunicación de la reputación.</a:t>
            </a:r>
          </a:p>
          <a:p>
            <a:pPr marL="57141" indent="0" algn="just">
              <a:buNone/>
            </a:pPr>
            <a:endParaRPr lang="es-MX" sz="1200" b="1" dirty="0">
              <a:latin typeface="Arial" pitchFamily="34" charset="0"/>
              <a:cs typeface="Arial" pitchFamily="34" charset="0"/>
            </a:endParaRPr>
          </a:p>
          <a:p>
            <a:pPr marL="57141" indent="0" algn="just">
              <a:buNone/>
            </a:pPr>
            <a:endParaRPr lang="es-MX" sz="12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148026"/>
              </p:ext>
            </p:extLst>
          </p:nvPr>
        </p:nvGraphicFramePr>
        <p:xfrm>
          <a:off x="110915" y="3573016"/>
          <a:ext cx="9013265" cy="3401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1296144"/>
                <a:gridCol w="1296144"/>
                <a:gridCol w="1008112"/>
                <a:gridCol w="1152128"/>
                <a:gridCol w="1440160"/>
                <a:gridCol w="1524433"/>
              </a:tblGrid>
              <a:tr h="927259"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Públicos contenidos.</a:t>
                      </a:r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Empleados.</a:t>
                      </a:r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Inversores.</a:t>
                      </a:r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Clientes.</a:t>
                      </a:r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Sociedad.</a:t>
                      </a:r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Organismos certificación.</a:t>
                      </a:r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Medios de comunicación</a:t>
                      </a:r>
                      <a:endParaRPr lang="es-MX" sz="1800" dirty="0"/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Posicionamiento</a:t>
                      </a:r>
                      <a:r>
                        <a:rPr lang="es-MX" sz="1200" baseline="0" dirty="0" smtClean="0"/>
                        <a:t> </a:t>
                      </a:r>
                      <a:r>
                        <a:rPr lang="es-MX" sz="1200" baseline="0" dirty="0" err="1" smtClean="0"/>
                        <a:t>reputacional</a:t>
                      </a:r>
                      <a:r>
                        <a:rPr lang="es-MX" sz="1200" baseline="0" dirty="0" smtClean="0"/>
                        <a:t>.</a:t>
                      </a:r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Subprograma comunicación interna.</a:t>
                      </a:r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err="1" smtClean="0"/>
                        <a:t>Newsletter</a:t>
                      </a:r>
                      <a:r>
                        <a:rPr lang="es-MX" sz="1200" dirty="0" smtClean="0"/>
                        <a:t>.</a:t>
                      </a:r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Campaña de publicidad de marketing.</a:t>
                      </a:r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Campaña de publicidad institucional.</a:t>
                      </a:r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Presentación </a:t>
                      </a:r>
                      <a:r>
                        <a:rPr lang="es-MX" sz="1200" dirty="0" err="1" smtClean="0"/>
                        <a:t>camapaña</a:t>
                      </a:r>
                      <a:r>
                        <a:rPr lang="es-MX" sz="1200" baseline="0" dirty="0" smtClean="0"/>
                        <a:t> p. institucional.</a:t>
                      </a:r>
                      <a:endParaRPr lang="es-MX" sz="1200" dirty="0"/>
                    </a:p>
                  </a:txBody>
                  <a:tcPr/>
                </a:tc>
              </a:tr>
              <a:tr h="734378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Triple informe</a:t>
                      </a:r>
                      <a:r>
                        <a:rPr lang="es-MX" sz="1200" baseline="0" dirty="0" smtClean="0"/>
                        <a:t> anual.</a:t>
                      </a:r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Subprograma comunicación interna.</a:t>
                      </a:r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Programa de marketing directo.</a:t>
                      </a:r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Programa de marketing directo.</a:t>
                      </a:r>
                    </a:p>
                    <a:p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Rueda de prensa.</a:t>
                      </a:r>
                      <a:endParaRPr lang="es-MX" sz="1200" dirty="0"/>
                    </a:p>
                  </a:txBody>
                  <a:tcPr/>
                </a:tc>
              </a:tr>
              <a:tr h="916543"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Reconocimientos y certificaciones.</a:t>
                      </a:r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Subprograma comunicación interna.</a:t>
                      </a:r>
                    </a:p>
                    <a:p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err="1" smtClean="0"/>
                        <a:t>Newsletter</a:t>
                      </a:r>
                      <a:r>
                        <a:rPr lang="es-MX" sz="1200" dirty="0" smtClean="0"/>
                        <a:t>.</a:t>
                      </a:r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err="1" smtClean="0"/>
                        <a:t>Website</a:t>
                      </a:r>
                      <a:r>
                        <a:rPr lang="es-MX" sz="1200" dirty="0" smtClean="0"/>
                        <a:t> corporativa.</a:t>
                      </a:r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Programa de marketing directo.</a:t>
                      </a:r>
                    </a:p>
                    <a:p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/>
                        <a:t>Nota de prensa y </a:t>
                      </a:r>
                      <a:r>
                        <a:rPr lang="es-MX" sz="1200" dirty="0" err="1" smtClean="0"/>
                        <a:t>newsletter</a:t>
                      </a:r>
                      <a:r>
                        <a:rPr lang="es-MX" sz="1200" dirty="0" smtClean="0"/>
                        <a:t>.</a:t>
                      </a:r>
                      <a:endParaRPr lang="es-MX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819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ema de Offic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95CC4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miter lim="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3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Light" charset="0"/>
            <a:ea typeface="Helvetica Light" charset="0"/>
            <a:cs typeface="Helvetica Light" charset="0"/>
            <a:sym typeface="Helvetica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95CC4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miter lim="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3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Light" charset="0"/>
            <a:ea typeface="Helvetica Light" charset="0"/>
            <a:cs typeface="Helvetica Light" charset="0"/>
            <a:sym typeface="Helvetica Light" charset="0"/>
          </a:defRPr>
        </a:defPPr>
      </a:lstStyle>
    </a:lnDef>
  </a:objectDefaults>
  <a:extraClrSchemeLst/>
</a:theme>
</file>

<file path=ppt/theme/theme3.xml><?xml version="1.0" encoding="utf-8"?>
<a:theme xmlns:a="http://schemas.openxmlformats.org/drawingml/2006/main" name="2_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ema de Offic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95CC4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miter lim="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3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Light" charset="0"/>
            <a:ea typeface="Helvetica Light" charset="0"/>
            <a:cs typeface="Helvetica Light" charset="0"/>
            <a:sym typeface="Helvetica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95CC4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miter lim="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MX" sz="3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Light" charset="0"/>
            <a:ea typeface="Helvetica Light" charset="0"/>
            <a:cs typeface="Helvetica Light" charset="0"/>
            <a:sym typeface="Helvetica Light" charset="0"/>
          </a:defRPr>
        </a:defPPr>
      </a:lstStyle>
    </a:lnDef>
  </a:objectDefaults>
  <a:extraClrSchemeLst/>
</a:theme>
</file>

<file path=ppt/theme/theme4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1155</Words>
  <Application>Microsoft Office PowerPoint</Application>
  <PresentationFormat>Presentación en pantalla (4:3)</PresentationFormat>
  <Paragraphs>143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Tema de Office</vt:lpstr>
      <vt:lpstr>1_Tema de Office</vt:lpstr>
      <vt:lpstr>2_Tema de Office</vt:lpstr>
      <vt:lpstr>3_Tema de Office</vt:lpstr>
      <vt:lpstr>El plan de comunicación de la reputación</vt:lpstr>
      <vt:lpstr>El posicionamiento reputacional</vt:lpstr>
      <vt:lpstr>Presentación de PowerPoint</vt:lpstr>
      <vt:lpstr>Desarrollo Conceptual del Posicionamiento Reputacional</vt:lpstr>
      <vt:lpstr>El Triple Informe</vt:lpstr>
      <vt:lpstr>Global Reporting Initiative</vt:lpstr>
      <vt:lpstr>El mapa de stakeholders.</vt:lpstr>
      <vt:lpstr>Comunicación con organismos</vt:lpstr>
      <vt:lpstr>Presentación de PowerPoint</vt:lpstr>
      <vt:lpstr>Monitores de reputación corporativa</vt:lpstr>
      <vt:lpstr>Presentación de PowerPoint</vt:lpstr>
      <vt:lpstr>Subprograma de implementación</vt:lpstr>
      <vt:lpstr>Subprograma de comunicación interna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Emanuel Ricardo Varela Vázquez</dc:creator>
  <cp:lastModifiedBy>Emanuel Ricardo Varela Vázquez</cp:lastModifiedBy>
  <cp:revision>5</cp:revision>
  <dcterms:created xsi:type="dcterms:W3CDTF">2012-11-13T02:18:49Z</dcterms:created>
  <dcterms:modified xsi:type="dcterms:W3CDTF">2012-11-13T03:04:50Z</dcterms:modified>
</cp:coreProperties>
</file>